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8" r:id="rId4"/>
    <p:sldId id="321" r:id="rId5"/>
    <p:sldId id="329" r:id="rId6"/>
    <p:sldId id="257" r:id="rId7"/>
    <p:sldId id="330" r:id="rId8"/>
    <p:sldId id="326" r:id="rId9"/>
    <p:sldId id="331" r:id="rId10"/>
    <p:sldId id="259" r:id="rId11"/>
    <p:sldId id="332" r:id="rId12"/>
    <p:sldId id="327" r:id="rId13"/>
    <p:sldId id="333" r:id="rId14"/>
    <p:sldId id="261" r:id="rId15"/>
    <p:sldId id="334" r:id="rId16"/>
    <p:sldId id="262" r:id="rId17"/>
    <p:sldId id="335" r:id="rId18"/>
    <p:sldId id="264" r:id="rId19"/>
    <p:sldId id="336" r:id="rId20"/>
  </p:sldIdLst>
  <p:sldSz cx="12192000" cy="6858000"/>
  <p:notesSz cx="6858000" cy="9144000"/>
  <p:embeddedFontLst>
    <p:embeddedFont>
      <p:font typeface="Brush Script MT" panose="03060802040406070304" pitchFamily="66" charset="0"/>
      <p:italic r:id="rId21"/>
    </p:embeddedFon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a:srgbClr val="663300"/>
    <a:srgbClr val="A2360B"/>
    <a:srgbClr val="E9D3E9"/>
    <a:srgbClr val="CC0066"/>
    <a:srgbClr val="321547"/>
    <a:srgbClr val="441D61"/>
    <a:srgbClr val="532476"/>
    <a:srgbClr val="006C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6327"/>
  </p:normalViewPr>
  <p:slideViewPr>
    <p:cSldViewPr snapToGrid="0">
      <p:cViewPr varScale="1">
        <p:scale>
          <a:sx n="107" d="100"/>
          <a:sy n="107" d="100"/>
        </p:scale>
        <p:origin x="1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07/relationships/hdphoto" Target="../media/hdphoto3.wdp"/><Relationship Id="rId1" Type="http://schemas.openxmlformats.org/officeDocument/2006/relationships/image" Target="../media/image32.pn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07/relationships/hdphoto" Target="../media/hdphoto3.wdp"/><Relationship Id="rId1" Type="http://schemas.openxmlformats.org/officeDocument/2006/relationships/image" Target="../media/image32.pn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r>
            <a:rPr lang="fr-FR" sz="2000" b="1" dirty="0">
              <a:effectLst>
                <a:outerShdw blurRad="38100" dist="38100" dir="2700000" algn="tl">
                  <a:srgbClr val="000000">
                    <a:alpha val="43137"/>
                  </a:srgbClr>
                </a:outerShdw>
              </a:effectLst>
            </a:rPr>
            <a:t>Nous sommes tous nécessaires </a:t>
          </a:r>
          <a:r>
            <a:rPr lang="fr-FR" sz="1400" b="1" dirty="0">
              <a:effectLst>
                <a:outerShdw blurRad="38100" dist="38100" dir="2700000" algn="tl">
                  <a:srgbClr val="000000">
                    <a:alpha val="43137"/>
                  </a:srgbClr>
                </a:outerShdw>
              </a:effectLst>
            </a:rPr>
            <a:t>(1 Corinthiens 12.15)</a:t>
          </a:r>
          <a:endParaRPr lang="fr-FR" sz="140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pPr>
            <a:spcAft>
              <a:spcPts val="0"/>
            </a:spcAft>
          </a:pPr>
          <a:r>
            <a:rPr lang="fr-FR" sz="2000" b="1" dirty="0">
              <a:effectLst>
                <a:outerShdw blurRad="38100" dist="38100" dir="2700000" algn="tl">
                  <a:srgbClr val="000000">
                    <a:alpha val="43137"/>
                  </a:srgbClr>
                </a:outerShdw>
              </a:effectLst>
            </a:rPr>
            <a:t>Chacun a sa fonction</a:t>
          </a:r>
        </a:p>
        <a:p>
          <a:pPr>
            <a:spcAft>
              <a:spcPts val="0"/>
            </a:spcAft>
          </a:pPr>
          <a:r>
            <a:rPr lang="fr-FR" sz="2000" b="1" dirty="0">
              <a:effectLst>
                <a:outerShdw blurRad="38100" dist="38100" dir="2700000" algn="tl">
                  <a:srgbClr val="000000">
                    <a:alpha val="43137"/>
                  </a:srgbClr>
                </a:outerShdw>
              </a:effectLst>
            </a:rPr>
            <a:t> </a:t>
          </a:r>
          <a:r>
            <a:rPr lang="fr-FR" sz="1400" b="1" dirty="0">
              <a:effectLst>
                <a:outerShdw blurRad="38100" dist="38100" dir="2700000" algn="tl">
                  <a:srgbClr val="000000">
                    <a:alpha val="43137"/>
                  </a:srgbClr>
                </a:outerShdw>
              </a:effectLst>
            </a:rPr>
            <a:t>(1 Corinthiens 12.17)</a:t>
          </a:r>
          <a:endParaRPr lang="fr-FR" sz="140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fr-FR" sz="2000" b="1" dirty="0">
              <a:effectLst>
                <a:outerShdw blurRad="38100" dist="38100" dir="2700000" algn="tl">
                  <a:srgbClr val="000000">
                    <a:alpha val="43137"/>
                  </a:srgbClr>
                </a:outerShdw>
              </a:effectLst>
            </a:rPr>
            <a:t>Nous ne pouvons mépriser personne </a:t>
          </a:r>
          <a:r>
            <a:rPr lang="fr-FR" sz="1400" b="1" dirty="0">
              <a:effectLst>
                <a:outerShdw blurRad="38100" dist="38100" dir="2700000" algn="tl">
                  <a:srgbClr val="000000">
                    <a:alpha val="43137"/>
                  </a:srgbClr>
                </a:outerShdw>
              </a:effectLst>
            </a:rPr>
            <a:t>(1 Corinthiens 12.21)</a:t>
          </a:r>
          <a:endParaRPr lang="fr-FR" sz="140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fr-FR" sz="2000" b="1" dirty="0">
              <a:effectLst>
                <a:outerShdw blurRad="38100" dist="38100" dir="2700000" algn="tl">
                  <a:srgbClr val="000000">
                    <a:alpha val="43137"/>
                  </a:srgbClr>
                </a:outerShdw>
              </a:effectLst>
            </a:rPr>
            <a:t>Il n'existe pas de croyants « inférieurs » </a:t>
          </a:r>
          <a:r>
            <a:rPr lang="fr-FR" sz="1400" b="1" dirty="0">
              <a:effectLst>
                <a:outerShdw blurRad="38100" dist="38100" dir="2700000" algn="tl">
                  <a:srgbClr val="000000">
                    <a:alpha val="43137"/>
                  </a:srgbClr>
                </a:outerShdw>
              </a:effectLst>
            </a:rPr>
            <a:t>(1 Corinthiens 12.22-24)</a:t>
          </a:r>
          <a:endParaRPr lang="fr-FR" sz="140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fr-FR" sz="2000" b="1" dirty="0">
              <a:effectLst>
                <a:outerShdw blurRad="38100" dist="38100" dir="2700000" algn="tl">
                  <a:srgbClr val="000000">
                    <a:alpha val="43137"/>
                  </a:srgbClr>
                </a:outerShdw>
              </a:effectLst>
            </a:rPr>
            <a:t>Nous prenons soin les uns des autres </a:t>
          </a:r>
          <a:r>
            <a:rPr lang="fr-FR" sz="1400" b="1" dirty="0">
              <a:effectLst>
                <a:outerShdw blurRad="38100" dist="38100" dir="2700000" algn="tl">
                  <a:srgbClr val="000000">
                    <a:alpha val="43137"/>
                  </a:srgbClr>
                </a:outerShdw>
              </a:effectLst>
            </a:rPr>
            <a:t>(1 Corinthiens 12.25-26)</a:t>
          </a:r>
          <a:endParaRPr lang="fr-FR" sz="140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Nous sommes tous nécessaires </a:t>
          </a:r>
          <a:r>
            <a:rPr lang="fr-FR" sz="1400" b="1" kern="1200" dirty="0">
              <a:effectLst>
                <a:outerShdw blurRad="38100" dist="38100" dir="2700000" algn="tl">
                  <a:srgbClr val="000000">
                    <a:alpha val="43137"/>
                  </a:srgbClr>
                </a:outerShdw>
              </a:effectLst>
            </a:rPr>
            <a:t>(1 Corinthiens 12.15)</a:t>
          </a:r>
          <a:endParaRPr lang="fr-FR" sz="1400" kern="120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0"/>
            </a:spcAft>
            <a:buNone/>
          </a:pPr>
          <a:r>
            <a:rPr lang="fr-FR" sz="2000" b="1" kern="1200" dirty="0">
              <a:effectLst>
                <a:outerShdw blurRad="38100" dist="38100" dir="2700000" algn="tl">
                  <a:srgbClr val="000000">
                    <a:alpha val="43137"/>
                  </a:srgbClr>
                </a:outerShdw>
              </a:effectLst>
            </a:rPr>
            <a:t>Chacun a sa fonction</a:t>
          </a:r>
        </a:p>
        <a:p>
          <a:pPr marL="0" lvl="0" indent="0" algn="l" defTabSz="889000">
            <a:lnSpc>
              <a:spcPct val="90000"/>
            </a:lnSpc>
            <a:spcBef>
              <a:spcPct val="0"/>
            </a:spcBef>
            <a:spcAft>
              <a:spcPts val="0"/>
            </a:spcAft>
            <a:buNone/>
          </a:pPr>
          <a:r>
            <a:rPr lang="fr-FR" sz="2000" b="1" kern="1200" dirty="0">
              <a:effectLst>
                <a:outerShdw blurRad="38100" dist="38100" dir="2700000" algn="tl">
                  <a:srgbClr val="000000">
                    <a:alpha val="43137"/>
                  </a:srgbClr>
                </a:outerShdw>
              </a:effectLst>
            </a:rPr>
            <a:t> </a:t>
          </a:r>
          <a:r>
            <a:rPr lang="fr-FR" sz="1400" b="1" kern="1200" dirty="0">
              <a:effectLst>
                <a:outerShdw blurRad="38100" dist="38100" dir="2700000" algn="tl">
                  <a:srgbClr val="000000">
                    <a:alpha val="43137"/>
                  </a:srgbClr>
                </a:outerShdw>
              </a:effectLst>
            </a:rPr>
            <a:t>(1 Corinthiens 12.17)</a:t>
          </a:r>
          <a:endParaRPr lang="fr-FR" sz="1400" kern="120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Nous ne pouvons mépriser personne </a:t>
          </a:r>
          <a:r>
            <a:rPr lang="fr-FR" sz="1400" b="1" kern="1200" dirty="0">
              <a:effectLst>
                <a:outerShdw blurRad="38100" dist="38100" dir="2700000" algn="tl">
                  <a:srgbClr val="000000">
                    <a:alpha val="43137"/>
                  </a:srgbClr>
                </a:outerShdw>
              </a:effectLst>
            </a:rPr>
            <a:t>(1 Corinthiens 12.21)</a:t>
          </a:r>
          <a:endParaRPr lang="fr-FR" sz="1400" kern="120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Il n'existe pas de croyants « inférieurs » </a:t>
          </a:r>
          <a:r>
            <a:rPr lang="fr-FR" sz="1400" b="1" kern="1200" dirty="0">
              <a:effectLst>
                <a:outerShdw blurRad="38100" dist="38100" dir="2700000" algn="tl">
                  <a:srgbClr val="000000">
                    <a:alpha val="43137"/>
                  </a:srgbClr>
                </a:outerShdw>
              </a:effectLst>
            </a:rPr>
            <a:t>(1 Corinthiens 12.22-24)</a:t>
          </a:r>
          <a:endParaRPr lang="fr-FR" sz="1400" kern="120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Nous prenons soin les uns des autres </a:t>
          </a:r>
          <a:r>
            <a:rPr lang="fr-FR" sz="1400" b="1" kern="1200" dirty="0">
              <a:effectLst>
                <a:outerShdw blurRad="38100" dist="38100" dir="2700000" algn="tl">
                  <a:srgbClr val="000000">
                    <a:alpha val="43137"/>
                  </a:srgbClr>
                </a:outerShdw>
              </a:effectLst>
            </a:rPr>
            <a:t>(1 Corinthiens 12.25-26)</a:t>
          </a:r>
          <a:endParaRPr lang="fr-FR" sz="1400" kern="120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jpeg"/><Relationship Id="rId4" Type="http://schemas.openxmlformats.org/officeDocument/2006/relationships/diagramLayout" Target="../diagrams/layout1.xml"/><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microsoft.com/office/2007/relationships/hdphoto" Target="../media/hdphoto2.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pic>
        <p:nvPicPr>
          <p:cNvPr id="7" name="Picture 6" descr="A person holding a cross&#10;&#10;AI-generated content may be incorrect.">
            <a:extLst>
              <a:ext uri="{FF2B5EF4-FFF2-40B4-BE49-F238E27FC236}">
                <a16:creationId xmlns:a16="http://schemas.microsoft.com/office/drawing/2014/main" id="{2EC18261-DCE0-DE1F-9666-44CE439A417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fr-FR"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LA PRÉÉMINENCE DU CHRIST</a:t>
            </a:r>
          </a:p>
        </p:txBody>
      </p:sp>
      <p:sp>
        <p:nvSpPr>
          <p:cNvPr id="6" name="CuadroTexto 5">
            <a:extLst>
              <a:ext uri="{FF2B5EF4-FFF2-40B4-BE49-F238E27FC236}">
                <a16:creationId xmlns:a16="http://schemas.microsoft.com/office/drawing/2014/main" id="{0DA4A130-158B-7FA8-9071-455334E919B2}"/>
              </a:ext>
            </a:extLst>
          </p:cNvPr>
          <p:cNvSpPr txBox="1"/>
          <p:nvPr/>
        </p:nvSpPr>
        <p:spPr>
          <a:xfrm>
            <a:off x="8282868" y="11926"/>
            <a:ext cx="3682868" cy="400110"/>
          </a:xfrm>
          <a:prstGeom prst="rect">
            <a:avLst/>
          </a:prstGeom>
          <a:noFill/>
        </p:spPr>
        <p:txBody>
          <a:bodyPr wrap="none" rtlCol="0">
            <a:spAutoFit/>
          </a:bodyPr>
          <a:lstStyle/>
          <a:p>
            <a:pPr algn="r"/>
            <a:r>
              <a:rPr lang="fr-FR" sz="2000" b="1" dirty="0">
                <a:solidFill>
                  <a:srgbClr val="2E767C"/>
                </a:solidFill>
                <a:highlight>
                  <a:srgbClr val="FFFF00"/>
                </a:highlight>
              </a:rPr>
              <a:t>Leçon 8 pour le 21 février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E75B2D2-047C-170F-6F35-A291DAD4F5E0}"/>
              </a:ext>
            </a:extLst>
          </p:cNvPr>
          <p:cNvSpPr txBox="1"/>
          <p:nvPr/>
        </p:nvSpPr>
        <p:spPr>
          <a:xfrm>
            <a:off x="3450210" y="329938"/>
            <a:ext cx="8323868" cy="4832092"/>
          </a:xfrm>
          <a:prstGeom prst="rect">
            <a:avLst/>
          </a:prstGeom>
          <a:noFill/>
          <a:ln w="57150">
            <a:solidFill>
              <a:srgbClr val="A2360B"/>
            </a:solidFill>
          </a:ln>
        </p:spPr>
        <p:txBody>
          <a:bodyPr wrap="square" rtlCol="0">
            <a:spAutoFit/>
          </a:bodyPr>
          <a:lstStyle/>
          <a:p>
            <a:pPr algn="just"/>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Maître de l'univers n'est pas seul dans l'accomplissement de son grand œuvre. Il y est secondé par un être capable d'apprécier ses desseins et de partager la joie qu'il trouve dans le bonheur de ses créatures.</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Au commencement était la Parole, et la Parole était avec Dieu, et la Parole était Dieu. Elle était au commencement avec Dieu. » </a:t>
            </a:r>
            <a:r>
              <a:rPr lang="fr-FR" sz="2200" i="1" dirty="0">
                <a:highlight>
                  <a:srgbClr val="FFFF00"/>
                </a:highlight>
                <a:latin typeface="Arial" panose="020B0604020202020204" pitchFamily="34" charset="0"/>
                <a:cs typeface="Arial" panose="020B0604020202020204" pitchFamily="34" charset="0"/>
              </a:rPr>
              <a:t>(Jean 1.1,2.)</a:t>
            </a:r>
            <a:r>
              <a:rPr lang="fr-FR" sz="2200" dirty="0">
                <a:highlight>
                  <a:srgbClr val="FFFF00"/>
                </a:highlight>
                <a:latin typeface="Arial" panose="020B0604020202020204" pitchFamily="34" charset="0"/>
                <a:cs typeface="Arial" panose="020B0604020202020204" pitchFamily="34" charset="0"/>
              </a:rPr>
              <a:t> </a:t>
            </a:r>
          </a:p>
          <a:p>
            <a:pPr algn="just"/>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Parole, c'est-à-dire le Fils unique de Dieu</a:t>
            </a:r>
            <a:r>
              <a:rPr lang="fr-FR" sz="2200" dirty="0">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n'est qu'un avec le Père Éternel : un par sa nature, un par son caractère, un dans ses desseins.</a:t>
            </a:r>
            <a:r>
              <a:rPr lang="fr-FR" sz="2200" dirty="0">
                <a:solidFill>
                  <a:srgbClr val="FF0000"/>
                </a:solidFill>
                <a:latin typeface="Arial" panose="020B0604020202020204" pitchFamily="34" charset="0"/>
                <a:cs typeface="Arial" panose="020B0604020202020204" pitchFamily="34" charset="0"/>
              </a:rPr>
              <a:t> </a:t>
            </a:r>
          </a:p>
          <a:p>
            <a:pPr algn="just"/>
            <a:r>
              <a:rPr lang="fr-FR" sz="2200" dirty="0">
                <a:highlight>
                  <a:srgbClr val="00FFFF"/>
                </a:highlight>
                <a:latin typeface="Arial" panose="020B0604020202020204" pitchFamily="34" charset="0"/>
                <a:cs typeface="Arial" panose="020B0604020202020204" pitchFamily="34" charset="0"/>
              </a:rPr>
              <a:t>Il est le seul être qui puisse entrer dans tous ses conseils et partager toutes ses pensées. « On l'appellera le Conseiller admirable, le Dieu fort, le Père d'éternité, le Prince de la Paix » </a:t>
            </a:r>
            <a:r>
              <a:rPr lang="fr-FR" sz="2200" i="1" dirty="0">
                <a:highlight>
                  <a:srgbClr val="FFFF00"/>
                </a:highlight>
                <a:latin typeface="Arial" panose="020B0604020202020204" pitchFamily="34" charset="0"/>
                <a:cs typeface="Arial" panose="020B0604020202020204" pitchFamily="34" charset="0"/>
              </a:rPr>
              <a:t>(Ésaïe 9.5).</a:t>
            </a:r>
            <a:endParaRPr lang="fr-CH" sz="2200" dirty="0">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6B92F506-EF37-F835-B210-17C3672DFD47}"/>
              </a:ext>
            </a:extLst>
          </p:cNvPr>
          <p:cNvSpPr txBox="1"/>
          <p:nvPr/>
        </p:nvSpPr>
        <p:spPr>
          <a:xfrm>
            <a:off x="989814" y="5261012"/>
            <a:ext cx="10784264" cy="1200329"/>
          </a:xfrm>
          <a:prstGeom prst="rect">
            <a:avLst/>
          </a:prstGeom>
          <a:noFill/>
          <a:ln w="57150">
            <a:solidFill>
              <a:srgbClr val="A2360B"/>
            </a:solidFill>
          </a:ln>
        </p:spPr>
        <p:txBody>
          <a:bodyPr wrap="square" rtlCol="0">
            <a:spAutoFit/>
          </a:bodyPr>
          <a:lstStyle/>
          <a:p>
            <a:pPr algn="ct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par son Fils que Dieu a créé tous les êtres célestes. </a:t>
            </a:r>
            <a:r>
              <a:rPr lang="fr-FR" sz="2400" dirty="0">
                <a:latin typeface="Arial" panose="020B0604020202020204" pitchFamily="34" charset="0"/>
                <a:cs typeface="Arial" panose="020B0604020202020204" pitchFamily="34" charset="0"/>
              </a:rPr>
              <a:t>« </a:t>
            </a:r>
            <a:r>
              <a:rPr lang="fr-FR" sz="24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en lui que tout a été créé, ... les trônes, les dominations, les autorités, les puissances : </a:t>
            </a:r>
            <a:r>
              <a:rPr lang="fr-FR" sz="2400" dirty="0">
                <a:solidFill>
                  <a:srgbClr val="A2360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tout a été créé par lui et pour lui »</a:t>
            </a:r>
            <a:r>
              <a:rPr lang="fr-FR" sz="2400" dirty="0">
                <a:solidFill>
                  <a:srgbClr val="A2360B"/>
                </a:solidFill>
                <a:latin typeface="Arial" panose="020B0604020202020204" pitchFamily="34" charset="0"/>
                <a:cs typeface="Arial" panose="020B0604020202020204" pitchFamily="34" charset="0"/>
              </a:rPr>
              <a:t> </a:t>
            </a:r>
            <a:r>
              <a:rPr lang="fr-FR" sz="2400" i="1" dirty="0">
                <a:latin typeface="Arial" panose="020B0604020202020204" pitchFamily="34" charset="0"/>
                <a:cs typeface="Arial" panose="020B0604020202020204" pitchFamily="34" charset="0"/>
              </a:rPr>
              <a:t>(Colossiens 1.16).</a:t>
            </a:r>
            <a:endParaRPr lang="fr-CH" sz="2400" dirty="0">
              <a:latin typeface="Arial" panose="020B0604020202020204" pitchFamily="34" charset="0"/>
              <a:cs typeface="Arial" panose="020B0604020202020204" pitchFamily="34" charset="0"/>
            </a:endParaRPr>
          </a:p>
        </p:txBody>
      </p:sp>
      <p:pic>
        <p:nvPicPr>
          <p:cNvPr id="4" name="Imagen 7" descr="Una caricatura de una persona&#10;&#10;Descripción generada automáticamente con confianza baja">
            <a:extLst>
              <a:ext uri="{FF2B5EF4-FFF2-40B4-BE49-F238E27FC236}">
                <a16:creationId xmlns:a16="http://schemas.microsoft.com/office/drawing/2014/main" id="{EC86949A-CDE2-0E0C-D3F7-8A97C946D6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7716" y="1235797"/>
            <a:ext cx="2749756" cy="3718551"/>
          </a:xfrm>
          <a:prstGeom prst="roundRect">
            <a:avLst>
              <a:gd name="adj" fmla="val 877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 coins arrondis 4">
            <a:extLst>
              <a:ext uri="{FF2B5EF4-FFF2-40B4-BE49-F238E27FC236}">
                <a16:creationId xmlns:a16="http://schemas.microsoft.com/office/drawing/2014/main" id="{CA8E79DC-6462-9578-17C1-993D6DACADD6}"/>
              </a:ext>
            </a:extLst>
          </p:cNvPr>
          <p:cNvSpPr/>
          <p:nvPr/>
        </p:nvSpPr>
        <p:spPr>
          <a:xfrm>
            <a:off x="741378" y="111503"/>
            <a:ext cx="2262432" cy="970962"/>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(Ellen White, Patriarches et Prophètes,</a:t>
            </a:r>
            <a:r>
              <a:rPr lang="fr-FR" dirty="0">
                <a:ln w="0"/>
                <a:solidFill>
                  <a:schemeClr val="tx1"/>
                </a:solidFill>
                <a:effectLst>
                  <a:outerShdw blurRad="38100" dist="19050" dir="2700000" algn="tl" rotWithShape="0">
                    <a:schemeClr val="dk1">
                      <a:alpha val="40000"/>
                    </a:schemeClr>
                  </a:outerShdw>
                </a:effectLst>
              </a:rPr>
              <a:t> p. 9-11.)</a:t>
            </a:r>
            <a:endParaRPr lang="fr-CH"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2340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pic>
        <p:nvPicPr>
          <p:cNvPr id="10" name="Picture 9" descr="A purple and white rectangle&#10;&#10;AI-generated content may be incorrect.">
            <a:extLst>
              <a:ext uri="{FF2B5EF4-FFF2-40B4-BE49-F238E27FC236}">
                <a16:creationId xmlns:a16="http://schemas.microsoft.com/office/drawing/2014/main" id="{F33CC8DA-8174-2695-FFA9-123BE7571B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fr-FR" sz="4400" b="1" spc="300" dirty="0">
                <a:ln w="0"/>
                <a:solidFill>
                  <a:schemeClr val="bg2"/>
                </a:solidFill>
                <a:effectLst>
                  <a:innerShdw blurRad="63500" dist="50800" dir="13500000">
                    <a:srgbClr val="000000">
                      <a:alpha val="50000"/>
                    </a:srgbClr>
                  </a:innerShdw>
                </a:effectLst>
              </a:rPr>
              <a:t>LA TÊTE DE L'ÉGLISE</a:t>
            </a: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fr-FR"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et il est le chef du corps de l'Église » </a:t>
            </a:r>
            <a:r>
              <a:rPr lang="fr-FR"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(Colossiens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862322"/>
          </a:xfrm>
          <a:prstGeom prst="rect">
            <a:avLst/>
          </a:prstGeom>
          <a:noFill/>
          <a:ln w="38100">
            <a:solidFill>
              <a:schemeClr val="tx1"/>
            </a:solidFill>
          </a:ln>
        </p:spPr>
        <p:txBody>
          <a:bodyPr wrap="square" rtlCol="0">
            <a:spAutoFit/>
          </a:bodyPr>
          <a:lstStyle/>
          <a:p>
            <a:pPr algn="ctr">
              <a:spcBef>
                <a:spcPts val="600"/>
              </a:spcBef>
            </a:pPr>
            <a:r>
              <a:rPr lang="fr-FR" sz="2000" b="1" dirty="0">
                <a:highlight>
                  <a:srgbClr val="FFFF00"/>
                </a:highlight>
              </a:rPr>
              <a:t>Dans certaines langues (comme le catalan ou l'anglais), le mot « tête » se traduit aussi par « chef » ou « principal », car c'est le sens métaphorique de « tête ». Il en est ainsi en hébreu. Par exemple, </a:t>
            </a:r>
            <a:br>
              <a:rPr lang="fr-FR" sz="2000" b="1" dirty="0">
                <a:highlight>
                  <a:srgbClr val="FFFF00"/>
                </a:highlight>
              </a:rPr>
            </a:br>
            <a:r>
              <a:rPr lang="fr-FR" sz="2000" b="1" dirty="0">
                <a:highlight>
                  <a:srgbClr val="FFFF00"/>
                </a:highlight>
              </a:rPr>
              <a:t>« ils se donneront un chef » </a:t>
            </a:r>
            <a:r>
              <a:rPr lang="fr-FR" sz="2000" b="1" dirty="0">
                <a:solidFill>
                  <a:srgbClr val="CC0066"/>
                </a:solidFill>
                <a:highlight>
                  <a:srgbClr val="FFFF00"/>
                </a:highlight>
              </a:rPr>
              <a:t>(Osée 1.11)</a:t>
            </a:r>
            <a:r>
              <a:rPr lang="fr-FR" sz="2000" b="1" dirty="0">
                <a:highlight>
                  <a:srgbClr val="FFFF00"/>
                </a:highlight>
              </a:rPr>
              <a:t> est la traduction de l'hébreu « ils se donneront une seule tête ».</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2527380823"/>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090398"/>
            <a:ext cx="4416358" cy="1323439"/>
          </a:xfrm>
          <a:prstGeom prst="rect">
            <a:avLst/>
          </a:prstGeom>
          <a:noFill/>
          <a:ln w="38100">
            <a:solidFill>
              <a:schemeClr val="tx1"/>
            </a:solidFill>
          </a:ln>
        </p:spPr>
        <p:txBody>
          <a:bodyPr wrap="square">
            <a:spAutoFit/>
          </a:bodyPr>
          <a:lstStyle/>
          <a:p>
            <a:pPr algn="ctr">
              <a:spcBef>
                <a:spcPts val="600"/>
              </a:spcBef>
            </a:pPr>
            <a:r>
              <a:rPr lang="fr-FR" sz="2000" b="1" dirty="0">
                <a:highlight>
                  <a:srgbClr val="FFFF00"/>
                </a:highlight>
              </a:rPr>
              <a:t>Paul ajoute aussi un sens métaphorique au corps. Si Christ est la tête, nous — l'Église — sommes le corps. De cette idée découle que :</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082891"/>
            <a:ext cx="4416358" cy="1015663"/>
          </a:xfrm>
          <a:prstGeom prst="rect">
            <a:avLst/>
          </a:prstGeom>
          <a:noFill/>
          <a:ln w="38100">
            <a:solidFill>
              <a:schemeClr val="tx1"/>
            </a:solidFill>
          </a:ln>
        </p:spPr>
        <p:txBody>
          <a:bodyPr wrap="square">
            <a:spAutoFit/>
          </a:bodyPr>
          <a:lstStyle/>
          <a:p>
            <a:pPr algn="ctr">
              <a:spcBef>
                <a:spcPts val="600"/>
              </a:spcBef>
            </a:pPr>
            <a:r>
              <a:rPr lang="fr-FR" sz="2000" b="1" dirty="0">
                <a:highlight>
                  <a:srgbClr val="00FFFF"/>
                </a:highlight>
              </a:rPr>
              <a:t>C'est aussi dans ce sens que Paul utilise ce mot lorsqu'il l'applique à Christ </a:t>
            </a:r>
            <a:r>
              <a:rPr lang="fr-FR" sz="2000" b="1" dirty="0">
                <a:solidFill>
                  <a:srgbClr val="CC0066"/>
                </a:solidFill>
                <a:highlight>
                  <a:srgbClr val="00FFFF"/>
                </a:highlight>
              </a:rPr>
              <a:t>(Colossiens 1.18a)</a:t>
            </a:r>
            <a:r>
              <a:rPr lang="fr-FR" sz="2000" b="1" dirty="0">
                <a:highlight>
                  <a:srgbClr val="00FFFF"/>
                </a:highlight>
              </a:rPr>
              <a:t>.</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animBg="1"/>
      <p:bldGraphic spid="6" grpId="0" uiExpand="1">
        <p:bldSub>
          <a:bldDgm bld="one"/>
        </p:bldSub>
      </p:bldGraphic>
      <p:bldP spid="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DC88E91-0EF7-651A-3F58-7F7BD462B260}"/>
              </a:ext>
            </a:extLst>
          </p:cNvPr>
          <p:cNvSpPr txBox="1"/>
          <p:nvPr/>
        </p:nvSpPr>
        <p:spPr>
          <a:xfrm>
            <a:off x="4176074" y="1110632"/>
            <a:ext cx="7682846" cy="5539978"/>
          </a:xfrm>
          <a:prstGeom prst="rect">
            <a:avLst/>
          </a:prstGeom>
          <a:noFill/>
          <a:ln w="38100">
            <a:solidFill>
              <a:srgbClr val="FF0000"/>
            </a:solidFill>
          </a:ln>
        </p:spPr>
        <p:txBody>
          <a:bodyPr wrap="square" rtlCol="0">
            <a:spAutoFit/>
          </a:bodyPr>
          <a:lstStyle/>
          <a:p>
            <a:pPr algn="ctr"/>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Personne n'a jamais vu Dieu ; le Fils unique, qui est dans le sein du Père, est celui qui l'a fait connaître </a:t>
            </a:r>
            <a:r>
              <a:rPr lang="fr-FR" sz="24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(Jean 1.18).</a:t>
            </a:r>
            <a:endParaRPr lang="fr-CH"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	</a:t>
            </a:r>
            <a:endParaRPr lang="fr-CH" sz="2400" dirty="0">
              <a:latin typeface="Arial" panose="020B0604020202020204" pitchFamily="34" charset="0"/>
              <a:cs typeface="Arial" panose="020B0604020202020204" pitchFamily="34" charset="0"/>
            </a:endParaRPr>
          </a:p>
          <a:p>
            <a:pPr algn="ctr"/>
            <a:r>
              <a:rPr lang="fr-FR" sz="2400" dirty="0">
                <a:latin typeface="Arial" panose="020B0604020202020204" pitchFamily="34" charset="0"/>
                <a:cs typeface="Arial" panose="020B0604020202020204" pitchFamily="34" charset="0"/>
              </a:rPr>
              <a:t>	</a:t>
            </a: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Christ vint dans ce monde pour révéler </a:t>
            </a:r>
            <a:b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caractère du Père et racheter la race perdue. </a:t>
            </a:r>
            <a:b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Rédempteur du monde était égal à Dieu. </a:t>
            </a:r>
          </a:p>
          <a:p>
            <a:pPr algn="ctr"/>
            <a:endPar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Son autorité était celle de Dieu. Il déclara </a:t>
            </a:r>
            <a:b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qu'il ne vivait pas indépendamment du Père. </a:t>
            </a:r>
            <a:b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L'autorité par laquelle il parlait et opérait des miracles était expressément la sienne ; </a:t>
            </a:r>
            <a:b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cependant, il nous assure </a:t>
            </a:r>
            <a:b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que lui et le Père sont un. »</a:t>
            </a:r>
            <a:endParaRPr lang="fr-CH"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endParaRPr lang="fr-CH" dirty="0"/>
          </a:p>
        </p:txBody>
      </p:sp>
      <p:sp>
        <p:nvSpPr>
          <p:cNvPr id="3" name="ZoneTexte 2">
            <a:extLst>
              <a:ext uri="{FF2B5EF4-FFF2-40B4-BE49-F238E27FC236}">
                <a16:creationId xmlns:a16="http://schemas.microsoft.com/office/drawing/2014/main" id="{D5866298-7C67-3D6A-B031-77D805DCF85C}"/>
              </a:ext>
            </a:extLst>
          </p:cNvPr>
          <p:cNvSpPr txBox="1"/>
          <p:nvPr/>
        </p:nvSpPr>
        <p:spPr>
          <a:xfrm>
            <a:off x="4779391" y="141402"/>
            <a:ext cx="6617615" cy="830997"/>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400" b="1" i="1" dirty="0"/>
              <a:t>Pour mieux connaître Jésus-Christ,</a:t>
            </a:r>
            <a:r>
              <a:rPr lang="fr-FR" sz="2400" b="1" dirty="0"/>
              <a:t> </a:t>
            </a:r>
            <a:br>
              <a:rPr lang="fr-FR" sz="2400" b="1" dirty="0"/>
            </a:br>
            <a:r>
              <a:rPr lang="fr-FR" sz="2400" dirty="0"/>
              <a:t>« Le Christ, révélation de Dieu », p. 40, 1</a:t>
            </a:r>
            <a:r>
              <a:rPr lang="fr-FR" sz="2400" baseline="30000" dirty="0"/>
              <a:t>er</a:t>
            </a:r>
            <a:r>
              <a:rPr lang="fr-FR" sz="2400" dirty="0"/>
              <a:t> février.</a:t>
            </a:r>
            <a:endParaRPr lang="fr-CH" sz="2400" dirty="0"/>
          </a:p>
        </p:txBody>
      </p:sp>
      <p:pic>
        <p:nvPicPr>
          <p:cNvPr id="5" name="Image 4" descr="Une image contenant Visage humain, art, statue, personne&#10;&#10;Le contenu généré par l’IA peut être incorrect.">
            <a:extLst>
              <a:ext uri="{FF2B5EF4-FFF2-40B4-BE49-F238E27FC236}">
                <a16:creationId xmlns:a16="http://schemas.microsoft.com/office/drawing/2014/main" id="{80DEB669-82CD-2748-4EBD-B790FDABA992}"/>
              </a:ext>
            </a:extLst>
          </p:cNvPr>
          <p:cNvPicPr>
            <a:picLocks noChangeAspect="1"/>
          </p:cNvPicPr>
          <p:nvPr/>
        </p:nvPicPr>
        <p:blipFill>
          <a:blip r:embed="rId2"/>
          <a:stretch>
            <a:fillRect/>
          </a:stretch>
        </p:blipFill>
        <p:spPr>
          <a:xfrm>
            <a:off x="713341" y="141402"/>
            <a:ext cx="2733675" cy="4229100"/>
          </a:xfrm>
          <a:prstGeom prst="rect">
            <a:avLst/>
          </a:prstGeom>
        </p:spPr>
      </p:pic>
      <p:pic>
        <p:nvPicPr>
          <p:cNvPr id="6" name="Picture 10">
            <a:extLst>
              <a:ext uri="{FF2B5EF4-FFF2-40B4-BE49-F238E27FC236}">
                <a16:creationId xmlns:a16="http://schemas.microsoft.com/office/drawing/2014/main" id="{CA5FC9D7-A974-5DC6-B1C7-59677C76C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707" y="4463059"/>
            <a:ext cx="2394941" cy="239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5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and white rectangle&#10;&#10;AI-generated content may be incorrect.">
            <a:extLst>
              <a:ext uri="{FF2B5EF4-FFF2-40B4-BE49-F238E27FC236}">
                <a16:creationId xmlns:a16="http://schemas.microsoft.com/office/drawing/2014/main" id="{648C0616-EB71-DAE3-D81C-BEBC9E1926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D436C59-36E2-AB0F-F18E-8464357E454E}"/>
              </a:ext>
            </a:extLst>
          </p:cNvPr>
          <p:cNvSpPr txBox="1"/>
          <p:nvPr/>
        </p:nvSpPr>
        <p:spPr>
          <a:xfrm>
            <a:off x="0" y="-1048"/>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fr-FR" sz="4800" b="1" kern="2000" spc="700" dirty="0">
                <a:ln w="13462">
                  <a:noFill/>
                  <a:prstDash val="solid"/>
                </a:ln>
                <a:solidFill>
                  <a:schemeClr val="accent4">
                    <a:lumMod val="75000"/>
                  </a:schemeClr>
                </a:solidFill>
                <a:effectLst>
                  <a:outerShdw dist="38100" dir="2700000" algn="bl" rotWithShape="0">
                    <a:srgbClr val="663300"/>
                  </a:outerShdw>
                </a:effectLst>
              </a:rPr>
              <a:t>LE COMMENCEMENT</a:t>
            </a: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778461"/>
            <a:ext cx="12191999"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rgbClr val="8A4500"/>
                </a:solidFill>
                <a:latin typeface="Comic Sans MS" panose="030F0702030302020204" pitchFamily="66" charset="0"/>
              </a:rPr>
              <a:t>« lui qui est le commencement, le premier-né d'entre les morts, afin d'être en tout le premier » </a:t>
            </a:r>
            <a:r>
              <a:rPr lang="fr-FR" sz="1400" b="1" dirty="0">
                <a:solidFill>
                  <a:srgbClr val="8A4500"/>
                </a:solidFill>
                <a:latin typeface="Comic Sans MS" panose="030F0702030302020204" pitchFamily="66" charset="0"/>
              </a:rPr>
              <a:t>(Colossiens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191250" cy="1631216"/>
          </a:xfrm>
          <a:prstGeom prst="rect">
            <a:avLst/>
          </a:prstGeom>
          <a:noFill/>
        </p:spPr>
        <p:txBody>
          <a:bodyPr wrap="square" rtlCol="0">
            <a:spAutoFit/>
          </a:bodyPr>
          <a:lstStyle/>
          <a:p>
            <a:pPr>
              <a:spcBef>
                <a:spcPts val="600"/>
              </a:spcBef>
            </a:pPr>
            <a:r>
              <a:rPr lang="fr-FR" sz="2000" b="1" dirty="0"/>
              <a:t>Le mot traduit par « commencement » est *</a:t>
            </a:r>
            <a:r>
              <a:rPr lang="fr-FR" sz="2000" b="1" dirty="0" err="1"/>
              <a:t>archê</a:t>
            </a:r>
            <a:r>
              <a:rPr lang="fr-FR" sz="2000" b="1" dirty="0"/>
              <a:t>* (</a:t>
            </a:r>
            <a:r>
              <a:rPr lang="fr-FR" sz="2000" b="1" dirty="0" err="1"/>
              <a:t>ἀρχή</a:t>
            </a:r>
            <a:r>
              <a:rPr lang="fr-FR" sz="2000" b="1" dirty="0"/>
              <a:t>), un mot grec qui signifie début, origine, première cause ou principe, mais signifie aussi gouvernant, pouvoir, autorité ou principauté, selon le contexte.</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5008583"/>
            <a:ext cx="6191250" cy="1631216"/>
          </a:xfrm>
          <a:prstGeom prst="rect">
            <a:avLst/>
          </a:prstGeom>
          <a:noFill/>
        </p:spPr>
        <p:txBody>
          <a:bodyPr wrap="square">
            <a:spAutoFit/>
          </a:bodyPr>
          <a:lstStyle/>
          <a:p>
            <a:pPr>
              <a:spcBef>
                <a:spcPts val="600"/>
              </a:spcBef>
            </a:pPr>
            <a:r>
              <a:rPr lang="fr-FR" sz="2000" b="1" dirty="0"/>
              <a:t>Paul intercale ici le titre de « premier-né d'entre les morts » (bien que Jésus ne fût pas le premier ressuscité, mais Moïse). Sa victoire sur la mort implique aussi sa victoire sur le péché et son pouvoir de nous recréer à son image.</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8" y="3084980"/>
            <a:ext cx="6191250" cy="1938992"/>
          </a:xfrm>
          <a:prstGeom prst="rect">
            <a:avLst/>
          </a:prstGeom>
          <a:noFill/>
        </p:spPr>
        <p:txBody>
          <a:bodyPr wrap="square">
            <a:spAutoFit/>
          </a:bodyPr>
          <a:lstStyle/>
          <a:p>
            <a:pPr>
              <a:spcBef>
                <a:spcPts val="600"/>
              </a:spcBef>
            </a:pPr>
            <a:r>
              <a:rPr lang="fr-FR" sz="2000" b="1" dirty="0"/>
              <a:t>Nous pouvons dire que ce mot, appliqué à Christ, peut avoir toutes ces significations </a:t>
            </a:r>
            <a:r>
              <a:rPr lang="fr-FR" sz="2000" b="1" dirty="0">
                <a:solidFill>
                  <a:srgbClr val="CC0066"/>
                </a:solidFill>
              </a:rPr>
              <a:t>(Colossiens 1.18)</a:t>
            </a:r>
            <a:r>
              <a:rPr lang="fr-FR" sz="2000" b="1" dirty="0"/>
              <a:t>. Jésus est l'origine de tout [l'image de Dieu], la cause par laquelle tout fut créé [le premier-né de la création], le gouvernant suprême [le chef]. Tout cela lui donne la prééminence.</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85DDF64-506D-B961-890C-13155C3E8592}"/>
              </a:ext>
            </a:extLst>
          </p:cNvPr>
          <p:cNvSpPr txBox="1"/>
          <p:nvPr/>
        </p:nvSpPr>
        <p:spPr>
          <a:xfrm>
            <a:off x="3676454" y="273377"/>
            <a:ext cx="7946795" cy="3416320"/>
          </a:xfrm>
          <a:prstGeom prst="rect">
            <a:avLst/>
          </a:prstGeom>
          <a:solidFill>
            <a:schemeClr val="bg2">
              <a:lumMod val="40000"/>
              <a:lumOff val="60000"/>
            </a:schemeClr>
          </a:solidFill>
          <a:ln w="38100">
            <a:solidFill>
              <a:srgbClr val="0000FF"/>
            </a:solidFill>
          </a:ln>
        </p:spPr>
        <p:txBody>
          <a:bodyPr wrap="square" rtlCol="0">
            <a:spAutoFit/>
          </a:bodyPr>
          <a:lstStyle/>
          <a:p>
            <a:pPr algn="just"/>
            <a:r>
              <a:rPr lang="fr-FR"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Ce que la parole est à la pensée, le Christ l'est pour le Père invisible. Il est la manifestation du Père et est appelé la Parole de Dieu. </a:t>
            </a:r>
          </a:p>
          <a:p>
            <a:pPr algn="just"/>
            <a:endParaRPr lang="fr-FR"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pPr algn="just"/>
            <a:r>
              <a:rPr lang="fr-FR"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Dieu envoya son Fils dans le monde, sa divinité voilée par son humanité afin que l'homme pût supporter l'image du Dieu invisible. Il manifesta, par son caractère, sa puissance et sa majesté, la nature et les attributs de Dieu. »</a:t>
            </a:r>
            <a:endParaRPr lang="fr-CH"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13E7551F-E273-5B73-9972-238BED0E2A3F}"/>
              </a:ext>
            </a:extLst>
          </p:cNvPr>
          <p:cNvSpPr txBox="1"/>
          <p:nvPr/>
        </p:nvSpPr>
        <p:spPr>
          <a:xfrm>
            <a:off x="1772239" y="4034363"/>
            <a:ext cx="9851010" cy="1938992"/>
          </a:xfrm>
          <a:prstGeom prst="rect">
            <a:avLst/>
          </a:prstGeom>
          <a:solidFill>
            <a:schemeClr val="accent4">
              <a:lumMod val="40000"/>
              <a:lumOff val="60000"/>
            </a:schemeClr>
          </a:solidFill>
          <a:ln w="38100">
            <a:solidFill>
              <a:srgbClr val="0000FF"/>
            </a:solidFill>
          </a:ln>
        </p:spPr>
        <p:txBody>
          <a:bodyPr wrap="square" rtlCol="0">
            <a:spAutoFit/>
          </a:bodyPr>
          <a:lstStyle/>
          <a:p>
            <a:pPr algn="just"/>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 législateur, il exerça l'autorité de Dieu, ses commandements furent confirmés par l’Éternel. La gloire du Père fut révélée dans le Fils. </a:t>
            </a:r>
          </a:p>
          <a:p>
            <a:pPr algn="just"/>
            <a:r>
              <a:rPr lang="fr-FR" sz="2400" dirty="0">
                <a:solidFill>
                  <a:srgbClr val="A2360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Christ manifesta le caractère du Père. Il était si parfaitement uni à Dieu, si complètement enveloppé de sa lumière, que celui qui avait vu le Fils avait vu le Père. Sa voix était comme celle de Dieu. ...</a:t>
            </a:r>
            <a:endParaRPr lang="fr-CH" sz="2400" dirty="0">
              <a:solidFill>
                <a:srgbClr val="A2360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E38E3A6A-0FB3-962C-2CFD-978E4266F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91" y="534074"/>
            <a:ext cx="1941343" cy="2894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CD94F6E-8DDA-ACBE-249E-0D6ACA5C969D}"/>
              </a:ext>
            </a:extLst>
          </p:cNvPr>
          <p:cNvSpPr txBox="1"/>
          <p:nvPr/>
        </p:nvSpPr>
        <p:spPr>
          <a:xfrm>
            <a:off x="4515439" y="6318022"/>
            <a:ext cx="5957740" cy="369332"/>
          </a:xfrm>
          <a:prstGeom prst="rect">
            <a:avLst/>
          </a:prstGeom>
          <a:solidFill>
            <a:schemeClr val="accent5">
              <a:lumMod val="40000"/>
              <a:lumOff val="60000"/>
            </a:schemeClr>
          </a:solidFill>
        </p:spPr>
        <p:txBody>
          <a:bodyPr wrap="square" rtlCol="0">
            <a:spAutoFit/>
          </a:bodyPr>
          <a:lstStyle/>
          <a:p>
            <a:r>
              <a:rPr lang="fr-FR" dirty="0"/>
              <a:t>[L’amour de Dieu exprimé dans la création], p. 50, 5 février.</a:t>
            </a:r>
            <a:endParaRPr lang="fr-CH" dirty="0"/>
          </a:p>
        </p:txBody>
      </p:sp>
      <p:pic>
        <p:nvPicPr>
          <p:cNvPr id="8202" name="Picture 10">
            <a:extLst>
              <a:ext uri="{FF2B5EF4-FFF2-40B4-BE49-F238E27FC236}">
                <a16:creationId xmlns:a16="http://schemas.microsoft.com/office/drawing/2014/main" id="{7D59938E-C907-1FAB-A3EC-FE75CCD78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50" y="4180850"/>
            <a:ext cx="1431082" cy="143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8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rectangle&#10;&#10;AI-generated content may be incorrect.">
            <a:extLst>
              <a:ext uri="{FF2B5EF4-FFF2-40B4-BE49-F238E27FC236}">
                <a16:creationId xmlns:a16="http://schemas.microsoft.com/office/drawing/2014/main" id="{456B6425-1902-F03E-8307-E831787AB5A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fr-FR"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LE RÉCONCILIATEUR</a:t>
            </a: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707886"/>
          </a:xfrm>
          <a:prstGeom prst="rect">
            <a:avLst/>
          </a:prstGeom>
          <a:noFill/>
        </p:spPr>
        <p:txBody>
          <a:bodyPr wrap="square">
            <a:spAutoFit/>
          </a:bodyPr>
          <a:lstStyle/>
          <a:p>
            <a:pPr algn="ctr"/>
            <a:r>
              <a:rPr lang="fr-FR" sz="20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et de tout réconcilier avec lui-même, tant ce qui est sur la terre que ce qui est dans les cieux, en faisant la paix par lui, par le sang de sa croix » (Colossiens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a:ln w="38100">
            <a:solidFill>
              <a:schemeClr val="tx1"/>
            </a:solidFill>
          </a:ln>
        </p:spPr>
        <p:txBody>
          <a:bodyPr wrap="square">
            <a:spAutoFit/>
          </a:bodyPr>
          <a:lstStyle/>
          <a:p>
            <a:pPr>
              <a:spcBef>
                <a:spcPts val="600"/>
              </a:spcBef>
            </a:pPr>
            <a:r>
              <a:rPr lang="fr-FR" sz="2000" b="1" dirty="0">
                <a:highlight>
                  <a:srgbClr val="00FFFF"/>
                </a:highlight>
              </a:rPr>
              <a:t>Ce que Jésus a fait a eu pour résultat qu'il occupe la première place en tout. Selon Paul, Christ est digne de tous ces titres « car Dieu a voulu que toute plénitude habitât en lui » </a:t>
            </a:r>
            <a:r>
              <a:rPr lang="fr-FR" sz="2000" b="1" dirty="0">
                <a:solidFill>
                  <a:srgbClr val="CC0066"/>
                </a:solidFill>
              </a:rPr>
              <a:t>(Colossiens 1.19)</a:t>
            </a:r>
            <a:r>
              <a:rPr lang="fr-FR" sz="2000" b="1" dirty="0"/>
              <a:t>. </a:t>
            </a:r>
            <a:r>
              <a:rPr lang="fr-FR" sz="2000" b="1" dirty="0">
                <a:highlight>
                  <a:srgbClr val="00FFFF"/>
                </a:highlight>
              </a:rPr>
              <a:t>En d'autres termes, Jésus était pleinement Dieu et pleinement homme.</a:t>
            </a:r>
            <a:r>
              <a:rPr lang="fr-FR" sz="2000" b="1" dirty="0"/>
              <a:t> </a:t>
            </a:r>
            <a:r>
              <a:rPr lang="fr-FR" sz="2000" b="1" dirty="0">
                <a:highlight>
                  <a:srgbClr val="FFFF00"/>
                </a:highlight>
              </a:rPr>
              <a:t>« Et nous avons contemplé sa gloire, […] plein de grâce et de vérité » </a:t>
            </a:r>
            <a:r>
              <a:rPr lang="fr-FR" sz="2000" b="1" dirty="0">
                <a:solidFill>
                  <a:srgbClr val="CC0066"/>
                </a:solidFill>
              </a:rPr>
              <a:t>(Jean 1.14)</a:t>
            </a:r>
            <a:r>
              <a:rPr lang="fr-FR" sz="2000" b="1" dirty="0"/>
              <a:t>.</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email">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email">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2051" y="38133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66347" y="4054068"/>
            <a:ext cx="4428049" cy="1323439"/>
          </a:xfrm>
          <a:prstGeom prst="rect">
            <a:avLst/>
          </a:prstGeom>
          <a:solidFill>
            <a:schemeClr val="accent4">
              <a:lumMod val="20000"/>
              <a:lumOff val="80000"/>
            </a:schemeClr>
          </a:solidFill>
          <a:ln w="38100">
            <a:solidFill>
              <a:schemeClr val="tx1"/>
            </a:solidFill>
          </a:ln>
        </p:spPr>
        <p:txBody>
          <a:bodyPr wrap="square">
            <a:spAutoFit/>
          </a:bodyPr>
          <a:lstStyle/>
          <a:p>
            <a:pPr algn="ctr">
              <a:spcBef>
                <a:spcPts val="600"/>
              </a:spcBef>
            </a:pPr>
            <a:r>
              <a:rPr lang="fr-FR" sz="2000" b="1" dirty="0">
                <a:solidFill>
                  <a:srgbClr val="FF0000"/>
                </a:solidFill>
              </a:rPr>
              <a:t>Nous pouvons comprendre qu'il a réconcilié avec Dieu « ce qui est sur la terre ». Mais comment a-t-il réconcilié ce qui est dans les cieux ?</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058513"/>
            <a:ext cx="8451654" cy="1015663"/>
          </a:xfrm>
          <a:prstGeom prst="rect">
            <a:avLst/>
          </a:prstGeom>
          <a:solidFill>
            <a:schemeClr val="accent3">
              <a:lumMod val="20000"/>
              <a:lumOff val="80000"/>
            </a:schemeClr>
          </a:solidFill>
          <a:ln w="38100">
            <a:solidFill>
              <a:schemeClr val="tx1"/>
            </a:solidFill>
          </a:ln>
        </p:spPr>
        <p:txBody>
          <a:bodyPr wrap="square">
            <a:spAutoFit/>
          </a:bodyPr>
          <a:lstStyle/>
          <a:p>
            <a:pPr algn="ctr">
              <a:spcBef>
                <a:spcPts val="600"/>
              </a:spcBef>
            </a:pPr>
            <a:r>
              <a:rPr lang="fr-FR" sz="2000" b="1" dirty="0">
                <a:highlight>
                  <a:srgbClr val="FFFF00"/>
                </a:highlight>
              </a:rPr>
              <a:t>En mourant sur la croix et en ressuscitant, Jésus a accompli </a:t>
            </a:r>
            <a:br>
              <a:rPr lang="fr-FR" sz="2000" b="1" dirty="0">
                <a:highlight>
                  <a:srgbClr val="FFFF00"/>
                </a:highlight>
              </a:rPr>
            </a:br>
            <a:r>
              <a:rPr lang="fr-FR" sz="2000" b="1" dirty="0">
                <a:highlight>
                  <a:srgbClr val="FFFF00"/>
                </a:highlight>
              </a:rPr>
              <a:t>les conditions nécessaires pour réconcilier l'humanité avec Dieu </a:t>
            </a:r>
            <a:r>
              <a:rPr lang="fr-FR" sz="2000" b="1" dirty="0">
                <a:solidFill>
                  <a:srgbClr val="CC0066"/>
                </a:solidFill>
              </a:rPr>
              <a:t>(Colossiens 1.20)</a:t>
            </a:r>
            <a:r>
              <a:rPr lang="fr-FR" sz="2000" b="1" dirty="0"/>
              <a:t>.</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60498" y="5396963"/>
            <a:ext cx="4428049" cy="1323439"/>
          </a:xfrm>
          <a:prstGeom prst="rect">
            <a:avLst/>
          </a:prstGeom>
          <a:solidFill>
            <a:schemeClr val="accent4">
              <a:lumMod val="20000"/>
              <a:lumOff val="80000"/>
            </a:schemeClr>
          </a:solidFill>
          <a:ln w="38100">
            <a:solidFill>
              <a:schemeClr val="tx1"/>
            </a:solidFill>
          </a:ln>
        </p:spPr>
        <p:txBody>
          <a:bodyPr wrap="square">
            <a:spAutoFit/>
          </a:bodyPr>
          <a:lstStyle/>
          <a:p>
            <a:pPr algn="ctr">
              <a:spcBef>
                <a:spcPts val="600"/>
              </a:spcBef>
            </a:pPr>
            <a:r>
              <a:rPr lang="fr-FR" sz="2000" b="1" dirty="0">
                <a:solidFill>
                  <a:srgbClr val="663300"/>
                </a:solidFill>
              </a:rPr>
              <a:t>Tout l'univers a pu voir clairement la nature du mal. Ainsi, le caractère de Dieu est justifié tant dans les cieux que sur la terre.</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P spid="14" grpId="0" animBg="1"/>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35D0AC1-A2CF-3B1A-73F4-48F58A2EB0D4}"/>
              </a:ext>
            </a:extLst>
          </p:cNvPr>
          <p:cNvSpPr txBox="1"/>
          <p:nvPr/>
        </p:nvSpPr>
        <p:spPr>
          <a:xfrm>
            <a:off x="3544478" y="323986"/>
            <a:ext cx="7211505" cy="4154984"/>
          </a:xfrm>
          <a:prstGeom prst="rect">
            <a:avLst/>
          </a:prstGeom>
          <a:noFill/>
          <a:ln w="57150">
            <a:solidFill>
              <a:schemeClr val="tx1"/>
            </a:solidFill>
          </a:ln>
        </p:spPr>
        <p:txBody>
          <a:bodyPr wrap="square" rtlCol="0">
            <a:spAutoFit/>
          </a:bodyPr>
          <a:lstStyle/>
          <a:p>
            <a:pPr algn="just"/>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Aussi longtemps </a:t>
            </a:r>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que régna</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l'univers de Dieu</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cette obéissance</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 paix fut parfaite</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fr-FR" sz="2400" dirty="0">
              <a:latin typeface="Arial" panose="020B0604020202020204" pitchFamily="34" charset="0"/>
              <a:cs typeface="Arial" panose="020B0604020202020204" pitchFamily="34" charset="0"/>
            </a:endParaRPr>
          </a:p>
          <a:p>
            <a:pPr algn="ctr"/>
            <a:r>
              <a:rPr lang="fr-FR" sz="24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L'armée céleste mettait ses délices à seconder </a:t>
            </a:r>
            <a:br>
              <a:rPr lang="fr-FR" sz="24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plans de son Créateur, à réfléchir sa gloire </a:t>
            </a:r>
            <a:br>
              <a:rPr lang="fr-FR" sz="24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à chanter ses louanges. </a:t>
            </a:r>
          </a:p>
          <a:p>
            <a:pPr algn="just"/>
            <a:endParaRPr lang="fr-FR" sz="2400" dirty="0">
              <a:latin typeface="Arial" panose="020B0604020202020204" pitchFamily="34" charset="0"/>
              <a:cs typeface="Arial" panose="020B0604020202020204" pitchFamily="34" charset="0"/>
            </a:endParaRPr>
          </a:p>
          <a:p>
            <a:pPr algn="just"/>
            <a:r>
              <a:rPr lang="fr-FR" sz="24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L'amour envers Dieu était suprême</a:t>
            </a: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 </a:t>
            </a: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celui des êtres célestes les uns pour les autres était pur et plein d'abandon.</a:t>
            </a:r>
            <a:r>
              <a:rPr lang="fr-FR" sz="2400" dirty="0">
                <a:latin typeface="Arial" panose="020B0604020202020204" pitchFamily="34" charset="0"/>
                <a:cs typeface="Arial" panose="020B0604020202020204" pitchFamily="34" charset="0"/>
              </a:rPr>
              <a:t> </a:t>
            </a:r>
            <a:r>
              <a:rPr lang="fr-FR"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Aucune note discordante ne troublait les harmonies célestes. »</a:t>
            </a:r>
            <a:endParaRPr lang="fr-CH"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3" name="Rectangle : coins arrondis 2">
            <a:extLst>
              <a:ext uri="{FF2B5EF4-FFF2-40B4-BE49-F238E27FC236}">
                <a16:creationId xmlns:a16="http://schemas.microsoft.com/office/drawing/2014/main" id="{F1E2A399-8A11-CEFF-277B-B8CDDF31DF23}"/>
              </a:ext>
            </a:extLst>
          </p:cNvPr>
          <p:cNvSpPr/>
          <p:nvPr/>
        </p:nvSpPr>
        <p:spPr>
          <a:xfrm>
            <a:off x="6320317" y="5084477"/>
            <a:ext cx="2262432" cy="970962"/>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(Ellen White, Patriarches et Prophètes,</a:t>
            </a:r>
            <a:r>
              <a:rPr lang="fr-FR" dirty="0">
                <a:ln w="0"/>
                <a:solidFill>
                  <a:schemeClr val="tx1"/>
                </a:solidFill>
                <a:effectLst>
                  <a:outerShdw blurRad="38100" dist="19050" dir="2700000" algn="tl" rotWithShape="0">
                    <a:schemeClr val="dk1">
                      <a:alpha val="40000"/>
                    </a:schemeClr>
                  </a:outerShdw>
                </a:effectLst>
              </a:rPr>
              <a:t> p. 9-11.)</a:t>
            </a:r>
            <a:endParaRPr lang="fr-CH" dirty="0">
              <a:ln w="0"/>
              <a:solidFill>
                <a:schemeClr val="tx1"/>
              </a:solidFill>
              <a:effectLst>
                <a:outerShdw blurRad="38100" dist="19050" dir="2700000" algn="tl" rotWithShape="0">
                  <a:schemeClr val="dk1">
                    <a:alpha val="40000"/>
                  </a:schemeClr>
                </a:outerShdw>
              </a:effectLst>
            </a:endParaRPr>
          </a:p>
        </p:txBody>
      </p:sp>
      <p:pic>
        <p:nvPicPr>
          <p:cNvPr id="7170" name="Picture 2" descr="Image d’Épingle Story">
            <a:extLst>
              <a:ext uri="{FF2B5EF4-FFF2-40B4-BE49-F238E27FC236}">
                <a16:creationId xmlns:a16="http://schemas.microsoft.com/office/drawing/2014/main" id="{5A0D7868-F008-A2CF-1279-C95E7F314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30" y="1044362"/>
            <a:ext cx="2845497" cy="4237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140E6786-DD7D-C805-9E81-556F6215A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761" y="4546420"/>
            <a:ext cx="2262431" cy="226243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8194" name="Picture 2" descr="Image d’Épingle Story">
            <a:extLst>
              <a:ext uri="{FF2B5EF4-FFF2-40B4-BE49-F238E27FC236}">
                <a16:creationId xmlns:a16="http://schemas.microsoft.com/office/drawing/2014/main" id="{94584C22-6EF5-92C1-384C-A298801DEF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9078875" y="4528119"/>
            <a:ext cx="1601693" cy="232988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8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white rectangular frame&#10;&#10;AI-generated content may be incorrect.">
            <a:extLst>
              <a:ext uri="{FF2B5EF4-FFF2-40B4-BE49-F238E27FC236}">
                <a16:creationId xmlns:a16="http://schemas.microsoft.com/office/drawing/2014/main" id="{1C86AABC-3EE9-B396-B5C0-1592A427394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pic>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4247317"/>
          </a:xfrm>
          <a:prstGeom prst="rect">
            <a:avLst/>
          </a:prstGeom>
          <a:solidFill>
            <a:schemeClr val="bg1"/>
          </a:solidFill>
          <a:ln>
            <a:solidFill>
              <a:schemeClr val="tx2"/>
            </a:solidFill>
          </a:ln>
        </p:spPr>
        <p:txBody>
          <a:bodyPr wrap="square">
            <a:spAutoFit/>
          </a:bodyPr>
          <a:lstStyle/>
          <a:p>
            <a:pPr>
              <a:spcBef>
                <a:spcPts val="600"/>
              </a:spcBef>
            </a:pPr>
            <a:r>
              <a:rPr lang="fr-FR" sz="2600" b="1" dirty="0">
                <a:solidFill>
                  <a:srgbClr val="002060"/>
                </a:solidFill>
                <a:latin typeface="Constantia" panose="02030602050306030303" pitchFamily="18" charset="0"/>
              </a:rPr>
              <a:t>« Jésus était la majesté du ciel, le chef aimé des anges; ceux-ci se faisaient un plaisir de lui obéir. Il était un avec Dieu, “dans le sein du Père » </a:t>
            </a:r>
            <a:r>
              <a:rPr lang="fr-FR" sz="2600" b="1" dirty="0">
                <a:solidFill>
                  <a:srgbClr val="CC0066"/>
                </a:solidFill>
                <a:latin typeface="Constantia" panose="02030602050306030303" pitchFamily="18" charset="0"/>
              </a:rPr>
              <a:t>(Jean 1:18)</a:t>
            </a:r>
            <a:r>
              <a:rPr lang="fr-FR" sz="2600" b="1" dirty="0">
                <a:solidFill>
                  <a:srgbClr val="321547"/>
                </a:solidFill>
                <a:latin typeface="Constantia" panose="02030602050306030303" pitchFamily="18" charset="0"/>
              </a:rPr>
              <a:t>, </a:t>
            </a:r>
            <a:r>
              <a:rPr lang="fr-FR" sz="2600" b="1" dirty="0">
                <a:solidFill>
                  <a:srgbClr val="0000FF"/>
                </a:solidFill>
                <a:latin typeface="Constantia" panose="02030602050306030303" pitchFamily="18" charset="0"/>
              </a:rPr>
              <a:t>mais il n’a pas désiré être égal à Dieu tant que l’homme était perdu dans le péché et la misère</a:t>
            </a:r>
            <a:r>
              <a:rPr lang="fr-FR" sz="2600" b="1" dirty="0">
                <a:solidFill>
                  <a:srgbClr val="321547"/>
                </a:solidFill>
                <a:latin typeface="Constantia" panose="02030602050306030303" pitchFamily="18" charset="0"/>
              </a:rPr>
              <a:t>. </a:t>
            </a:r>
          </a:p>
          <a:p>
            <a:pPr>
              <a:spcBef>
                <a:spcPts val="600"/>
              </a:spcBef>
            </a:pPr>
            <a:r>
              <a:rPr lang="fr-FR" sz="2600" b="1" dirty="0">
                <a:solidFill>
                  <a:srgbClr val="FF0000"/>
                </a:solidFill>
                <a:latin typeface="Constantia" panose="02030602050306030303" pitchFamily="18" charset="0"/>
              </a:rPr>
              <a:t>Il descendit de son trône, quitta son sceptre royal et sa couronne, et revêtit l’humanité par-dessus sa divinité. […] </a:t>
            </a:r>
          </a:p>
          <a:p>
            <a:pPr lvl="2">
              <a:spcBef>
                <a:spcPts val="600"/>
              </a:spcBef>
            </a:pPr>
            <a:r>
              <a:rPr lang="fr-FR" sz="2600" b="1" dirty="0">
                <a:solidFill>
                  <a:srgbClr val="0000FF"/>
                </a:solidFill>
                <a:latin typeface="Constantia" panose="02030602050306030303" pitchFamily="18" charset="0"/>
              </a:rPr>
              <a:t>Son amour l’a poussé à venir révéler son </a:t>
            </a:r>
            <a:br>
              <a:rPr lang="fr-FR" sz="2600" b="1" dirty="0">
                <a:solidFill>
                  <a:srgbClr val="0000FF"/>
                </a:solidFill>
                <a:latin typeface="Constantia" panose="02030602050306030303" pitchFamily="18" charset="0"/>
              </a:rPr>
            </a:br>
            <a:r>
              <a:rPr lang="fr-FR" sz="2600" b="1" dirty="0">
                <a:solidFill>
                  <a:srgbClr val="0000FF"/>
                </a:solidFill>
                <a:latin typeface="Constantia" panose="02030602050306030303" pitchFamily="18" charset="0"/>
              </a:rPr>
              <a:t>Père, réconcilier l’homme avec Dieu, </a:t>
            </a:r>
            <a:br>
              <a:rPr lang="fr-FR" sz="2600" b="1" dirty="0">
                <a:solidFill>
                  <a:srgbClr val="0000FF"/>
                </a:solidFill>
                <a:latin typeface="Constantia" panose="02030602050306030303" pitchFamily="18" charset="0"/>
              </a:rPr>
            </a:br>
            <a:r>
              <a:rPr lang="fr-FR" sz="2600" b="1" dirty="0">
                <a:solidFill>
                  <a:srgbClr val="0000FF"/>
                </a:solidFill>
                <a:latin typeface="Constantia" panose="02030602050306030303" pitchFamily="18" charset="0"/>
              </a:rPr>
              <a:t>faire de lui une nouvelle créature </a:t>
            </a:r>
            <a:br>
              <a:rPr lang="fr-FR" sz="2600" b="1" dirty="0">
                <a:solidFill>
                  <a:srgbClr val="0000FF"/>
                </a:solidFill>
                <a:latin typeface="Constantia" panose="02030602050306030303" pitchFamily="18" charset="0"/>
              </a:rPr>
            </a:br>
            <a:r>
              <a:rPr lang="fr-FR" sz="2600" b="1" dirty="0">
                <a:solidFill>
                  <a:srgbClr val="0000FF"/>
                </a:solidFill>
                <a:latin typeface="Constantia" panose="02030602050306030303" pitchFamily="18" charset="0"/>
              </a:rPr>
              <a:t>renouvelée à l’image de son Créateur. »</a:t>
            </a:r>
            <a:endParaRPr lang="fr-FR" sz="2600" b="1" dirty="0">
              <a:solidFill>
                <a:srgbClr val="FF0000"/>
              </a:solidFill>
              <a:latin typeface="Constantia" panose="02030602050306030303" pitchFamily="18" charset="0"/>
            </a:endParaRPr>
          </a:p>
        </p:txBody>
      </p:sp>
      <p:sp>
        <p:nvSpPr>
          <p:cNvPr id="4" name="CuadroTexto 3">
            <a:extLst>
              <a:ext uri="{FF2B5EF4-FFF2-40B4-BE49-F238E27FC236}">
                <a16:creationId xmlns:a16="http://schemas.microsoft.com/office/drawing/2014/main" id="{64ACAFA4-8FEE-F29D-4C7B-AFA0BAE023B8}"/>
              </a:ext>
            </a:extLst>
          </p:cNvPr>
          <p:cNvSpPr txBox="1"/>
          <p:nvPr/>
        </p:nvSpPr>
        <p:spPr>
          <a:xfrm>
            <a:off x="3084173" y="340628"/>
            <a:ext cx="5565755" cy="430887"/>
          </a:xfrm>
          <a:prstGeom prst="rect">
            <a:avLst/>
          </a:prstGeom>
          <a:noFill/>
        </p:spPr>
        <p:txBody>
          <a:bodyPr wrap="none" rtlCol="0">
            <a:spAutoFit/>
          </a:bodyPr>
          <a:lstStyle/>
          <a:p>
            <a:pPr algn="r"/>
            <a:r>
              <a:rPr lang="fr-FR" sz="2200" b="1" dirty="0">
                <a:solidFill>
                  <a:schemeClr val="bg1"/>
                </a:solidFill>
              </a:rPr>
              <a:t>E. G. W. (Messages choisis, tome 1, p. 377)</a:t>
            </a:r>
          </a:p>
        </p:txBody>
      </p:sp>
      <p:pic>
        <p:nvPicPr>
          <p:cNvPr id="11266" name="Picture 2">
            <a:extLst>
              <a:ext uri="{FF2B5EF4-FFF2-40B4-BE49-F238E27FC236}">
                <a16:creationId xmlns:a16="http://schemas.microsoft.com/office/drawing/2014/main" id="{5B7B9127-C967-AF71-B232-55A6C94A9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708" y="3429000"/>
            <a:ext cx="1974130" cy="197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Image d’Épingle Story">
            <a:extLst>
              <a:ext uri="{FF2B5EF4-FFF2-40B4-BE49-F238E27FC236}">
                <a16:creationId xmlns:a16="http://schemas.microsoft.com/office/drawing/2014/main" id="{E530AB3E-6BC5-F02F-EE42-CF98A0F8E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83180" y="3330646"/>
            <a:ext cx="2285989" cy="33624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d’Épingle Story">
            <a:extLst>
              <a:ext uri="{FF2B5EF4-FFF2-40B4-BE49-F238E27FC236}">
                <a16:creationId xmlns:a16="http://schemas.microsoft.com/office/drawing/2014/main" id="{5F07642A-CAD4-12A7-D4BD-D54654CCF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102" y="-428"/>
            <a:ext cx="454275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EB15FEA0-7A2C-38DB-C393-AFD47F3FD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62" y="164916"/>
            <a:ext cx="2942426" cy="294242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02EEBD7-FF69-F882-898E-92585C8034E4}"/>
              </a:ext>
            </a:extLst>
          </p:cNvPr>
          <p:cNvSpPr txBox="1"/>
          <p:nvPr/>
        </p:nvSpPr>
        <p:spPr>
          <a:xfrm>
            <a:off x="3807299" y="3214288"/>
            <a:ext cx="3421930" cy="2246769"/>
          </a:xfrm>
          <a:prstGeom prst="rect">
            <a:avLst/>
          </a:prstGeom>
          <a:noFill/>
        </p:spPr>
        <p:txBody>
          <a:bodyPr wrap="square" rtlCol="0">
            <a:spAutoFit/>
          </a:bodyPr>
          <a:lstStyle/>
          <a:p>
            <a:pPr algn="ctr"/>
            <a:r>
              <a:rPr lang="fr-FR" sz="2800" dirty="0">
                <a:solidFill>
                  <a:schemeClr val="bg1"/>
                </a:solidFill>
              </a:rPr>
              <a:t>«</a:t>
            </a:r>
            <a:r>
              <a:rPr lang="fr-FR" sz="2800" dirty="0">
                <a:solidFill>
                  <a:srgbClr val="FFFF00"/>
                </a:solidFill>
                <a:effectLst>
                  <a:outerShdw blurRad="38100" dist="38100" dir="2700000" algn="tl">
                    <a:srgbClr val="000000">
                      <a:alpha val="43137"/>
                    </a:srgbClr>
                  </a:outerShdw>
                </a:effectLst>
              </a:rPr>
              <a:t> Dieu est amour » </a:t>
            </a:r>
            <a:r>
              <a:rPr lang="fr-FR" sz="2800" i="1" dirty="0">
                <a:solidFill>
                  <a:srgbClr val="FFFF00"/>
                </a:solidFill>
                <a:effectLst>
                  <a:outerShdw blurRad="38100" dist="38100" dir="2700000" algn="tl">
                    <a:srgbClr val="000000">
                      <a:alpha val="43137"/>
                    </a:srgbClr>
                  </a:outerShdw>
                </a:effectLst>
              </a:rPr>
              <a:t>(1 Jean 4.8).</a:t>
            </a:r>
            <a:r>
              <a:rPr lang="fr-FR" sz="2800" dirty="0">
                <a:solidFill>
                  <a:srgbClr val="FFFF00"/>
                </a:solidFill>
                <a:effectLst>
                  <a:outerShdw blurRad="38100" dist="38100" dir="2700000" algn="tl">
                    <a:srgbClr val="000000">
                      <a:alpha val="43137"/>
                    </a:srgbClr>
                  </a:outerShdw>
                </a:effectLst>
              </a:rPr>
              <a:t> </a:t>
            </a:r>
            <a:br>
              <a:rPr lang="fr-FR" sz="2800" dirty="0">
                <a:solidFill>
                  <a:schemeClr val="bg1"/>
                </a:solidFill>
              </a:rPr>
            </a:br>
            <a:r>
              <a:rPr lang="fr-FR" sz="2800" dirty="0">
                <a:solidFill>
                  <a:schemeClr val="bg1"/>
                </a:solidFill>
              </a:rPr>
              <a:t>Sa nature, ses lois, ses voies, tout en lui est amour. </a:t>
            </a:r>
            <a:endParaRPr lang="fr-CH" sz="2800" dirty="0">
              <a:solidFill>
                <a:schemeClr val="bg1"/>
              </a:solidFill>
            </a:endParaRPr>
          </a:p>
        </p:txBody>
      </p:sp>
      <p:sp>
        <p:nvSpPr>
          <p:cNvPr id="3" name="Rectangle 2">
            <a:extLst>
              <a:ext uri="{FF2B5EF4-FFF2-40B4-BE49-F238E27FC236}">
                <a16:creationId xmlns:a16="http://schemas.microsoft.com/office/drawing/2014/main" id="{D61E19ED-9B9B-8696-584C-11598C1CCACA}"/>
              </a:ext>
            </a:extLst>
          </p:cNvPr>
          <p:cNvSpPr/>
          <p:nvPr/>
        </p:nvSpPr>
        <p:spPr>
          <a:xfrm>
            <a:off x="4357021" y="5526204"/>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pic>
        <p:nvPicPr>
          <p:cNvPr id="8206" name="Picture 14">
            <a:extLst>
              <a:ext uri="{FF2B5EF4-FFF2-40B4-BE49-F238E27FC236}">
                <a16:creationId xmlns:a16="http://schemas.microsoft.com/office/drawing/2014/main" id="{03EF3EB0-8798-FAFA-4830-AA35084625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261" y="130280"/>
            <a:ext cx="2976206" cy="297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7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B91FBB1-8B9B-085A-5D19-3C177943D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0131" y="2599442"/>
            <a:ext cx="1635551" cy="21163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68DD37B-61F4-3B2B-309D-303D90176C1E}"/>
              </a:ext>
            </a:extLst>
          </p:cNvPr>
          <p:cNvSpPr txBox="1"/>
          <p:nvPr/>
        </p:nvSpPr>
        <p:spPr>
          <a:xfrm>
            <a:off x="3864990" y="216816"/>
            <a:ext cx="7843101" cy="4154984"/>
          </a:xfrm>
          <a:prstGeom prst="rect">
            <a:avLst/>
          </a:prstGeom>
          <a:noFill/>
          <a:ln w="57150">
            <a:solidFill>
              <a:schemeClr val="tx1"/>
            </a:solidFill>
          </a:ln>
        </p:spPr>
        <p:txBody>
          <a:bodyPr wrap="square" rtlCol="0">
            <a:spAutoFit/>
          </a:bodyPr>
          <a:lstStyle/>
          <a:p>
            <a:r>
              <a:rPr lang="fr-FR" sz="2400" b="1" dirty="0">
                <a:highlight>
                  <a:srgbClr val="00FFFF"/>
                </a:highlight>
                <a:latin typeface="Arial" panose="020B0604020202020204" pitchFamily="34" charset="0"/>
                <a:cs typeface="Arial" panose="020B0604020202020204" pitchFamily="34" charset="0"/>
              </a:rPr>
              <a:t>Premier-né de toute Création</a:t>
            </a:r>
            <a:endParaRPr lang="fr-CH" sz="2400" dirty="0">
              <a:highlight>
                <a:srgbClr val="00FFFF"/>
              </a:highlight>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	</a:t>
            </a:r>
            <a:r>
              <a:rPr lang="fr-FR" sz="2400" dirty="0">
                <a:highlight>
                  <a:srgbClr val="FFFF00"/>
                </a:highlight>
                <a:latin typeface="Arial" panose="020B0604020202020204" pitchFamily="34" charset="0"/>
                <a:cs typeface="Arial" panose="020B0604020202020204" pitchFamily="34" charset="0"/>
              </a:rPr>
              <a:t>Le Fils de Dieu est venu au monde en tant que restaurateur. Il était le Chemin, la Vérité et la Vie. </a:t>
            </a: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Chaque parole qu'il prononçait était esprit et vie. </a:t>
            </a:r>
            <a:b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parlait avec autorité, conscient de son pouvoir de bénir l'humanité et de délivrer les captifs liés par Satan ; </a:t>
            </a:r>
            <a:br>
              <a:rPr lang="fr-FR" sz="2400" dirty="0">
                <a:latin typeface="Arial" panose="020B0604020202020204" pitchFamily="34" charset="0"/>
                <a:cs typeface="Arial" panose="020B0604020202020204" pitchFamily="34" charset="0"/>
              </a:rPr>
            </a:br>
            <a:r>
              <a:rPr lang="fr-FR" sz="2400" dirty="0">
                <a:highlight>
                  <a:srgbClr val="FFFF00"/>
                </a:highlight>
                <a:latin typeface="Arial" panose="020B0604020202020204" pitchFamily="34" charset="0"/>
                <a:cs typeface="Arial" panose="020B0604020202020204" pitchFamily="34" charset="0"/>
              </a:rPr>
              <a:t>il était également conscient que par sa présence, </a:t>
            </a:r>
            <a:br>
              <a:rPr lang="fr-FR" sz="2400" dirty="0">
                <a:highlight>
                  <a:srgbClr val="FFFF00"/>
                </a:highlight>
                <a:latin typeface="Arial" panose="020B0604020202020204" pitchFamily="34" charset="0"/>
                <a:cs typeface="Arial" panose="020B0604020202020204" pitchFamily="34" charset="0"/>
              </a:rPr>
            </a:br>
            <a:r>
              <a:rPr lang="fr-FR" sz="2400" dirty="0">
                <a:highlight>
                  <a:srgbClr val="FFFF00"/>
                </a:highlight>
                <a:latin typeface="Arial" panose="020B0604020202020204" pitchFamily="34" charset="0"/>
                <a:cs typeface="Arial" panose="020B0604020202020204" pitchFamily="34" charset="0"/>
              </a:rPr>
              <a:t>il pouvait apporter au monde une joie complète. </a:t>
            </a:r>
            <a:br>
              <a:rPr lang="fr-FR" sz="2400" dirty="0">
                <a:latin typeface="Arial" panose="020B0604020202020204" pitchFamily="34" charset="0"/>
                <a:cs typeface="Arial" panose="020B0604020202020204" pitchFamily="34" charset="0"/>
              </a:rPr>
            </a:br>
            <a:r>
              <a:rPr lang="fr-FR" sz="24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désirait ardemment aider chaque membre opprimé et souffrant de la famille humaine, et montrer que c'était son intention de bénir et non de condamner... </a:t>
            </a:r>
            <a:endParaRPr lang="fr-CH" dirty="0">
              <a:solidFill>
                <a:schemeClr val="tx2"/>
              </a:solidFill>
              <a:effectLst>
                <a:outerShdw blurRad="38100" dist="38100" dir="2700000" algn="tl">
                  <a:srgbClr val="000000">
                    <a:alpha val="43137"/>
                  </a:srgbClr>
                </a:outerShdw>
              </a:effectLst>
            </a:endParaRPr>
          </a:p>
        </p:txBody>
      </p:sp>
      <p:sp>
        <p:nvSpPr>
          <p:cNvPr id="3" name="Phylactère : pensées 2">
            <a:extLst>
              <a:ext uri="{FF2B5EF4-FFF2-40B4-BE49-F238E27FC236}">
                <a16:creationId xmlns:a16="http://schemas.microsoft.com/office/drawing/2014/main" id="{748CA10C-3A55-AB10-D378-E4562F1D678F}"/>
              </a:ext>
            </a:extLst>
          </p:cNvPr>
          <p:cNvSpPr/>
          <p:nvPr/>
        </p:nvSpPr>
        <p:spPr>
          <a:xfrm>
            <a:off x="1253765" y="216816"/>
            <a:ext cx="2403835" cy="961535"/>
          </a:xfrm>
          <a:prstGeom prst="cloudCallout">
            <a:avLst>
              <a:gd name="adj1" fmla="val 51085"/>
              <a:gd name="adj2" fmla="val 5955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Soulève-le </a:t>
            </a:r>
            <a:br>
              <a:rPr lang="fr-FR" i="1" dirty="0">
                <a:ln w="0"/>
                <a:solidFill>
                  <a:schemeClr val="tx1"/>
                </a:solidFill>
                <a:effectLst>
                  <a:outerShdw blurRad="38100" dist="19050" dir="2700000" algn="tl" rotWithShape="0">
                    <a:schemeClr val="dk1">
                      <a:alpha val="40000"/>
                    </a:schemeClr>
                  </a:outerShdw>
                </a:effectLst>
              </a:rPr>
            </a:br>
            <a:r>
              <a:rPr lang="fr-FR" i="1" dirty="0">
                <a:ln w="0"/>
                <a:solidFill>
                  <a:schemeClr val="tx1"/>
                </a:solidFill>
                <a:effectLst>
                  <a:outerShdw blurRad="38100" dist="19050" dir="2700000" algn="tl" rotWithShape="0">
                    <a:schemeClr val="dk1">
                      <a:alpha val="40000"/>
                    </a:schemeClr>
                  </a:outerShdw>
                </a:effectLst>
              </a:rPr>
              <a:t>p.37</a:t>
            </a:r>
            <a:endParaRPr lang="fr-CH" dirty="0">
              <a:ln w="0"/>
              <a:solidFill>
                <a:schemeClr val="tx1"/>
              </a:solidFill>
              <a:effectLst>
                <a:outerShdw blurRad="38100" dist="19050" dir="2700000" algn="tl" rotWithShape="0">
                  <a:schemeClr val="dk1">
                    <a:alpha val="40000"/>
                  </a:schemeClr>
                </a:outerShdw>
              </a:effectLst>
            </a:endParaRPr>
          </a:p>
        </p:txBody>
      </p:sp>
      <p:sp>
        <p:nvSpPr>
          <p:cNvPr id="4" name="ZoneTexte 3">
            <a:extLst>
              <a:ext uri="{FF2B5EF4-FFF2-40B4-BE49-F238E27FC236}">
                <a16:creationId xmlns:a16="http://schemas.microsoft.com/office/drawing/2014/main" id="{58920CBA-2B27-1BEA-CFF3-3CA677950E68}"/>
              </a:ext>
            </a:extLst>
          </p:cNvPr>
          <p:cNvSpPr txBox="1"/>
          <p:nvPr/>
        </p:nvSpPr>
        <p:spPr>
          <a:xfrm>
            <a:off x="2884602" y="4883084"/>
            <a:ext cx="8823489" cy="1200329"/>
          </a:xfrm>
          <a:prstGeom prst="rect">
            <a:avLst/>
          </a:prstGeom>
          <a:noFill/>
          <a:ln w="57150">
            <a:solidFill>
              <a:schemeClr val="tx1"/>
            </a:solidFill>
          </a:ln>
        </p:spPr>
        <p:txBody>
          <a:bodyPr wrap="square" rtlCol="0">
            <a:spAutoFit/>
          </a:bodyPr>
          <a:lstStyle/>
          <a:p>
            <a:pPr algn="just"/>
            <a:r>
              <a:rPr lang="fr-FR" sz="24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 thème de la rédemption </a:t>
            </a:r>
            <a:r>
              <a:rPr lang="fr-FR" sz="24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occupera les esprits et les langues des rachetés au cours de toute l’éternité.</a:t>
            </a:r>
            <a:r>
              <a:rPr lang="fr-FR" sz="24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La réflexion de la gloire de Dieu resplendira à jamais sur la face du Sauveur</a:t>
            </a:r>
            <a:r>
              <a:rPr lang="fr-FR" sz="2400" dirty="0">
                <a:highlight>
                  <a:srgbClr val="00FFFF"/>
                </a:highlight>
                <a:latin typeface="Arial" panose="020B0604020202020204" pitchFamily="34" charset="0"/>
                <a:cs typeface="Arial" panose="020B0604020202020204" pitchFamily="34" charset="0"/>
              </a:rPr>
              <a:t>. </a:t>
            </a:r>
            <a:endParaRPr lang="fr-CH" sz="2400" dirty="0">
              <a:highlight>
                <a:srgbClr val="00FFFF"/>
              </a:highlight>
              <a:latin typeface="Arial" panose="020B0604020202020204" pitchFamily="34" charset="0"/>
              <a:cs typeface="Arial" panose="020B0604020202020204" pitchFamily="34" charset="0"/>
            </a:endParaRPr>
          </a:p>
        </p:txBody>
      </p:sp>
      <p:sp>
        <p:nvSpPr>
          <p:cNvPr id="5" name="Phylactère : pensées 4">
            <a:extLst>
              <a:ext uri="{FF2B5EF4-FFF2-40B4-BE49-F238E27FC236}">
                <a16:creationId xmlns:a16="http://schemas.microsoft.com/office/drawing/2014/main" id="{A223CB0D-2E0C-16BC-3322-180D0526B477}"/>
              </a:ext>
            </a:extLst>
          </p:cNvPr>
          <p:cNvSpPr/>
          <p:nvPr/>
        </p:nvSpPr>
        <p:spPr>
          <a:xfrm>
            <a:off x="160256" y="4515441"/>
            <a:ext cx="2658358" cy="1621410"/>
          </a:xfrm>
          <a:prstGeom prst="cloudCallout">
            <a:avLst>
              <a:gd name="adj1" fmla="val 52441"/>
              <a:gd name="adj2" fmla="val 5878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Lettre 280, </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03.09.1904 ; </a:t>
            </a: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Levez vos yeux en haut,</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252.</a:t>
            </a:r>
            <a:endParaRPr lang="fr-CH" dirty="0">
              <a:ln w="0"/>
              <a:solidFill>
                <a:schemeClr val="tx1"/>
              </a:solidFill>
              <a:effectLst>
                <a:outerShdw blurRad="38100" dist="19050" dir="2700000" algn="tl" rotWithShape="0">
                  <a:schemeClr val="dk1">
                    <a:alpha val="40000"/>
                  </a:schemeClr>
                </a:outerShdw>
              </a:effectLst>
            </a:endParaRPr>
          </a:p>
        </p:txBody>
      </p:sp>
      <p:pic>
        <p:nvPicPr>
          <p:cNvPr id="1026" name="Picture 2">
            <a:extLst>
              <a:ext uri="{FF2B5EF4-FFF2-40B4-BE49-F238E27FC236}">
                <a16:creationId xmlns:a16="http://schemas.microsoft.com/office/drawing/2014/main" id="{06C231AD-C19C-E95A-6A46-C52C574DF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006" y="1194848"/>
            <a:ext cx="1404594" cy="140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61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pic>
        <p:nvPicPr>
          <p:cNvPr id="4" name="Picture 3" descr="A person holding the earth&#10;&#10;AI-generated content may be incorrect.">
            <a:extLst>
              <a:ext uri="{FF2B5EF4-FFF2-40B4-BE49-F238E27FC236}">
                <a16:creationId xmlns:a16="http://schemas.microsoft.com/office/drawing/2014/main" id="{7268245F-43E2-C736-7411-A69527745A4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898CA5DE-FAE4-15A6-5A5C-F5DF052FCB40}"/>
              </a:ext>
            </a:extLst>
          </p:cNvPr>
          <p:cNvSpPr txBox="1"/>
          <p:nvPr/>
        </p:nvSpPr>
        <p:spPr>
          <a:xfrm>
            <a:off x="5882077" y="321706"/>
            <a:ext cx="5981700" cy="5755422"/>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lvl="0" algn="ctr">
              <a:spcBef>
                <a:spcPts val="1200"/>
              </a:spcBef>
              <a:defRPr/>
            </a:pPr>
            <a:r>
              <a:rPr lang="fr-FR" sz="2800" b="1" dirty="0">
                <a:ln w="12700" cmpd="sng">
                  <a:noFill/>
                  <a:prstDash val="solid"/>
                </a:ln>
                <a:solidFill>
                  <a:srgbClr val="0F9ED5">
                    <a:lumMod val="75000"/>
                  </a:srgbClr>
                </a:solidFill>
                <a:latin typeface="Comic Sans MS" panose="030F0702030302020204" pitchFamily="66" charset="0"/>
              </a:rPr>
              <a:t>« Il est l'image du Dieu invisible, le premier-né de toute la création. Car en lui ont été créées toutes les choses qui sont dans les cieux et sur la terre, les visibles et les invisibles, trônes, dignités, dominations, autorités. Tout a été créé par lui et pour lui. Il est avant toutes choses, et toutes choses subsistent en lui »</a:t>
            </a:r>
          </a:p>
          <a:p>
            <a:pPr lvl="0" algn="ctr">
              <a:spcBef>
                <a:spcPts val="1200"/>
              </a:spcBef>
              <a:defRPr/>
            </a:pPr>
            <a:endParaRPr lang="fr-FR" sz="2000" b="1" dirty="0">
              <a:ln w="12700" cmpd="sng">
                <a:noFill/>
                <a:prstDash val="solid"/>
              </a:ln>
              <a:solidFill>
                <a:srgbClr val="A2360B"/>
              </a:solidFill>
              <a:latin typeface="Comic Sans MS" panose="030F0702030302020204" pitchFamily="66" charset="0"/>
            </a:endParaRPr>
          </a:p>
          <a:p>
            <a:pPr lvl="0" algn="ctr">
              <a:spcBef>
                <a:spcPts val="1200"/>
              </a:spcBef>
              <a:defRPr/>
            </a:pPr>
            <a:r>
              <a:rPr lang="fr-FR" sz="2000" b="1" dirty="0">
                <a:ln w="12700" cmpd="sng">
                  <a:noFill/>
                  <a:prstDash val="solid"/>
                </a:ln>
                <a:solidFill>
                  <a:srgbClr val="A2360B"/>
                </a:solidFill>
                <a:latin typeface="Comic Sans MS" panose="030F0702030302020204" pitchFamily="66" charset="0"/>
              </a:rPr>
              <a:t>Colossiens 1.15-17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198DDDF-A198-56D3-F2C3-1DB27195E6F7}"/>
              </a:ext>
            </a:extLst>
          </p:cNvPr>
          <p:cNvSpPr txBox="1"/>
          <p:nvPr/>
        </p:nvSpPr>
        <p:spPr>
          <a:xfrm>
            <a:off x="4270342" y="61910"/>
            <a:ext cx="7494310" cy="1938992"/>
          </a:xfrm>
          <a:prstGeom prst="rect">
            <a:avLst/>
          </a:prstGeom>
          <a:noFill/>
          <a:ln w="38100">
            <a:solidFill>
              <a:srgbClr val="FF0000"/>
            </a:solidFill>
          </a:ln>
        </p:spPr>
        <p:txBody>
          <a:bodyPr wrap="square" rtlCol="0">
            <a:spAutoFit/>
          </a:bodyPr>
          <a:lstStyle/>
          <a:p>
            <a:pPr algn="just"/>
            <a:r>
              <a:rPr lang="fr-FR" sz="2400" dirty="0">
                <a:highlight>
                  <a:srgbClr val="FFFF00"/>
                </a:highlight>
                <a:latin typeface="Arial" panose="020B0604020202020204" pitchFamily="34" charset="0"/>
                <a:cs typeface="Arial" panose="020B0604020202020204" pitchFamily="34" charset="0"/>
              </a:rPr>
              <a:t>« Le Christ n’a pas dû dérober le ciel pour accomplir les œuvres de Dieu. </a:t>
            </a: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Tous les trésors de l’éternité étaient à sa disposition.</a:t>
            </a:r>
            <a:r>
              <a:rPr lang="fr-FR" sz="2400" dirty="0">
                <a:latin typeface="Arial" panose="020B0604020202020204" pitchFamily="34" charset="0"/>
                <a:cs typeface="Arial" panose="020B0604020202020204" pitchFamily="34" charset="0"/>
              </a:rPr>
              <a:t> </a:t>
            </a:r>
            <a:r>
              <a:rPr lang="fr-FR"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pour exécuter les œuvres de son Père qu’il était descendu sur terre. </a:t>
            </a:r>
            <a:r>
              <a:rPr lang="fr-FR" sz="2400" dirty="0">
                <a:highlight>
                  <a:srgbClr val="FFFF00"/>
                </a:highlight>
                <a:latin typeface="Arial" panose="020B0604020202020204" pitchFamily="34" charset="0"/>
                <a:cs typeface="Arial" panose="020B0604020202020204" pitchFamily="34" charset="0"/>
              </a:rPr>
              <a:t>Aucune limite ne lui était imposée. </a:t>
            </a:r>
            <a:endParaRPr lang="fr-CH" sz="2400" dirty="0">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64B656D1-A7DC-2928-2E83-7C97572E6A37}"/>
              </a:ext>
            </a:extLst>
          </p:cNvPr>
          <p:cNvSpPr txBox="1"/>
          <p:nvPr/>
        </p:nvSpPr>
        <p:spPr>
          <a:xfrm>
            <a:off x="4270342" y="2121127"/>
            <a:ext cx="7494310" cy="2308324"/>
          </a:xfrm>
          <a:prstGeom prst="rect">
            <a:avLst/>
          </a:prstGeom>
          <a:noFill/>
          <a:ln w="38100">
            <a:solidFill>
              <a:srgbClr val="FF0000"/>
            </a:solidFill>
          </a:ln>
        </p:spPr>
        <p:txBody>
          <a:bodyPr wrap="square" rtlCol="0">
            <a:spAutoFit/>
          </a:bodyPr>
          <a:lstStyle/>
          <a:p>
            <a:pPr algn="just"/>
            <a:r>
              <a:rPr lang="fr-FR" sz="2400" dirty="0">
                <a:highlight>
                  <a:srgbClr val="FFFF00"/>
                </a:highlight>
                <a:latin typeface="Arial" panose="020B0604020202020204" pitchFamily="34" charset="0"/>
                <a:cs typeface="Arial" panose="020B0604020202020204" pitchFamily="34" charset="0"/>
              </a:rPr>
              <a:t>Le Christ s’est approprié d’une façon claire le droit à l’autorité et à l’allégeance.</a:t>
            </a:r>
            <a:r>
              <a:rPr lang="fr-FR" sz="2400" dirty="0">
                <a:latin typeface="Arial" panose="020B0604020202020204" pitchFamily="34" charset="0"/>
                <a:cs typeface="Arial" panose="020B0604020202020204" pitchFamily="34" charset="0"/>
              </a:rPr>
              <a:t> Il déclara en effet : </a:t>
            </a:r>
            <a:r>
              <a:rPr lang="fr-FR" sz="2400" dirty="0">
                <a:highlight>
                  <a:srgbClr val="00FFFF"/>
                </a:highlight>
                <a:latin typeface="Arial" panose="020B0604020202020204" pitchFamily="34" charset="0"/>
                <a:cs typeface="Arial" panose="020B0604020202020204" pitchFamily="34" charset="0"/>
              </a:rPr>
              <a:t>« Vous m’appelez Maître et Seigneur, et vous dites bien car je le suis »</a:t>
            </a:r>
            <a:r>
              <a:rPr lang="fr-FR" sz="2400" dirty="0">
                <a:latin typeface="Arial" panose="020B0604020202020204" pitchFamily="34" charset="0"/>
                <a:cs typeface="Arial" panose="020B0604020202020204" pitchFamily="34" charset="0"/>
              </a:rPr>
              <a:t> </a:t>
            </a:r>
            <a:r>
              <a:rPr lang="fr-FR" sz="2400" dirty="0">
                <a:solidFill>
                  <a:srgbClr val="C00000"/>
                </a:solidFill>
                <a:latin typeface="Arial" panose="020B0604020202020204" pitchFamily="34" charset="0"/>
                <a:cs typeface="Arial" panose="020B0604020202020204" pitchFamily="34" charset="0"/>
              </a:rPr>
              <a:t>(Jean 13.13). </a:t>
            </a:r>
          </a:p>
          <a:p>
            <a:pPr algn="just"/>
            <a:r>
              <a:rPr lang="fr-FR" sz="2400" dirty="0">
                <a:highlight>
                  <a:srgbClr val="FFFF00"/>
                </a:highlight>
                <a:latin typeface="Arial" panose="020B0604020202020204" pitchFamily="34" charset="0"/>
                <a:cs typeface="Arial" panose="020B0604020202020204" pitchFamily="34" charset="0"/>
              </a:rPr>
              <a:t>Ainsi il maintenait la dignité qui appartient à son nom, l’autorité et la puissance qu’il possédait au ciel. »</a:t>
            </a:r>
            <a:endParaRPr lang="fr-CH" sz="2400" dirty="0">
              <a:highlight>
                <a:srgbClr val="FFFF00"/>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388AE227-8561-055A-61E8-047D09130F1D}"/>
              </a:ext>
            </a:extLst>
          </p:cNvPr>
          <p:cNvSpPr txBox="1"/>
          <p:nvPr/>
        </p:nvSpPr>
        <p:spPr>
          <a:xfrm>
            <a:off x="1206631" y="4549676"/>
            <a:ext cx="10558021" cy="2308324"/>
          </a:xfrm>
          <a:prstGeom prst="rect">
            <a:avLst/>
          </a:prstGeom>
          <a:noFill/>
          <a:ln w="57150">
            <a:solidFill>
              <a:srgbClr val="FF0000"/>
            </a:solidFill>
          </a:ln>
        </p:spPr>
        <p:txBody>
          <a:bodyPr wrap="square" rtlCol="0">
            <a:spAutoFit/>
          </a:bodyPr>
          <a:lstStyle/>
          <a:p>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À certaines occasions, il parlait avec la dignité de sa propre a grandeur. </a:t>
            </a:r>
            <a:b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Il déclarait en effet par exemple : </a:t>
            </a: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 celui qui a des oreilles entende » </a:t>
            </a:r>
            <a:r>
              <a:rPr lang="fr-FR" sz="2400" i="1"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(Matthieu 11.15)</a:t>
            </a: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fr-FR" sz="2400" dirty="0">
                <a:highlight>
                  <a:srgbClr val="00FFFF"/>
                </a:highlight>
                <a:latin typeface="Arial" panose="020B0604020202020204" pitchFamily="34" charset="0"/>
                <a:cs typeface="Arial" panose="020B0604020202020204" pitchFamily="34" charset="0"/>
              </a:rPr>
              <a:t>Par ces paroles il ne faisait que répéter le commandement de Dieu, lorsque de son excellente gloire celui qui est infini avait déclaré : </a:t>
            </a: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C’est ici mon Fils bien-aimé dans lequel j’ai mis toute mon affection, écoutez-le » </a:t>
            </a:r>
            <a:r>
              <a:rPr lang="fr-FR" sz="20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(Matthieu 3.17).</a:t>
            </a:r>
            <a:r>
              <a:rPr lang="fr-FR"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CH"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Bulle narrative : rectangle à coins arrondis 4">
            <a:extLst>
              <a:ext uri="{FF2B5EF4-FFF2-40B4-BE49-F238E27FC236}">
                <a16:creationId xmlns:a16="http://schemas.microsoft.com/office/drawing/2014/main" id="{BE9912AB-C964-F6B6-FA8D-41BBA441697D}"/>
              </a:ext>
            </a:extLst>
          </p:cNvPr>
          <p:cNvSpPr/>
          <p:nvPr/>
        </p:nvSpPr>
        <p:spPr>
          <a:xfrm>
            <a:off x="822717" y="61910"/>
            <a:ext cx="2884602" cy="1376313"/>
          </a:xfrm>
          <a:prstGeom prst="wedgeRoundRectCallout">
            <a:avLst>
              <a:gd name="adj1" fmla="val 71977"/>
              <a:gd name="adj2" fmla="val 89212"/>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(Ellen White.</a:t>
            </a:r>
          </a:p>
          <a:p>
            <a:pPr algn="ctr"/>
            <a:r>
              <a:rPr lang="fr-FR" i="1" dirty="0">
                <a:ln w="0"/>
                <a:solidFill>
                  <a:schemeClr val="tx1"/>
                </a:solidFill>
                <a:effectLst>
                  <a:outerShdw blurRad="38100" dist="19050" dir="2700000" algn="tl" rotWithShape="0">
                    <a:schemeClr val="dk1">
                      <a:alpha val="40000"/>
                    </a:schemeClr>
                  </a:outerShdw>
                </a:effectLst>
              </a:rPr>
              <a:t>Conquérants pacifiques,</a:t>
            </a:r>
            <a:r>
              <a:rPr lang="fr-FR" dirty="0">
                <a:ln w="0"/>
                <a:solidFill>
                  <a:schemeClr val="tx1"/>
                </a:solidFill>
                <a:effectLst>
                  <a:outerShdw blurRad="38100" dist="19050" dir="2700000" algn="tl" rotWithShape="0">
                    <a:schemeClr val="dk1">
                      <a:alpha val="40000"/>
                    </a:schemeClr>
                  </a:outerShdw>
                </a:effectLst>
              </a:rPr>
              <a:t> p. 320-323</a:t>
            </a:r>
            <a:endParaRPr lang="fr-CH" dirty="0">
              <a:ln w="0"/>
              <a:solidFill>
                <a:schemeClr val="tx1"/>
              </a:solidFill>
              <a:effectLst>
                <a:outerShdw blurRad="38100" dist="19050" dir="2700000" algn="tl" rotWithShape="0">
                  <a:schemeClr val="dk1">
                    <a:alpha val="40000"/>
                  </a:schemeClr>
                </a:outerShdw>
              </a:effectLst>
            </a:endParaRPr>
          </a:p>
        </p:txBody>
      </p:sp>
      <p:pic>
        <p:nvPicPr>
          <p:cNvPr id="2050" name="Picture 2">
            <a:extLst>
              <a:ext uri="{FF2B5EF4-FFF2-40B4-BE49-F238E27FC236}">
                <a16:creationId xmlns:a16="http://schemas.microsoft.com/office/drawing/2014/main" id="{C82944CC-2807-6AEA-0C3F-A6D33132D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31" y="2000902"/>
            <a:ext cx="2314737" cy="2308325"/>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8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urple background&#10;&#10;AI-generated content may be incorrect.">
            <a:extLst>
              <a:ext uri="{FF2B5EF4-FFF2-40B4-BE49-F238E27FC236}">
                <a16:creationId xmlns:a16="http://schemas.microsoft.com/office/drawing/2014/main" id="{83AB7515-1A94-211E-1CC4-24C87C6DC0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fr-FR" sz="2000" b="1" dirty="0">
                <a:solidFill>
                  <a:srgbClr val="D81062"/>
                </a:solidFill>
              </a:rPr>
              <a:t>L'image de Dieu (Colossiens 1.15a)</a:t>
            </a:r>
          </a:p>
          <a:p>
            <a:pPr>
              <a:spcBef>
                <a:spcPts val="1200"/>
              </a:spcBef>
            </a:pPr>
            <a:r>
              <a:rPr lang="fr-FR" sz="2000" b="1" dirty="0">
                <a:solidFill>
                  <a:srgbClr val="9112E3"/>
                </a:solidFill>
              </a:rPr>
              <a:t>Le premier-né (Colossiens 1.15b-17)</a:t>
            </a:r>
          </a:p>
          <a:p>
            <a:pPr>
              <a:spcBef>
                <a:spcPts val="1200"/>
              </a:spcBef>
            </a:pPr>
            <a:r>
              <a:rPr lang="fr-FR" sz="2000" b="1" dirty="0">
                <a:solidFill>
                  <a:srgbClr val="173EE5"/>
                </a:solidFill>
              </a:rPr>
              <a:t>La tête de l'Église  (Colossiens 1.18a)</a:t>
            </a:r>
          </a:p>
          <a:p>
            <a:pPr>
              <a:spcBef>
                <a:spcPts val="1200"/>
              </a:spcBef>
            </a:pPr>
            <a:r>
              <a:rPr lang="fr-FR" sz="2000" b="1" dirty="0">
                <a:solidFill>
                  <a:srgbClr val="28BA63"/>
                </a:solidFill>
              </a:rPr>
              <a:t>Le commencement (Colossiens 1.18b)</a:t>
            </a:r>
          </a:p>
          <a:p>
            <a:pPr>
              <a:spcBef>
                <a:spcPts val="1200"/>
              </a:spcBef>
            </a:pPr>
            <a:r>
              <a:rPr lang="fr-FR" sz="2000" b="1" dirty="0">
                <a:solidFill>
                  <a:srgbClr val="E35316"/>
                </a:solidFill>
              </a:rPr>
              <a:t>Le réconciliateur (Colossiens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4038600" cy="1631216"/>
          </a:xfrm>
          <a:prstGeom prst="rect">
            <a:avLst/>
          </a:prstGeom>
          <a:solidFill>
            <a:schemeClr val="accent2">
              <a:lumMod val="20000"/>
              <a:lumOff val="80000"/>
            </a:schemeClr>
          </a:solidFill>
        </p:spPr>
        <p:txBody>
          <a:bodyPr wrap="square" rtlCol="0">
            <a:spAutoFit/>
          </a:bodyPr>
          <a:lstStyle/>
          <a:p>
            <a:pPr>
              <a:spcBef>
                <a:spcPts val="600"/>
              </a:spcBef>
            </a:pPr>
            <a:r>
              <a:rPr lang="fr-FR" sz="2000" b="1" dirty="0"/>
              <a:t>Paul déclare que Jésus a mis en paix tout l'univers, « tant ce qui est sur la terre que ce qui est dans les cieux » </a:t>
            </a:r>
          </a:p>
          <a:p>
            <a:r>
              <a:rPr lang="fr-FR" sz="2000" b="1" dirty="0">
                <a:solidFill>
                  <a:srgbClr val="CC0066"/>
                </a:solidFill>
              </a:rPr>
              <a:t>(Colossiens 1.20)</a:t>
            </a:r>
            <a:r>
              <a:rPr lang="fr-FR" sz="2000" b="1" dirty="0"/>
              <a:t>.</a:t>
            </a:r>
          </a:p>
        </p:txBody>
      </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84819"/>
            <a:ext cx="4038600" cy="400110"/>
          </a:xfrm>
          <a:prstGeom prst="rect">
            <a:avLst/>
          </a:prstGeom>
          <a:noFill/>
        </p:spPr>
        <p:txBody>
          <a:bodyPr wrap="square">
            <a:spAutoFit/>
          </a:bodyPr>
          <a:lstStyle/>
          <a:p>
            <a:pPr algn="ctr">
              <a:spcBef>
                <a:spcPts val="600"/>
              </a:spcBef>
            </a:pPr>
            <a:r>
              <a:rPr lang="fr-FR" sz="2000" b="1" dirty="0">
                <a:highlight>
                  <a:srgbClr val="00FFFF"/>
                </a:highlight>
              </a:rPr>
              <a:t>Jésus-Christ est…</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737072"/>
            <a:ext cx="4038600" cy="2246769"/>
          </a:xfrm>
          <a:prstGeom prst="rect">
            <a:avLst/>
          </a:prstGeom>
          <a:solidFill>
            <a:schemeClr val="accent1">
              <a:lumMod val="20000"/>
              <a:lumOff val="80000"/>
            </a:schemeClr>
          </a:solidFill>
        </p:spPr>
        <p:txBody>
          <a:bodyPr wrap="square">
            <a:spAutoFit/>
          </a:bodyPr>
          <a:lstStyle/>
          <a:p>
            <a:pPr>
              <a:spcBef>
                <a:spcPts val="600"/>
              </a:spcBef>
            </a:pPr>
            <a:r>
              <a:rPr lang="fr-FR" sz="2000" b="1" dirty="0"/>
              <a:t>Avant d'arriver à cette déclaration, l'apôtre nous parle de qui est réellement Jésus. Non pas un grand maître, ni un philosophe, ni un prophète, ni un prédicateur, ni un messager de bonnes nouvelles.</a:t>
            </a:r>
          </a:p>
        </p:txBody>
      </p:sp>
      <p:pic>
        <p:nvPicPr>
          <p:cNvPr id="13" name="Picture 12" descr="A group of angels and a cross&#10;&#10;AI-generated content may be incorrect.">
            <a:extLst>
              <a:ext uri="{FF2B5EF4-FFF2-40B4-BE49-F238E27FC236}">
                <a16:creationId xmlns:a16="http://schemas.microsoft.com/office/drawing/2014/main" id="{1BDEB687-9BFC-9126-5552-ADF5A7B6F4E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29100" y="43944"/>
            <a:ext cx="7772400" cy="4182231"/>
          </a:xfrm>
          <a:prstGeom prst="rect">
            <a:avLst/>
          </a:prstGeom>
        </p:spPr>
      </p:pic>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726617C-B1FB-7FD9-2AAC-825D37CE3050}"/>
              </a:ext>
            </a:extLst>
          </p:cNvPr>
          <p:cNvSpPr txBox="1"/>
          <p:nvPr/>
        </p:nvSpPr>
        <p:spPr>
          <a:xfrm>
            <a:off x="4251488" y="329938"/>
            <a:ext cx="7494309" cy="6278642"/>
          </a:xfrm>
          <a:prstGeom prst="rect">
            <a:avLst/>
          </a:prstGeom>
          <a:noFill/>
        </p:spPr>
        <p:txBody>
          <a:bodyPr wrap="square" rtlCol="0">
            <a:spAutoFit/>
          </a:bodyPr>
          <a:lstStyle/>
          <a:p>
            <a:pPr algn="just"/>
            <a:r>
              <a:rPr lang="fr-FR" sz="2400" b="1" dirty="0">
                <a:latin typeface="Arial" panose="020B0604020202020204" pitchFamily="34" charset="0"/>
                <a:cs typeface="Arial" panose="020B0604020202020204" pitchFamily="34" charset="0"/>
              </a:rPr>
              <a:t>Le “commencement” (et initiateur)</a:t>
            </a:r>
            <a:endParaRPr lang="fr-CH"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	</a:t>
            </a:r>
          </a:p>
          <a:p>
            <a:pPr algn="ct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Notre développement, notre joie, notre utilité, tout dépend de notre union avec le Sauveur.</a:t>
            </a:r>
            <a:b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en étant en communion avec lui chaque jour et à chaque heure, c'est en demeurant en lui que nous pourrons croître en grâce. </a:t>
            </a:r>
            <a:b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 seulement il suscite notre foi, mais il la mène </a:t>
            </a:r>
            <a:b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à la perfection. Jésus est le premier et le dernier, toujours, en tout et partout.</a:t>
            </a:r>
            <a: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endPar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doit être avec nous, non seulement au commencement et à la fin de notre pèlerinage </a:t>
            </a:r>
            <a:b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à chaque pas du chemin. »</a:t>
            </a:r>
            <a:endParaRPr lang="fr-CH"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fr-CH" dirty="0"/>
          </a:p>
        </p:txBody>
      </p:sp>
      <p:sp>
        <p:nvSpPr>
          <p:cNvPr id="4" name="Parchemin : horizontal 3">
            <a:extLst>
              <a:ext uri="{FF2B5EF4-FFF2-40B4-BE49-F238E27FC236}">
                <a16:creationId xmlns:a16="http://schemas.microsoft.com/office/drawing/2014/main" id="{D683E90B-FC2C-7672-6E2D-E580EDCC7469}"/>
              </a:ext>
            </a:extLst>
          </p:cNvPr>
          <p:cNvSpPr/>
          <p:nvPr/>
        </p:nvSpPr>
        <p:spPr>
          <a:xfrm>
            <a:off x="763572" y="329938"/>
            <a:ext cx="2865748" cy="1253765"/>
          </a:xfrm>
          <a:prstGeom prst="horizontalScroll">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White</a:t>
            </a:r>
          </a:p>
          <a:p>
            <a:pPr algn="ctr"/>
            <a:r>
              <a:rPr lang="fr-CH" dirty="0">
                <a:ln w="0"/>
                <a:solidFill>
                  <a:schemeClr val="tx1"/>
                </a:solidFill>
                <a:effectLst>
                  <a:outerShdw blurRad="38100" dist="19050" dir="2700000" algn="tl" rotWithShape="0">
                    <a:schemeClr val="dk1">
                      <a:alpha val="40000"/>
                    </a:schemeClr>
                  </a:outerShdw>
                </a:effectLst>
              </a:rPr>
              <a:t>Le  Meilleur-Chemin</a:t>
            </a:r>
          </a:p>
          <a:p>
            <a:pPr algn="ctr"/>
            <a:r>
              <a:rPr lang="fr-CH" dirty="0">
                <a:ln w="0"/>
                <a:solidFill>
                  <a:schemeClr val="tx1"/>
                </a:solidFill>
                <a:effectLst>
                  <a:outerShdw blurRad="38100" dist="19050" dir="2700000" algn="tl" rotWithShape="0">
                    <a:schemeClr val="dk1">
                      <a:alpha val="40000"/>
                    </a:schemeClr>
                  </a:outerShdw>
                </a:effectLst>
              </a:rPr>
              <a:t>p. 67</a:t>
            </a:r>
          </a:p>
        </p:txBody>
      </p:sp>
      <p:pic>
        <p:nvPicPr>
          <p:cNvPr id="3074" name="Picture 2" descr="Image d’Épingle Story">
            <a:extLst>
              <a:ext uri="{FF2B5EF4-FFF2-40B4-BE49-F238E27FC236}">
                <a16:creationId xmlns:a16="http://schemas.microsoft.com/office/drawing/2014/main" id="{064FE762-DD8A-BBA7-48FF-C423B2035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654" y="1583703"/>
            <a:ext cx="2221583" cy="333237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95F8FF8-01AF-3B90-D87F-11035B1B1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57" y="5130927"/>
            <a:ext cx="1503576" cy="150357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4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pic>
        <p:nvPicPr>
          <p:cNvPr id="9" name="Picture 8" descr="A close up of a cloud&#10;&#10;AI-generated content may be incorrect.">
            <a:extLst>
              <a:ext uri="{FF2B5EF4-FFF2-40B4-BE49-F238E27FC236}">
                <a16:creationId xmlns:a16="http://schemas.microsoft.com/office/drawing/2014/main" id="{322E81A3-ED51-1F42-E4F0-19619CD80C8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fr-F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L'IMAGE DE DIEU</a:t>
            </a:r>
          </a:p>
        </p:txBody>
      </p:sp>
      <p:sp>
        <p:nvSpPr>
          <p:cNvPr id="5" name="CuadroTexto 4">
            <a:extLst>
              <a:ext uri="{FF2B5EF4-FFF2-40B4-BE49-F238E27FC236}">
                <a16:creationId xmlns:a16="http://schemas.microsoft.com/office/drawing/2014/main" id="{8EEAA105-706A-0A0C-7EEC-0B671AB2CA62}"/>
              </a:ext>
            </a:extLst>
          </p:cNvPr>
          <p:cNvSpPr txBox="1"/>
          <p:nvPr/>
        </p:nvSpPr>
        <p:spPr>
          <a:xfrm>
            <a:off x="2794030" y="683716"/>
            <a:ext cx="6422356" cy="400110"/>
          </a:xfrm>
          <a:prstGeom prst="rect">
            <a:avLst/>
          </a:prstGeom>
          <a:noFill/>
        </p:spPr>
        <p:txBody>
          <a:bodyPr wrap="square">
            <a:spAutoFit/>
            <a:scene3d>
              <a:camera prst="orthographicFront"/>
              <a:lightRig rig="threePt" dir="t"/>
            </a:scene3d>
            <a:sp3d extrusionH="57150">
              <a:bevelT w="38100" h="38100"/>
            </a:sp3d>
          </a:bodyPr>
          <a:lstStyle/>
          <a:p>
            <a:pPr algn="ctr"/>
            <a:r>
              <a:rPr lang="fr-FR" sz="2000" dirty="0">
                <a:ln w="0"/>
                <a:effectLst>
                  <a:outerShdw blurRad="38100" dist="19050" dir="2700000" algn="tl" rotWithShape="0">
                    <a:schemeClr val="dk1">
                      <a:alpha val="40000"/>
                    </a:schemeClr>
                  </a:outerShdw>
                </a:effectLst>
                <a:highlight>
                  <a:srgbClr val="00FFFF"/>
                </a:highlight>
                <a:latin typeface="Comic Sans MS" panose="030F0702030302020204" pitchFamily="66" charset="0"/>
              </a:rPr>
              <a:t>« Il est l'image du Dieu invisible » (Colossiens 1.15a</a:t>
            </a:r>
            <a:r>
              <a:rPr lang="fr-FR" sz="2000" dirty="0">
                <a:solidFill>
                  <a:schemeClr val="accent1">
                    <a:lumMod val="75000"/>
                  </a:schemeClr>
                </a:solidFill>
                <a:highlight>
                  <a:srgbClr val="00FFFF"/>
                </a:highlight>
                <a:latin typeface="Comic Sans MS" panose="030F0702030302020204" pitchFamily="66" charset="0"/>
              </a:rPr>
              <a:t>)</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323439"/>
          </a:xfrm>
          <a:prstGeom prst="rect">
            <a:avLst/>
          </a:prstGeom>
          <a:noFill/>
        </p:spPr>
        <p:txBody>
          <a:bodyPr wrap="square" rtlCol="0">
            <a:spAutoFit/>
          </a:bodyPr>
          <a:lstStyle/>
          <a:p>
            <a:pPr>
              <a:spcBef>
                <a:spcPts val="600"/>
              </a:spcBef>
            </a:pPr>
            <a:r>
              <a:rPr lang="fr-FR" sz="2000" b="1" dirty="0">
                <a:highlight>
                  <a:srgbClr val="FFFF00"/>
                </a:highlight>
              </a:rPr>
              <a:t>Une image peut être la copie d'une réalité (une photographie, un hologramme, une statue), ou même quelque chose de fictif (un dessin). Mais le concept biblique d'image va bien au-delà de cela.</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77401" y="165848"/>
            <a:ext cx="2292422" cy="17209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521071" y="165847"/>
            <a:ext cx="2489345" cy="187161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18078" y="3692096"/>
            <a:ext cx="2867356" cy="2994778"/>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879151" y="3692096"/>
            <a:ext cx="2994771" cy="2994771"/>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7401" y="2513596"/>
            <a:ext cx="11833016" cy="1015663"/>
          </a:xfrm>
          <a:prstGeom prst="rect">
            <a:avLst/>
          </a:prstGeom>
          <a:noFill/>
        </p:spPr>
        <p:txBody>
          <a:bodyPr wrap="square">
            <a:spAutoFit/>
          </a:bodyPr>
          <a:lstStyle/>
          <a:p>
            <a:pPr algn="ctr">
              <a:spcBef>
                <a:spcPts val="600"/>
              </a:spcBef>
            </a:pPr>
            <a:r>
              <a:rPr lang="fr-FR" sz="2000" b="1" dirty="0">
                <a:highlight>
                  <a:srgbClr val="00FFFF"/>
                </a:highlight>
              </a:rPr>
              <a:t>Dieu créa Adam et Ève </a:t>
            </a:r>
            <a:r>
              <a:rPr lang="fr-FR" sz="2000" b="1" dirty="0">
                <a:solidFill>
                  <a:srgbClr val="FF0000"/>
                </a:solidFill>
                <a:highlight>
                  <a:srgbClr val="00FFFF"/>
                </a:highlight>
              </a:rPr>
              <a:t>à son image </a:t>
            </a:r>
            <a:r>
              <a:rPr lang="fr-FR" sz="2000" b="1" dirty="0">
                <a:solidFill>
                  <a:srgbClr val="CC0066"/>
                </a:solidFill>
                <a:highlight>
                  <a:srgbClr val="00FFFF"/>
                </a:highlight>
              </a:rPr>
              <a:t>(Genèse 1.27)</a:t>
            </a:r>
            <a:r>
              <a:rPr lang="fr-FR" sz="2000" b="1" dirty="0">
                <a:highlight>
                  <a:srgbClr val="00FFFF"/>
                </a:highlight>
              </a:rPr>
              <a:t>, et Adam engendra un fils </a:t>
            </a:r>
            <a:r>
              <a:rPr lang="fr-FR" sz="2000" b="1" dirty="0">
                <a:solidFill>
                  <a:srgbClr val="FF0000"/>
                </a:solidFill>
                <a:highlight>
                  <a:srgbClr val="00FFFF"/>
                </a:highlight>
              </a:rPr>
              <a:t>à son image </a:t>
            </a:r>
            <a:r>
              <a:rPr lang="fr-FR" sz="2000" b="1" dirty="0">
                <a:solidFill>
                  <a:srgbClr val="CC0066"/>
                </a:solidFill>
                <a:highlight>
                  <a:srgbClr val="00FFFF"/>
                </a:highlight>
              </a:rPr>
              <a:t>(Genèse 5.3)</a:t>
            </a:r>
            <a:r>
              <a:rPr lang="fr-FR" sz="2000" b="1" dirty="0">
                <a:highlight>
                  <a:srgbClr val="00FFFF"/>
                </a:highlight>
              </a:rPr>
              <a:t>. Ce ne sont pas des copies de la réalité, des imitations ou des imaginations. </a:t>
            </a:r>
          </a:p>
          <a:p>
            <a:pPr algn="ctr"/>
            <a:r>
              <a:rPr lang="fr-FR" sz="2000" b="1" dirty="0">
                <a:solidFill>
                  <a:schemeClr val="tx2"/>
                </a:solidFill>
                <a:highlight>
                  <a:srgbClr val="00FFFF"/>
                </a:highlight>
              </a:rPr>
              <a:t>Ce sont des </a:t>
            </a:r>
            <a:r>
              <a:rPr lang="fr-FR" sz="2000" b="1" dirty="0">
                <a:solidFill>
                  <a:srgbClr val="0000FF"/>
                </a:solidFill>
                <a:highlight>
                  <a:srgbClr val="00FFFF"/>
                </a:highlight>
              </a:rPr>
              <a:t>ressemblances physiques</a:t>
            </a:r>
            <a:r>
              <a:rPr lang="fr-FR" sz="2000" b="1" dirty="0">
                <a:highlight>
                  <a:srgbClr val="00FFFF"/>
                </a:highlight>
              </a:rPr>
              <a:t>, </a:t>
            </a:r>
            <a:r>
              <a:rPr lang="fr-FR" sz="2000" b="1" dirty="0">
                <a:solidFill>
                  <a:srgbClr val="0000FF"/>
                </a:solidFill>
                <a:highlight>
                  <a:srgbClr val="00FFFF"/>
                </a:highlight>
              </a:rPr>
              <a:t>psychologiques, sociales</a:t>
            </a:r>
            <a:r>
              <a:rPr lang="fr-FR" sz="2000" b="1" dirty="0">
                <a:highlight>
                  <a:srgbClr val="00FFFF"/>
                </a:highlight>
              </a:rPr>
              <a:t>…</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503512" y="3530637"/>
            <a:ext cx="5057561" cy="1400383"/>
          </a:xfrm>
          <a:prstGeom prst="rect">
            <a:avLst/>
          </a:prstGeom>
          <a:noFill/>
        </p:spPr>
        <p:txBody>
          <a:bodyPr wrap="square">
            <a:spAutoFit/>
          </a:bodyPr>
          <a:lstStyle/>
          <a:p>
            <a:pPr algn="ctr">
              <a:spcBef>
                <a:spcPts val="600"/>
              </a:spcBef>
            </a:pPr>
            <a:r>
              <a:rPr lang="fr-FR" sz="2000" b="1" dirty="0">
                <a:highlight>
                  <a:srgbClr val="FFFF00"/>
                </a:highlight>
              </a:rPr>
              <a:t>Paul dit que la loi cérémonielle était une ombre, « non l'image même des choses » </a:t>
            </a:r>
            <a:r>
              <a:rPr lang="fr-FR" sz="2000" b="1" dirty="0">
                <a:solidFill>
                  <a:srgbClr val="CC0066"/>
                </a:solidFill>
                <a:highlight>
                  <a:srgbClr val="FFFF00"/>
                </a:highlight>
              </a:rPr>
              <a:t>(Hébreux 10.1)</a:t>
            </a:r>
            <a:r>
              <a:rPr lang="fr-FR" sz="2000" b="1" dirty="0">
                <a:highlight>
                  <a:srgbClr val="FFFF00"/>
                </a:highlight>
              </a:rPr>
              <a:t>, impliquant que: </a:t>
            </a:r>
          </a:p>
          <a:p>
            <a:pPr algn="ctr">
              <a:spcBef>
                <a:spcPts val="600"/>
              </a:spcBef>
            </a:pPr>
            <a:r>
              <a:rPr lang="fr-FR" sz="2000" b="1" dirty="0">
                <a:highlight>
                  <a:srgbClr val="FFFF00"/>
                </a:highlight>
              </a:rPr>
              <a:t>« image = réalité ».</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362835" y="4854076"/>
            <a:ext cx="5334732" cy="2015936"/>
          </a:xfrm>
          <a:prstGeom prst="rect">
            <a:avLst/>
          </a:prstGeom>
          <a:noFill/>
        </p:spPr>
        <p:txBody>
          <a:bodyPr wrap="square">
            <a:spAutoFit/>
          </a:bodyPr>
          <a:lstStyle/>
          <a:p>
            <a:pPr algn="ctr">
              <a:spcBef>
                <a:spcPts val="600"/>
              </a:spcBef>
            </a:pPr>
            <a:r>
              <a:rPr lang="fr-FR" sz="2000" b="1" dirty="0">
                <a:highlight>
                  <a:srgbClr val="00FFFF"/>
                </a:highlight>
              </a:rPr>
              <a:t>La question est : </a:t>
            </a:r>
            <a:r>
              <a:rPr lang="fr-FR" sz="2000" b="1" dirty="0">
                <a:solidFill>
                  <a:schemeClr val="tx2"/>
                </a:solidFill>
                <a:highlight>
                  <a:srgbClr val="00FFFF"/>
                </a:highlight>
              </a:rPr>
              <a:t>Jésus était-il semblable à Dieu, ou égal à Dieu ? </a:t>
            </a:r>
            <a:r>
              <a:rPr lang="fr-FR" sz="2000" b="1" dirty="0">
                <a:highlight>
                  <a:srgbClr val="00FFFF"/>
                </a:highlight>
              </a:rPr>
              <a:t>En plus de s'attribuer </a:t>
            </a:r>
          </a:p>
          <a:p>
            <a:pPr algn="ctr">
              <a:spcBef>
                <a:spcPts val="600"/>
              </a:spcBef>
            </a:pPr>
            <a:r>
              <a:rPr lang="fr-FR" sz="2000" b="1" dirty="0">
                <a:highlight>
                  <a:srgbClr val="00FFFF"/>
                </a:highlight>
              </a:rPr>
              <a:t>à plusieurs reprises le nom divin « Je suis », </a:t>
            </a:r>
            <a:r>
              <a:rPr lang="fr-FR" sz="2000" dirty="0">
                <a:effectLst>
                  <a:outerShdw blurRad="38100" dist="38100" dir="2700000" algn="tl">
                    <a:srgbClr val="000000">
                      <a:alpha val="43137"/>
                    </a:srgbClr>
                  </a:outerShdw>
                </a:effectLst>
                <a:highlight>
                  <a:srgbClr val="00FFFF"/>
                </a:highlight>
              </a:rPr>
              <a:t>Jésus a dit explicitement </a:t>
            </a:r>
            <a:r>
              <a:rPr lang="fr-FR" sz="2000" b="1" dirty="0">
                <a:highlight>
                  <a:srgbClr val="00FFFF"/>
                </a:highlight>
              </a:rPr>
              <a:t>: « </a:t>
            </a:r>
            <a:r>
              <a:rPr lang="fr-FR" sz="2000" b="1" dirty="0">
                <a:solidFill>
                  <a:srgbClr val="FF0000"/>
                </a:solidFill>
                <a:highlight>
                  <a:srgbClr val="00FFFF"/>
                </a:highlight>
              </a:rPr>
              <a:t>Moi et le Père nous sommes un »</a:t>
            </a:r>
            <a:r>
              <a:rPr lang="fr-FR" sz="2000" b="1" dirty="0">
                <a:highlight>
                  <a:srgbClr val="00FFFF"/>
                </a:highlight>
              </a:rPr>
              <a:t> </a:t>
            </a:r>
            <a:r>
              <a:rPr lang="fr-FR" sz="2000" b="1" dirty="0">
                <a:solidFill>
                  <a:srgbClr val="CC0066"/>
                </a:solidFill>
                <a:highlight>
                  <a:srgbClr val="00FFFF"/>
                </a:highlight>
              </a:rPr>
              <a:t>(Jean 10.30)</a:t>
            </a:r>
            <a:r>
              <a:rPr lang="fr-FR" sz="2000" b="1" dirty="0">
                <a:highlight>
                  <a:srgbClr val="00FFFF"/>
                </a:highlight>
              </a:rPr>
              <a:t> ; </a:t>
            </a:r>
            <a:br>
              <a:rPr lang="fr-FR" sz="2000" b="1" dirty="0">
                <a:highlight>
                  <a:srgbClr val="00FFFF"/>
                </a:highlight>
              </a:rPr>
            </a:br>
            <a:r>
              <a:rPr lang="fr-FR" sz="2000" b="1" dirty="0">
                <a:solidFill>
                  <a:srgbClr val="FF0000"/>
                </a:solidFill>
                <a:highlight>
                  <a:srgbClr val="00FFFF"/>
                </a:highlight>
              </a:rPr>
              <a:t>« Celui qui m'a vu a vu le Père » </a:t>
            </a:r>
            <a:r>
              <a:rPr lang="fr-FR" sz="2000" b="1" dirty="0">
                <a:solidFill>
                  <a:srgbClr val="CC0066"/>
                </a:solidFill>
                <a:highlight>
                  <a:srgbClr val="00FFFF"/>
                </a:highlight>
              </a:rPr>
              <a:t>(Jean 14.9)</a:t>
            </a:r>
            <a:r>
              <a:rPr lang="fr-FR" sz="2000" b="1" dirty="0">
                <a:highlight>
                  <a:srgbClr val="00FFFF"/>
                </a:highlight>
              </a:rPr>
              <a:t>.</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155AF8-0BF4-2A4D-04A4-A30F7B637FFA}"/>
              </a:ext>
            </a:extLst>
          </p:cNvPr>
          <p:cNvSpPr txBox="1"/>
          <p:nvPr/>
        </p:nvSpPr>
        <p:spPr>
          <a:xfrm>
            <a:off x="3157979" y="348792"/>
            <a:ext cx="8814062" cy="5078313"/>
          </a:xfrm>
          <a:prstGeom prst="rect">
            <a:avLst/>
          </a:prstGeom>
          <a:noFill/>
        </p:spPr>
        <p:txBody>
          <a:bodyPr wrap="square" rtlCol="0">
            <a:spAutoFit/>
          </a:bodyPr>
          <a:lstStyle/>
          <a:p>
            <a:pPr algn="just"/>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Jésus avait fait connaître Dieu aux patriarches, aux prophètes et aux apôtres</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révélations de l'Ancien Testament étaient en quelque sorte un déploiement de l’Évangile, un exposé du but et de la volonté du Père infini. </a:t>
            </a:r>
          </a:p>
          <a:p>
            <a:pPr algn="just"/>
            <a:endPar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Par les saints hommes du passé, le Christ travailla au salut de l'humanité déchue. </a:t>
            </a:r>
            <a: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quand il vint dans le monde, ce fut avec le même message de rédemption du péché et de restauration de la faveur de Dieu. </a:t>
            </a:r>
          </a:p>
          <a:p>
            <a:pPr algn="just"/>
            <a:endParaRPr lang="fr-CH" sz="2000" dirty="0">
              <a:latin typeface="Arial" panose="020B0604020202020204" pitchFamily="34" charset="0"/>
              <a:cs typeface="Arial" panose="020B0604020202020204" pitchFamily="34" charset="0"/>
            </a:endParaRPr>
          </a:p>
          <a:p>
            <a:pPr algn="just"/>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 que la parole est à la pensée, le Christ l'est pour le Père invisible. </a:t>
            </a:r>
            <a: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est la manifestation du Père et est appelé la Parole de Dieu.</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fr-FR" sz="2000" dirty="0">
              <a:latin typeface="Arial" panose="020B0604020202020204" pitchFamily="34" charset="0"/>
              <a:cs typeface="Arial" panose="020B0604020202020204" pitchFamily="34" charset="0"/>
            </a:endParaRPr>
          </a:p>
          <a:p>
            <a:pPr lvl="1" algn="ct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Dieu envoya son Fils dans le monde, sa divinité voilée par son humanité afin que l'homme pût supporter l'image du Dieu invisible.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manifesta, par son caractère, sa puissance et sa majesté, </a:t>
            </a:r>
            <a:b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nature et les attributs de Dieu. »</a:t>
            </a:r>
            <a:endParaRPr lang="fr-CH"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H" sz="24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38C0322-04FD-1185-E0A8-240D99C367D6}"/>
              </a:ext>
            </a:extLst>
          </p:cNvPr>
          <p:cNvSpPr txBox="1"/>
          <p:nvPr/>
        </p:nvSpPr>
        <p:spPr>
          <a:xfrm>
            <a:off x="631596" y="4986779"/>
            <a:ext cx="11340445" cy="1631216"/>
          </a:xfrm>
          <a:prstGeom prst="rect">
            <a:avLst/>
          </a:prstGeom>
          <a:noFill/>
        </p:spPr>
        <p:txBody>
          <a:bodyPr wrap="square" rtlCol="0">
            <a:spAutoFit/>
          </a:bodyPr>
          <a:lstStyle/>
          <a:p>
            <a:pPr algn="just"/>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À la base du gouvernement de Dieu se trouve une loi juste, une loi d'amour, une loi sublime assurant le bonheur de tous les êtres responsables qui s'inclinent avec joie devant ses injonctions. </a:t>
            </a:r>
            <a: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ses créatures, Dieu demande une soumission intelligente faite d'amour, de confiance et d'admiration. Ne pouvant accepter de leur part une obéissance forcée, il leur accorde une entière liberté, condition essentielle d'un service volontaire.</a:t>
            </a:r>
            <a:endParaRPr lang="fr-CH"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 coins arrondis 3">
            <a:extLst>
              <a:ext uri="{FF2B5EF4-FFF2-40B4-BE49-F238E27FC236}">
                <a16:creationId xmlns:a16="http://schemas.microsoft.com/office/drawing/2014/main" id="{B61EED4F-0F21-D7B6-A5F3-841CF5D41C26}"/>
              </a:ext>
            </a:extLst>
          </p:cNvPr>
          <p:cNvSpPr/>
          <p:nvPr/>
        </p:nvSpPr>
        <p:spPr>
          <a:xfrm>
            <a:off x="579700" y="240005"/>
            <a:ext cx="2262432" cy="1197205"/>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(Ellen White, Patriarches et Prophètes,</a:t>
            </a:r>
            <a:r>
              <a:rPr lang="fr-FR" dirty="0">
                <a:ln w="0"/>
                <a:solidFill>
                  <a:schemeClr val="tx1"/>
                </a:solidFill>
                <a:effectLst>
                  <a:outerShdw blurRad="38100" dist="19050" dir="2700000" algn="tl" rotWithShape="0">
                    <a:schemeClr val="dk1">
                      <a:alpha val="40000"/>
                    </a:schemeClr>
                  </a:outerShdw>
                </a:effectLst>
              </a:rPr>
              <a:t> p. 9-11.)</a:t>
            </a:r>
            <a:endParaRPr lang="fr-CH" dirty="0">
              <a:ln w="0"/>
              <a:solidFill>
                <a:schemeClr val="tx1"/>
              </a:solidFill>
              <a:effectLst>
                <a:outerShdw blurRad="38100" dist="19050" dir="2700000" algn="tl" rotWithShape="0">
                  <a:schemeClr val="dk1">
                    <a:alpha val="40000"/>
                  </a:schemeClr>
                </a:outerShdw>
              </a:effectLst>
            </a:endParaRPr>
          </a:p>
        </p:txBody>
      </p:sp>
      <p:pic>
        <p:nvPicPr>
          <p:cNvPr id="6" name="Image 5" descr="Une image contenant Visage humain, art, statue, personne&#10;&#10;Le contenu généré par l’IA peut être incorrect.">
            <a:extLst>
              <a:ext uri="{FF2B5EF4-FFF2-40B4-BE49-F238E27FC236}">
                <a16:creationId xmlns:a16="http://schemas.microsoft.com/office/drawing/2014/main" id="{D7BBA5B5-BFE1-A511-5521-68A818CB5E1B}"/>
              </a:ext>
            </a:extLst>
          </p:cNvPr>
          <p:cNvPicPr>
            <a:picLocks noChangeAspect="1"/>
          </p:cNvPicPr>
          <p:nvPr/>
        </p:nvPicPr>
        <p:blipFill>
          <a:blip r:embed="rId2"/>
          <a:stretch>
            <a:fillRect/>
          </a:stretch>
        </p:blipFill>
        <p:spPr>
          <a:xfrm>
            <a:off x="631596" y="1469376"/>
            <a:ext cx="2158640" cy="3339499"/>
          </a:xfrm>
          <a:prstGeom prst="rect">
            <a:avLst/>
          </a:prstGeom>
        </p:spPr>
      </p:pic>
    </p:spTree>
    <p:extLst>
      <p:ext uri="{BB962C8B-B14F-4D97-AF65-F5344CB8AC3E}">
        <p14:creationId xmlns:p14="http://schemas.microsoft.com/office/powerpoint/2010/main" val="124758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background&#10;&#10;AI-generated content may be incorrect.">
            <a:extLst>
              <a:ext uri="{FF2B5EF4-FFF2-40B4-BE49-F238E27FC236}">
                <a16:creationId xmlns:a16="http://schemas.microsoft.com/office/drawing/2014/main" id="{4EEEDE96-9698-D862-4A65-EB4638D7939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spc="600" dirty="0">
                <a:ln/>
                <a:solidFill>
                  <a:srgbClr val="C87353"/>
                </a:solidFill>
              </a:rPr>
              <a:t>LE PREMIER-NÉ</a:t>
            </a: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fr-FR" b="1" dirty="0">
                <a:solidFill>
                  <a:schemeClr val="accent2">
                    <a:lumMod val="50000"/>
                  </a:schemeClr>
                </a:solidFill>
                <a:latin typeface="Comic Sans MS" panose="030F0702030302020204" pitchFamily="66" charset="0"/>
              </a:rPr>
              <a:t>« Et il est avant toutes choses, et toutes choses subsistent en lui » (</a:t>
            </a:r>
            <a:r>
              <a:rPr lang="fr-FR" sz="1400" b="1" dirty="0">
                <a:solidFill>
                  <a:schemeClr val="accent2">
                    <a:lumMod val="50000"/>
                  </a:schemeClr>
                </a:solidFill>
                <a:latin typeface="Comic Sans MS" panose="030F0702030302020204" pitchFamily="66" charset="0"/>
              </a:rPr>
              <a:t>Colossiens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73131" y="1272633"/>
            <a:ext cx="6258170" cy="1631216"/>
          </a:xfrm>
          <a:prstGeom prst="rect">
            <a:avLst/>
          </a:prstGeom>
          <a:solidFill>
            <a:schemeClr val="accent5">
              <a:lumMod val="20000"/>
              <a:lumOff val="80000"/>
            </a:schemeClr>
          </a:solidFill>
        </p:spPr>
        <p:txBody>
          <a:bodyPr wrap="square" rtlCol="0">
            <a:spAutoFit/>
          </a:bodyPr>
          <a:lstStyle/>
          <a:p>
            <a:pPr>
              <a:spcBef>
                <a:spcPts val="600"/>
              </a:spcBef>
            </a:pPr>
            <a:r>
              <a:rPr lang="fr-FR" sz="2000" b="1" dirty="0"/>
              <a:t>« Premier-né » signifie le premier engendré. C'est pourquoi certains enseignent que Jésus fut le premier être créé par Dieu </a:t>
            </a:r>
            <a:r>
              <a:rPr lang="fr-FR" sz="2000" b="1" dirty="0">
                <a:solidFill>
                  <a:srgbClr val="CC0066"/>
                </a:solidFill>
              </a:rPr>
              <a:t>(Colossiens 1.15)</a:t>
            </a:r>
            <a:r>
              <a:rPr lang="fr-FR" sz="2000" b="1" dirty="0"/>
              <a:t>. Mais, comme pour le terme « image </a:t>
            </a:r>
            <a:r>
              <a:rPr lang="fr-FR" sz="2000" b="1" dirty="0">
                <a:highlight>
                  <a:srgbClr val="00FFFF"/>
                </a:highlight>
              </a:rPr>
              <a:t>», le mot « premier-né «  a une conception biblique plus large. »</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307" y="125126"/>
            <a:ext cx="1593844" cy="1062652"/>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660331" y="5131935"/>
            <a:ext cx="1393288" cy="1587600"/>
          </a:xfrm>
          <a:prstGeom prst="round2DiagRect">
            <a:avLst>
              <a:gd name="adj1" fmla="val 2634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1473" y="5124416"/>
            <a:ext cx="2646001" cy="1587600"/>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73131" y="5291862"/>
            <a:ext cx="6677903" cy="1631216"/>
          </a:xfrm>
          <a:prstGeom prst="rect">
            <a:avLst/>
          </a:prstGeom>
          <a:solidFill>
            <a:schemeClr val="accent1">
              <a:lumMod val="60000"/>
              <a:lumOff val="40000"/>
            </a:schemeClr>
          </a:solidFill>
        </p:spPr>
        <p:txBody>
          <a:bodyPr wrap="square">
            <a:spAutoFit/>
          </a:bodyPr>
          <a:lstStyle/>
          <a:p>
            <a:pPr lvl="1" algn="ctr">
              <a:spcBef>
                <a:spcPts val="600"/>
              </a:spcBef>
            </a:pPr>
            <a:r>
              <a:rPr lang="fr-FR" sz="2000" b="1" dirty="0">
                <a:highlight>
                  <a:srgbClr val="00FF00"/>
                </a:highlight>
              </a:rPr>
              <a:t>C'est à cette prééminence que Paul se réfère dans Colossiens</a:t>
            </a:r>
            <a:r>
              <a:rPr lang="fr-FR" sz="2000" b="1" dirty="0"/>
              <a:t>. </a:t>
            </a:r>
            <a:r>
              <a:rPr lang="fr-FR" sz="2000" b="1" i="1" dirty="0">
                <a:solidFill>
                  <a:srgbClr val="FF0000"/>
                </a:solidFill>
              </a:rPr>
              <a:t>Pour éviter tout doute sur sa nature, il lui applique deux qualités divines : </a:t>
            </a:r>
            <a:r>
              <a:rPr lang="fr-FR" sz="2000" b="1" dirty="0">
                <a:solidFill>
                  <a:srgbClr val="0000FF"/>
                </a:solidFill>
              </a:rPr>
              <a:t>la création de tout ce qui existe </a:t>
            </a:r>
            <a:r>
              <a:rPr lang="fr-FR" sz="2000" b="1" dirty="0">
                <a:solidFill>
                  <a:srgbClr val="CC0066"/>
                </a:solidFill>
              </a:rPr>
              <a:t>(Colossiens 1.16 ; Ésaïe 45.18)</a:t>
            </a:r>
            <a:r>
              <a:rPr lang="fr-FR" sz="2000" b="1" dirty="0"/>
              <a:t> ; </a:t>
            </a:r>
            <a:br>
              <a:rPr lang="fr-FR" sz="2000" b="1" dirty="0"/>
            </a:br>
            <a:r>
              <a:rPr lang="fr-FR" sz="2000" b="1" dirty="0">
                <a:solidFill>
                  <a:srgbClr val="0000FF"/>
                </a:solidFill>
              </a:rPr>
              <a:t>et son maintien </a:t>
            </a:r>
            <a:r>
              <a:rPr lang="fr-FR" sz="2000" b="1" dirty="0">
                <a:solidFill>
                  <a:srgbClr val="CC0066"/>
                </a:solidFill>
              </a:rPr>
              <a:t>(Colossiens 1.17 ; Psaume 119.91)</a:t>
            </a:r>
            <a:r>
              <a:rPr lang="fr-FR" sz="2000" b="1" dirty="0"/>
              <a:t>.</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60146" y="2948055"/>
            <a:ext cx="6222376" cy="2323713"/>
          </a:xfrm>
          <a:prstGeom prst="rect">
            <a:avLst/>
          </a:prstGeom>
          <a:solidFill>
            <a:schemeClr val="bg2">
              <a:lumMod val="40000"/>
              <a:lumOff val="60000"/>
            </a:schemeClr>
          </a:solidFill>
        </p:spPr>
        <p:txBody>
          <a:bodyPr wrap="square">
            <a:spAutoFit/>
          </a:bodyPr>
          <a:lstStyle/>
          <a:p>
            <a:pPr>
              <a:spcBef>
                <a:spcPts val="600"/>
              </a:spcBef>
            </a:pPr>
            <a:r>
              <a:rPr lang="fr-FR" sz="2000" b="1" dirty="0">
                <a:highlight>
                  <a:srgbClr val="FFFF00"/>
                </a:highlight>
              </a:rPr>
              <a:t>Isaac fut premier-né à la place d'Ismaël </a:t>
            </a:r>
            <a:r>
              <a:rPr lang="fr-FR" sz="2000" b="1" dirty="0"/>
              <a:t>; </a:t>
            </a:r>
            <a:r>
              <a:rPr lang="fr-FR" sz="2000" b="1" dirty="0">
                <a:highlight>
                  <a:srgbClr val="00FFFF"/>
                </a:highlight>
              </a:rPr>
              <a:t>Jacob fut premier-né à la place d'Ésaü ; </a:t>
            </a:r>
            <a:r>
              <a:rPr lang="fr-FR" sz="2000" b="1" dirty="0">
                <a:highlight>
                  <a:srgbClr val="FFFF00"/>
                </a:highlight>
              </a:rPr>
              <a:t>Joseph fut premier-né à la place de Ruben </a:t>
            </a:r>
            <a:r>
              <a:rPr lang="fr-FR" sz="2000" b="1" dirty="0"/>
              <a:t>; </a:t>
            </a:r>
            <a:r>
              <a:rPr lang="fr-FR" sz="2000" b="1" dirty="0">
                <a:highlight>
                  <a:srgbClr val="00FFFF"/>
                </a:highlight>
              </a:rPr>
              <a:t>David fut premier-né à la place d'</a:t>
            </a:r>
            <a:r>
              <a:rPr lang="fr-FR" sz="2000" b="1" dirty="0" err="1">
                <a:highlight>
                  <a:srgbClr val="00FFFF"/>
                </a:highlight>
              </a:rPr>
              <a:t>Éliab</a:t>
            </a:r>
            <a:r>
              <a:rPr lang="fr-FR" sz="2000" b="1" dirty="0">
                <a:highlight>
                  <a:srgbClr val="00FFFF"/>
                </a:highlight>
              </a:rPr>
              <a:t> </a:t>
            </a:r>
            <a:r>
              <a:rPr lang="fr-FR" sz="2000" b="1" dirty="0">
                <a:solidFill>
                  <a:srgbClr val="CC0066"/>
                </a:solidFill>
              </a:rPr>
              <a:t>(Psaume 89.27)</a:t>
            </a:r>
            <a:r>
              <a:rPr lang="fr-FR" sz="2000" b="1" dirty="0"/>
              <a:t>. </a:t>
            </a:r>
          </a:p>
          <a:p>
            <a:pPr>
              <a:spcBef>
                <a:spcPts val="600"/>
              </a:spcBef>
            </a:pPr>
            <a:r>
              <a:rPr lang="fr-FR" sz="2000" b="1" dirty="0"/>
              <a:t>Tous furent premiers-nés parce qu'ils occupèrent </a:t>
            </a:r>
            <a:br>
              <a:rPr lang="fr-FR" sz="2000" b="1" dirty="0"/>
            </a:br>
            <a:r>
              <a:rPr lang="fr-FR" sz="2000" b="1" dirty="0"/>
              <a:t>la place prééminente sur leurs frères, et non parce qu'ils étaient nés les premiers.</a:t>
            </a:r>
          </a:p>
        </p:txBody>
      </p:sp>
      <p:pic>
        <p:nvPicPr>
          <p:cNvPr id="22" name="Picture 21" descr="A group of people walking in a desert&#10;&#10;AI-generated content may be incorrect.">
            <a:extLst>
              <a:ext uri="{FF2B5EF4-FFF2-40B4-BE49-F238E27FC236}">
                <a16:creationId xmlns:a16="http://schemas.microsoft.com/office/drawing/2014/main" id="{7D5708D5-A290-9E69-19C3-0C656089824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98000" y="1332000"/>
            <a:ext cx="2743200" cy="14859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3"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strips(upRight)">
                                      <p:cBhvr>
                                        <p:cTn id="42" dur="250"/>
                                        <p:tgtEl>
                                          <p:spTgt spid="1026"/>
                                        </p:tgtEl>
                                      </p:cBhvr>
                                    </p:animEffect>
                                  </p:childTnLst>
                                </p:cTn>
                              </p:par>
                            </p:childTnLst>
                          </p:cTn>
                        </p:par>
                        <p:par>
                          <p:cTn id="43" fill="hold">
                            <p:stCondLst>
                              <p:cond delay="500"/>
                            </p:stCondLst>
                            <p:childTnLst>
                              <p:par>
                                <p:cTn id="44" presetID="18" presetClass="entr" presetSubtype="1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Left)">
                                      <p:cBhvr>
                                        <p:cTn id="46" dur="250"/>
                                        <p:tgtEl>
                                          <p:spTgt spid="10"/>
                                        </p:tgtEl>
                                      </p:cBhvr>
                                    </p:animEffect>
                                  </p:childTnLst>
                                </p:cTn>
                              </p:par>
                            </p:childTnLst>
                          </p:cTn>
                        </p:par>
                        <p:par>
                          <p:cTn id="47" fill="hold">
                            <p:stCondLst>
                              <p:cond delay="750"/>
                            </p:stCondLst>
                            <p:childTnLst>
                              <p:par>
                                <p:cTn id="48" presetID="18" presetClass="entr" presetSubtype="6"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trips(downRight)">
                                      <p:cBhvr>
                                        <p:cTn id="50" dur="250"/>
                                        <p:tgtEl>
                                          <p:spTgt spid="1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9"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strips(upLeft)">
                                      <p:cBhvr>
                                        <p:cTn id="59" dur="500"/>
                                        <p:tgtEl>
                                          <p:spTgt spid="14"/>
                                        </p:tgtEl>
                                      </p:cBhvr>
                                    </p:animEffect>
                                  </p:childTnLst>
                                </p:cTn>
                              </p:par>
                              <p:par>
                                <p:cTn id="60" presetID="18" presetClass="entr" presetSubtype="3"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500"/>
                                        <p:tgtEl>
                                          <p:spTgt spid="1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19" grpId="0" animBg="1"/>
      <p:bldP spid="21" grpId="0" animBg="1"/>
      <p:bldP spid="23" grpId="0" animBg="1"/>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2198</TotalTime>
  <Words>2616</Words>
  <Application>Microsoft Office PowerPoint</Application>
  <PresentationFormat>Panorámica</PresentationFormat>
  <Paragraphs>112</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18</vt:i4>
      </vt:variant>
    </vt:vector>
  </HeadingPairs>
  <TitlesOfParts>
    <vt:vector size="27" baseType="lpstr">
      <vt:lpstr>Calibri</vt:lpstr>
      <vt:lpstr>Constantia</vt:lpstr>
      <vt:lpstr>Aptos Display</vt:lpstr>
      <vt:lpstr>Brush Script MT</vt:lpstr>
      <vt:lpstr>Aptos</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62</cp:revision>
  <dcterms:created xsi:type="dcterms:W3CDTF">2026-01-17T09:06:28Z</dcterms:created>
  <dcterms:modified xsi:type="dcterms:W3CDTF">2026-02-16T21:11:43Z</dcterms:modified>
</cp:coreProperties>
</file>