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Lst>
  <p:notesMasterIdLst>
    <p:notesMasterId r:id="rId26"/>
  </p:notesMasterIdLst>
  <p:sldIdLst>
    <p:sldId id="256" r:id="rId4"/>
    <p:sldId id="328" r:id="rId5"/>
    <p:sldId id="323" r:id="rId6"/>
    <p:sldId id="329" r:id="rId7"/>
    <p:sldId id="257" r:id="rId8"/>
    <p:sldId id="330" r:id="rId9"/>
    <p:sldId id="258" r:id="rId10"/>
    <p:sldId id="325" r:id="rId11"/>
    <p:sldId id="331" r:id="rId12"/>
    <p:sldId id="259" r:id="rId13"/>
    <p:sldId id="332" r:id="rId14"/>
    <p:sldId id="260" r:id="rId15"/>
    <p:sldId id="333" r:id="rId16"/>
    <p:sldId id="261" r:id="rId17"/>
    <p:sldId id="334" r:id="rId18"/>
    <p:sldId id="326" r:id="rId19"/>
    <p:sldId id="327" r:id="rId20"/>
    <p:sldId id="335" r:id="rId21"/>
    <p:sldId id="264" r:id="rId22"/>
    <p:sldId id="336" r:id="rId23"/>
    <p:sldId id="324" r:id="rId24"/>
    <p:sldId id="1018" r:id="rId25"/>
  </p:sldIdLst>
  <p:sldSz cx="12192000" cy="6858000"/>
  <p:notesSz cx="6858000" cy="9144000"/>
  <p:embeddedFontLst>
    <p:embeddedFont>
      <p:font typeface="Brush Script MT" panose="03060802040406070304" pitchFamily="66" charset="0"/>
      <p:italic r:id="rId27"/>
    </p:embeddedFont>
    <p:embeddedFont>
      <p:font typeface="Comic Sans MS" panose="030F0702030302020204" pitchFamily="66" charset="0"/>
      <p:regular r:id="rId28"/>
      <p:bold r:id="rId29"/>
      <p:italic r:id="rId30"/>
      <p:boldItalic r:id="rId31"/>
    </p:embeddedFont>
    <p:embeddedFont>
      <p:font typeface="Constantia" panose="02030602050306030303" pitchFamily="18" charset="0"/>
      <p:regular r:id="rId32"/>
      <p:bold r:id="rId33"/>
      <p:italic r:id="rId34"/>
      <p:boldItalic r:id="rId35"/>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797"/>
    <a:srgbClr val="0000FF"/>
    <a:srgbClr val="FF00FF"/>
    <a:srgbClr val="663300"/>
    <a:srgbClr val="FFBF44"/>
    <a:srgbClr val="9900FF"/>
    <a:srgbClr val="26974B"/>
    <a:srgbClr val="4E3D3B"/>
    <a:srgbClr val="FFFDE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23" autoAdjust="0"/>
    <p:restoredTop sz="96332" autoAdjust="0"/>
  </p:normalViewPr>
  <p:slideViewPr>
    <p:cSldViewPr snapToGrid="0">
      <p:cViewPr varScale="1">
        <p:scale>
          <a:sx n="102" d="100"/>
          <a:sy n="102" d="100"/>
        </p:scale>
        <p:origin x="15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5.xml"/><Relationship Id="rId3" Type="http://schemas.openxmlformats.org/officeDocument/2006/relationships/slideMaster" Target="slideMasters/slideMaster3.xml"/></Relationships>
</file>

<file path=ppt/diagrams/_rels/data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png"/><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pPr algn="ctr"/>
          <a:r>
            <a:rPr lang="fr-CH" sz="2400" b="1" dirty="0"/>
            <a:t>afin que leurs cœurs soient encouragés</a:t>
          </a:r>
          <a:endParaRPr lang="fr-CH" sz="24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pPr algn="ctr"/>
          <a:r>
            <a:rPr lang="fr-CH" sz="2400" b="1" dirty="0"/>
            <a:t>qu'ils demeurent unis dans l'amour</a:t>
          </a:r>
          <a:endParaRPr lang="fr-CH" sz="24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fr-CH" sz="1900" b="1" dirty="0"/>
            <a:t>et qu'ils aient toute la richesse qui vient de la pleine certitude de l'intelligence </a:t>
          </a:r>
          <a:endParaRPr lang="fr-CH" sz="19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custLinFactY="-3427" custLinFactNeighborX="-652" custLinFactNeighborY="-100000">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Or, il existe deux types de doctrine :</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fr-CH" sz="2000" b="1" dirty="0">
              <a:effectLst>
                <a:outerShdw blurRad="38100" dist="38100" dir="2700000" algn="tl">
                  <a:srgbClr val="000000">
                    <a:alpha val="43137"/>
                  </a:srgbClr>
                </a:outerShdw>
              </a:effectLst>
            </a:rPr>
            <a:t>Selon Christ et son enseignement consigné dans la Bible :</a:t>
          </a:r>
        </a:p>
      </dgm:t>
    </dgm:pt>
    <dgm:pt modelId="{7B7E8364-3528-48D2-8DB9-B773A42F43F4}" type="parTrans" cxnId="{1BDF9138-7C7C-45C9-988D-11E09734C13D}">
      <dgm:prSet custT="1"/>
      <dgm:spPr/>
      <dgm:t>
        <a:bodyPr/>
        <a:lstStyle/>
        <a:p>
          <a:endParaRPr lang="fr-CH" sz="2000" b="1" dirty="0">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nous sommes affermis dans la foi et abondons en action de grâces (Colossiens 2.7)</a:t>
          </a:r>
        </a:p>
      </dgm:t>
    </dgm:pt>
    <dgm:pt modelId="{1BEC9317-B8FA-43BA-A024-16BD87405BDF}" type="parTrans" cxnId="{AFA8E77A-027F-46C4-A6B6-69C732DD2596}">
      <dgm:prSet custT="1"/>
      <dgm:spPr>
        <a:ln>
          <a:solidFill>
            <a:schemeClr val="accent3">
              <a:lumMod val="50000"/>
            </a:schemeClr>
          </a:solidFill>
        </a:ln>
      </dgm:spPr>
      <dgm:t>
        <a:bodyPr/>
        <a:lstStyle/>
        <a:p>
          <a:endParaRPr lang="fr-CH" sz="2000" b="1" dirty="0">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fr-CH" sz="2000" b="1" dirty="0">
              <a:effectLst>
                <a:outerShdw blurRad="38100" dist="38100" dir="2700000" algn="tl">
                  <a:srgbClr val="000000">
                    <a:alpha val="43137"/>
                  </a:srgbClr>
                </a:outerShdw>
              </a:effectLst>
            </a:rPr>
            <a:t>Selon des philosophies et de vaines subtilités, selon les traditions des hommes :</a:t>
          </a:r>
        </a:p>
      </dgm:t>
    </dgm:pt>
    <dgm:pt modelId="{9044E686-5B61-4C2D-8B96-C8713EBF41F2}" type="parTrans" cxnId="{B6B2507E-A1CC-4F92-8291-9038498FA3E0}">
      <dgm:prSet custT="1"/>
      <dgm:spPr/>
      <dgm:t>
        <a:bodyPr/>
        <a:lstStyle/>
        <a:p>
          <a:endParaRPr lang="fr-CH" sz="2000" b="1" dirty="0">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fr-CH" sz="2000" b="1" dirty="0">
              <a:effectLst>
                <a:outerShdw blurRad="38100" dist="38100" dir="2700000" algn="tl">
                  <a:srgbClr val="000000">
                    <a:alpha val="43137"/>
                  </a:srgbClr>
                </a:outerShdw>
              </a:effectLst>
            </a:rPr>
            <a:t>nous sommes trompés, jugés et privés de notre récompense (Colossiens 2.8, 16, 18)</a:t>
          </a:r>
        </a:p>
      </dgm:t>
    </dgm:pt>
    <dgm:pt modelId="{DB0606CE-40C2-429D-9064-7E291E09681A}" type="parTrans" cxnId="{0C2CFF3F-7C95-4B48-BBA7-93436CC28D44}">
      <dgm:prSet custT="1"/>
      <dgm:spPr/>
      <dgm:t>
        <a:bodyPr/>
        <a:lstStyle/>
        <a:p>
          <a:endParaRPr lang="fr-CH" sz="2000" b="1" dirty="0">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13661">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13661">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fr-CH" sz="1600" b="1" dirty="0"/>
            <a:t>Il nous a donné la vie en nous pardonnant nos péchés </a:t>
          </a:r>
          <a:r>
            <a:rPr lang="fr-CH" sz="1600" b="1" dirty="0">
              <a:solidFill>
                <a:srgbClr val="FFFF00"/>
              </a:solidFill>
            </a:rPr>
            <a:t>(Colossiens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pPr>
            <a:spcAft>
              <a:spcPts val="0"/>
            </a:spcAft>
          </a:pPr>
          <a:r>
            <a:rPr lang="fr-CH" sz="1600" b="1" dirty="0">
              <a:solidFill>
                <a:schemeClr val="bg1"/>
              </a:solidFill>
            </a:rPr>
            <a:t>Il a effacé l'acte des ordonnances qui nous condamnaient </a:t>
          </a:r>
        </a:p>
        <a:p>
          <a:pPr>
            <a:spcAft>
              <a:spcPts val="0"/>
            </a:spcAft>
          </a:pPr>
          <a:r>
            <a:rPr lang="fr-CH" sz="1600" b="1" dirty="0">
              <a:solidFill>
                <a:srgbClr val="FFFF00"/>
              </a:solidFill>
            </a:rPr>
            <a:t>(Colossiens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fr-CH" sz="1600" b="1" dirty="0">
              <a:solidFill>
                <a:schemeClr val="bg1"/>
              </a:solidFill>
            </a:rPr>
            <a:t>Il a triomphé des principautés et des puissances du mal </a:t>
          </a:r>
          <a:r>
            <a:rPr lang="fr-CH" sz="1600" b="1" dirty="0">
              <a:solidFill>
                <a:srgbClr val="FFFF00"/>
              </a:solidFill>
            </a:rPr>
            <a:t>(Colossiens 2.15)</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fr-CH"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fr-CH"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fr-CH"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fr-CH"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fr-CH"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fr-CH"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390"/>
          <a:ext cx="8857950" cy="42161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H" sz="2400" b="1" kern="1200" dirty="0"/>
            <a:t>afin que leurs cœurs soient encouragés</a:t>
          </a:r>
          <a:endParaRPr lang="fr-CH" sz="2400" kern="1200" dirty="0"/>
        </a:p>
      </dsp:txBody>
      <dsp:txXfrm>
        <a:off x="20581" y="20971"/>
        <a:ext cx="8816788" cy="380449"/>
      </dsp:txXfrm>
    </dsp:sp>
    <dsp:sp modelId="{3AC74F1B-8D74-4ECE-829C-7EBFCF5A233D}">
      <dsp:nvSpPr>
        <dsp:cNvPr id="0" name=""/>
        <dsp:cNvSpPr/>
      </dsp:nvSpPr>
      <dsp:spPr>
        <a:xfrm>
          <a:off x="0" y="407553"/>
          <a:ext cx="8857950" cy="421611"/>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fr-CH" sz="2400" b="1" kern="1200" dirty="0"/>
            <a:t>qu'ils demeurent unis dans l'amour</a:t>
          </a:r>
          <a:endParaRPr lang="fr-CH" sz="2400" kern="1200" dirty="0"/>
        </a:p>
      </dsp:txBody>
      <dsp:txXfrm>
        <a:off x="20581" y="428134"/>
        <a:ext cx="8816788" cy="380449"/>
      </dsp:txXfrm>
    </dsp:sp>
    <dsp:sp modelId="{838D3007-E535-4DB8-A0B2-E36AB03A4B57}">
      <dsp:nvSpPr>
        <dsp:cNvPr id="0" name=""/>
        <dsp:cNvSpPr/>
      </dsp:nvSpPr>
      <dsp:spPr>
        <a:xfrm>
          <a:off x="0" y="864369"/>
          <a:ext cx="8857950" cy="42161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fr-CH" sz="1900" b="1" kern="1200" dirty="0"/>
            <a:t>et qu'ils aient toute la richesse qui vient de la pleine certitude de l'intelligence </a:t>
          </a:r>
          <a:endParaRPr lang="fr-CH" sz="1900" kern="1200" dirty="0"/>
        </a:p>
      </dsp:txBody>
      <dsp:txXfrm>
        <a:off x="20581" y="884950"/>
        <a:ext cx="8816788" cy="380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118980"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Or, il existe deux types de doctrine :</a:t>
          </a:r>
        </a:p>
      </dsp:txBody>
      <dsp:txXfrm>
        <a:off x="166714" y="238235"/>
        <a:ext cx="1772082" cy="1534286"/>
      </dsp:txXfrm>
    </dsp:sp>
    <dsp:sp modelId="{AB0CBB47-E424-47FF-8AD8-BA5C37AA2D98}">
      <dsp:nvSpPr>
        <dsp:cNvPr id="0" name=""/>
        <dsp:cNvSpPr/>
      </dsp:nvSpPr>
      <dsp:spPr>
        <a:xfrm rot="19457599">
          <a:off x="1900061"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2337041" y="713919"/>
        <a:ext cx="45997" cy="45997"/>
      </dsp:txXfrm>
    </dsp:sp>
    <dsp:sp modelId="{628B03C1-2108-40C1-A7E4-4B0B7D9A765A}">
      <dsp:nvSpPr>
        <dsp:cNvPr id="0" name=""/>
        <dsp:cNvSpPr/>
      </dsp:nvSpPr>
      <dsp:spPr>
        <a:xfrm>
          <a:off x="2733550"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Selon Christ et son enseignement consigné dans la Bible :</a:t>
          </a:r>
        </a:p>
      </dsp:txBody>
      <dsp:txXfrm>
        <a:off x="2760899" y="28919"/>
        <a:ext cx="3785526" cy="879077"/>
      </dsp:txXfrm>
    </dsp:sp>
    <dsp:sp modelId="{C199F4D7-3ABA-4133-A056-BAEF2F3D776A}">
      <dsp:nvSpPr>
        <dsp:cNvPr id="0" name=""/>
        <dsp:cNvSpPr/>
      </dsp:nvSpPr>
      <dsp:spPr>
        <a:xfrm>
          <a:off x="6573775"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6928609" y="449782"/>
        <a:ext cx="37351" cy="37351"/>
      </dsp:txXfrm>
    </dsp:sp>
    <dsp:sp modelId="{3C6B2C48-3092-4773-ACB2-D38B34F145FF}">
      <dsp:nvSpPr>
        <dsp:cNvPr id="0" name=""/>
        <dsp:cNvSpPr/>
      </dsp:nvSpPr>
      <dsp:spPr>
        <a:xfrm>
          <a:off x="7320795" y="1570"/>
          <a:ext cx="399022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nous sommes affermis dans la foi et abondons en action de grâces (Colossiens 2.7)</a:t>
          </a:r>
        </a:p>
      </dsp:txBody>
      <dsp:txXfrm>
        <a:off x="7348144" y="28919"/>
        <a:ext cx="3935528" cy="879077"/>
      </dsp:txXfrm>
    </dsp:sp>
    <dsp:sp modelId="{80EEE3D0-C2C4-40CE-9E73-DCDA5330CD5E}">
      <dsp:nvSpPr>
        <dsp:cNvPr id="0" name=""/>
        <dsp:cNvSpPr/>
      </dsp:nvSpPr>
      <dsp:spPr>
        <a:xfrm rot="2142401">
          <a:off x="1900061"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2337041" y="1250839"/>
        <a:ext cx="45997" cy="45997"/>
      </dsp:txXfrm>
    </dsp:sp>
    <dsp:sp modelId="{DD8FD213-494A-48EE-8B01-6F55637C1A93}">
      <dsp:nvSpPr>
        <dsp:cNvPr id="0" name=""/>
        <dsp:cNvSpPr/>
      </dsp:nvSpPr>
      <dsp:spPr>
        <a:xfrm>
          <a:off x="2733550"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Selon des philosophies et de vaines subtilités, selon les traditions des hommes :</a:t>
          </a:r>
        </a:p>
      </dsp:txBody>
      <dsp:txXfrm>
        <a:off x="2760899" y="1102760"/>
        <a:ext cx="3785526" cy="879077"/>
      </dsp:txXfrm>
    </dsp:sp>
    <dsp:sp modelId="{BA0379AC-B5CE-4DE2-9563-54FF42A75FD8}">
      <dsp:nvSpPr>
        <dsp:cNvPr id="0" name=""/>
        <dsp:cNvSpPr/>
      </dsp:nvSpPr>
      <dsp:spPr>
        <a:xfrm>
          <a:off x="6573775"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CH" sz="2000" b="1" kern="1200" dirty="0">
            <a:effectLst>
              <a:outerShdw blurRad="38100" dist="38100" dir="2700000" algn="tl">
                <a:srgbClr val="000000">
                  <a:alpha val="43137"/>
                </a:srgbClr>
              </a:outerShdw>
            </a:effectLst>
          </a:endParaRPr>
        </a:p>
      </dsp:txBody>
      <dsp:txXfrm>
        <a:off x="6928609" y="1523623"/>
        <a:ext cx="37351" cy="37351"/>
      </dsp:txXfrm>
    </dsp:sp>
    <dsp:sp modelId="{5EF5C1E4-06C3-494E-AC3C-15D7B9D016A6}">
      <dsp:nvSpPr>
        <dsp:cNvPr id="0" name=""/>
        <dsp:cNvSpPr/>
      </dsp:nvSpPr>
      <dsp:spPr>
        <a:xfrm>
          <a:off x="7320795" y="1075411"/>
          <a:ext cx="399022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CH" sz="2000" b="1" kern="1200" dirty="0">
              <a:effectLst>
                <a:outerShdw blurRad="38100" dist="38100" dir="2700000" algn="tl">
                  <a:srgbClr val="000000">
                    <a:alpha val="43137"/>
                  </a:srgbClr>
                </a:outerShdw>
              </a:effectLst>
            </a:rPr>
            <a:t>nous sommes trompés, jugés et privés de notre récompense (Colossiens 2.8, 16, 18)</a:t>
          </a:r>
        </a:p>
      </dsp:txBody>
      <dsp:txXfrm>
        <a:off x="7348144" y="1102760"/>
        <a:ext cx="393552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549543" y="-548450"/>
          <a:ext cx="1743672" cy="2840573"/>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CH" sz="1600" b="1" kern="1200" dirty="0"/>
            <a:t>Il nous a donné la vie en nous pardonnant nos péchés </a:t>
          </a:r>
          <a:r>
            <a:rPr lang="fr-CH" sz="1600" b="1" kern="1200" dirty="0">
              <a:solidFill>
                <a:srgbClr val="FFFF00"/>
              </a:solidFill>
            </a:rPr>
            <a:t>(Colossiens 2.13)</a:t>
          </a:r>
        </a:p>
      </dsp:txBody>
      <dsp:txXfrm rot="5400000">
        <a:off x="1093" y="348734"/>
        <a:ext cx="2840573" cy="1046204"/>
      </dsp:txXfrm>
    </dsp:sp>
    <dsp:sp modelId="{B885D748-65CB-4770-8E25-553E448535E9}">
      <dsp:nvSpPr>
        <dsp:cNvPr id="0" name=""/>
        <dsp:cNvSpPr/>
      </dsp:nvSpPr>
      <dsp:spPr>
        <a:xfrm rot="16200000">
          <a:off x="3603159" y="-548450"/>
          <a:ext cx="1743672" cy="2840573"/>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ts val="0"/>
            </a:spcAft>
            <a:buNone/>
          </a:pPr>
          <a:r>
            <a:rPr lang="fr-CH" sz="1600" b="1" kern="1200" dirty="0">
              <a:solidFill>
                <a:schemeClr val="bg1"/>
              </a:solidFill>
            </a:rPr>
            <a:t>Il a effacé l'acte des ordonnances qui nous condamnaient </a:t>
          </a:r>
        </a:p>
        <a:p>
          <a:pPr marL="0" lvl="0" indent="0" algn="ctr" defTabSz="711200">
            <a:lnSpc>
              <a:spcPct val="90000"/>
            </a:lnSpc>
            <a:spcBef>
              <a:spcPct val="0"/>
            </a:spcBef>
            <a:spcAft>
              <a:spcPts val="0"/>
            </a:spcAft>
            <a:buNone/>
          </a:pPr>
          <a:r>
            <a:rPr lang="fr-CH" sz="1600" b="1" kern="1200" dirty="0">
              <a:solidFill>
                <a:srgbClr val="FFFF00"/>
              </a:solidFill>
            </a:rPr>
            <a:t>(Colossiens 2.14)</a:t>
          </a:r>
        </a:p>
      </dsp:txBody>
      <dsp:txXfrm rot="5400000">
        <a:off x="3054709" y="348734"/>
        <a:ext cx="2840573" cy="1046204"/>
      </dsp:txXfrm>
    </dsp:sp>
    <dsp:sp modelId="{166E1F6B-A796-46A3-907A-6DDF004D0C02}">
      <dsp:nvSpPr>
        <dsp:cNvPr id="0" name=""/>
        <dsp:cNvSpPr/>
      </dsp:nvSpPr>
      <dsp:spPr>
        <a:xfrm rot="16200000">
          <a:off x="6656775" y="-548450"/>
          <a:ext cx="1743672" cy="2840573"/>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fr-CH" sz="1600" b="1" kern="1200" dirty="0">
              <a:solidFill>
                <a:schemeClr val="bg1"/>
              </a:solidFill>
            </a:rPr>
            <a:t>Il a triomphé des principautés et des puissances du mal </a:t>
          </a:r>
          <a:r>
            <a:rPr lang="fr-CH" sz="1600" b="1" kern="1200" dirty="0">
              <a:solidFill>
                <a:srgbClr val="FFFF00"/>
              </a:solidFill>
            </a:rPr>
            <a:t>(Colossiens 2.15)</a:t>
          </a:r>
        </a:p>
      </dsp:txBody>
      <dsp:txXfrm rot="5400000">
        <a:off x="6108325" y="348734"/>
        <a:ext cx="2840573"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fr-CH"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26/02/2026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12</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26/02/2026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673125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26/02/2026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571388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2C37C4A-2EE8-4A23-B6A8-C3EB980B9B0E}" type="datetimeFigureOut">
              <a:rPr lang="es-ES" smtClean="0"/>
              <a:t>26/02/2026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2279482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2C37C4A-2EE8-4A23-B6A8-C3EB980B9B0E}" type="datetimeFigureOut">
              <a:rPr lang="es-ES" smtClean="0"/>
              <a:t>26/02/2026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208337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2C37C4A-2EE8-4A23-B6A8-C3EB980B9B0E}" type="datetimeFigureOut">
              <a:rPr lang="es-ES" smtClean="0"/>
              <a:t>26/02/2026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612416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2C37C4A-2EE8-4A23-B6A8-C3EB980B9B0E}" type="datetimeFigureOut">
              <a:rPr lang="es-ES" smtClean="0"/>
              <a:t>26/02/2026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458626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37C4A-2EE8-4A23-B6A8-C3EB980B9B0E}" type="datetimeFigureOut">
              <a:rPr lang="es-ES" smtClean="0"/>
              <a:t>26/02/2026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988145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26/02/2026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118147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2C37C4A-2EE8-4A23-B6A8-C3EB980B9B0E}" type="datetimeFigureOut">
              <a:rPr lang="es-ES" smtClean="0"/>
              <a:t>26/02/2026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1049410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26/02/2026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5273412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2C37C4A-2EE8-4A23-B6A8-C3EB980B9B0E}" type="datetimeFigureOut">
              <a:rPr lang="es-ES" smtClean="0"/>
              <a:t>26/02/2026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E03B0F6-5E8A-4934-B9A5-891E82738135}" type="slidenum">
              <a:rPr lang="es-ES" smtClean="0"/>
              <a:t>‹Nº›</a:t>
            </a:fld>
            <a:endParaRPr lang="es-ES"/>
          </a:p>
        </p:txBody>
      </p:sp>
    </p:spTree>
    <p:extLst>
      <p:ext uri="{BB962C8B-B14F-4D97-AF65-F5344CB8AC3E}">
        <p14:creationId xmlns:p14="http://schemas.microsoft.com/office/powerpoint/2010/main" val="326242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26/02/2026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26/02/2026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806E-66C9-4233-A26A-4D9A23BA3129}" type="datetimeFigureOut">
              <a:rPr lang="fr-CH" smtClean="0">
                <a:solidFill>
                  <a:prstClr val="black">
                    <a:tint val="75000"/>
                  </a:prstClr>
                </a:solidFill>
              </a:rPr>
              <a:pPr/>
              <a:t>26.02.2026</a:t>
            </a:fld>
            <a:endParaRPr lang="fr-CH"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571D8-56BF-456D-B353-8FD749DD9F4B}" type="slidenum">
              <a:rPr lang="fr-CH" smtClean="0">
                <a:solidFill>
                  <a:prstClr val="black">
                    <a:tint val="75000"/>
                  </a:prstClr>
                </a:solidFill>
              </a:rPr>
              <a:pPr/>
              <a:t>‹Nº›</a:t>
            </a:fld>
            <a:endParaRPr lang="fr-CH" dirty="0">
              <a:solidFill>
                <a:prstClr val="black">
                  <a:tint val="75000"/>
                </a:prstClr>
              </a:solidFill>
            </a:endParaRPr>
          </a:p>
        </p:txBody>
      </p:sp>
    </p:spTree>
    <p:extLst>
      <p:ext uri="{BB962C8B-B14F-4D97-AF65-F5344CB8AC3E}">
        <p14:creationId xmlns:p14="http://schemas.microsoft.com/office/powerpoint/2010/main" val="40185865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7.jpeg"/><Relationship Id="rId4" Type="http://schemas.openxmlformats.org/officeDocument/2006/relationships/diagramData" Target="../diagrams/data2.xml"/><Relationship Id="rId9"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34.png"/><Relationship Id="rId5" Type="http://schemas.openxmlformats.org/officeDocument/2006/relationships/diagramQuickStyle" Target="../diagrams/quickStyle3.xml"/><Relationship Id="rId10" Type="http://schemas.openxmlformats.org/officeDocument/2006/relationships/image" Target="../media/image33.jpeg"/><Relationship Id="rId4" Type="http://schemas.openxmlformats.org/officeDocument/2006/relationships/diagramLayout" Target="../diagrams/layout3.xml"/><Relationship Id="rId9"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www.fond-ecran.net/fonds/3d_013.jpg" TargetMode="External"/><Relationship Id="rId1" Type="http://schemas.openxmlformats.org/officeDocument/2006/relationships/slideLayout" Target="../slideLayouts/slideLayout29.xml"/><Relationship Id="rId4"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jpeg"/><Relationship Id="rId7" Type="http://schemas.microsoft.com/office/2007/relationships/hdphoto" Target="../media/hdphoto1.wdp"/><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with his hands out in the air&#10;&#10;AI-generated content may be incorrect.">
            <a:extLst>
              <a:ext uri="{FF2B5EF4-FFF2-40B4-BE49-F238E27FC236}">
                <a16:creationId xmlns:a16="http://schemas.microsoft.com/office/drawing/2014/main" id="{66A0923D-61AC-F30D-ECD5-45D8727BBC4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spcAft>
                <a:spcPts val="600"/>
              </a:spcAft>
            </a:pPr>
            <a:r>
              <a:rPr lang="fr-CH"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COMPLETS</a:t>
            </a:r>
          </a:p>
          <a:p>
            <a:pPr algn="ctr">
              <a:spcAft>
                <a:spcPts val="600"/>
              </a:spcAft>
            </a:pPr>
            <a:r>
              <a:rPr lang="fr-CH"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EN </a:t>
            </a:r>
          </a:p>
          <a:p>
            <a:pPr algn="ctr">
              <a:spcAft>
                <a:spcPts val="600"/>
              </a:spcAft>
            </a:pPr>
            <a:r>
              <a:rPr lang="fr-CH"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CHRIST</a:t>
            </a:r>
          </a:p>
        </p:txBody>
      </p:sp>
      <p:sp>
        <p:nvSpPr>
          <p:cNvPr id="5" name="CuadroTexto 4">
            <a:extLst>
              <a:ext uri="{FF2B5EF4-FFF2-40B4-BE49-F238E27FC236}">
                <a16:creationId xmlns:a16="http://schemas.microsoft.com/office/drawing/2014/main" id="{22398181-8462-76F4-B967-749414E9CCFF}"/>
              </a:ext>
            </a:extLst>
          </p:cNvPr>
          <p:cNvSpPr txBox="1"/>
          <p:nvPr/>
        </p:nvSpPr>
        <p:spPr>
          <a:xfrm>
            <a:off x="68231" y="5772268"/>
            <a:ext cx="5467351" cy="338554"/>
          </a:xfrm>
          <a:prstGeom prst="rect">
            <a:avLst/>
          </a:prstGeom>
          <a:noFill/>
        </p:spPr>
        <p:txBody>
          <a:bodyPr wrap="square" rtlCol="0">
            <a:spAutoFit/>
          </a:bodyPr>
          <a:lstStyle/>
          <a:p>
            <a:pPr algn="ctr">
              <a:spcAft>
                <a:spcPts val="600"/>
              </a:spcAft>
            </a:pPr>
            <a:r>
              <a:rPr lang="fr-CH" sz="1600" b="1" dirty="0">
                <a:solidFill>
                  <a:srgbClr val="FFFDEC"/>
                </a:solidFill>
                <a:effectLst>
                  <a:outerShdw blurRad="38100" dist="38100" dir="2700000" algn="tl">
                    <a:srgbClr val="000000">
                      <a:alpha val="43137"/>
                    </a:srgbClr>
                  </a:outerShdw>
                </a:effectLst>
              </a:rPr>
              <a:t>Leçon 10 pour le 7 mars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urple and white rectangle&#10;&#10;AI-generated content may be incorrect.">
            <a:extLst>
              <a:ext uri="{FF2B5EF4-FFF2-40B4-BE49-F238E27FC236}">
                <a16:creationId xmlns:a16="http://schemas.microsoft.com/office/drawing/2014/main" id="{9EA83C07-3654-6C29-D94A-FB17E1A1F6B3}"/>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fr-CH"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CONSOLATION, ÉLOGES ET ORDRE</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923330"/>
          </a:xfrm>
          <a:prstGeom prst="rect">
            <a:avLst/>
          </a:prstGeom>
          <a:noFill/>
        </p:spPr>
        <p:txBody>
          <a:bodyPr wrap="square">
            <a:spAutoFit/>
          </a:bodyPr>
          <a:lstStyle/>
          <a:p>
            <a:pPr algn="ctr"/>
            <a:r>
              <a:rPr lang="fr-CH"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Car, si je suis absent de corps, je suis présent d'esprit avec vous, et je vois avec joie l'ordre qui règne parmi vous et la fermeté de votre foi en Christ. » </a:t>
            </a:r>
            <a:r>
              <a:rPr lang="fr-CH"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Colossiens 2.5</a:t>
            </a:r>
          </a:p>
          <a:p>
            <a:pPr algn="ctr"/>
            <a:endParaRPr lang="fr-CH"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07886"/>
          </a:xfrm>
          <a:prstGeom prst="rect">
            <a:avLst/>
          </a:prstGeom>
          <a:noFill/>
          <a:ln w="38100">
            <a:solidFill>
              <a:srgbClr val="0000FF"/>
            </a:solidFill>
          </a:ln>
        </p:spPr>
        <p:txBody>
          <a:bodyPr wrap="square" rtlCol="0">
            <a:spAutoFit/>
          </a:bodyPr>
          <a:lstStyle/>
          <a:p>
            <a:pPr>
              <a:spcBef>
                <a:spcPts val="600"/>
              </a:spcBef>
            </a:pPr>
            <a:r>
              <a:rPr lang="fr-CH" sz="2000" b="1" dirty="0"/>
              <a:t>Bien qu'il ne connût pas personnellement l'Église de Colosses, Paul savait qu'elle était menacée par de faux enseignements </a:t>
            </a:r>
            <a:r>
              <a:rPr lang="fr-CH" sz="1400" b="1" dirty="0">
                <a:solidFill>
                  <a:srgbClr val="26974B"/>
                </a:solidFill>
              </a:rPr>
              <a:t>(Colossiens 2.1, 4)</a:t>
            </a:r>
            <a:r>
              <a:rPr lang="fr-CH" sz="1400" b="1" dirty="0"/>
              <a:t>.</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3617867785"/>
              </p:ext>
            </p:extLst>
          </p:nvPr>
        </p:nvGraphicFramePr>
        <p:xfrm>
          <a:off x="295675" y="3083237"/>
          <a:ext cx="8857950"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2742383" y="4397108"/>
            <a:ext cx="9449618" cy="707886"/>
          </a:xfrm>
          <a:prstGeom prst="rect">
            <a:avLst/>
          </a:prstGeom>
          <a:noFill/>
          <a:ln w="38100">
            <a:solidFill>
              <a:srgbClr val="0000FF"/>
            </a:solidFill>
          </a:ln>
        </p:spPr>
        <p:txBody>
          <a:bodyPr wrap="square">
            <a:spAutoFit/>
          </a:bodyPr>
          <a:lstStyle/>
          <a:p>
            <a:pPr>
              <a:spcBef>
                <a:spcPts val="600"/>
              </a:spcBef>
            </a:pPr>
            <a:r>
              <a:rPr lang="fr-CH" sz="2000" b="1" dirty="0"/>
              <a:t>Avant d'identifier les fausses doctrines, Paul adresse un double éloge aux Colossiens : </a:t>
            </a:r>
            <a:r>
              <a:rPr lang="fr-CH" sz="2000" b="1" dirty="0">
                <a:solidFill>
                  <a:srgbClr val="FF0000"/>
                </a:solidFill>
              </a:rPr>
              <a:t>ils ont un bon ordre et ils sont fermes dans la foi </a:t>
            </a:r>
            <a:r>
              <a:rPr lang="fr-CH" sz="2000" b="1" dirty="0">
                <a:solidFill>
                  <a:srgbClr val="26974B"/>
                </a:solidFill>
              </a:rPr>
              <a:t>(Colossiens 2.5)</a:t>
            </a:r>
            <a:r>
              <a:rPr lang="fr-CH" sz="2000" b="1" dirty="0"/>
              <a:t>.</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593479" y="3074659"/>
            <a:ext cx="2360596"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fr-CH" sz="1600" dirty="0"/>
              <a:t>afin qu'ils connaissent ainsi le mystère </a:t>
            </a:r>
            <a:br>
              <a:rPr lang="fr-CH" sz="1600" dirty="0"/>
            </a:br>
            <a:r>
              <a:rPr lang="fr-CH" sz="1600" dirty="0"/>
              <a:t>de Dieu, c'est-à-dire Christ</a:t>
            </a:r>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9195584" y="3074460"/>
            <a:ext cx="77003" cy="1295149"/>
          </a:xfrm>
          <a:prstGeom prst="accentCallout1">
            <a:avLst>
              <a:gd name="adj1" fmla="val 49963"/>
              <a:gd name="adj2" fmla="val -8333"/>
              <a:gd name="adj3" fmla="val 50074"/>
              <a:gd name="adj4" fmla="val -403035"/>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H" dirty="0"/>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768119"/>
            <a:ext cx="2161483" cy="1387115"/>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07886"/>
          </a:xfrm>
          <a:prstGeom prst="rect">
            <a:avLst/>
          </a:prstGeom>
          <a:noFill/>
          <a:ln w="38100">
            <a:solidFill>
              <a:srgbClr val="0000FF"/>
            </a:solidFill>
          </a:ln>
        </p:spPr>
        <p:txBody>
          <a:bodyPr wrap="square">
            <a:spAutoFit/>
          </a:bodyPr>
          <a:lstStyle/>
          <a:p>
            <a:pPr>
              <a:spcBef>
                <a:spcPts val="600"/>
              </a:spcBef>
            </a:pPr>
            <a:r>
              <a:rPr lang="fr-CH" sz="2000" b="1" dirty="0"/>
              <a:t>C'est pourquoi il lui écrit avec trois objectifs clairs qui l'aideront à faire face à ce danger </a:t>
            </a:r>
            <a:r>
              <a:rPr lang="fr-CH" sz="2000" b="1" dirty="0">
                <a:solidFill>
                  <a:srgbClr val="26974B"/>
                </a:solidFill>
              </a:rPr>
              <a:t>(Colossiens 2.2) </a:t>
            </a:r>
            <a:r>
              <a:rPr lang="fr-CH" sz="2000" b="1" dirty="0"/>
              <a:t>:</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2742381" y="5104994"/>
            <a:ext cx="9449618" cy="1631216"/>
          </a:xfrm>
          <a:prstGeom prst="rect">
            <a:avLst/>
          </a:prstGeom>
          <a:noFill/>
          <a:ln w="38100">
            <a:solidFill>
              <a:srgbClr val="0000FF"/>
            </a:solidFill>
          </a:ln>
        </p:spPr>
        <p:txBody>
          <a:bodyPr wrap="square">
            <a:spAutoFit/>
          </a:bodyPr>
          <a:lstStyle/>
          <a:p>
            <a:pPr>
              <a:spcBef>
                <a:spcPts val="600"/>
              </a:spcBef>
            </a:pPr>
            <a:r>
              <a:rPr lang="fr-CH" sz="2000" b="1" dirty="0"/>
              <a:t>L'« ordre » </a:t>
            </a:r>
            <a:r>
              <a:rPr lang="fr-CH" sz="2000" dirty="0">
                <a:solidFill>
                  <a:srgbClr val="FF0000"/>
                </a:solidFill>
                <a:effectLst>
                  <a:outerShdw blurRad="38100" dist="38100" dir="2700000" algn="tl">
                    <a:srgbClr val="000000">
                      <a:alpha val="43137"/>
                    </a:srgbClr>
                  </a:outerShdw>
                </a:effectLst>
              </a:rPr>
              <a:t>auquel Paul fait allusion ici renvoie à l'ordre dans le culte d'adoration et dans les diverses activités de l'Église</a:t>
            </a:r>
            <a:r>
              <a:rPr lang="fr-CH" sz="2000" dirty="0">
                <a:effectLst>
                  <a:outerShdw blurRad="38100" dist="38100" dir="2700000" algn="tl">
                    <a:srgbClr val="000000">
                      <a:alpha val="43137"/>
                    </a:srgbClr>
                  </a:outerShdw>
                </a:effectLst>
              </a:rPr>
              <a:t>.</a:t>
            </a:r>
            <a:r>
              <a:rPr lang="fr-CH" sz="2000" b="1" dirty="0"/>
              <a:t> </a:t>
            </a:r>
            <a:r>
              <a:rPr lang="fr-CH" sz="2000" b="1" dirty="0">
                <a:solidFill>
                  <a:srgbClr val="0000FF"/>
                </a:solidFill>
                <a:effectLst>
                  <a:outerShdw blurRad="38100" dist="38100" dir="2700000" algn="tl">
                    <a:srgbClr val="000000">
                      <a:alpha val="43137"/>
                    </a:srgbClr>
                  </a:outerShdw>
                </a:effectLst>
              </a:rPr>
              <a:t>Il doit y avoir une direction et une répartition des responsabilités ; les activités doivent se dérouler avec le décorum qui convient, etc. Cela favorisera une meilleure proclamation de l'Évangile et les prémunira contre certaines erreurs.</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animBg="1"/>
      <p:bldGraphic spid="11" grpId="0" uiExpand="1">
        <p:bldSub>
          <a:bldDgm bld="one"/>
        </p:bldSub>
      </p:bldGraphic>
      <p:bldP spid="7" grpId="0" animBg="1"/>
      <p:bldP spid="9" grpId="0" animBg="1"/>
      <p:bldP spid="12" grpId="0" animBg="1"/>
      <p:bldP spid="4"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C95AF8E-85A1-1958-8CE8-C41FDE306763}"/>
              </a:ext>
            </a:extLst>
          </p:cNvPr>
          <p:cNvSpPr txBox="1"/>
          <p:nvPr/>
        </p:nvSpPr>
        <p:spPr>
          <a:xfrm>
            <a:off x="4149306" y="431321"/>
            <a:ext cx="7573992" cy="4093428"/>
          </a:xfrm>
          <a:prstGeom prst="rect">
            <a:avLst/>
          </a:prstGeom>
          <a:noFill/>
          <a:ln w="38100">
            <a:solidFill>
              <a:srgbClr val="FF00FF"/>
            </a:solidFill>
          </a:ln>
        </p:spPr>
        <p:txBody>
          <a:bodyPr wrap="square" rtlCol="0">
            <a:spAutoFit/>
          </a:bodyPr>
          <a:lstStyle/>
          <a:p>
            <a:pPr algn="just"/>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Je vis les dix commandements écrits du doigt même de Dieu. </a:t>
            </a:r>
          </a:p>
          <a:p>
            <a:pPr algn="just"/>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y avait quatre commandements sur une table et six sur l'autre</a:t>
            </a:r>
            <a:r>
              <a:rPr lang="fr-FR" sz="2000" dirty="0">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Ceux de la première table étaient plus lumineux que les six autres.</a:t>
            </a:r>
            <a:r>
              <a:rPr lang="fr-FR" sz="2000" dirty="0">
                <a:latin typeface="Arial" panose="020B0604020202020204" pitchFamily="34" charset="0"/>
                <a:cs typeface="Arial" panose="020B0604020202020204" pitchFamily="34" charset="0"/>
              </a:rPr>
              <a:t> </a:t>
            </a:r>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Mais le quatrième, celui du Sabbat, brillait davantage encore que tous les autres ; car le Sabbat a été mis à part pour être gardé en l'honneur du nom du Dieu saint.</a:t>
            </a:r>
            <a:r>
              <a:rPr lang="fr-FR" sz="2000" dirty="0">
                <a:highlight>
                  <a:srgbClr val="FFFF00"/>
                </a:highlight>
                <a:latin typeface="Arial" panose="020B0604020202020204" pitchFamily="34" charset="0"/>
                <a:cs typeface="Arial" panose="020B0604020202020204" pitchFamily="34" charset="0"/>
              </a:rPr>
              <a:t> </a:t>
            </a:r>
          </a:p>
          <a:p>
            <a:pPr algn="just"/>
            <a:endParaRPr lang="fr-FR" sz="2000" dirty="0">
              <a:highlight>
                <a:srgbClr val="FFFF00"/>
              </a:highlight>
              <a:latin typeface="Arial" panose="020B0604020202020204" pitchFamily="34" charset="0"/>
              <a:cs typeface="Arial" panose="020B0604020202020204" pitchFamily="34" charset="0"/>
            </a:endParaRPr>
          </a:p>
          <a:p>
            <a:pPr algn="just"/>
            <a:r>
              <a:rPr lang="fr-FR" sz="2000"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Le saint Sabbat paraissait glorieux –un halo lumineux l'entourait.</a:t>
            </a:r>
            <a:r>
              <a:rPr lang="fr-FR" sz="2000" dirty="0">
                <a:latin typeface="Arial" panose="020B0604020202020204" pitchFamily="34" charset="0"/>
                <a:cs typeface="Arial" panose="020B0604020202020204" pitchFamily="34" charset="0"/>
              </a:rPr>
              <a:t> </a:t>
            </a:r>
          </a:p>
          <a:p>
            <a:pPr algn="just"/>
            <a:endParaRPr lang="fr-FR" sz="2000" dirty="0">
              <a:latin typeface="Arial" panose="020B0604020202020204" pitchFamily="34" charset="0"/>
              <a:cs typeface="Arial" panose="020B0604020202020204" pitchFamily="34" charset="0"/>
            </a:endParaRPr>
          </a:p>
          <a:p>
            <a:pPr algn="just"/>
            <a:r>
              <a:rPr lang="fr-FR" sz="2000" dirty="0">
                <a:solidFill>
                  <a:srgbClr val="FF0000"/>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Je vis que le commandement du Sabbat n'avait pas été cloué à la croix.</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cela avait été le cas, les neufs autres l'auraient aussi été ; et nous serions libres de les violer tous, de même que le quatrième… » </a:t>
            </a:r>
            <a:endParaRPr lang="fr-CH" dirty="0"/>
          </a:p>
        </p:txBody>
      </p:sp>
      <p:sp>
        <p:nvSpPr>
          <p:cNvPr id="3" name="ZoneTexte 2">
            <a:extLst>
              <a:ext uri="{FF2B5EF4-FFF2-40B4-BE49-F238E27FC236}">
                <a16:creationId xmlns:a16="http://schemas.microsoft.com/office/drawing/2014/main" id="{61157428-FA9A-976A-F7FE-52E33460E571}"/>
              </a:ext>
            </a:extLst>
          </p:cNvPr>
          <p:cNvSpPr txBox="1"/>
          <p:nvPr/>
        </p:nvSpPr>
        <p:spPr>
          <a:xfrm>
            <a:off x="2435525" y="5063706"/>
            <a:ext cx="9365411" cy="1015663"/>
          </a:xfrm>
          <a:prstGeom prst="rect">
            <a:avLst/>
          </a:prstGeom>
          <a:noFill/>
          <a:ln w="38100">
            <a:solidFill>
              <a:srgbClr val="FF00FF"/>
            </a:solidFill>
          </a:ln>
        </p:spPr>
        <p:txBody>
          <a:bodyPr wrap="square" rtlCol="0">
            <a:spAutoFit/>
          </a:bodyPr>
          <a:lstStyle/>
          <a:p>
            <a:r>
              <a:rPr lang="fr-FR" sz="2000" dirty="0">
                <a:solidFill>
                  <a:schemeClr val="accent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Je vis que le saint Sabbat est, et restera, le mur de séparation entre le véritable Israël de Dieu et les incroyants ; </a:t>
            </a:r>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que le Sabbat est la grande vérité qui unira </a:t>
            </a:r>
            <a:b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cœurs des enfants de Dieu. </a:t>
            </a:r>
            <a:r>
              <a:rPr lang="fr-FR" sz="2000" dirty="0">
                <a:latin typeface="Arial" panose="020B0604020202020204" pitchFamily="34" charset="0"/>
                <a:cs typeface="Arial" panose="020B0604020202020204" pitchFamily="34" charset="0"/>
              </a:rPr>
              <a:t>(</a:t>
            </a:r>
            <a:r>
              <a:rPr lang="fr-FR" sz="2000" i="1" dirty="0">
                <a:latin typeface="Arial" panose="020B0604020202020204" pitchFamily="34" charset="0"/>
                <a:cs typeface="Arial" panose="020B0604020202020204" pitchFamily="34" charset="0"/>
              </a:rPr>
              <a:t>Premiers Écrits, </a:t>
            </a:r>
            <a:r>
              <a:rPr lang="fr-FR" sz="2000" dirty="0">
                <a:latin typeface="Arial" panose="020B0604020202020204" pitchFamily="34" charset="0"/>
                <a:cs typeface="Arial" panose="020B0604020202020204" pitchFamily="34" charset="0"/>
              </a:rPr>
              <a:t>p. 33.) »</a:t>
            </a:r>
            <a:endParaRPr lang="fr-CH" sz="20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700D1561-4820-5F97-DBEC-94A10340E49B}"/>
              </a:ext>
            </a:extLst>
          </p:cNvPr>
          <p:cNvSpPr txBox="1"/>
          <p:nvPr/>
        </p:nvSpPr>
        <p:spPr>
          <a:xfrm>
            <a:off x="552091" y="327804"/>
            <a:ext cx="2889849" cy="369332"/>
          </a:xfrm>
          <a:prstGeom prst="rect">
            <a:avLst/>
          </a:prstGeom>
          <a:solidFill>
            <a:schemeClr val="accent1">
              <a:lumMod val="20000"/>
              <a:lumOff val="80000"/>
            </a:schemeClr>
          </a:solidFill>
          <a:ln w="38100">
            <a:solidFill>
              <a:srgbClr val="FF00FF"/>
            </a:solidFill>
          </a:ln>
        </p:spPr>
        <p:txBody>
          <a:bodyPr wrap="square" rtlCol="0">
            <a:spAutoFit/>
          </a:bodyPr>
          <a:lstStyle/>
          <a:p>
            <a:r>
              <a:rPr lang="fr-FR" i="1" dirty="0">
                <a:ln w="0"/>
                <a:solidFill>
                  <a:srgbClr val="0000FF"/>
                </a:solidFill>
                <a:effectLst>
                  <a:outerShdw blurRad="38100" dist="19050" dir="2700000" algn="tl" rotWithShape="0">
                    <a:schemeClr val="dk1">
                      <a:alpha val="40000"/>
                    </a:schemeClr>
                  </a:outerShdw>
                </a:effectLst>
              </a:rPr>
              <a:t>Maranatha,</a:t>
            </a:r>
            <a:r>
              <a:rPr lang="fr-FR" dirty="0">
                <a:ln w="0"/>
                <a:solidFill>
                  <a:srgbClr val="0000FF"/>
                </a:solidFill>
                <a:effectLst>
                  <a:outerShdw blurRad="38100" dist="19050" dir="2700000" algn="tl" rotWithShape="0">
                    <a:schemeClr val="dk1">
                      <a:alpha val="40000"/>
                    </a:schemeClr>
                  </a:outerShdw>
                </a:effectLst>
              </a:rPr>
              <a:t> p. 245, 25 août</a:t>
            </a:r>
            <a:endParaRPr lang="fr-CH" dirty="0">
              <a:ln w="0"/>
              <a:solidFill>
                <a:srgbClr val="0000FF"/>
              </a:solidFill>
              <a:effectLst>
                <a:outerShdw blurRad="38100" dist="19050" dir="2700000" algn="tl" rotWithShape="0">
                  <a:schemeClr val="dk1">
                    <a:alpha val="40000"/>
                  </a:schemeClr>
                </a:outerShdw>
              </a:effectLst>
            </a:endParaRPr>
          </a:p>
        </p:txBody>
      </p:sp>
      <p:pic>
        <p:nvPicPr>
          <p:cNvPr id="5122" name="Picture 2" descr="Amazon.fr - Les Dix Commandements de DIEU donnés à travers Moïse. Expliqués  avec le langage d'aujourd'hui. - Livres">
            <a:extLst>
              <a:ext uri="{FF2B5EF4-FFF2-40B4-BE49-F238E27FC236}">
                <a16:creationId xmlns:a16="http://schemas.microsoft.com/office/drawing/2014/main" id="{F3AF21B9-E6AE-CD24-58F1-6A38C5FEF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469" y="868434"/>
            <a:ext cx="2519092" cy="36702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899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yellow and brown background&#10;&#10;AI-generated content may be incorrect.">
            <a:extLst>
              <a:ext uri="{FF2B5EF4-FFF2-40B4-BE49-F238E27FC236}">
                <a16:creationId xmlns:a16="http://schemas.microsoft.com/office/drawing/2014/main" id="{32C6A5C3-808A-49F1-58E6-115F21F702D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1"/>
            <a:ext cx="12193200" cy="6858675"/>
          </a:xfrm>
          <a:prstGeom prst="rect">
            <a:avLst/>
          </a:prstGeom>
        </p:spPr>
      </p:pic>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fr-CH"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ENRACINÉS EN CHRIST</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646331"/>
          </a:xfrm>
          <a:prstGeom prst="rect">
            <a:avLst/>
          </a:prstGeom>
          <a:noFill/>
        </p:spPr>
        <p:txBody>
          <a:bodyPr wrap="square">
            <a:spAutoFit/>
          </a:bodyPr>
          <a:lstStyle/>
          <a:p>
            <a:pPr algn="ctr"/>
            <a:r>
              <a:rPr lang="fr-CH" b="1" dirty="0">
                <a:solidFill>
                  <a:srgbClr val="FFCA6A"/>
                </a:solidFill>
                <a:effectLst>
                  <a:outerShdw blurRad="38100" dist="38100" dir="2700000" algn="tl">
                    <a:srgbClr val="000000">
                      <a:alpha val="43137"/>
                    </a:srgbClr>
                  </a:outerShdw>
                </a:effectLst>
                <a:latin typeface="Comic Sans MS" panose="030F0702030302020204" pitchFamily="66" charset="0"/>
              </a:rPr>
              <a:t>« …ayant les racines et les fondements en lui, et étant confirmés dans la foi, telle qu'on vous l'a enseignée, et abondant en actions de grâces. »  </a:t>
            </a:r>
            <a:r>
              <a:rPr lang="fr-CH" sz="1400" b="1" dirty="0">
                <a:solidFill>
                  <a:srgbClr val="FFCA6A"/>
                </a:solidFill>
                <a:effectLst>
                  <a:outerShdw blurRad="38100" dist="38100" dir="2700000" algn="tl">
                    <a:srgbClr val="000000">
                      <a:alpha val="43137"/>
                    </a:srgbClr>
                  </a:outerShdw>
                </a:effectLst>
                <a:latin typeface="Comic Sans MS" panose="030F0702030302020204" pitchFamily="66" charset="0"/>
              </a:rPr>
              <a:t>Colossiens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339277" y="1494400"/>
            <a:ext cx="7536331" cy="1323439"/>
          </a:xfrm>
          <a:prstGeom prst="rect">
            <a:avLst/>
          </a:prstGeom>
          <a:noFill/>
          <a:ln w="38100">
            <a:solidFill>
              <a:srgbClr val="FF00FF"/>
            </a:solidFill>
          </a:ln>
        </p:spPr>
        <p:txBody>
          <a:bodyPr wrap="square" rtlCol="0">
            <a:spAutoFit/>
          </a:bodyPr>
          <a:lstStyle/>
          <a:p>
            <a:pPr>
              <a:spcBef>
                <a:spcPts val="600"/>
              </a:spcBef>
            </a:pPr>
            <a:r>
              <a:rPr lang="fr-CH" sz="2000" b="1" dirty="0">
                <a:solidFill>
                  <a:srgbClr val="FF0000"/>
                </a:solidFill>
              </a:rPr>
              <a:t>Nous obtenons le salut en recevant une Personne</a:t>
            </a:r>
            <a:r>
              <a:rPr lang="fr-CH" sz="2000" b="1" dirty="0"/>
              <a:t>, </a:t>
            </a:r>
            <a:r>
              <a:rPr lang="fr-CH" sz="2000" b="1" dirty="0">
                <a:solidFill>
                  <a:srgbClr val="663300"/>
                </a:solidFill>
              </a:rPr>
              <a:t>non en adhérant à des doctrines</a:t>
            </a:r>
            <a:r>
              <a:rPr lang="fr-CH" sz="2000" b="1" dirty="0"/>
              <a:t> </a:t>
            </a:r>
            <a:r>
              <a:rPr lang="fr-CH" sz="2000" b="1" dirty="0">
                <a:solidFill>
                  <a:srgbClr val="500797"/>
                </a:solidFill>
              </a:rPr>
              <a:t>(Colossiens 2.6)</a:t>
            </a:r>
            <a:r>
              <a:rPr lang="fr-CH" sz="2000" b="1" dirty="0"/>
              <a:t>. Ces dernières sont néanmoins indispensables. </a:t>
            </a:r>
            <a:r>
              <a:rPr lang="fr-CH" sz="2000" b="1" dirty="0">
                <a:solidFill>
                  <a:srgbClr val="FF0000"/>
                </a:solidFill>
              </a:rPr>
              <a:t>Paul nous exhorte à marcher en Christ « comme vous l'avez appris » </a:t>
            </a:r>
            <a:r>
              <a:rPr lang="fr-CH" sz="2000" b="1" dirty="0">
                <a:solidFill>
                  <a:srgbClr val="500797"/>
                </a:solidFill>
              </a:rPr>
              <a:t>(Colossiens 2.7b)</a:t>
            </a:r>
            <a:r>
              <a:rPr lang="fr-CH" sz="2000" b="1" dirty="0"/>
              <a:t>.</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4215621789"/>
              </p:ext>
            </p:extLst>
          </p:nvPr>
        </p:nvGraphicFramePr>
        <p:xfrm>
          <a:off x="380999" y="4742468"/>
          <a:ext cx="11430002"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952151" y="1511806"/>
            <a:ext cx="2164506" cy="1917194"/>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858205"/>
            <a:ext cx="2035503" cy="2278800"/>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339277" y="2817839"/>
            <a:ext cx="7383245" cy="1631216"/>
          </a:xfrm>
          <a:prstGeom prst="rect">
            <a:avLst/>
          </a:prstGeom>
          <a:noFill/>
          <a:ln w="38100">
            <a:solidFill>
              <a:srgbClr val="FF00FF"/>
            </a:solidFill>
          </a:ln>
        </p:spPr>
        <p:txBody>
          <a:bodyPr wrap="square">
            <a:spAutoFit/>
          </a:bodyPr>
          <a:lstStyle/>
          <a:p>
            <a:pPr>
              <a:spcBef>
                <a:spcPts val="600"/>
              </a:spcBef>
            </a:pPr>
            <a:r>
              <a:rPr lang="fr-CH" sz="2000" b="1" dirty="0">
                <a:solidFill>
                  <a:srgbClr val="0000FF"/>
                </a:solidFill>
              </a:rPr>
              <a:t>En marchant avec Jésus, nous nous enracinons </a:t>
            </a:r>
            <a:r>
              <a:rPr lang="fr-CH" sz="2000" b="1" dirty="0"/>
              <a:t>(nous prenons racine) en Lui. Nous sommes, métaphoriquement, </a:t>
            </a:r>
            <a:r>
              <a:rPr lang="fr-CH" sz="2000" b="1" dirty="0">
                <a:solidFill>
                  <a:srgbClr val="0000FF"/>
                </a:solidFill>
              </a:rPr>
              <a:t>« une plantation de l'Éternel, </a:t>
            </a:r>
            <a:r>
              <a:rPr lang="fr-CH" sz="2000" b="1" dirty="0">
                <a:solidFill>
                  <a:srgbClr val="FF00FF"/>
                </a:solidFill>
              </a:rPr>
              <a:t>pour</a:t>
            </a:r>
            <a:r>
              <a:rPr lang="fr-CH" sz="2000" b="1" dirty="0">
                <a:solidFill>
                  <a:srgbClr val="0000FF"/>
                </a:solidFill>
              </a:rPr>
              <a:t> qu'il soit glorifié » </a:t>
            </a:r>
            <a:r>
              <a:rPr lang="fr-CH" sz="2000" b="1" dirty="0">
                <a:solidFill>
                  <a:srgbClr val="500797"/>
                </a:solidFill>
              </a:rPr>
              <a:t>(Ésaïe 61.3)</a:t>
            </a:r>
            <a:r>
              <a:rPr lang="fr-CH" sz="2000" b="1" dirty="0"/>
              <a:t>. </a:t>
            </a:r>
            <a:r>
              <a:rPr lang="fr-CH" sz="2000" b="1" dirty="0">
                <a:solidFill>
                  <a:srgbClr val="0000FF"/>
                </a:solidFill>
              </a:rPr>
              <a:t>Nous sommes des « </a:t>
            </a:r>
            <a:r>
              <a:rPr lang="fr-CH" sz="2000" b="1" dirty="0">
                <a:solidFill>
                  <a:srgbClr val="663300"/>
                </a:solidFill>
              </a:rPr>
              <a:t>arbres</a:t>
            </a:r>
            <a:r>
              <a:rPr lang="fr-CH" sz="2000" b="1" dirty="0">
                <a:solidFill>
                  <a:srgbClr val="0000FF"/>
                </a:solidFill>
              </a:rPr>
              <a:t> » qui s'attachent fermement à Jésus et à ses enseignements </a:t>
            </a:r>
            <a:r>
              <a:rPr lang="fr-CH" sz="2000" b="1" dirty="0">
                <a:solidFill>
                  <a:srgbClr val="500797"/>
                </a:solidFill>
              </a:rPr>
              <a:t>(Psaumes 1.3)</a:t>
            </a:r>
            <a:r>
              <a:rPr lang="fr-CH" sz="2000" b="1" dirty="0"/>
              <a:t>.</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Graphic spid="6" grpId="0" uiExpand="1">
        <p:bldSub>
          <a:bldDgm bld="one"/>
        </p:bldSub>
      </p:bldGraphic>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AD20BE-28B3-C3B2-76C3-694D0BE67858}"/>
              </a:ext>
            </a:extLst>
          </p:cNvPr>
          <p:cNvSpPr txBox="1"/>
          <p:nvPr/>
        </p:nvSpPr>
        <p:spPr>
          <a:xfrm>
            <a:off x="2812211" y="172528"/>
            <a:ext cx="8660921" cy="2862322"/>
          </a:xfrm>
          <a:prstGeom prst="rect">
            <a:avLst/>
          </a:prstGeom>
          <a:noFill/>
          <a:ln w="57150">
            <a:solidFill>
              <a:schemeClr val="accent3"/>
            </a:solidFill>
          </a:ln>
        </p:spPr>
        <p:txBody>
          <a:bodyPr wrap="square" rtlCol="0">
            <a:spAutoFit/>
          </a:bodyPr>
          <a:lstStyle/>
          <a:p>
            <a:pPr lvl="6"/>
            <a:r>
              <a:rPr lang="fr-FR" sz="2000" b="1" dirty="0">
                <a:latin typeface="Arial" panose="020B0604020202020204" pitchFamily="34" charset="0"/>
                <a:cs typeface="Arial" panose="020B0604020202020204" pitchFamily="34" charset="0"/>
              </a:rPr>
              <a:t>Ombre ou réalité ?</a:t>
            </a:r>
            <a:endParaRPr lang="fr-CH"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	«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 Christ invite les membres de son Église à s'attacher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à la véritable et authentique espérance de l’Évangile.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dirige leurs regards vers le ciel et leur donne l'assurance ferme que les richesses qui demeurent sont en haut, et non en bas.</a:t>
            </a:r>
          </a:p>
          <a:p>
            <a:pPr algn="just"/>
            <a:r>
              <a:rPr lang="fr-FR" sz="2000" dirty="0">
                <a:latin typeface="Arial" panose="020B0604020202020204" pitchFamily="34" charset="0"/>
                <a:cs typeface="Arial" panose="020B0604020202020204" pitchFamily="34" charset="0"/>
              </a:rPr>
              <a:t> </a:t>
            </a:r>
            <a:r>
              <a:rPr lang="fr-FR" sz="2000" b="1" dirty="0">
                <a:solidFill>
                  <a:srgbClr val="FF0000"/>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rPr>
              <a:t>Leur espoir est au ciel, et non sur la terre.</a:t>
            </a:r>
            <a:r>
              <a:rPr lang="fr-FR" sz="2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Il leur dit </a:t>
            </a:r>
            <a:r>
              <a:rPr lang="fr-FR" sz="2000" dirty="0">
                <a:latin typeface="Arial" panose="020B0604020202020204" pitchFamily="34" charset="0"/>
                <a:cs typeface="Arial" panose="020B0604020202020204" pitchFamily="34" charset="0"/>
              </a:rPr>
              <a:t>: </a:t>
            </a:r>
            <a:r>
              <a:rPr lang="fr-FR" sz="2000" dirty="0">
                <a:solidFill>
                  <a:srgbClr val="9900FF"/>
                </a:solidFill>
                <a:effectLst>
                  <a:outerShdw blurRad="38100" dist="38100" dir="2700000" algn="tl">
                    <a:srgbClr val="000000">
                      <a:alpha val="43137"/>
                    </a:srgbClr>
                  </a:outerShdw>
                </a:effectLst>
                <a:highlight>
                  <a:srgbClr val="00FFFF"/>
                </a:highlight>
                <a:latin typeface="Arial" panose="020B0604020202020204" pitchFamily="34" charset="0"/>
                <a:cs typeface="Arial" panose="020B0604020202020204" pitchFamily="34" charset="0"/>
              </a:rPr>
              <a:t>« Cherchez premièrement le royaume et la justice de Dieu ; et toutes ces choses [celles qui sont essentielles pour votre bien] vous seront données par-dessus » </a:t>
            </a:r>
            <a:r>
              <a:rPr lang="fr-FR" sz="2000" i="1" dirty="0">
                <a:highlight>
                  <a:srgbClr val="00FFFF"/>
                </a:highlight>
                <a:latin typeface="Arial" panose="020B0604020202020204" pitchFamily="34" charset="0"/>
                <a:cs typeface="Arial" panose="020B0604020202020204" pitchFamily="34" charset="0"/>
              </a:rPr>
              <a:t>(Matthieu 6.33). »</a:t>
            </a:r>
            <a:r>
              <a:rPr lang="fr-FR" sz="2000" dirty="0">
                <a:highlight>
                  <a:srgbClr val="00FFFF"/>
                </a:highlight>
                <a:latin typeface="Arial" panose="020B0604020202020204" pitchFamily="34" charset="0"/>
                <a:cs typeface="Arial" panose="020B0604020202020204" pitchFamily="34" charset="0"/>
              </a:rPr>
              <a:t> </a:t>
            </a:r>
            <a:endParaRPr lang="fr-CH" dirty="0">
              <a:highlight>
                <a:srgbClr val="00FFFF"/>
              </a:highlight>
            </a:endParaRPr>
          </a:p>
        </p:txBody>
      </p:sp>
      <p:sp>
        <p:nvSpPr>
          <p:cNvPr id="3" name="ZoneTexte 2">
            <a:extLst>
              <a:ext uri="{FF2B5EF4-FFF2-40B4-BE49-F238E27FC236}">
                <a16:creationId xmlns:a16="http://schemas.microsoft.com/office/drawing/2014/main" id="{5644C5ED-1DCF-3B4E-71B4-8072DDE86F12}"/>
              </a:ext>
            </a:extLst>
          </p:cNvPr>
          <p:cNvSpPr txBox="1"/>
          <p:nvPr/>
        </p:nvSpPr>
        <p:spPr>
          <a:xfrm>
            <a:off x="3959525" y="3395209"/>
            <a:ext cx="7513607" cy="1631216"/>
          </a:xfrm>
          <a:prstGeom prst="rect">
            <a:avLst/>
          </a:prstGeom>
          <a:noFill/>
          <a:ln w="38100">
            <a:solidFill>
              <a:schemeClr val="accent3"/>
            </a:solidFill>
          </a:ln>
        </p:spPr>
        <p:txBody>
          <a:bodyPr wrap="square" rtlCol="0">
            <a:spAutoFit/>
          </a:bodyPr>
          <a:lstStyle/>
          <a:p>
            <a:pPr algn="just"/>
            <a:r>
              <a:rPr lang="fr-FR" sz="2000" dirty="0">
                <a:solidFill>
                  <a:srgbClr val="6633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Chez beaucoup de gens, les choses de ce monde obscurcissent la notion glorieuse du poids éternel de gloire qui attend les saints du Très-Haut.</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Ils n'arrivent pas à distinguer la réalité vraie, authentique et durable,</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l'ombre fausse et passagère qui est une contrefaçon. »</a:t>
            </a:r>
            <a:endParaRPr lang="fr-CH"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F7EA676D-AC8D-C915-60E3-507C72B1ED5B}"/>
              </a:ext>
            </a:extLst>
          </p:cNvPr>
          <p:cNvSpPr txBox="1"/>
          <p:nvPr/>
        </p:nvSpPr>
        <p:spPr>
          <a:xfrm>
            <a:off x="1121434" y="5079007"/>
            <a:ext cx="10351698" cy="1631216"/>
          </a:xfrm>
          <a:prstGeom prst="rect">
            <a:avLst/>
          </a:prstGeom>
          <a:noFill/>
          <a:ln w="38100">
            <a:solidFill>
              <a:srgbClr val="663300"/>
            </a:solidFill>
          </a:ln>
        </p:spPr>
        <p:txBody>
          <a:bodyPr wrap="square" rtlCol="0">
            <a:spAutoFit/>
          </a:bodyPr>
          <a:lstStyle/>
          <a:p>
            <a:r>
              <a:rPr lang="fr-FR" sz="2000" dirty="0">
                <a:latin typeface="Arial" panose="020B0604020202020204" pitchFamily="34" charset="0"/>
                <a:cs typeface="Arial" panose="020B0604020202020204" pitchFamily="34" charset="0"/>
              </a:rPr>
              <a:t> </a:t>
            </a:r>
            <a:r>
              <a:rPr lang="fr-FR" sz="2000" dirty="0">
                <a:solidFill>
                  <a:srgbClr val="0000FF"/>
                </a:solidFill>
                <a:latin typeface="Arial" panose="020B0604020202020204" pitchFamily="34" charset="0"/>
                <a:cs typeface="Arial" panose="020B0604020202020204" pitchFamily="34" charset="0"/>
              </a:rPr>
              <a:t>«</a:t>
            </a:r>
            <a:r>
              <a:rPr lang="fr-FR" sz="2000" dirty="0">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Dieu supplie son peuple de consacrer les facultés du corps, de l'esprit et de l'âme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au service qu'il attend de lui. </a:t>
            </a:r>
            <a:r>
              <a:rPr lang="fr-FR" sz="2000" dirty="0">
                <a:solidFill>
                  <a:srgbClr val="FF0000"/>
                </a:solidFill>
                <a:effectLst>
                  <a:outerShdw blurRad="38100" dist="38100" dir="2700000" algn="tl">
                    <a:srgbClr val="000000">
                      <a:alpha val="43137"/>
                    </a:srgbClr>
                  </a:outerShdw>
                </a:effectLst>
                <a:highlight>
                  <a:srgbClr val="FFFF00"/>
                </a:highlight>
                <a:latin typeface="Arial" panose="020B0604020202020204" pitchFamily="34" charset="0"/>
                <a:ea typeface="MS Minngs"/>
                <a:cs typeface="Arial" panose="020B0604020202020204" pitchFamily="34" charset="0"/>
              </a:rPr>
              <a:t>Il veut que ses membres pris séparément puissent dire que les gains et les avantages de cette vie sont considérés comme une perte</a:t>
            </a:r>
            <a:r>
              <a:rPr lang="fr-FR" sz="2000" dirty="0">
                <a:effectLst/>
                <a:highlight>
                  <a:srgbClr val="FFFF00"/>
                </a:highlight>
                <a:latin typeface="Arial" panose="020B0604020202020204" pitchFamily="34" charset="0"/>
                <a:ea typeface="MS Minngs"/>
                <a:cs typeface="Arial" panose="020B0604020202020204" pitchFamily="34" charset="0"/>
              </a:rPr>
              <a:t> </a:t>
            </a:r>
            <a:r>
              <a:rPr lang="fr-FR" sz="2000" dirty="0">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en regard des richesses qui sont réservées</a:t>
            </a:r>
            <a:r>
              <a:rPr lang="fr-FR" sz="2000" dirty="0">
                <a:effectLst/>
                <a:highlight>
                  <a:srgbClr val="00FFFF"/>
                </a:highlight>
                <a:latin typeface="Arial" panose="020B0604020202020204" pitchFamily="34" charset="0"/>
                <a:ea typeface="MS Minngs"/>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highlight>
                  <a:srgbClr val="00FF00"/>
                </a:highlight>
                <a:latin typeface="Arial" panose="020B0604020202020204" pitchFamily="34" charset="0"/>
                <a:ea typeface="MS Minngs"/>
                <a:cs typeface="Arial" panose="020B0604020202020204" pitchFamily="34" charset="0"/>
              </a:rPr>
              <a:t>à ceux qui, diligemment et raisonnablement, recherchent la vie éternelle. »</a:t>
            </a:r>
            <a:endParaRPr lang="fr-CH" sz="2000" dirty="0">
              <a:solidFill>
                <a:srgbClr val="0000FF"/>
              </a:solidFill>
              <a:effectLst>
                <a:outerShdw blurRad="38100" dist="38100" dir="2700000" algn="tl">
                  <a:srgbClr val="000000">
                    <a:alpha val="43137"/>
                  </a:srgbClr>
                </a:outerShdw>
              </a:effectLst>
              <a:highlight>
                <a:srgbClr val="00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C0175201-A342-E960-6409-CD411A3A6EBE}"/>
              </a:ext>
            </a:extLst>
          </p:cNvPr>
          <p:cNvSpPr txBox="1"/>
          <p:nvPr/>
        </p:nvSpPr>
        <p:spPr>
          <a:xfrm>
            <a:off x="327804" y="250166"/>
            <a:ext cx="2182483" cy="646331"/>
          </a:xfrm>
          <a:prstGeom prst="rect">
            <a:avLst/>
          </a:prstGeom>
          <a:solidFill>
            <a:schemeClr val="accent1">
              <a:lumMod val="20000"/>
              <a:lumOff val="80000"/>
            </a:schemeClr>
          </a:solidFill>
          <a:ln w="38100">
            <a:solidFill>
              <a:srgbClr val="FF00FF"/>
            </a:solidFill>
          </a:ln>
        </p:spPr>
        <p:txBody>
          <a:bodyPr wrap="square" rtlCol="0">
            <a:spAutoFit/>
          </a:bodyPr>
          <a:lstStyle/>
          <a:p>
            <a:pPr algn="ctr"/>
            <a:r>
              <a:rPr lang="fr-FR" sz="1800" i="1" dirty="0">
                <a:solidFill>
                  <a:srgbClr val="0000FF"/>
                </a:solidFill>
                <a:effectLst>
                  <a:outerShdw blurRad="38100" dist="38100" dir="2700000" algn="tl">
                    <a:srgbClr val="000000">
                      <a:alpha val="43137"/>
                    </a:srgbClr>
                  </a:outerShdw>
                </a:effectLst>
                <a:latin typeface="Calibri" panose="020F0502020204030204" pitchFamily="34" charset="0"/>
                <a:ea typeface="MS Minngs"/>
              </a:rPr>
              <a:t>Conseils à l’économe,</a:t>
            </a:r>
            <a:r>
              <a:rPr lang="fr-FR" sz="1800" dirty="0">
                <a:solidFill>
                  <a:srgbClr val="0000FF"/>
                </a:solidFill>
                <a:effectLst>
                  <a:outerShdw blurRad="38100" dist="38100" dir="2700000" algn="tl">
                    <a:srgbClr val="000000">
                      <a:alpha val="43137"/>
                    </a:srgbClr>
                  </a:outerShdw>
                </a:effectLst>
                <a:latin typeface="Calibri" panose="020F0502020204030204" pitchFamily="34" charset="0"/>
                <a:ea typeface="MS Minngs"/>
              </a:rPr>
              <a:t> </a:t>
            </a:r>
            <a:br>
              <a:rPr lang="fr-FR" sz="1800" dirty="0">
                <a:solidFill>
                  <a:srgbClr val="0000FF"/>
                </a:solidFill>
                <a:effectLst>
                  <a:outerShdw blurRad="38100" dist="38100" dir="2700000" algn="tl">
                    <a:srgbClr val="000000">
                      <a:alpha val="43137"/>
                    </a:srgbClr>
                  </a:outerShdw>
                </a:effectLst>
                <a:latin typeface="Calibri" panose="020F0502020204030204" pitchFamily="34" charset="0"/>
                <a:ea typeface="MS Minngs"/>
              </a:rPr>
            </a:br>
            <a:r>
              <a:rPr lang="fr-FR" sz="1800" dirty="0">
                <a:solidFill>
                  <a:srgbClr val="0000FF"/>
                </a:solidFill>
                <a:effectLst>
                  <a:outerShdw blurRad="38100" dist="38100" dir="2700000" algn="tl">
                    <a:srgbClr val="000000">
                      <a:alpha val="43137"/>
                    </a:srgbClr>
                  </a:outerShdw>
                </a:effectLst>
                <a:latin typeface="Calibri" panose="020F0502020204030204" pitchFamily="34" charset="0"/>
                <a:ea typeface="MS Minngs"/>
              </a:rPr>
              <a:t>p. 230</a:t>
            </a:r>
            <a:endParaRPr lang="fr-CH" dirty="0">
              <a:ln w="0"/>
              <a:solidFill>
                <a:srgbClr val="0000FF"/>
              </a:solidFill>
              <a:effectLst>
                <a:outerShdw blurRad="38100" dist="38100" dir="2700000" algn="tl">
                  <a:srgbClr val="000000">
                    <a:alpha val="43137"/>
                  </a:srgbClr>
                </a:outerShdw>
              </a:effectLst>
            </a:endParaRPr>
          </a:p>
        </p:txBody>
      </p:sp>
      <p:pic>
        <p:nvPicPr>
          <p:cNvPr id="7" name="Image 6" descr="Une image contenant Visage humain, personne, fille, habits&#10;&#10;Le contenu généré par l’IA peut être incorrect.">
            <a:extLst>
              <a:ext uri="{FF2B5EF4-FFF2-40B4-BE49-F238E27FC236}">
                <a16:creationId xmlns:a16="http://schemas.microsoft.com/office/drawing/2014/main" id="{CD19124A-FBFB-3A96-FB4D-72384CBE3113}"/>
              </a:ext>
            </a:extLst>
          </p:cNvPr>
          <p:cNvPicPr>
            <a:picLocks noChangeAspect="1"/>
          </p:cNvPicPr>
          <p:nvPr/>
        </p:nvPicPr>
        <p:blipFill>
          <a:blip r:embed="rId2"/>
          <a:stretch>
            <a:fillRect/>
          </a:stretch>
        </p:blipFill>
        <p:spPr>
          <a:xfrm>
            <a:off x="609241" y="1085129"/>
            <a:ext cx="2019300" cy="1981200"/>
          </a:xfrm>
          <a:prstGeom prst="rect">
            <a:avLst/>
          </a:prstGeom>
        </p:spPr>
      </p:pic>
      <p:pic>
        <p:nvPicPr>
          <p:cNvPr id="6148" name="Picture 4">
            <a:extLst>
              <a:ext uri="{FF2B5EF4-FFF2-40B4-BE49-F238E27FC236}">
                <a16:creationId xmlns:a16="http://schemas.microsoft.com/office/drawing/2014/main" id="{BC06B63B-F964-8082-98B9-F8CF2BA5C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1434" y="3183171"/>
            <a:ext cx="1952804" cy="1778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7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and white background&#10;&#10;AI-generated content may be incorrect.">
            <a:extLst>
              <a:ext uri="{FF2B5EF4-FFF2-40B4-BE49-F238E27FC236}">
                <a16:creationId xmlns:a16="http://schemas.microsoft.com/office/drawing/2014/main" id="{0BE7C6F2-01E7-F04A-3617-B4491766BC3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3200" cy="6858675"/>
          </a:xfrm>
          <a:prstGeom prst="rect">
            <a:avLst/>
          </a:prstGeom>
        </p:spPr>
      </p:pic>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707886"/>
          </a:xfrm>
          <a:prstGeom prst="rect">
            <a:avLst/>
          </a:prstGeom>
          <a:noFill/>
        </p:spPr>
        <p:txBody>
          <a:bodyPr wrap="square">
            <a:spAutoFit/>
          </a:bodyPr>
          <a:lstStyle/>
          <a:p>
            <a:pPr algn="ctr"/>
            <a:r>
              <a:rPr lang="fr-CH" sz="4000" b="1" dirty="0">
                <a:ln w="10160">
                  <a:solidFill>
                    <a:schemeClr val="accent6"/>
                  </a:solidFill>
                  <a:prstDash val="solid"/>
                </a:ln>
                <a:solidFill>
                  <a:srgbClr val="FFFFFF"/>
                </a:solidFill>
                <a:effectLst>
                  <a:outerShdw blurRad="38100" dist="22860" dir="5400000" algn="tl" rotWithShape="0">
                    <a:srgbClr val="000000"/>
                  </a:outerShdw>
                </a:effectLst>
              </a:rPr>
              <a:t>L'ACTE DES ORDONNANCES CLOUÉ À LA CROIX</a:t>
            </a: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37458"/>
            <a:ext cx="9264919" cy="646331"/>
          </a:xfrm>
          <a:prstGeom prst="rect">
            <a:avLst/>
          </a:prstGeom>
          <a:noFill/>
          <a:effectLst>
            <a:outerShdw blurRad="50800" dist="12700" dir="2640000" algn="ctr" rotWithShape="0">
              <a:schemeClr val="bg1"/>
            </a:outerShdw>
          </a:effectLst>
        </p:spPr>
        <p:txBody>
          <a:bodyPr wrap="square">
            <a:spAutoFit/>
          </a:bodyPr>
          <a:lstStyle/>
          <a:p>
            <a:pPr algn="ctr"/>
            <a:r>
              <a:rPr lang="fr-CH" b="1" dirty="0">
                <a:solidFill>
                  <a:schemeClr val="bg1"/>
                </a:solidFill>
                <a:effectLst>
                  <a:glow rad="127000">
                    <a:srgbClr val="182C82"/>
                  </a:glow>
                  <a:outerShdw blurRad="38100" dist="38100" dir="2700000" algn="tl">
                    <a:srgbClr val="000000">
                      <a:alpha val="43137"/>
                    </a:srgbClr>
                  </a:outerShdw>
                </a:effectLst>
                <a:latin typeface="Comic Sans MS" panose="030F0702030302020204" pitchFamily="66" charset="0"/>
              </a:rPr>
              <a:t>« …ayant effacé l'acte dont les ordonnances nous condamnaient et qui subsistait contre nous, et l'ayant détruit en le clouant à la croix. » </a:t>
            </a:r>
            <a:r>
              <a:rPr lang="fr-CH" sz="1400" b="1" dirty="0">
                <a:solidFill>
                  <a:srgbClr val="9CCFFA"/>
                </a:solidFill>
                <a:effectLst>
                  <a:glow rad="127000">
                    <a:srgbClr val="182C82"/>
                  </a:glow>
                  <a:outerShdw blurRad="38100" dist="38100" dir="2700000" algn="tl">
                    <a:srgbClr val="000000">
                      <a:alpha val="43137"/>
                    </a:srgbClr>
                  </a:outerShdw>
                </a:effectLst>
                <a:latin typeface="Comic Sans MS" panose="030F0702030302020204" pitchFamily="66" charset="0"/>
              </a:rPr>
              <a:t>Colossiens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8949991" cy="1631216"/>
          </a:xfrm>
          <a:prstGeom prst="rect">
            <a:avLst/>
          </a:prstGeom>
          <a:noFill/>
          <a:ln w="38100">
            <a:solidFill>
              <a:srgbClr val="7030A0"/>
            </a:solidFill>
          </a:ln>
        </p:spPr>
        <p:txBody>
          <a:bodyPr wrap="square" rtlCol="0">
            <a:spAutoFit/>
          </a:bodyPr>
          <a:lstStyle/>
          <a:p>
            <a:pPr>
              <a:spcBef>
                <a:spcPts val="600"/>
              </a:spcBef>
            </a:pPr>
            <a:r>
              <a:rPr lang="fr-CH" sz="2000" b="1" dirty="0"/>
              <a:t>Abraham a ratifié son alliance avec Dieu par la circoncision </a:t>
            </a:r>
            <a:r>
              <a:rPr lang="fr-CH" sz="2000" b="1" dirty="0">
                <a:solidFill>
                  <a:srgbClr val="FF00FF"/>
                </a:solidFill>
                <a:highlight>
                  <a:srgbClr val="FFFF00"/>
                </a:highlight>
              </a:rPr>
              <a:t>(Genèse 17.11)</a:t>
            </a:r>
            <a:r>
              <a:rPr lang="fr-CH" sz="2000" b="1" dirty="0">
                <a:highlight>
                  <a:srgbClr val="FFFF00"/>
                </a:highlight>
              </a:rPr>
              <a:t>. </a:t>
            </a:r>
            <a:r>
              <a:rPr lang="fr-CH" sz="2000" b="1" dirty="0"/>
              <a:t>Nous ratifions notre alliance avec Jésus par le baptême, qui est « la circoncision de Christ » </a:t>
            </a:r>
            <a:r>
              <a:rPr lang="fr-CH" sz="2000" b="1" dirty="0">
                <a:solidFill>
                  <a:srgbClr val="FF00FF"/>
                </a:solidFill>
                <a:highlight>
                  <a:srgbClr val="FFFF00"/>
                </a:highlight>
              </a:rPr>
              <a:t>(Colossiens 2.11-12</a:t>
            </a:r>
            <a:r>
              <a:rPr lang="fr-CH" sz="2000" b="1" dirty="0">
                <a:solidFill>
                  <a:srgbClr val="FF00FF"/>
                </a:solidFill>
              </a:rPr>
              <a:t>)</a:t>
            </a:r>
            <a:r>
              <a:rPr lang="fr-CH" sz="2000" b="1" dirty="0"/>
              <a:t>. </a:t>
            </a:r>
            <a:r>
              <a:rPr lang="fr-CH" sz="2000" b="1" dirty="0">
                <a:solidFill>
                  <a:srgbClr val="0000FF"/>
                </a:solidFill>
                <a:highlight>
                  <a:srgbClr val="00FFFF"/>
                </a:highlight>
              </a:rPr>
              <a:t>Cela implique que la circoncision physique n'est plus nécessaire. Après avoir clarifié ce point, </a:t>
            </a:r>
            <a:br>
              <a:rPr lang="fr-CH" sz="2000" b="1" dirty="0">
                <a:solidFill>
                  <a:srgbClr val="0000FF"/>
                </a:solidFill>
                <a:highlight>
                  <a:srgbClr val="00FFFF"/>
                </a:highlight>
              </a:rPr>
            </a:br>
            <a:r>
              <a:rPr lang="fr-CH" sz="2000" b="1" dirty="0">
                <a:solidFill>
                  <a:srgbClr val="0000FF"/>
                </a:solidFill>
                <a:highlight>
                  <a:srgbClr val="00FFFF"/>
                </a:highlight>
              </a:rPr>
              <a:t>Paul évoque l'œuvre de Jésus sur la croix. </a:t>
            </a:r>
            <a:r>
              <a:rPr lang="fr-CH" sz="2000" b="1" dirty="0">
                <a:solidFill>
                  <a:srgbClr val="FF00FF"/>
                </a:solidFill>
                <a:highlight>
                  <a:srgbClr val="FFFF00"/>
                </a:highlight>
              </a:rPr>
              <a:t>Qu'a accompli Jésus ?</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3646609375"/>
              </p:ext>
            </p:extLst>
          </p:nvPr>
        </p:nvGraphicFramePr>
        <p:xfrm>
          <a:off x="174758" y="2960876"/>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266294" y="4739440"/>
            <a:ext cx="7331704" cy="1015663"/>
          </a:xfrm>
          <a:prstGeom prst="rect">
            <a:avLst/>
          </a:prstGeom>
          <a:noFill/>
          <a:ln w="38100">
            <a:solidFill>
              <a:srgbClr val="7030A0"/>
            </a:solidFill>
          </a:ln>
        </p:spPr>
        <p:txBody>
          <a:bodyPr wrap="square" rtlCol="0">
            <a:spAutoFit/>
          </a:bodyPr>
          <a:lstStyle/>
          <a:p>
            <a:pPr>
              <a:spcBef>
                <a:spcPts val="600"/>
              </a:spcBef>
            </a:pPr>
            <a:r>
              <a:rPr lang="fr-CH" sz="2000" b="1" dirty="0">
                <a:solidFill>
                  <a:srgbClr val="FF00FF"/>
                </a:solidFill>
                <a:highlight>
                  <a:srgbClr val="FFFF00"/>
                </a:highlight>
              </a:rPr>
              <a:t>Éphésiens 2.14-15 </a:t>
            </a:r>
            <a:r>
              <a:rPr lang="fr-CH" sz="2000" b="1" dirty="0"/>
              <a:t>précise que l'« acte » ou les « ordonnances » qui nous étaient contraires constituaient la loi cérémonielle, qui formait une muraille de séparation entre Juifs et non-Juifs.</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6820" y="5090666"/>
            <a:ext cx="1988065" cy="1484422"/>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73956" y="3201482"/>
            <a:ext cx="2243286" cy="3189125"/>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616591" y="5779552"/>
            <a:ext cx="6765658" cy="1015663"/>
          </a:xfrm>
          <a:prstGeom prst="rect">
            <a:avLst/>
          </a:prstGeom>
          <a:noFill/>
          <a:ln w="38100">
            <a:solidFill>
              <a:srgbClr val="7030A0"/>
            </a:solidFill>
          </a:ln>
        </p:spPr>
        <p:txBody>
          <a:bodyPr wrap="square">
            <a:spAutoFit/>
          </a:bodyPr>
          <a:lstStyle/>
          <a:p>
            <a:pPr algn="ctr">
              <a:spcBef>
                <a:spcPts val="600"/>
              </a:spcBef>
            </a:pPr>
            <a:r>
              <a:rPr lang="fr-CH" sz="2000" b="1" dirty="0">
                <a:ln w="0"/>
                <a:effectLst>
                  <a:outerShdw blurRad="38100" dist="38100" dir="2700000" algn="tl">
                    <a:srgbClr val="000000">
                      <a:alpha val="43137"/>
                    </a:srgbClr>
                  </a:outerShdw>
                </a:effectLst>
              </a:rPr>
              <a:t>C'est pourquoi nous ne devons plus nous préoccuper d'observer les lois rituelles de l'Ancien Testament, qui ont trouvé leur accomplissement et leur fin en Christ.</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Graphic spid="22" grpId="0">
        <p:bldSub>
          <a:bldDgm bld="one"/>
        </p:bldSub>
      </p:bldGraphic>
      <p:bldP spid="7"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4D49CE-7EF2-4B25-9B76-FFA7509E6701}"/>
              </a:ext>
            </a:extLst>
          </p:cNvPr>
          <p:cNvSpPr txBox="1"/>
          <p:nvPr/>
        </p:nvSpPr>
        <p:spPr>
          <a:xfrm>
            <a:off x="3290047" y="251012"/>
            <a:ext cx="8265459" cy="3785652"/>
          </a:xfrm>
          <a:prstGeom prst="rect">
            <a:avLst/>
          </a:prstGeom>
          <a:noFill/>
          <a:ln w="38100">
            <a:solidFill>
              <a:srgbClr val="0000FF"/>
            </a:solidFill>
          </a:ln>
        </p:spPr>
        <p:txBody>
          <a:bodyPr wrap="square" rtlCol="0">
            <a:spAutoFit/>
          </a:bodyPr>
          <a:lstStyle/>
          <a:p>
            <a:r>
              <a:rPr lang="fr-FR" sz="2000" b="1" dirty="0">
                <a:latin typeface="Arial" panose="020B0604020202020204" pitchFamily="34" charset="0"/>
                <a:cs typeface="Arial" panose="020B0604020202020204" pitchFamily="34" charset="0"/>
              </a:rPr>
              <a:t>Des commandements humains</a:t>
            </a:r>
            <a:endParaRPr lang="fr-CH" sz="2000" dirty="0">
              <a:latin typeface="Arial" panose="020B0604020202020204" pitchFamily="34" charset="0"/>
              <a:cs typeface="Arial" panose="020B0604020202020204" pitchFamily="34" charset="0"/>
            </a:endParaRPr>
          </a:p>
          <a:p>
            <a:pPr algn="just"/>
            <a:r>
              <a:rPr lang="fr-FR" sz="2000" b="1" dirty="0">
                <a:latin typeface="Arial" panose="020B0604020202020204" pitchFamily="34" charset="0"/>
                <a:cs typeface="Arial" panose="020B0604020202020204" pitchFamily="34" charset="0"/>
              </a:rPr>
              <a:t>	«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nos jours, comme au temps d’Élie, la ligne de démarcation entre ceux qui observent les commandements de Dieu et ceux qui adorent des idoles est nettement tracée.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Jusques à quand clocherez-vous des deux côtés ? s'écriait Élie. Si l’Éternel est Dieu, allez après lui ; si c'est Baal, allez après lui ! »</a:t>
            </a:r>
            <a:r>
              <a:rPr lang="fr-FR" sz="2000" dirty="0">
                <a:latin typeface="Arial" panose="020B0604020202020204" pitchFamily="34" charset="0"/>
                <a:cs typeface="Arial" panose="020B0604020202020204" pitchFamily="34" charset="0"/>
              </a:rPr>
              <a:t> </a:t>
            </a:r>
            <a:r>
              <a:rPr lang="fr-FR" sz="2000" i="1" dirty="0">
                <a:highlight>
                  <a:srgbClr val="FFFF00"/>
                </a:highlight>
                <a:latin typeface="Arial" panose="020B0604020202020204" pitchFamily="34" charset="0"/>
                <a:cs typeface="Arial" panose="020B0604020202020204" pitchFamily="34" charset="0"/>
              </a:rPr>
              <a:t>(1 Rois 18.21.)</a:t>
            </a:r>
          </a:p>
          <a:p>
            <a:endParaRPr lang="fr-FR" sz="2000" i="1" dirty="0">
              <a:latin typeface="Arial" panose="020B0604020202020204" pitchFamily="34" charset="0"/>
              <a:cs typeface="Arial" panose="020B0604020202020204" pitchFamily="34" charset="0"/>
            </a:endParaRPr>
          </a:p>
          <a:p>
            <a:pPr algn="just"/>
            <a:r>
              <a:rPr lang="fr-FR" sz="2000" dirty="0">
                <a:highlight>
                  <a:srgbClr val="00FFFF"/>
                </a:highlight>
                <a:latin typeface="Arial" panose="020B0604020202020204" pitchFamily="34" charset="0"/>
                <a:cs typeface="Arial" panose="020B0604020202020204" pitchFamily="34" charset="0"/>
              </a:rPr>
              <a:t>Et voici le message pour notre époque </a:t>
            </a:r>
            <a:r>
              <a:rPr lang="fr-FR" sz="2000" dirty="0">
                <a:latin typeface="Arial" panose="020B0604020202020204" pitchFamily="34" charset="0"/>
                <a:cs typeface="Arial" panose="020B0604020202020204" pitchFamily="34" charset="0"/>
              </a:rPr>
              <a:t>: </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Elle est tombée, elle est tombée, Babylone la grande ! ... Sortez du milieu d'elle, mon peuple, afin que vous ne participiez point à ses péchés, et que vous n'ayez point de part à ses fléaux. Car ses péchés se sont accumulés jusqu'au ciel, et Dieu s'est souvenu de ses iniquités. » </a:t>
            </a:r>
            <a:r>
              <a:rPr lang="fr-FR" sz="2000" i="1" dirty="0">
                <a:highlight>
                  <a:srgbClr val="00FFFF"/>
                </a:highlight>
                <a:latin typeface="Arial" panose="020B0604020202020204" pitchFamily="34" charset="0"/>
                <a:cs typeface="Arial" panose="020B0604020202020204" pitchFamily="34" charset="0"/>
              </a:rPr>
              <a:t>(Apocalypse 18.2,4,5.) </a:t>
            </a:r>
            <a:endParaRPr lang="fr-CH" sz="20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42468CBA-4CCC-3578-4484-EBEF91C48F04}"/>
              </a:ext>
            </a:extLst>
          </p:cNvPr>
          <p:cNvSpPr txBox="1"/>
          <p:nvPr/>
        </p:nvSpPr>
        <p:spPr>
          <a:xfrm>
            <a:off x="1299883" y="4344440"/>
            <a:ext cx="10255623" cy="1631216"/>
          </a:xfrm>
          <a:prstGeom prst="rect">
            <a:avLst/>
          </a:prstGeom>
          <a:noFill/>
          <a:ln w="38100">
            <a:solidFill>
              <a:srgbClr val="0000FF"/>
            </a:solidFill>
          </a:ln>
        </p:spPr>
        <p:txBody>
          <a:bodyPr wrap="square" rtlCol="0">
            <a:spAutoFit/>
          </a:bodyPr>
          <a:lstStyle/>
          <a:p>
            <a:pPr algn="just"/>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L'heure où chacun de nous sera mis à l'épreuve va bientôt sonner</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i="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Le faux sabbat sera imposé ; il y aura contestation entre les commandements de Dieu et les commandements des hommes.</a:t>
            </a:r>
            <a:r>
              <a:rPr lang="fr-FR" sz="2000" dirty="0">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Ceux qui ont cédé peu à peu aux coutumes du monde, s'inclineront devant les autorités plutôt que de s'exposer aux moqueries, à l'insulte, aux menaces d'emprisonnement et de mort. »</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E97D6649-11AC-DB72-EB79-F15C812C68D6}"/>
              </a:ext>
            </a:extLst>
          </p:cNvPr>
          <p:cNvSpPr txBox="1"/>
          <p:nvPr/>
        </p:nvSpPr>
        <p:spPr>
          <a:xfrm>
            <a:off x="69012" y="172528"/>
            <a:ext cx="2889849" cy="646331"/>
          </a:xfrm>
          <a:prstGeom prst="rect">
            <a:avLst/>
          </a:prstGeom>
          <a:solidFill>
            <a:schemeClr val="accent1">
              <a:lumMod val="20000"/>
              <a:lumOff val="80000"/>
            </a:schemeClr>
          </a:solidFill>
          <a:ln w="38100">
            <a:solidFill>
              <a:srgbClr val="FF00FF"/>
            </a:solidFill>
          </a:ln>
        </p:spPr>
        <p:txBody>
          <a:bodyPr wrap="square" rtlCol="0">
            <a:spAutoFit/>
          </a:bodyPr>
          <a:lstStyle/>
          <a:p>
            <a:pPr algn="ctr"/>
            <a:r>
              <a:rPr lang="fr-FR" sz="1800" i="1" dirty="0">
                <a:ln w="0"/>
                <a:effectLst>
                  <a:outerShdw blurRad="38100" dist="19050" dir="2700000" algn="tl" rotWithShape="0">
                    <a:schemeClr val="dk1">
                      <a:alpha val="40000"/>
                    </a:schemeClr>
                  </a:outerShdw>
                </a:effectLst>
                <a:latin typeface="Calibri" panose="020F0502020204030204" pitchFamily="34" charset="0"/>
                <a:ea typeface="MS Minngs"/>
              </a:rPr>
              <a:t>Prophètes et Rois,</a:t>
            </a:r>
            <a:r>
              <a:rPr lang="fr-FR" sz="1800" dirty="0">
                <a:ln w="0"/>
                <a:effectLst>
                  <a:outerShdw blurRad="38100" dist="19050" dir="2700000" algn="tl" rotWithShape="0">
                    <a:schemeClr val="dk1">
                      <a:alpha val="40000"/>
                    </a:schemeClr>
                  </a:outerShdw>
                </a:effectLst>
                <a:latin typeface="Calibri" panose="020F0502020204030204" pitchFamily="34" charset="0"/>
                <a:ea typeface="MS Minngs"/>
              </a:rPr>
              <a:t> </a:t>
            </a:r>
            <a:br>
              <a:rPr lang="fr-FR" sz="1800" dirty="0">
                <a:ln w="0"/>
                <a:effectLst>
                  <a:outerShdw blurRad="38100" dist="19050" dir="2700000" algn="tl" rotWithShape="0">
                    <a:schemeClr val="dk1">
                      <a:alpha val="40000"/>
                    </a:schemeClr>
                  </a:outerShdw>
                </a:effectLst>
                <a:latin typeface="Calibri" panose="020F0502020204030204" pitchFamily="34" charset="0"/>
                <a:ea typeface="MS Minngs"/>
              </a:rPr>
            </a:br>
            <a:r>
              <a:rPr lang="fr-FR" sz="1800" dirty="0">
                <a:ln w="0"/>
                <a:effectLst>
                  <a:outerShdw blurRad="38100" dist="19050" dir="2700000" algn="tl" rotWithShape="0">
                    <a:schemeClr val="dk1">
                      <a:alpha val="40000"/>
                    </a:schemeClr>
                  </a:outerShdw>
                </a:effectLst>
                <a:latin typeface="Calibri" panose="020F0502020204030204" pitchFamily="34" charset="0"/>
                <a:ea typeface="MS Minngs"/>
              </a:rPr>
              <a:t>p. 140, 141.</a:t>
            </a:r>
            <a:endParaRPr lang="fr-CH" dirty="0">
              <a:ln w="0"/>
              <a:effectLst>
                <a:outerShdw blurRad="38100" dist="19050" dir="2700000" algn="tl" rotWithShape="0">
                  <a:schemeClr val="dk1">
                    <a:alpha val="40000"/>
                  </a:schemeClr>
                </a:outerShdw>
              </a:effectLst>
            </a:endParaRPr>
          </a:p>
        </p:txBody>
      </p:sp>
      <p:sp>
        <p:nvSpPr>
          <p:cNvPr id="2" name="ZoneTexte 1">
            <a:extLst>
              <a:ext uri="{FF2B5EF4-FFF2-40B4-BE49-F238E27FC236}">
                <a16:creationId xmlns:a16="http://schemas.microsoft.com/office/drawing/2014/main" id="{B4F2FEB5-0F3F-44D9-94A3-6A76F184AE81}"/>
              </a:ext>
            </a:extLst>
          </p:cNvPr>
          <p:cNvSpPr txBox="1"/>
          <p:nvPr/>
        </p:nvSpPr>
        <p:spPr>
          <a:xfrm>
            <a:off x="4013142" y="6206878"/>
            <a:ext cx="6974542" cy="400110"/>
          </a:xfrm>
          <a:prstGeom prst="rect">
            <a:avLst/>
          </a:prstGeom>
          <a:noFill/>
          <a:ln>
            <a:solidFill>
              <a:srgbClr val="0000FF"/>
            </a:solidFill>
          </a:ln>
        </p:spPr>
        <p:txBody>
          <a:bodyPr wrap="square" rtlCol="0">
            <a:spAutoFit/>
          </a:bodyPr>
          <a:lstStyle/>
          <a:p>
            <a:pPr algn="ctr"/>
            <a:r>
              <a:rPr lang="fr-FR" sz="2000" dirty="0">
                <a:highlight>
                  <a:srgbClr val="00FFFF"/>
                </a:highlight>
              </a:rPr>
              <a:t>( Demeurer en Christ, la source de la force, p. 282, 2 octobre )</a:t>
            </a:r>
            <a:endParaRPr lang="fr-CH" sz="2000" dirty="0">
              <a:highlight>
                <a:srgbClr val="00FFFF"/>
              </a:highlight>
            </a:endParaRPr>
          </a:p>
        </p:txBody>
      </p:sp>
      <p:pic>
        <p:nvPicPr>
          <p:cNvPr id="7170" name="Picture 2">
            <a:extLst>
              <a:ext uri="{FF2B5EF4-FFF2-40B4-BE49-F238E27FC236}">
                <a16:creationId xmlns:a16="http://schemas.microsoft.com/office/drawing/2014/main" id="{9851007D-3C73-8B5F-A4D8-D505E770F7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2" y="1116080"/>
            <a:ext cx="2889849" cy="2889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112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6" name="Picture 5" descr="A close-up of a yellow and blue background&#10;&#10;AI-generated content may be incorrect.">
            <a:extLst>
              <a:ext uri="{FF2B5EF4-FFF2-40B4-BE49-F238E27FC236}">
                <a16:creationId xmlns:a16="http://schemas.microsoft.com/office/drawing/2014/main" id="{48135071-A98C-10C2-8B91-454859B19C07}"/>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24022" y="616418"/>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ChangeAspect="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Aft>
                <a:spcPts val="600"/>
              </a:spcAft>
            </a:pPr>
            <a:r>
              <a:rPr lang="fr-CH" sz="5400" b="1" spc="300" dirty="0">
                <a:ln>
                  <a:solidFill>
                    <a:srgbClr val="9900FF"/>
                  </a:solidFill>
                </a:ln>
                <a:solidFill>
                  <a:srgbClr val="0F6587"/>
                </a:solidFill>
                <a:effectLst>
                  <a:outerShdw blurRad="38100" dist="38100" dir="2700000" algn="tl">
                    <a:srgbClr val="000000">
                      <a:alpha val="43137"/>
                    </a:srgbClr>
                  </a:outerShdw>
                  <a:reflection blurRad="6350" stA="58000" endPos="34000" dir="5400000" sy="-100000" algn="bl" rotWithShape="0"/>
                </a:effectLst>
              </a:rPr>
              <a:t>LES OBSTACLES QUI ÉBRANLENT LA FOI</a:t>
            </a:r>
          </a:p>
        </p:txBody>
      </p:sp>
      <p:sp>
        <p:nvSpPr>
          <p:cNvPr id="7" name="Rectangle 6">
            <a:extLst>
              <a:ext uri="{FF2B5EF4-FFF2-40B4-BE49-F238E27FC236}">
                <a16:creationId xmlns:a16="http://schemas.microsoft.com/office/drawing/2014/main" id="{DC458F66-FBB2-6F28-9936-0C48C0C36F1A}"/>
              </a:ext>
            </a:extLst>
          </p:cNvPr>
          <p:cNvSpPr/>
          <p:nvPr/>
        </p:nvSpPr>
        <p:spPr>
          <a:xfrm>
            <a:off x="1033463" y="2626659"/>
            <a:ext cx="6989949" cy="4150659"/>
          </a:xfrm>
          <a:prstGeom prst="rect">
            <a:avLst/>
          </a:prstGeom>
          <a:solidFill>
            <a:schemeClr val="tx1"/>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effectLst/>
                <a:latin typeface="Calibri" panose="020F0502020204030204" pitchFamily="34" charset="0"/>
                <a:ea typeface="MS Minngs"/>
              </a:rPr>
              <a:t>« Parmi les habitants de la terre, répandus dans toutes les nations, se trouvent des hommes qui n'ont pas fléchi les genoux devant Baal. </a:t>
            </a:r>
            <a:r>
              <a:rPr lang="fr-FR" sz="2000" dirty="0">
                <a:ln w="0"/>
                <a:solidFill>
                  <a:schemeClr val="tx1"/>
                </a:solidFill>
                <a:effectLst>
                  <a:outerShdw blurRad="38100" dist="19050" dir="2700000" algn="tl" rotWithShape="0">
                    <a:schemeClr val="dk1">
                      <a:alpha val="40000"/>
                    </a:schemeClr>
                  </a:outerShdw>
                </a:effectLst>
                <a:highlight>
                  <a:srgbClr val="00FFFF"/>
                </a:highlight>
                <a:latin typeface="Calibri" panose="020F0502020204030204" pitchFamily="34" charset="0"/>
                <a:ea typeface="MS Minngs"/>
              </a:rPr>
              <a:t>Semblables aux étoiles qui n'apparaissent qu'à la nuit, ils brilleront lorsque les ténèbres couvriront la terre et l'obscurité les peuples</a:t>
            </a:r>
            <a:r>
              <a:rPr lang="fr-FR" sz="2000" dirty="0">
                <a:solidFill>
                  <a:schemeClr val="bg1"/>
                </a:solidFill>
                <a:effectLst/>
                <a:highlight>
                  <a:srgbClr val="FFFF00"/>
                </a:highlight>
                <a:latin typeface="Calibri" panose="020F0502020204030204" pitchFamily="34" charset="0"/>
                <a:ea typeface="MS Minngs"/>
              </a:rPr>
              <a:t>. </a:t>
            </a:r>
            <a:r>
              <a:rPr lang="fr-FR" sz="2000" dirty="0">
                <a:solidFill>
                  <a:srgbClr val="0000FF"/>
                </a:solidFill>
                <a:effectLst>
                  <a:outerShdw blurRad="38100" dist="38100" dir="2700000" algn="tl">
                    <a:srgbClr val="000000">
                      <a:alpha val="43137"/>
                    </a:srgbClr>
                  </a:outerShdw>
                </a:effectLst>
                <a:highlight>
                  <a:srgbClr val="FFFF00"/>
                </a:highlight>
                <a:latin typeface="Calibri" panose="020F0502020204030204" pitchFamily="34" charset="0"/>
                <a:ea typeface="MS Minngs"/>
              </a:rPr>
              <a:t>Dans l'Afrique païenne, dans les pays catholiques d'Europe et de l'Amérique du Sud, en Chine, aux Indes, dans les îles lointaines et dans les lieux les plus reculés du globe</a:t>
            </a:r>
            <a:r>
              <a:rPr lang="fr-FR" sz="2000" dirty="0">
                <a:solidFill>
                  <a:schemeClr val="bg1"/>
                </a:solidFill>
                <a:effectLst/>
                <a:latin typeface="Calibri" panose="020F0502020204030204" pitchFamily="34" charset="0"/>
                <a:ea typeface="MS Minngs"/>
              </a:rPr>
              <a:t>, </a:t>
            </a:r>
            <a:r>
              <a:rPr lang="fr-FR" sz="2000" dirty="0">
                <a:solidFill>
                  <a:schemeClr val="accent4">
                    <a:lumMod val="20000"/>
                    <a:lumOff val="80000"/>
                  </a:schemeClr>
                </a:solidFill>
                <a:effectLst/>
                <a:latin typeface="Calibri" panose="020F0502020204030204" pitchFamily="34" charset="0"/>
                <a:ea typeface="MS Minngs"/>
              </a:rPr>
              <a:t>le Seigneur possède un firmament d'âmes d'élite qui apparaîtront dans tout leur éclat au sein des ténèbres, révélant nettement au monde apostat le pouvoir transformateur de sa loi. </a:t>
            </a:r>
            <a:br>
              <a:rPr lang="fr-FR" sz="2000" dirty="0">
                <a:solidFill>
                  <a:srgbClr val="FFFF00"/>
                </a:solidFill>
                <a:effectLst/>
                <a:latin typeface="Calibri" panose="020F0502020204030204" pitchFamily="34" charset="0"/>
                <a:ea typeface="MS Minngs"/>
              </a:rPr>
            </a:br>
            <a:r>
              <a:rPr lang="fr-FR" sz="2000" dirty="0">
                <a:solidFill>
                  <a:srgbClr val="FFBF44"/>
                </a:solidFill>
                <a:effectLst/>
                <a:latin typeface="Calibri" panose="020F0502020204030204" pitchFamily="34" charset="0"/>
                <a:ea typeface="MS Minngs"/>
              </a:rPr>
              <a:t>Déjà aujourd'hui, nous les voyons apparaître dans toute nation, tout peuple,</a:t>
            </a:r>
            <a:r>
              <a:rPr lang="fr-FR" sz="2000" b="1" dirty="0">
                <a:solidFill>
                  <a:srgbClr val="FFBF44"/>
                </a:solidFill>
                <a:effectLst/>
                <a:latin typeface="Calibri" panose="020F0502020204030204" pitchFamily="34" charset="0"/>
                <a:ea typeface="MS Minngs"/>
              </a:rPr>
              <a:t> </a:t>
            </a:r>
            <a:r>
              <a:rPr lang="fr-FR" sz="2000" dirty="0">
                <a:solidFill>
                  <a:srgbClr val="FFBF44"/>
                </a:solidFill>
                <a:effectLst/>
                <a:latin typeface="Calibri" panose="020F0502020204030204" pitchFamily="34" charset="0"/>
                <a:ea typeface="MS Minngs"/>
              </a:rPr>
              <a:t>toute tribu et toute langue. »</a:t>
            </a:r>
            <a:endParaRPr lang="fr-CH" sz="2000" dirty="0">
              <a:solidFill>
                <a:srgbClr val="FFBF44"/>
              </a:solidFill>
            </a:endParaRP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pic>
        <p:nvPicPr>
          <p:cNvPr id="9" name="Picture 8" descr="A yellow and green background&#10;&#10;AI-generated content may be incorrect.">
            <a:extLst>
              <a:ext uri="{FF2B5EF4-FFF2-40B4-BE49-F238E27FC236}">
                <a16:creationId xmlns:a16="http://schemas.microsoft.com/office/drawing/2014/main" id="{BCB26DFD-F105-17D2-F681-4A3D35A656A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3200" cy="6858675"/>
          </a:xfrm>
          <a:prstGeom prst="rect">
            <a:avLst/>
          </a:prstGeom>
        </p:spPr>
      </p:pic>
      <p:sp>
        <p:nvSpPr>
          <p:cNvPr id="3" name="CuadroTexto 2">
            <a:extLst>
              <a:ext uri="{FF2B5EF4-FFF2-40B4-BE49-F238E27FC236}">
                <a16:creationId xmlns:a16="http://schemas.microsoft.com/office/drawing/2014/main" id="{8111905C-C1CF-1107-A5BF-FF24EA22FB20}"/>
              </a:ext>
            </a:extLst>
          </p:cNvPr>
          <p:cNvSpPr txBox="1"/>
          <p:nvPr/>
        </p:nvSpPr>
        <p:spPr>
          <a:xfrm>
            <a:off x="0" y="0"/>
            <a:ext cx="12192000" cy="769441"/>
          </a:xfrm>
          <a:prstGeom prst="rect">
            <a:avLst/>
          </a:prstGeom>
          <a:noFill/>
        </p:spPr>
        <p:txBody>
          <a:bodyPr wrap="square">
            <a:spAutoFit/>
          </a:bodyPr>
          <a:lstStyle/>
          <a:p>
            <a:pPr algn="ctr"/>
            <a:r>
              <a:rPr lang="fr-CH" sz="4400" b="1" dirty="0">
                <a:ln w="6600">
                  <a:solidFill>
                    <a:schemeClr val="accent2"/>
                  </a:solidFill>
                  <a:prstDash val="solid"/>
                </a:ln>
                <a:solidFill>
                  <a:srgbClr val="FFFFFF"/>
                </a:solidFill>
                <a:effectLst>
                  <a:outerShdw dist="38100" dir="2700000" algn="tl" rotWithShape="0">
                    <a:schemeClr val="accent2"/>
                  </a:outerShdw>
                </a:effectLst>
              </a:rPr>
              <a:t>FÊTES, NOUVELLE LUNE ET SABBATS</a:t>
            </a: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646331"/>
          </a:xfrm>
          <a:prstGeom prst="rect">
            <a:avLst/>
          </a:prstGeom>
          <a:noFill/>
        </p:spPr>
        <p:txBody>
          <a:bodyPr wrap="square">
            <a:spAutoFit/>
          </a:bodyPr>
          <a:lstStyle/>
          <a:p>
            <a:pPr algn="ctr"/>
            <a:r>
              <a:rPr lang="fr-CH" b="1" dirty="0">
                <a:solidFill>
                  <a:srgbClr val="FFFF66"/>
                </a:solidFill>
                <a:effectLst>
                  <a:outerShdw blurRad="38100" dist="38100" dir="2700000" algn="tl">
                    <a:srgbClr val="000000">
                      <a:alpha val="43137"/>
                    </a:srgbClr>
                  </a:outerShdw>
                </a:effectLst>
                <a:latin typeface="Comic Sans MS" panose="030F0702030302020204" pitchFamily="66" charset="0"/>
              </a:rPr>
              <a:t>« Que personne donc ne vous juge au sujet du manger ou du boire, ou au sujet d'une fête, d'une nouvelle lune, ou des sabbats. » </a:t>
            </a:r>
            <a:r>
              <a:rPr lang="fr-CH" sz="1400" b="1" dirty="0">
                <a:solidFill>
                  <a:srgbClr val="FFFF66"/>
                </a:solidFill>
                <a:effectLst>
                  <a:outerShdw blurRad="38100" dist="38100" dir="2700000" algn="tl">
                    <a:srgbClr val="000000">
                      <a:alpha val="43137"/>
                    </a:srgbClr>
                  </a:outerShdw>
                </a:effectLst>
                <a:latin typeface="Comic Sans MS" panose="030F0702030302020204" pitchFamily="66" charset="0"/>
              </a:rPr>
              <a:t>Colossiens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6803092" cy="707886"/>
          </a:xfrm>
          <a:prstGeom prst="rect">
            <a:avLst/>
          </a:prstGeom>
          <a:noFill/>
          <a:ln w="38100">
            <a:solidFill>
              <a:srgbClr val="0000FF"/>
            </a:solidFill>
          </a:ln>
        </p:spPr>
        <p:txBody>
          <a:bodyPr wrap="square" rtlCol="0">
            <a:spAutoFit/>
          </a:bodyPr>
          <a:lstStyle/>
          <a:p>
            <a:pPr>
              <a:spcBef>
                <a:spcPts val="600"/>
              </a:spcBef>
            </a:pPr>
            <a:r>
              <a:rPr lang="fr-CH" sz="2000" b="1" dirty="0">
                <a:solidFill>
                  <a:srgbClr val="0000FF"/>
                </a:solidFill>
              </a:rPr>
              <a:t>Outre la circoncision, d'autres éléments distinguaient les Juifs des non-Juifs : les rites et les festivités religieuses.</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1565268114"/>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323850" y="4440048"/>
            <a:ext cx="7119166" cy="2246769"/>
          </a:xfrm>
          <a:prstGeom prst="rect">
            <a:avLst/>
          </a:prstGeom>
          <a:noFill/>
          <a:ln w="38100">
            <a:solidFill>
              <a:srgbClr val="FF0000"/>
            </a:solidFill>
          </a:ln>
        </p:spPr>
        <p:txBody>
          <a:bodyPr wrap="square">
            <a:spAutoFit/>
          </a:bodyPr>
          <a:lstStyle/>
          <a:p>
            <a:pPr>
              <a:spcBef>
                <a:spcPts val="600"/>
              </a:spcBef>
            </a:pPr>
            <a:r>
              <a:rPr lang="fr-CH" sz="2000" b="1" dirty="0"/>
              <a:t>Paul semble citer </a:t>
            </a:r>
            <a:r>
              <a:rPr lang="fr-CH" sz="2000" b="1" dirty="0">
                <a:solidFill>
                  <a:srgbClr val="26974B"/>
                </a:solidFill>
              </a:rPr>
              <a:t>Osée 2.11</a:t>
            </a:r>
            <a:r>
              <a:rPr lang="fr-CH" sz="2000" b="1" dirty="0"/>
              <a:t> pour résumer en une seule formule l'ensemble du système cérémoniel du Sanctuaire. Cela implique que les sabbats mentionnés ici sont les sept sabbats rituels </a:t>
            </a:r>
            <a:r>
              <a:rPr lang="fr-CH" sz="2000" b="1" dirty="0">
                <a:solidFill>
                  <a:srgbClr val="500797"/>
                </a:solidFill>
              </a:rPr>
              <a:t>(observés indépendamment du jour de la semaine où ils tombaient), </a:t>
            </a:r>
            <a:r>
              <a:rPr lang="fr-CH" sz="2000" dirty="0">
                <a:solidFill>
                  <a:srgbClr val="0000FF"/>
                </a:solidFill>
                <a:effectLst>
                  <a:outerShdw blurRad="38100" dist="38100" dir="2700000" algn="tl">
                    <a:srgbClr val="000000">
                      <a:alpha val="43137"/>
                    </a:srgbClr>
                  </a:outerShdw>
                </a:effectLst>
              </a:rPr>
              <a:t>et non le sabbat hebdomadaire (inclus dans la loi morale, universelle et applicable à tous, Juifs et non-Juifs).</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161925" y="2351656"/>
            <a:ext cx="7119168" cy="1938992"/>
          </a:xfrm>
          <a:prstGeom prst="rect">
            <a:avLst/>
          </a:prstGeom>
          <a:noFill/>
          <a:ln w="38100">
            <a:solidFill>
              <a:srgbClr val="0000FF"/>
            </a:solidFill>
          </a:ln>
        </p:spPr>
        <p:txBody>
          <a:bodyPr wrap="square">
            <a:spAutoFit/>
          </a:bodyPr>
          <a:lstStyle/>
          <a:p>
            <a:pPr>
              <a:spcBef>
                <a:spcPts val="600"/>
              </a:spcBef>
            </a:pPr>
            <a:r>
              <a:rPr lang="fr-CH" sz="2000" b="1" dirty="0">
                <a:solidFill>
                  <a:srgbClr val="FF00FF"/>
                </a:solidFill>
              </a:rPr>
              <a:t>Paul avait déjà clarifié le rôle de la circoncision. Maintenant, avec l'expression « c'est pourquoi », il indique les implications de l'effacement de l'« acte » (les lois cérémonielles) :</a:t>
            </a:r>
            <a:r>
              <a:rPr lang="fr-CH" sz="2000" b="1" dirty="0"/>
              <a:t> </a:t>
            </a:r>
            <a:r>
              <a:rPr lang="fr-CH" sz="2000" b="1" dirty="0">
                <a:solidFill>
                  <a:srgbClr val="0000FF"/>
                </a:solidFill>
              </a:rPr>
              <a:t>il n'était plus obligatoire pour le salut d'observer les rites et les festivités, que Jésus a accomplis en mourant sur la croix </a:t>
            </a:r>
            <a:r>
              <a:rPr lang="fr-CH" sz="2000" b="1" dirty="0">
                <a:solidFill>
                  <a:srgbClr val="26974B"/>
                </a:solidFill>
              </a:rPr>
              <a:t>(Matthieu 27.51 ; Colossiens 2.16)</a:t>
            </a:r>
            <a:r>
              <a:rPr lang="fr-CH" sz="2000" b="1" dirty="0"/>
              <a:t>.</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Graphic spid="2" grpId="0" uiExpand="1">
        <p:bldSub>
          <a:bldDgm bld="one"/>
        </p:bldSub>
      </p:bldGraphic>
      <p:bldP spid="8"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BBC2152-8543-F24B-98B3-7A4091CC3A76}"/>
              </a:ext>
            </a:extLst>
          </p:cNvPr>
          <p:cNvSpPr txBox="1"/>
          <p:nvPr/>
        </p:nvSpPr>
        <p:spPr>
          <a:xfrm>
            <a:off x="4168588" y="161365"/>
            <a:ext cx="7790330" cy="3170099"/>
          </a:xfrm>
          <a:prstGeom prst="rect">
            <a:avLst/>
          </a:prstGeom>
          <a:noFill/>
          <a:ln w="38100">
            <a:solidFill>
              <a:srgbClr val="0000FF"/>
            </a:solidFill>
          </a:ln>
        </p:spPr>
        <p:txBody>
          <a:bodyPr wrap="square" rtlCol="0">
            <a:spAutoFit/>
          </a:bodyPr>
          <a:lstStyle/>
          <a:p>
            <a:pPr algn="ct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N'attristez pas le Saint-Esprit de Dieu, par lequel vous avez été scellés pour le jour de la rédemption » </a:t>
            </a:r>
            <a:r>
              <a:rPr lang="fr-FR" sz="2000" i="1" dirty="0">
                <a:highlight>
                  <a:srgbClr val="FFFF00"/>
                </a:highlight>
                <a:latin typeface="Arial" panose="020B0604020202020204" pitchFamily="34" charset="0"/>
                <a:cs typeface="Arial" panose="020B0604020202020204" pitchFamily="34" charset="0"/>
              </a:rPr>
              <a:t>(Éphésiens 4.30)</a:t>
            </a:r>
            <a:r>
              <a:rPr lang="fr-FR" sz="2000" dirty="0">
                <a:highlight>
                  <a:srgbClr val="FFFF00"/>
                </a:highlight>
                <a:latin typeface="Arial" panose="020B0604020202020204" pitchFamily="34" charset="0"/>
                <a:cs typeface="Arial" panose="020B0604020202020204" pitchFamily="34" charset="0"/>
              </a:rPr>
              <a:t>.</a:t>
            </a:r>
            <a:endParaRPr lang="fr-CH" sz="2000" dirty="0">
              <a:highlight>
                <a:srgbClr val="FFFF00"/>
              </a:highlight>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 </a:t>
            </a:r>
            <a:endParaRPr lang="fr-CH" sz="2000" dirty="0">
              <a:latin typeface="Arial" panose="020B0604020202020204" pitchFamily="34" charset="0"/>
              <a:cs typeface="Arial" panose="020B0604020202020204" pitchFamily="34" charset="0"/>
            </a:endParaRPr>
          </a:p>
          <a:p>
            <a:pPr algn="ctr"/>
            <a:r>
              <a:rPr lang="fr-FR" sz="2000" dirty="0">
                <a:latin typeface="Arial" panose="020B0604020202020204" pitchFamily="34" charset="0"/>
                <a:cs typeface="Arial" panose="020B0604020202020204" pitchFamily="34" charset="0"/>
              </a:rPr>
              <a:t>	</a:t>
            </a:r>
            <a:r>
              <a:rPr lang="fr-FR"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Comment notre Père céleste nous considère-t-il quand nous doutons de l'amour qui l'a porté à donner son Fils unique </a:t>
            </a:r>
            <a:br>
              <a:rPr lang="fr-FR"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afin que nous ayons la vie ?</a:t>
            </a:r>
            <a:r>
              <a:rPr lang="fr-FR" sz="2000" dirty="0">
                <a:latin typeface="Arial" panose="020B0604020202020204" pitchFamily="34" charset="0"/>
                <a:cs typeface="Arial" panose="020B0604020202020204" pitchFamily="34" charset="0"/>
              </a:rPr>
              <a:t> </a:t>
            </a:r>
          </a:p>
          <a:p>
            <a:pPr algn="ctr"/>
            <a:endParaRPr lang="fr-FR" sz="2000" dirty="0">
              <a:latin typeface="Arial" panose="020B0604020202020204" pitchFamily="34" charset="0"/>
              <a:cs typeface="Arial" panose="020B0604020202020204" pitchFamily="34" charset="0"/>
            </a:endParaRPr>
          </a:p>
          <a:p>
            <a:pPr algn="ct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L'apôtre écrit :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Lui, qui n'a point épargné son propre Fils, mais qui l'a livré pour nous tous, comment ne nous donnera-t-il pas toutes choses avec lui ? »</a:t>
            </a:r>
            <a:r>
              <a:rPr lang="fr-FR" sz="2000" i="1"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i="1" dirty="0">
                <a:highlight>
                  <a:srgbClr val="FFFF00"/>
                </a:highlight>
                <a:latin typeface="Arial" panose="020B0604020202020204" pitchFamily="34" charset="0"/>
                <a:cs typeface="Arial" panose="020B0604020202020204" pitchFamily="34" charset="0"/>
              </a:rPr>
              <a:t>(Romains 8.32.)  </a:t>
            </a:r>
            <a:endParaRPr lang="fr-CH" dirty="0"/>
          </a:p>
        </p:txBody>
      </p:sp>
      <p:sp>
        <p:nvSpPr>
          <p:cNvPr id="3" name="ZoneTexte 2">
            <a:extLst>
              <a:ext uri="{FF2B5EF4-FFF2-40B4-BE49-F238E27FC236}">
                <a16:creationId xmlns:a16="http://schemas.microsoft.com/office/drawing/2014/main" id="{CB4A4F76-E870-AE27-3661-966FB5205CF4}"/>
              </a:ext>
            </a:extLst>
          </p:cNvPr>
          <p:cNvSpPr txBox="1"/>
          <p:nvPr/>
        </p:nvSpPr>
        <p:spPr>
          <a:xfrm>
            <a:off x="3263153" y="3609179"/>
            <a:ext cx="8695765" cy="3170099"/>
          </a:xfrm>
          <a:prstGeom prst="rect">
            <a:avLst/>
          </a:prstGeom>
          <a:noFill/>
          <a:ln w="38100">
            <a:solidFill>
              <a:srgbClr val="0000FF"/>
            </a:solidFill>
          </a:ln>
        </p:spPr>
        <p:txBody>
          <a:bodyPr wrap="square" rtlCol="0">
            <a:spAutoFit/>
          </a:bodyPr>
          <a:lstStyle/>
          <a:p>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Et pourtant, qu'ils sont nombreux ceux qui, par leurs actions, si ce n'est par leurs paroles, disent : « Ce n'est pas pour moi que le Seigneur a fait cela. Il aime peut-être telle ou telle personne, mais pas moi. »</a:t>
            </a:r>
          </a:p>
          <a:p>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foi prend Dieu au mot ; elle ne demande pas le sens des expériences douloureuses par lesquelles elle est appelée à passer. Mais grand est le nombre de ceux qui ont peu de foi. ... </a:t>
            </a:r>
            <a:b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obstacles qu'ils rencontrent, au lieu de les amener à Dieu, les séparent de lui en provoquant chez eux un esprit inquiet et le murmure. Jésus est leur ami. Tout le ciel s'intéresse à leur bien-être, et leur crainte et leurs plaintes attristent le Saint-Esprit. »</a:t>
            </a:r>
            <a:endParaRPr lang="fr-CH"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EACE6203-D7DE-28CB-8D8C-A9EAB3EFF9A6}"/>
              </a:ext>
            </a:extLst>
          </p:cNvPr>
          <p:cNvSpPr txBox="1"/>
          <p:nvPr/>
        </p:nvSpPr>
        <p:spPr>
          <a:xfrm>
            <a:off x="242047" y="161365"/>
            <a:ext cx="3738282" cy="707886"/>
          </a:xfrm>
          <a:prstGeom prst="rect">
            <a:avLst/>
          </a:prstGeom>
          <a:noFill/>
          <a:ln w="38100">
            <a:solidFill>
              <a:schemeClr val="tx1"/>
            </a:solidFill>
          </a:ln>
        </p:spPr>
        <p:txBody>
          <a:bodyPr wrap="square" rtlCol="0">
            <a:spAutoFit/>
          </a:bodyPr>
          <a:lstStyle/>
          <a:p>
            <a:r>
              <a:rPr lang="fr-FR" sz="2000" dirty="0">
                <a:highlight>
                  <a:srgbClr val="FFFF00"/>
                </a:highlight>
                <a:latin typeface="Arial" panose="020B0604020202020204" pitchFamily="34" charset="0"/>
                <a:cs typeface="Arial" panose="020B0604020202020204" pitchFamily="34" charset="0"/>
              </a:rPr>
              <a:t>[Demeurer en Christ, la source de la force], p. 282, 2 octobre )</a:t>
            </a:r>
            <a:endParaRPr lang="fr-CH" sz="2000" dirty="0">
              <a:highlight>
                <a:srgbClr val="FFFF00"/>
              </a:highlight>
              <a:latin typeface="Arial" panose="020B0604020202020204" pitchFamily="34" charset="0"/>
              <a:cs typeface="Arial" panose="020B0604020202020204" pitchFamily="34" charset="0"/>
            </a:endParaRPr>
          </a:p>
        </p:txBody>
      </p:sp>
      <p:pic>
        <p:nvPicPr>
          <p:cNvPr id="8196" name="Picture 4">
            <a:extLst>
              <a:ext uri="{FF2B5EF4-FFF2-40B4-BE49-F238E27FC236}">
                <a16:creationId xmlns:a16="http://schemas.microsoft.com/office/drawing/2014/main" id="{C550E27B-C9EC-5139-14EF-A84C69185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2242" y="1172166"/>
            <a:ext cx="2274244" cy="215929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 d’Épingle Story">
            <a:extLst>
              <a:ext uri="{FF2B5EF4-FFF2-40B4-BE49-F238E27FC236}">
                <a16:creationId xmlns:a16="http://schemas.microsoft.com/office/drawing/2014/main" id="{E4C90EB1-921C-DAFF-E706-C6C3AD5095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4070" y="3452875"/>
            <a:ext cx="2682816" cy="3004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2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een and yellow background&#10;&#10;AI-generated content may be incorrect.">
            <a:extLst>
              <a:ext uri="{FF2B5EF4-FFF2-40B4-BE49-F238E27FC236}">
                <a16:creationId xmlns:a16="http://schemas.microsoft.com/office/drawing/2014/main" id="{01FCB2B6-9E09-01E5-AAE0-B8CE441CDB67}"/>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fr-CH" sz="4400" b="1" dirty="0">
                <a:ln/>
                <a:solidFill>
                  <a:srgbClr val="FF0000"/>
                </a:solidFill>
              </a:rPr>
              <a:t>COMMANDEMENTS DES HOMMES</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646331"/>
          </a:xfrm>
          <a:prstGeom prst="rect">
            <a:avLst/>
          </a:prstGeom>
          <a:noFill/>
        </p:spPr>
        <p:txBody>
          <a:bodyPr wrap="square">
            <a:spAutoFit/>
            <a:scene3d>
              <a:camera prst="orthographicFront"/>
              <a:lightRig rig="threePt" dir="t"/>
            </a:scene3d>
            <a:sp3d extrusionH="57150">
              <a:bevelT w="38100" h="38100"/>
            </a:sp3d>
          </a:bodyPr>
          <a:lstStyle/>
          <a:p>
            <a:pPr algn="ctr"/>
            <a:r>
              <a:rPr lang="fr-CH" b="1" dirty="0">
                <a:solidFill>
                  <a:schemeClr val="accent4">
                    <a:lumMod val="50000"/>
                  </a:schemeClr>
                </a:solidFill>
                <a:latin typeface="Comic Sans MS" panose="030F0702030302020204" pitchFamily="66" charset="0"/>
              </a:rPr>
              <a:t>« Ces préceptes, fondés sur des commandements et des doctrines des hommes, ont sans doute une apparence de sagesse… » </a:t>
            </a:r>
            <a:r>
              <a:rPr lang="fr-CH" sz="1400" b="1" dirty="0">
                <a:solidFill>
                  <a:schemeClr val="accent4">
                    <a:lumMod val="50000"/>
                  </a:schemeClr>
                </a:solidFill>
                <a:latin typeface="Comic Sans MS" panose="030F0702030302020204" pitchFamily="66" charset="0"/>
              </a:rPr>
              <a:t>Colossiens 2.22-23</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399" y="1593652"/>
            <a:ext cx="8233860" cy="1631216"/>
          </a:xfrm>
          <a:prstGeom prst="rect">
            <a:avLst/>
          </a:prstGeom>
          <a:noFill/>
          <a:ln w="38100">
            <a:solidFill>
              <a:srgbClr val="0000FF"/>
            </a:solidFill>
          </a:ln>
        </p:spPr>
        <p:txBody>
          <a:bodyPr wrap="square" rtlCol="0">
            <a:spAutoFit/>
          </a:bodyPr>
          <a:lstStyle/>
          <a:p>
            <a:pPr>
              <a:spcBef>
                <a:spcPts val="600"/>
              </a:spcBef>
            </a:pPr>
            <a:r>
              <a:rPr lang="fr-CH" sz="2000" b="1" dirty="0">
                <a:highlight>
                  <a:srgbClr val="00FFFF"/>
                </a:highlight>
              </a:rPr>
              <a:t>Les faux docteurs auxquels Paul fait allusion à plusieurs reprises dans sa lettre étaient des Juifs qui enseignaient la nécessité de s'attacher aux lois juives pour obtenir le salut </a:t>
            </a:r>
            <a:r>
              <a:rPr lang="fr-CH" sz="2000" b="1" dirty="0">
                <a:solidFill>
                  <a:srgbClr val="FF00FF"/>
                </a:solidFill>
                <a:highlight>
                  <a:srgbClr val="00FFFF"/>
                </a:highlight>
              </a:rPr>
              <a:t>(Actes 15.1, 5)</a:t>
            </a:r>
            <a:r>
              <a:rPr lang="fr-CH" sz="2000" b="1" dirty="0">
                <a:highlight>
                  <a:srgbClr val="00FFFF"/>
                </a:highlight>
              </a:rPr>
              <a:t>. </a:t>
            </a:r>
            <a:br>
              <a:rPr lang="fr-CH" sz="2000" b="1" dirty="0">
                <a:highlight>
                  <a:srgbClr val="00FFFF"/>
                </a:highlight>
              </a:rPr>
            </a:br>
            <a:r>
              <a:rPr lang="fr-CH" sz="2000" b="1" dirty="0">
                <a:highlight>
                  <a:srgbClr val="00FFFF"/>
                </a:highlight>
              </a:rPr>
              <a:t>Ces lois comprenaient, en outre, de nombreuses règles élaborées </a:t>
            </a:r>
            <a:br>
              <a:rPr lang="fr-CH" sz="2000" b="1" dirty="0">
                <a:highlight>
                  <a:srgbClr val="00FFFF"/>
                </a:highlight>
              </a:rPr>
            </a:br>
            <a:r>
              <a:rPr lang="fr-CH" sz="2000" b="1" dirty="0">
                <a:highlight>
                  <a:srgbClr val="00FFFF"/>
                </a:highlight>
              </a:rPr>
              <a:t>par les rabbins.</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8538658" y="2066006"/>
            <a:ext cx="3500943" cy="2317722"/>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1971174" y="4840695"/>
            <a:ext cx="7898968" cy="1015663"/>
          </a:xfrm>
          <a:prstGeom prst="rect">
            <a:avLst/>
          </a:prstGeom>
          <a:noFill/>
          <a:ln w="38100">
            <a:solidFill>
              <a:srgbClr val="0000FF"/>
            </a:solidFill>
          </a:ln>
        </p:spPr>
        <p:txBody>
          <a:bodyPr wrap="square">
            <a:spAutoFit/>
          </a:bodyPr>
          <a:lstStyle/>
          <a:p>
            <a:pPr>
              <a:spcBef>
                <a:spcPts val="600"/>
              </a:spcBef>
            </a:pPr>
            <a:r>
              <a:rPr lang="fr-CH" sz="2000" b="1" dirty="0">
                <a:highlight>
                  <a:srgbClr val="00FF00"/>
                </a:highlight>
              </a:rPr>
              <a:t>Or, Paul précise que, pour les Juifs habitués à ces rites, ceux-ci ont une certaine valeur moralisatrice pour eux-mêmes, bien qu'ils ne soient pas efficaces pour transformer le cœur </a:t>
            </a:r>
            <a:r>
              <a:rPr lang="fr-CH" sz="2000" b="1" dirty="0">
                <a:solidFill>
                  <a:srgbClr val="FF00FF"/>
                </a:solidFill>
              </a:rPr>
              <a:t>(Colossiens 2.23)</a:t>
            </a:r>
            <a:r>
              <a:rPr lang="fr-CH" sz="2000" b="1" dirty="0"/>
              <a:t>.</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1294" y="3224868"/>
            <a:ext cx="8409046" cy="1631216"/>
          </a:xfrm>
          <a:prstGeom prst="rect">
            <a:avLst/>
          </a:prstGeom>
          <a:noFill/>
          <a:ln w="38100">
            <a:solidFill>
              <a:srgbClr val="0000FF"/>
            </a:solidFill>
          </a:ln>
        </p:spPr>
        <p:txBody>
          <a:bodyPr wrap="square">
            <a:spAutoFit/>
          </a:bodyPr>
          <a:lstStyle/>
          <a:p>
            <a:pPr>
              <a:spcBef>
                <a:spcPts val="600"/>
              </a:spcBef>
            </a:pPr>
            <a:r>
              <a:rPr lang="fr-CH" sz="2000" b="1" dirty="0">
                <a:highlight>
                  <a:srgbClr val="FFFF00"/>
                </a:highlight>
              </a:rPr>
              <a:t>Suivons le raisonnement paulinien. Dans le baptême, nous sommes morts aux « rudiments du monde » et nous vivons pour Christ. Si nous nous préoccupons encore, par exemple, des impuretés cérémonielles, c'est que nous vivons encore dans le monde, et nous nous attachons à des choses qui périssent avec l'usage</a:t>
            </a:r>
            <a:r>
              <a:rPr lang="fr-CH" sz="2000" b="1" dirty="0"/>
              <a:t> </a:t>
            </a:r>
            <a:r>
              <a:rPr lang="fr-CH" sz="2000" b="1" dirty="0">
                <a:solidFill>
                  <a:srgbClr val="FF00FF"/>
                </a:solidFill>
              </a:rPr>
              <a:t>(Colossiens 2.20-22)</a:t>
            </a:r>
            <a:r>
              <a:rPr lang="fr-CH" sz="2000" b="1" dirty="0"/>
              <a:t>.</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3" y="5856358"/>
            <a:ext cx="7961721" cy="1015663"/>
          </a:xfrm>
          <a:prstGeom prst="rect">
            <a:avLst/>
          </a:prstGeom>
          <a:noFill/>
          <a:ln w="38100">
            <a:solidFill>
              <a:srgbClr val="0000FF"/>
            </a:solidFill>
          </a:ln>
        </p:spPr>
        <p:txBody>
          <a:bodyPr wrap="square">
            <a:spAutoFit/>
          </a:bodyPr>
          <a:lstStyle/>
          <a:p>
            <a:pPr>
              <a:spcBef>
                <a:spcPts val="600"/>
              </a:spcBef>
            </a:pPr>
            <a:r>
              <a:rPr lang="fr-CH" sz="2000" b="1" dirty="0">
                <a:highlight>
                  <a:srgbClr val="00FFFF"/>
                </a:highlight>
              </a:rPr>
              <a:t>En résumé, nous devons nous laisser guider par les enseignements contenus dans les Écritures — divinement inspirées —, et non par </a:t>
            </a:r>
            <a:br>
              <a:rPr lang="fr-CH" sz="2000" b="1" dirty="0">
                <a:highlight>
                  <a:srgbClr val="00FFFF"/>
                </a:highlight>
              </a:rPr>
            </a:br>
            <a:r>
              <a:rPr lang="fr-CH" sz="2000" b="1" dirty="0">
                <a:highlight>
                  <a:srgbClr val="00FFFF"/>
                </a:highlight>
              </a:rPr>
              <a:t>des philosophies ou des raisonnements humains.</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8" grpId="0" animBg="1"/>
      <p:bldP spid="7"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AF834520-6880-0FA5-6175-68E1B98B6C79}"/>
              </a:ext>
            </a:extLst>
          </p:cNvPr>
          <p:cNvSpPr txBox="1"/>
          <p:nvPr/>
        </p:nvSpPr>
        <p:spPr>
          <a:xfrm>
            <a:off x="4071668" y="69012"/>
            <a:ext cx="7720641" cy="5324535"/>
          </a:xfrm>
          <a:prstGeom prst="rect">
            <a:avLst/>
          </a:prstGeom>
          <a:noFill/>
        </p:spPr>
        <p:txBody>
          <a:bodyPr wrap="square" rtlCol="0">
            <a:spAutoFit/>
          </a:bodyPr>
          <a:lstStyle/>
          <a:p>
            <a:pPr algn="ct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 n'est pas parce que les hommes n'ont pas le même caractère qu'ils doivent se séparer. </a:t>
            </a:r>
          </a:p>
          <a:p>
            <a:pPr algn="ct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 nous sommes enfants du Roi céleste, nous ne serons pas en désaccord au point de nous gêner mutuellement.</a:t>
            </a:r>
          </a:p>
          <a:p>
            <a:pPr algn="ctr"/>
            <a:endPar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fr-FR" sz="2400" dirty="0">
                <a:solidFill>
                  <a:srgbClr val="500797"/>
                </a:solidFill>
                <a:effectLst>
                  <a:outerShdw blurRad="38100" dist="38100" dir="2700000" algn="tl">
                    <a:srgbClr val="000000">
                      <a:alpha val="43137"/>
                    </a:srgbClr>
                  </a:outerShdw>
                </a:effectLst>
                <a:latin typeface="Calibri" panose="020F0502020204030204" pitchFamily="34" charset="0"/>
                <a:ea typeface="MS Minngs"/>
              </a:rPr>
              <a:t>C’est </a:t>
            </a:r>
            <a:r>
              <a:rPr lang="fr-FR" sz="2400" dirty="0">
                <a:solidFill>
                  <a:srgbClr val="500797"/>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par</a:t>
            </a:r>
            <a:r>
              <a:rPr lang="fr-FR" sz="2400" dirty="0">
                <a:solidFill>
                  <a:srgbClr val="500797"/>
                </a:solidFill>
                <a:effectLst>
                  <a:outerShdw blurRad="38100" dist="38100" dir="2700000" algn="tl">
                    <a:srgbClr val="000000">
                      <a:alpha val="43137"/>
                    </a:srgbClr>
                  </a:outerShdw>
                </a:effectLst>
                <a:latin typeface="Calibri" panose="020F0502020204030204" pitchFamily="34" charset="0"/>
                <a:ea typeface="MS Minngs"/>
              </a:rPr>
              <a:t> la volonté du Seigneur que ses serviteurs sont pourvus de dons divers. C’est par son choix que des hommes aux intelligences différentes sont dans l’Église </a:t>
            </a:r>
            <a:br>
              <a:rPr lang="fr-FR" sz="2400" dirty="0">
                <a:solidFill>
                  <a:srgbClr val="500797"/>
                </a:solidFill>
                <a:effectLst>
                  <a:outerShdw blurRad="38100" dist="38100" dir="2700000" algn="tl">
                    <a:srgbClr val="000000">
                      <a:alpha val="43137"/>
                    </a:srgbClr>
                  </a:outerShdw>
                </a:effectLst>
                <a:latin typeface="Calibri" panose="020F0502020204030204" pitchFamily="34" charset="0"/>
                <a:ea typeface="MS Minngs"/>
              </a:rPr>
            </a:br>
            <a:r>
              <a:rPr lang="fr-FR" sz="2400" dirty="0">
                <a:solidFill>
                  <a:srgbClr val="500797"/>
                </a:solidFill>
                <a:effectLst>
                  <a:outerShdw blurRad="38100" dist="38100" dir="2700000" algn="tl">
                    <a:srgbClr val="000000">
                      <a:alpha val="43137"/>
                    </a:srgbClr>
                  </a:outerShdw>
                </a:effectLst>
                <a:latin typeface="Calibri" panose="020F0502020204030204" pitchFamily="34" charset="0"/>
                <a:ea typeface="MS Minngs"/>
              </a:rPr>
              <a:t>pour travailler avec Lui.</a:t>
            </a:r>
          </a:p>
          <a:p>
            <a:pPr algn="ctr"/>
            <a:endParaRPr lang="fr-FR" sz="2400" dirty="0">
              <a:solidFill>
                <a:srgbClr val="500797"/>
              </a:solidFill>
              <a:effectLst>
                <a:outerShdw blurRad="38100" dist="38100" dir="2700000" algn="tl">
                  <a:srgbClr val="000000">
                    <a:alpha val="43137"/>
                  </a:srgbClr>
                </a:outerShdw>
              </a:effectLst>
              <a:latin typeface="Calibri" panose="020F0502020204030204" pitchFamily="34" charset="0"/>
              <a:cs typeface="Arial" panose="020B0604020202020204" pitchFamily="34" charset="0"/>
            </a:endParaRPr>
          </a:p>
          <a:p>
            <a:pPr algn="ctr"/>
            <a:r>
              <a:rPr lang="fr-FR" sz="2100" dirty="0">
                <a:solidFill>
                  <a:srgbClr val="FF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Nous rencontrons différents courants de pensée et des dons divers sont nécessaires. Les serviteurs de Dieu doivent œuvrer en parfaite harmonie. Je remercie le Seigneur de ce que nous ne sommes pas tous exactement semblables, bien que nous devrions avoir le même esprit – </a:t>
            </a:r>
            <a:r>
              <a:rPr lang="fr-FR" sz="21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l’esprit qui demeure en Christ.</a:t>
            </a:r>
            <a:endParaRPr lang="fr-CH" sz="21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83C7DD8A-9CDB-D5D0-91FA-DE0DD6697F2E}"/>
              </a:ext>
            </a:extLst>
          </p:cNvPr>
          <p:cNvSpPr txBox="1"/>
          <p:nvPr/>
        </p:nvSpPr>
        <p:spPr>
          <a:xfrm>
            <a:off x="1397479" y="5473005"/>
            <a:ext cx="10463841" cy="1384995"/>
          </a:xfrm>
          <a:prstGeom prst="rect">
            <a:avLst/>
          </a:prstGeom>
          <a:noFill/>
        </p:spPr>
        <p:txBody>
          <a:bodyPr wrap="square" rtlCol="0">
            <a:spAutoFit/>
          </a:bodyPr>
          <a:lstStyle/>
          <a:p>
            <a:pPr algn="just"/>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L’apôtre Jean n’était pas semblable à l’apôtre Pierre.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Chacun d’eux devait voiler ses particularités et adoucir son tempérament afin d’aider l’autre témoignant de son attachement à la vérité et à la sanctification. »</a:t>
            </a:r>
            <a:endParaRPr lang="fr-CH"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endParaRPr lang="fr-CH" dirty="0"/>
          </a:p>
        </p:txBody>
      </p:sp>
      <p:sp>
        <p:nvSpPr>
          <p:cNvPr id="6" name="Parchemin : horizontal 5">
            <a:extLst>
              <a:ext uri="{FF2B5EF4-FFF2-40B4-BE49-F238E27FC236}">
                <a16:creationId xmlns:a16="http://schemas.microsoft.com/office/drawing/2014/main" id="{90B0C7C7-C1E8-082C-F248-7E26319696D2}"/>
              </a:ext>
            </a:extLst>
          </p:cNvPr>
          <p:cNvSpPr/>
          <p:nvPr/>
        </p:nvSpPr>
        <p:spPr>
          <a:xfrm>
            <a:off x="474453" y="241540"/>
            <a:ext cx="3209026" cy="905773"/>
          </a:xfrm>
          <a:prstGeom prst="horizontalScroll">
            <a:avLst/>
          </a:prstGeom>
          <a:ln w="38100"/>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This Day </a:t>
            </a:r>
            <a:r>
              <a:rPr lang="fr-FR" sz="1800" i="1"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With</a:t>
            </a: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r>
              <a:rPr lang="fr-FR" sz="1800" i="1" dirty="0" err="1">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God</a:t>
            </a: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262</a:t>
            </a:r>
            <a:endParaRPr lang="fr-CH" dirty="0">
              <a:ln w="0"/>
              <a:solidFill>
                <a:schemeClr val="tx1"/>
              </a:solidFill>
              <a:effectLst>
                <a:outerShdw blurRad="38100" dist="19050" dir="2700000" algn="tl" rotWithShape="0">
                  <a:schemeClr val="dk1">
                    <a:alpha val="40000"/>
                  </a:schemeClr>
                </a:outerShdw>
              </a:effectLst>
            </a:endParaRPr>
          </a:p>
        </p:txBody>
      </p:sp>
      <p:pic>
        <p:nvPicPr>
          <p:cNvPr id="1026" name="Picture 2">
            <a:extLst>
              <a:ext uri="{FF2B5EF4-FFF2-40B4-BE49-F238E27FC236}">
                <a16:creationId xmlns:a16="http://schemas.microsoft.com/office/drawing/2014/main" id="{8BB9B8BA-D39B-9015-2EB7-FF8200D86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54" y="1226771"/>
            <a:ext cx="3209026" cy="39506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42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BF7642-17B2-8D95-2806-FB7618599283}"/>
              </a:ext>
            </a:extLst>
          </p:cNvPr>
          <p:cNvSpPr txBox="1"/>
          <p:nvPr/>
        </p:nvSpPr>
        <p:spPr>
          <a:xfrm>
            <a:off x="3640347" y="189781"/>
            <a:ext cx="8203721" cy="1015663"/>
          </a:xfrm>
          <a:prstGeom prst="rect">
            <a:avLst/>
          </a:prstGeom>
          <a:noFill/>
        </p:spPr>
        <p:txBody>
          <a:bodyPr wrap="square" rtlCol="0">
            <a:spAutoFit/>
          </a:bodyPr>
          <a:lstStyle/>
          <a:p>
            <a:pPr algn="just">
              <a:buNone/>
            </a:pPr>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 Car c'est en lui qu'habite corporellement toute la plénitude de la divinité, et vous êtes comblés en lui, qui est la tête de tout principat et de toute autorité » </a:t>
            </a:r>
            <a:r>
              <a:rPr lang="fr-FR" sz="2000" i="1" dirty="0">
                <a:solidFill>
                  <a:srgbClr val="0000FF"/>
                </a:solidFill>
                <a:effectLst>
                  <a:outerShdw blurRad="38100" dist="38100" dir="2700000" algn="tl">
                    <a:srgbClr val="000000">
                      <a:alpha val="43137"/>
                    </a:srgbClr>
                  </a:outerShdw>
                </a:effectLst>
                <a:highlight>
                  <a:srgbClr val="00FFFF"/>
                </a:highlight>
                <a:latin typeface="Arial" panose="020B0604020202020204" pitchFamily="34" charset="0"/>
                <a:ea typeface="MS Minngs"/>
                <a:cs typeface="Arial" panose="020B0604020202020204" pitchFamily="34" charset="0"/>
              </a:rPr>
              <a:t>(Colossiens 2.9,10).</a:t>
            </a:r>
            <a:endParaRPr lang="fr-CH" dirty="0">
              <a:solidFill>
                <a:srgbClr val="0000FF"/>
              </a:solidFill>
              <a:effectLst>
                <a:outerShdw blurRad="38100" dist="38100" dir="2700000" algn="tl">
                  <a:srgbClr val="000000">
                    <a:alpha val="43137"/>
                  </a:srgbClr>
                </a:outerShdw>
              </a:effectLst>
              <a:highlight>
                <a:srgbClr val="00FFFF"/>
              </a:highlight>
            </a:endParaRPr>
          </a:p>
        </p:txBody>
      </p:sp>
      <p:sp>
        <p:nvSpPr>
          <p:cNvPr id="4" name="ZoneTexte 3">
            <a:extLst>
              <a:ext uri="{FF2B5EF4-FFF2-40B4-BE49-F238E27FC236}">
                <a16:creationId xmlns:a16="http://schemas.microsoft.com/office/drawing/2014/main" id="{5FE23000-CD1D-C808-3FF7-40E11905F8FA}"/>
              </a:ext>
            </a:extLst>
          </p:cNvPr>
          <p:cNvSpPr txBox="1"/>
          <p:nvPr/>
        </p:nvSpPr>
        <p:spPr>
          <a:xfrm>
            <a:off x="4364967" y="1388853"/>
            <a:ext cx="7479102" cy="1323439"/>
          </a:xfrm>
          <a:prstGeom prst="rect">
            <a:avLst/>
          </a:prstGeom>
          <a:noFill/>
          <a:ln w="38100">
            <a:solidFill>
              <a:srgbClr val="0000FF"/>
            </a:solidFill>
          </a:ln>
        </p:spPr>
        <p:txBody>
          <a:bodyPr wrap="square" rtlCol="0">
            <a:spAutoFit/>
          </a:bodyPr>
          <a:lstStyle/>
          <a:p>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 Seigneur Jésus agit par l'intermédiaire de son représentant, le Saint-Esprit. Par son moyen, il introduit la vie spirituelle dans les âmes, vivifiant leurs énergies en vue du bien, les purifiant de toute souillure morale et les qualifiant pour le royaume.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185B0D06-00C5-6668-21C4-F13CE743AB49}"/>
              </a:ext>
            </a:extLst>
          </p:cNvPr>
          <p:cNvSpPr txBox="1"/>
          <p:nvPr/>
        </p:nvSpPr>
        <p:spPr>
          <a:xfrm>
            <a:off x="4502989" y="2881223"/>
            <a:ext cx="7177177" cy="1938992"/>
          </a:xfrm>
          <a:prstGeom prst="rect">
            <a:avLst/>
          </a:prstGeom>
          <a:noFill/>
          <a:ln w="38100">
            <a:solidFill>
              <a:srgbClr val="0000FF"/>
            </a:solidFill>
          </a:ln>
        </p:spPr>
        <p:txBody>
          <a:bodyPr wrap="square" rtlCol="0">
            <a:spAutoFit/>
          </a:bodyPr>
          <a:lstStyle/>
          <a:p>
            <a:pPr algn="just"/>
            <a:r>
              <a:rPr lang="fr-FR"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Jésus a de grandes bénédictions à répandre, de riches dons à dispenser aux hommes. Il est le </a:t>
            </a:r>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Conseiller admirable » </a:t>
            </a:r>
            <a:r>
              <a:rPr lang="fr-FR" sz="2000" i="1"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(Ésaïe 9.6)</a:t>
            </a:r>
            <a:r>
              <a:rPr lang="fr-FR"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doué d'une sagesse et d'une force infinies ; si seulement nous voulions reconnaître la puissance de son Esprit et nous laisser façonner par elle, nous serions rendus parfaits en lui. </a:t>
            </a:r>
            <a:r>
              <a:rPr lang="fr-FR" sz="2000" i="1" dirty="0">
                <a:effectLst/>
                <a:highlight>
                  <a:srgbClr val="FFFF00"/>
                </a:highlight>
                <a:latin typeface="Calibri" panose="020F0502020204030204" pitchFamily="34" charset="0"/>
                <a:ea typeface="MS Minngs"/>
              </a:rPr>
              <a:t>(Colossiens 2.9,10.)</a:t>
            </a:r>
            <a:endParaRPr lang="fr-CH" sz="2000" dirty="0">
              <a:solidFill>
                <a:srgbClr val="500797"/>
              </a:solidFill>
              <a:highlight>
                <a:srgbClr val="FFFF00"/>
              </a:highligh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46B8A92C-7D9E-01A0-47CE-A35717FF743B}"/>
              </a:ext>
            </a:extLst>
          </p:cNvPr>
          <p:cNvSpPr txBox="1"/>
          <p:nvPr/>
        </p:nvSpPr>
        <p:spPr>
          <a:xfrm>
            <a:off x="4515929" y="4989146"/>
            <a:ext cx="7177177" cy="1631216"/>
          </a:xfrm>
          <a:prstGeom prst="rect">
            <a:avLst/>
          </a:prstGeom>
          <a:noFill/>
          <a:ln w="38100">
            <a:solidFill>
              <a:srgbClr val="0000FF"/>
            </a:solidFill>
          </a:ln>
        </p:spPr>
        <p:txBody>
          <a:bodyPr wrap="square" rtlCol="0">
            <a:spAutoFit/>
          </a:bodyPr>
          <a:lstStyle/>
          <a:p>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n'y a de vrai bonheur pour le cœur humain que s'il se laisse docilement façonner par l'Esprit de Dieu</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L'Esprit rend l'âme née de nouveau conforme au modèle, Jésus-Christ.</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Grâce à l'influence de l'Esprit, l'inimitié contre Dieu fait place à la foi et à l'amour, et l'orgueil fait place à l'humilité.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218" name="Picture 2">
            <a:extLst>
              <a:ext uri="{FF2B5EF4-FFF2-40B4-BE49-F238E27FC236}">
                <a16:creationId xmlns:a16="http://schemas.microsoft.com/office/drawing/2014/main" id="{296D3671-857F-509E-227F-339B69B0C1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463" y="454426"/>
            <a:ext cx="1897406" cy="1868854"/>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745A8636-662B-1139-A0ED-09B203EABF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386" y="1701023"/>
            <a:ext cx="2191841" cy="21857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2" name="Picture 6" descr="Image d’Épingle Story">
            <a:extLst>
              <a:ext uri="{FF2B5EF4-FFF2-40B4-BE49-F238E27FC236}">
                <a16:creationId xmlns:a16="http://schemas.microsoft.com/office/drawing/2014/main" id="{9231F739-1D68-1D24-F5B2-BB7A6756A0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3948" y="4382372"/>
            <a:ext cx="2323279" cy="232327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64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lue and white circle&#10;&#10;AI-generated content may be incorrect.">
            <a:extLst>
              <a:ext uri="{FF2B5EF4-FFF2-40B4-BE49-F238E27FC236}">
                <a16:creationId xmlns:a16="http://schemas.microsoft.com/office/drawing/2014/main" id="{43D2AA6A-65AB-FB25-1E3A-CA3B01A551E1}"/>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3" name="CuadroTexto 2">
            <a:extLst>
              <a:ext uri="{FF2B5EF4-FFF2-40B4-BE49-F238E27FC236}">
                <a16:creationId xmlns:a16="http://schemas.microsoft.com/office/drawing/2014/main" id="{9F94E028-507B-79AA-CAE7-C87DB6FA132B}"/>
              </a:ext>
            </a:extLst>
          </p:cNvPr>
          <p:cNvSpPr txBox="1"/>
          <p:nvPr/>
        </p:nvSpPr>
        <p:spPr>
          <a:xfrm>
            <a:off x="414131" y="1351508"/>
            <a:ext cx="11426686" cy="3893374"/>
          </a:xfrm>
          <a:prstGeom prst="rect">
            <a:avLst/>
          </a:prstGeom>
          <a:noFill/>
        </p:spPr>
        <p:txBody>
          <a:bodyPr wrap="square">
            <a:spAutoFit/>
          </a:bodyPr>
          <a:lstStyle/>
          <a:p>
            <a:pPr algn="ctr">
              <a:spcBef>
                <a:spcPts val="600"/>
              </a:spcBef>
            </a:pPr>
            <a:r>
              <a:rPr lang="fr-CH" sz="2200" b="1" dirty="0">
                <a:solidFill>
                  <a:srgbClr val="FF0000"/>
                </a:solidFill>
                <a:latin typeface="Constantia" panose="02030602050306030303" pitchFamily="18" charset="0"/>
              </a:rPr>
              <a:t>« Le chrétien est comparé à un cèdre du Liban. J'ai appris que cet arbre ne plonge pas que de courtes et petites racines dans la terre. Il développe de grosses racines qu'il plonge profondément dans le sol, et il s'enracine toujours plus fort et plus loin en quête d'une prise toujours plus solide. Ainsi, même au plus fort de la tempête, il demeure ferme, maintenu par son puissant réseau de câbles souterrains.</a:t>
            </a:r>
          </a:p>
          <a:p>
            <a:pPr algn="ctr">
              <a:spcBef>
                <a:spcPts val="600"/>
              </a:spcBef>
            </a:pPr>
            <a:r>
              <a:rPr lang="fr-CH" sz="2200" b="1" dirty="0">
                <a:solidFill>
                  <a:srgbClr val="0000FF"/>
                </a:solidFill>
                <a:latin typeface="Constantia" panose="02030602050306030303" pitchFamily="18" charset="0"/>
              </a:rPr>
              <a:t>C'est ainsi que les chrétiens doivent plonger leurs racines profondément en Christ. </a:t>
            </a:r>
            <a:br>
              <a:rPr lang="fr-CH" sz="2200" b="1" dirty="0">
                <a:latin typeface="Constantia" panose="02030602050306030303" pitchFamily="18" charset="0"/>
              </a:rPr>
            </a:br>
            <a:r>
              <a:rPr lang="fr-CH" sz="2200" b="1" dirty="0">
                <a:highlight>
                  <a:srgbClr val="FFFF00"/>
                </a:highlight>
                <a:latin typeface="Constantia" panose="02030602050306030303" pitchFamily="18" charset="0"/>
              </a:rPr>
              <a:t>Ils ont la foi en leur rédempteur. </a:t>
            </a:r>
            <a:r>
              <a:rPr lang="fr-CH" sz="2200" b="1" dirty="0">
                <a:highlight>
                  <a:srgbClr val="00FFFF"/>
                </a:highlight>
                <a:latin typeface="Constantia" panose="02030602050306030303" pitchFamily="18" charset="0"/>
              </a:rPr>
              <a:t>Ils savent en qui ils croient.</a:t>
            </a:r>
            <a:r>
              <a:rPr lang="fr-CH" sz="2200" b="1" dirty="0">
                <a:latin typeface="Constantia" panose="02030602050306030303" pitchFamily="18" charset="0"/>
              </a:rPr>
              <a:t> </a:t>
            </a:r>
            <a:r>
              <a:rPr lang="fr-CH" sz="2200" b="1" dirty="0">
                <a:highlight>
                  <a:srgbClr val="00FF00"/>
                </a:highlight>
                <a:latin typeface="Constantia" panose="02030602050306030303" pitchFamily="18" charset="0"/>
              </a:rPr>
              <a:t>Ils sont absolument persuadés que Jésus est le Fils de Dieu et qu'il est le Sauveur des pécheurs. ... </a:t>
            </a:r>
            <a:br>
              <a:rPr lang="fr-CH" sz="2200" b="1" dirty="0">
                <a:latin typeface="Constantia" panose="02030602050306030303" pitchFamily="18" charset="0"/>
              </a:rPr>
            </a:br>
            <a:r>
              <a:rPr lang="fr-CH" sz="2200" b="1" dirty="0">
                <a:solidFill>
                  <a:srgbClr val="663300"/>
                </a:solidFill>
                <a:latin typeface="Constantia" panose="02030602050306030303" pitchFamily="18" charset="0"/>
              </a:rPr>
              <a:t>Les racines de la foi s'enfoncent profondément</a:t>
            </a:r>
            <a:r>
              <a:rPr lang="fr-CH" sz="2200" b="1" dirty="0">
                <a:latin typeface="Constantia" panose="02030602050306030303" pitchFamily="18" charset="0"/>
              </a:rPr>
              <a:t>. </a:t>
            </a:r>
            <a:r>
              <a:rPr lang="fr-CH" sz="2200" b="1" dirty="0">
                <a:solidFill>
                  <a:srgbClr val="FF0000"/>
                </a:solidFill>
                <a:latin typeface="Constantia" panose="02030602050306030303" pitchFamily="18" charset="0"/>
              </a:rPr>
              <a:t>Les chrétiens authentiques, tels des cèdres du Liban, ne se développent pas dans la terre molle de surface, mais ils s'enracinent en Dieu, solidement rivés dans les fentes du divin Rocher. »</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4063588" y="6024855"/>
            <a:ext cx="4064823" cy="584775"/>
          </a:xfrm>
          <a:prstGeom prst="rect">
            <a:avLst/>
          </a:prstGeom>
          <a:noFill/>
        </p:spPr>
        <p:txBody>
          <a:bodyPr wrap="square" rtlCol="0">
            <a:spAutoFit/>
          </a:bodyPr>
          <a:lstStyle/>
          <a:p>
            <a:pPr algn="ctr">
              <a:spcAft>
                <a:spcPts val="600"/>
              </a:spcAft>
            </a:pPr>
            <a:r>
              <a:rPr lang="fr-CH" sz="1600" b="1" dirty="0">
                <a:highlight>
                  <a:srgbClr val="FFFF00"/>
                </a:highlight>
              </a:rPr>
              <a:t>E. G. White (Our High Calling, p. 331 ; </a:t>
            </a:r>
            <a:br>
              <a:rPr lang="fr-CH" sz="1600" b="1" dirty="0">
                <a:highlight>
                  <a:srgbClr val="FFFF00"/>
                </a:highlight>
              </a:rPr>
            </a:br>
            <a:r>
              <a:rPr lang="fr-CH" sz="1600" b="1" dirty="0">
                <a:highlight>
                  <a:srgbClr val="FFFF00"/>
                </a:highlight>
              </a:rPr>
              <a:t>Être semblable à Jésus, p. 233, 14 août.)</a:t>
            </a:r>
          </a:p>
        </p:txBody>
      </p:sp>
      <p:pic>
        <p:nvPicPr>
          <p:cNvPr id="10242" name="Picture 2" descr="Belle fleur rose illustration de vecteur. Illustration du carte - 133796501">
            <a:extLst>
              <a:ext uri="{FF2B5EF4-FFF2-40B4-BE49-F238E27FC236}">
                <a16:creationId xmlns:a16="http://schemas.microsoft.com/office/drawing/2014/main" id="{43C0D78A-D9EB-550C-EDBA-8FFC63B12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778" y="146757"/>
            <a:ext cx="1191258" cy="12622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4" name="Picture 4" descr="Papier peint Belle fleur rose - PIXERS.FR">
            <a:extLst>
              <a:ext uri="{FF2B5EF4-FFF2-40B4-BE49-F238E27FC236}">
                <a16:creationId xmlns:a16="http://schemas.microsoft.com/office/drawing/2014/main" id="{DC96E85D-4ECD-5EF7-679D-4F910E26A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31" y="5332917"/>
            <a:ext cx="1664835" cy="1344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6" name="Picture 6" descr="Choix des plus belles fleurs et des plus beaux fruits Redouté">
            <a:extLst>
              <a:ext uri="{FF2B5EF4-FFF2-40B4-BE49-F238E27FC236}">
                <a16:creationId xmlns:a16="http://schemas.microsoft.com/office/drawing/2014/main" id="{71893A92-C89F-5694-2C08-133B0D8F67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4345" y="5223639"/>
            <a:ext cx="2228131" cy="15630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48" name="Picture 8" descr="Belle fleur : résultats (41 millions) d'images libres de droits, de photos  de stock et d'illustrations | Shutterstock">
            <a:extLst>
              <a:ext uri="{FF2B5EF4-FFF2-40B4-BE49-F238E27FC236}">
                <a16:creationId xmlns:a16="http://schemas.microsoft.com/office/drawing/2014/main" id="{715C90F7-40B0-4667-8ACE-FC306039D3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611127" y="146758"/>
            <a:ext cx="1698123" cy="10653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fond ecran Billes 3D">
            <a:hlinkClick r:id="rId2"/>
          </p:cNvPr>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ZoneTexte 1">
            <a:extLst>
              <a:ext uri="{FF2B5EF4-FFF2-40B4-BE49-F238E27FC236}">
                <a16:creationId xmlns:a16="http://schemas.microsoft.com/office/drawing/2014/main" id="{A36CF119-14BE-A500-CC12-FC9D78BE4512}"/>
              </a:ext>
            </a:extLst>
          </p:cNvPr>
          <p:cNvSpPr txBox="1"/>
          <p:nvPr/>
        </p:nvSpPr>
        <p:spPr>
          <a:xfrm>
            <a:off x="2741814" y="794802"/>
            <a:ext cx="4922697" cy="6063198"/>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fr-CH" sz="2800" b="1" i="0" u="none" strike="noStrike" kern="1200" cap="none" spc="0" normalizeH="0" baseline="0" noProof="0" dirty="0">
                <a:ln>
                  <a:noFill/>
                </a:ln>
                <a:solidFill>
                  <a:srgbClr val="500797"/>
                </a:solidFill>
                <a:effectLst/>
                <a:uLnTx/>
                <a:uFillTx/>
                <a:latin typeface="Comic Sans MS" panose="030F0702030302020204" pitchFamily="66" charset="0"/>
                <a:ea typeface="+mn-ea"/>
                <a:cs typeface="+mn-cs"/>
              </a:rPr>
              <a:t>« Que le Dieu de la paix vous consacre lui-même tout entiers ; </a:t>
            </a:r>
            <a:br>
              <a:rPr kumimoji="0" lang="fr-CH" sz="2800" b="1" i="0" u="none" strike="noStrike" kern="1200" cap="none" spc="0" normalizeH="0" baseline="0" noProof="0" dirty="0">
                <a:ln>
                  <a:noFill/>
                </a:ln>
                <a:solidFill>
                  <a:srgbClr val="ED7D31">
                    <a:lumMod val="50000"/>
                  </a:srgbClr>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t>que tout votre être, l'esprit, </a:t>
            </a:r>
            <a:b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t>l'âme et le corps, </a:t>
            </a:r>
            <a:b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t>soit gardé irréprochable </a:t>
            </a:r>
            <a:b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t>pour l'avènement </a:t>
            </a:r>
            <a:b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t>de notre </a:t>
            </a:r>
            <a:br>
              <a:rPr kumimoji="0" lang="fr-CH" sz="2800" b="1" i="0" u="none" strike="noStrike" kern="1200" cap="none" spc="0" normalizeH="0" baseline="0" noProof="0" dirty="0">
                <a:ln>
                  <a:noFill/>
                </a:ln>
                <a:solidFill>
                  <a:srgbClr val="FF00FF"/>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0000FF"/>
                </a:solidFill>
                <a:effectLst/>
                <a:uLnTx/>
                <a:uFillTx/>
                <a:latin typeface="Comic Sans MS" panose="030F0702030302020204" pitchFamily="66" charset="0"/>
                <a:ea typeface="+mn-ea"/>
                <a:cs typeface="+mn-cs"/>
              </a:rPr>
              <a:t>Seigneur Jésus-Christ ! </a:t>
            </a:r>
            <a:br>
              <a:rPr kumimoji="0" lang="fr-CH" sz="2800" b="1" i="0" u="none" strike="noStrike" kern="1200" cap="none" spc="0" normalizeH="0" baseline="0" noProof="0" dirty="0">
                <a:ln>
                  <a:noFill/>
                </a:ln>
                <a:solidFill>
                  <a:srgbClr val="ED7D31">
                    <a:lumMod val="50000"/>
                  </a:srgbClr>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500797"/>
                </a:solidFill>
                <a:effectLst/>
                <a:uLnTx/>
                <a:uFillTx/>
                <a:latin typeface="Comic Sans MS" panose="030F0702030302020204" pitchFamily="66" charset="0"/>
                <a:ea typeface="+mn-ea"/>
                <a:cs typeface="+mn-cs"/>
              </a:rPr>
              <a:t>Celui qui vous appelle </a:t>
            </a:r>
            <a:br>
              <a:rPr kumimoji="0" lang="fr-CH" sz="2800" b="1" i="0" u="none" strike="noStrike" kern="1200" cap="none" spc="0" normalizeH="0" baseline="0" noProof="0" dirty="0">
                <a:ln>
                  <a:noFill/>
                </a:ln>
                <a:solidFill>
                  <a:srgbClr val="500797"/>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500797"/>
                </a:solidFill>
                <a:effectLst/>
                <a:uLnTx/>
                <a:uFillTx/>
                <a:latin typeface="Comic Sans MS" panose="030F0702030302020204" pitchFamily="66" charset="0"/>
                <a:ea typeface="+mn-ea"/>
                <a:cs typeface="+mn-cs"/>
              </a:rPr>
              <a:t>est digne de confiance : </a:t>
            </a:r>
            <a:br>
              <a:rPr kumimoji="0" lang="fr-CH" sz="2800" b="1" i="0" u="none" strike="noStrike" kern="1200" cap="none" spc="0" normalizeH="0" baseline="0" noProof="0" dirty="0">
                <a:ln>
                  <a:noFill/>
                </a:ln>
                <a:solidFill>
                  <a:srgbClr val="500797"/>
                </a:solidFill>
                <a:effectLst/>
                <a:uLnTx/>
                <a:uFillTx/>
                <a:latin typeface="Comic Sans MS" panose="030F0702030302020204" pitchFamily="66" charset="0"/>
                <a:ea typeface="+mn-ea"/>
                <a:cs typeface="+mn-cs"/>
              </a:rPr>
            </a:br>
            <a:r>
              <a:rPr kumimoji="0" lang="fr-CH" sz="2800" b="1" i="0" u="none" strike="noStrike" kern="1200" cap="none" spc="0" normalizeH="0" baseline="0" noProof="0" dirty="0">
                <a:ln>
                  <a:noFill/>
                </a:ln>
                <a:solidFill>
                  <a:srgbClr val="500797"/>
                </a:solidFill>
                <a:effectLst/>
                <a:uLnTx/>
                <a:uFillTx/>
                <a:latin typeface="Comic Sans MS" panose="030F0702030302020204" pitchFamily="66" charset="0"/>
                <a:ea typeface="+mn-ea"/>
                <a:cs typeface="+mn-cs"/>
              </a:rPr>
              <a:t>c'est lui qui le fera. »</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fr-CH"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3D237506-C606-98D2-7632-76740B737D0C}"/>
              </a:ext>
            </a:extLst>
          </p:cNvPr>
          <p:cNvSpPr txBox="1"/>
          <p:nvPr/>
        </p:nvSpPr>
        <p:spPr>
          <a:xfrm>
            <a:off x="7503560" y="231313"/>
            <a:ext cx="3826293" cy="461665"/>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Arial" panose="020B0604020202020204" pitchFamily="34" charset="0"/>
                <a:cs typeface="Times New Roman" panose="02020603050405020304" pitchFamily="18" charset="0"/>
              </a:rPr>
              <a:t>1Thessaloniciens 5.23-24</a:t>
            </a:r>
            <a:endParaRPr kumimoji="0" lang="fr-CH"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4" name="Picture 2" descr="Image d’Épingle Story">
            <a:extLst>
              <a:ext uri="{FF2B5EF4-FFF2-40B4-BE49-F238E27FC236}">
                <a16:creationId xmlns:a16="http://schemas.microsoft.com/office/drawing/2014/main" id="{E328D548-6AF2-E123-A744-76805FAA4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307" y="563488"/>
            <a:ext cx="2515507" cy="4027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uban : courbé et incliné vers le bas 4">
            <a:extLst>
              <a:ext uri="{FF2B5EF4-FFF2-40B4-BE49-F238E27FC236}">
                <a16:creationId xmlns:a16="http://schemas.microsoft.com/office/drawing/2014/main" id="{5455F831-A601-0E65-ADF3-E32BF8E8D978}"/>
              </a:ext>
            </a:extLst>
          </p:cNvPr>
          <p:cNvSpPr/>
          <p:nvPr/>
        </p:nvSpPr>
        <p:spPr>
          <a:xfrm rot="21156312">
            <a:off x="13571" y="5325717"/>
            <a:ext cx="2940981" cy="839787"/>
          </a:xfrm>
          <a:prstGeom prst="ellipseRibbon">
            <a:avLst/>
          </a:prstGeom>
          <a:solidFill>
            <a:srgbClr val="00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ct val="0"/>
              </a:spcBef>
            </a:pPr>
            <a:r>
              <a:rPr lang="fr-CH" sz="2800" dirty="0">
                <a:solidFill>
                  <a:schemeClr val="tx1"/>
                </a:solidFill>
                <a:latin typeface="Brush Script MT" panose="03060802040406070304" pitchFamily="66" charset="0"/>
              </a:rPr>
              <a:t>JE PRIE</a:t>
            </a:r>
          </a:p>
        </p:txBody>
      </p:sp>
      <p:sp>
        <p:nvSpPr>
          <p:cNvPr id="6" name="Rectangle 5">
            <a:extLst>
              <a:ext uri="{FF2B5EF4-FFF2-40B4-BE49-F238E27FC236}">
                <a16:creationId xmlns:a16="http://schemas.microsoft.com/office/drawing/2014/main" id="{583B3DD5-D0B1-E848-BD7A-8463AAF1A150}"/>
              </a:ext>
            </a:extLst>
          </p:cNvPr>
          <p:cNvSpPr/>
          <p:nvPr/>
        </p:nvSpPr>
        <p:spPr>
          <a:xfrm>
            <a:off x="7293871" y="5278007"/>
            <a:ext cx="3492517" cy="1247337"/>
          </a:xfrm>
          <a:prstGeom prst="rect">
            <a:avLst/>
          </a:prstGeom>
          <a:solidFill>
            <a:srgbClr val="FF0000"/>
          </a:solidFill>
          <a:ln/>
          <a:effectLst>
            <a:softEdge rad="317500"/>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a:bodyPr>
          <a:lstStyle/>
          <a:p>
            <a:pPr algn="ctr">
              <a:lnSpc>
                <a:spcPct val="90000"/>
              </a:lnSpc>
              <a:spcBef>
                <a:spcPct val="0"/>
              </a:spcBef>
            </a:pPr>
            <a:r>
              <a:rPr lang="fr-CH" sz="6000" dirty="0">
                <a:solidFill>
                  <a:srgbClr val="FFFF00"/>
                </a:solidFill>
                <a:latin typeface="Brush Script MT" panose="03060802040406070304" pitchFamily="66" charset="0"/>
              </a:rPr>
              <a:t>Amen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400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5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5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6" name="Picture 5" descr="A painting of a person on a cross&#10;&#10;AI-generated content may be incorrect.">
            <a:extLst>
              <a:ext uri="{FF2B5EF4-FFF2-40B4-BE49-F238E27FC236}">
                <a16:creationId xmlns:a16="http://schemas.microsoft.com/office/drawing/2014/main" id="{2FFCA596-B465-3557-1C77-31A2A4A7DF2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56B8710F-5262-ECB3-03E0-83F9C9E88122}"/>
              </a:ext>
            </a:extLst>
          </p:cNvPr>
          <p:cNvSpPr txBox="1"/>
          <p:nvPr/>
        </p:nvSpPr>
        <p:spPr>
          <a:xfrm>
            <a:off x="203201" y="3900493"/>
            <a:ext cx="4560710" cy="2769989"/>
          </a:xfrm>
          <a:prstGeom prst="rect">
            <a:avLst/>
          </a:prstGeom>
          <a:noFill/>
          <a:ln w="38100">
            <a:solidFill>
              <a:schemeClr val="tx1"/>
            </a:solidFill>
          </a:ln>
        </p:spPr>
        <p:txBody>
          <a:bodyPr wrap="square">
            <a:spAutoFit/>
            <a:scene3d>
              <a:camera prst="orthographicFront"/>
              <a:lightRig rig="threePt" dir="t"/>
            </a:scene3d>
            <a:sp3d extrusionH="57150">
              <a:bevelT w="38100" h="38100"/>
            </a:sp3d>
          </a:bodyPr>
          <a:lstStyle/>
          <a:p>
            <a:pPr lvl="0" algn="ctr">
              <a:defRPr/>
            </a:pPr>
            <a:r>
              <a:rPr lang="fr-CH" sz="2200" b="1" dirty="0">
                <a:ln w="12700" cmpd="sng">
                  <a:noFill/>
                  <a:prstDash val="solid"/>
                </a:ln>
                <a:solidFill>
                  <a:srgbClr val="CC3399">
                    <a:lumMod val="75000"/>
                  </a:srgbClr>
                </a:solidFill>
                <a:latin typeface="Comic Sans MS" panose="030F0702030302020204" pitchFamily="66" charset="0"/>
              </a:rPr>
              <a:t>« C'est pourquoi, que personne ne vous juge au sujet du manger ou du boire, ou au sujet d'une fête, d'une nouvelle lune, ou des sabbats : c'était l'ombre des choses à venir, mais le corps est en Christ. »</a:t>
            </a:r>
          </a:p>
          <a:p>
            <a:pPr lvl="0" algn="ctr">
              <a:defRPr/>
            </a:pPr>
            <a:r>
              <a:rPr lang="fr-CH" sz="2000" b="1" dirty="0">
                <a:ln w="12700" cmpd="sng">
                  <a:noFill/>
                  <a:prstDash val="solid"/>
                </a:ln>
                <a:solidFill>
                  <a:srgbClr val="26974B"/>
                </a:solidFill>
                <a:latin typeface="Comic Sans MS" panose="030F0702030302020204" pitchFamily="66" charset="0"/>
              </a:rPr>
              <a:t>Colossiens 2.16-17</a:t>
            </a:r>
          </a:p>
        </p:txBody>
      </p:sp>
    </p:spTree>
    <p:extLst>
      <p:ext uri="{BB962C8B-B14F-4D97-AF65-F5344CB8AC3E}">
        <p14:creationId xmlns:p14="http://schemas.microsoft.com/office/powerpoint/2010/main" val="379532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8A32880-B9E6-D2C9-8D6A-3BCF1C5F5BEA}"/>
              </a:ext>
            </a:extLst>
          </p:cNvPr>
          <p:cNvSpPr txBox="1"/>
          <p:nvPr/>
        </p:nvSpPr>
        <p:spPr>
          <a:xfrm>
            <a:off x="5011947" y="551441"/>
            <a:ext cx="6633713" cy="1785104"/>
          </a:xfrm>
          <a:prstGeom prst="rect">
            <a:avLst/>
          </a:prstGeom>
          <a:noFill/>
          <a:ln w="38100">
            <a:solidFill>
              <a:schemeClr val="tx1"/>
            </a:solidFill>
          </a:ln>
        </p:spPr>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rPr>
              <a:t>La croix est le centre de la révélation de l'amour de Dieu à l'égard de l'homme.</a:t>
            </a:r>
            <a:r>
              <a:rPr lang="fr-FR" sz="2200" dirty="0"/>
              <a:t> </a:t>
            </a:r>
            <a:r>
              <a:rPr lang="fr-FR" sz="2200" dirty="0">
                <a:solidFill>
                  <a:srgbClr val="0000FF"/>
                </a:solidFill>
                <a:effectLst>
                  <a:outerShdw blurRad="38100" dist="38100" dir="2700000" algn="tl">
                    <a:srgbClr val="000000">
                      <a:alpha val="43137"/>
                    </a:srgbClr>
                  </a:outerShdw>
                </a:effectLst>
              </a:rPr>
              <a:t>Aucune langue ne peut en donner la parfaite signification, aucune plume n'est capable de la définir,</a:t>
            </a:r>
            <a:r>
              <a:rPr lang="fr-FR" sz="2200" dirty="0"/>
              <a:t> </a:t>
            </a:r>
            <a:r>
              <a:rPr lang="fr-FR" sz="2200" dirty="0">
                <a:solidFill>
                  <a:srgbClr val="FF0000"/>
                </a:solidFill>
              </a:rPr>
              <a:t>l'esprit de l'homme est incapable de la comprendre...</a:t>
            </a:r>
            <a:endParaRPr lang="fr-CH" sz="2200" dirty="0">
              <a:solidFill>
                <a:srgbClr val="FF0000"/>
              </a:solidFill>
            </a:endParaRPr>
          </a:p>
        </p:txBody>
      </p:sp>
      <p:sp>
        <p:nvSpPr>
          <p:cNvPr id="3" name="ZoneTexte 2">
            <a:extLst>
              <a:ext uri="{FF2B5EF4-FFF2-40B4-BE49-F238E27FC236}">
                <a16:creationId xmlns:a16="http://schemas.microsoft.com/office/drawing/2014/main" id="{00A975E0-83B4-16D0-130E-1922AE4BE043}"/>
              </a:ext>
            </a:extLst>
          </p:cNvPr>
          <p:cNvSpPr txBox="1"/>
          <p:nvPr/>
        </p:nvSpPr>
        <p:spPr>
          <a:xfrm>
            <a:off x="5128403" y="89472"/>
            <a:ext cx="6331789" cy="738664"/>
          </a:xfrm>
          <a:prstGeom prst="rect">
            <a:avLst/>
          </a:prstGeom>
          <a:noFill/>
        </p:spPr>
        <p:txBody>
          <a:bodyPr wrap="square" rtlCol="0">
            <a:spAutoFit/>
          </a:bodyPr>
          <a:lstStyle/>
          <a:p>
            <a:pPr algn="ctr"/>
            <a:r>
              <a:rPr lang="fr-FR" sz="2400" b="1" dirty="0"/>
              <a:t>La sagesse et la connaissance de Dieu</a:t>
            </a:r>
            <a:endParaRPr lang="fr-CH" sz="2400" dirty="0"/>
          </a:p>
          <a:p>
            <a:endParaRPr lang="fr-CH" dirty="0"/>
          </a:p>
        </p:txBody>
      </p:sp>
      <p:sp>
        <p:nvSpPr>
          <p:cNvPr id="4" name="ZoneTexte 3">
            <a:extLst>
              <a:ext uri="{FF2B5EF4-FFF2-40B4-BE49-F238E27FC236}">
                <a16:creationId xmlns:a16="http://schemas.microsoft.com/office/drawing/2014/main" id="{C49E18B4-ACF9-96B2-81D5-8626CC8796C6}"/>
              </a:ext>
            </a:extLst>
          </p:cNvPr>
          <p:cNvSpPr txBox="1"/>
          <p:nvPr/>
        </p:nvSpPr>
        <p:spPr>
          <a:xfrm>
            <a:off x="4951562" y="2423458"/>
            <a:ext cx="6694098" cy="2800767"/>
          </a:xfrm>
          <a:prstGeom prst="rect">
            <a:avLst/>
          </a:prstGeom>
          <a:noFill/>
          <a:ln w="38100">
            <a:solidFill>
              <a:schemeClr val="tx1"/>
            </a:solidFill>
          </a:ln>
        </p:spPr>
        <p:txBody>
          <a:bodyPr wrap="square" rtlCol="0">
            <a:spAutoFit/>
          </a:bodyPr>
          <a:lstStyle/>
          <a:p>
            <a:pPr algn="just"/>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Jésus-Christ, existant en forme de Dieu</a:t>
            </a:r>
            <a:r>
              <a:rPr lang="fr-FR" sz="2200" dirty="0">
                <a:latin typeface="Arial" panose="020B0604020202020204" pitchFamily="34" charset="0"/>
                <a:cs typeface="Arial" panose="020B0604020202020204" pitchFamily="34" charset="0"/>
              </a:rPr>
              <a:t>, </a:t>
            </a:r>
            <a:r>
              <a:rPr lang="fr-FR" sz="2200" dirty="0">
                <a:solidFill>
                  <a:schemeClr val="accent3">
                    <a:lumMod val="50000"/>
                  </a:schemeClr>
                </a:solidFill>
                <a:latin typeface="Arial" panose="020B0604020202020204" pitchFamily="34" charset="0"/>
                <a:cs typeface="Arial" panose="020B0604020202020204" pitchFamily="34" charset="0"/>
              </a:rPr>
              <a:t>n'a point regardé comme une proie à arracher d'être égal avec Dieu,</a:t>
            </a:r>
            <a:r>
              <a:rPr lang="fr-FR" sz="2200" dirty="0">
                <a:latin typeface="Arial" panose="020B0604020202020204" pitchFamily="34" charset="0"/>
                <a:cs typeface="Arial" panose="020B0604020202020204" pitchFamily="34" charset="0"/>
              </a:rPr>
              <a: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s'est dépouillé lui-même, en prenant une forme de serviteur, en devenant semblable aux hommes ; et ayant paru comme un simple homme, il s'est humilié lui-même, se rendant obéissant jusqu'à la mort, même jusqu'à la mort </a:t>
            </a:r>
            <a:r>
              <a:rPr lang="fr-FR" sz="2200" dirty="0">
                <a:solidFill>
                  <a:srgbClr val="FF0000"/>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de la croix »</a:t>
            </a:r>
            <a:r>
              <a:rPr lang="fr-FR" sz="2200" dirty="0">
                <a:effectLst/>
                <a:latin typeface="Arial" panose="020B0604020202020204" pitchFamily="34" charset="0"/>
                <a:ea typeface="MS Minngs"/>
                <a:cs typeface="Arial" panose="020B0604020202020204" pitchFamily="34" charset="0"/>
              </a:rPr>
              <a:t> </a:t>
            </a:r>
            <a:r>
              <a:rPr lang="fr-FR" sz="2200" i="1" dirty="0">
                <a:effectLst/>
                <a:highlight>
                  <a:srgbClr val="FFFF00"/>
                </a:highlight>
                <a:latin typeface="Arial" panose="020B0604020202020204" pitchFamily="34" charset="0"/>
                <a:ea typeface="MS Minngs"/>
                <a:cs typeface="Arial" panose="020B0604020202020204" pitchFamily="34" charset="0"/>
              </a:rPr>
              <a:t>(Philippiens 2.6-8).</a:t>
            </a:r>
            <a:r>
              <a:rPr lang="fr-FR" sz="2200" dirty="0">
                <a:effectLst/>
                <a:highlight>
                  <a:srgbClr val="FFFF00"/>
                </a:highlight>
                <a:latin typeface="Arial" panose="020B0604020202020204" pitchFamily="34" charset="0"/>
                <a:ea typeface="MS Minngs"/>
                <a:cs typeface="Arial" panose="020B0604020202020204" pitchFamily="34" charset="0"/>
              </a:rPr>
              <a:t> </a:t>
            </a:r>
            <a:endParaRPr lang="fr-CH" sz="2200" dirty="0">
              <a:highlight>
                <a:srgbClr val="FFFF00"/>
              </a:highlight>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BBC2F48E-8E46-3AA4-AAD9-E2AE9D94AC85}"/>
              </a:ext>
            </a:extLst>
          </p:cNvPr>
          <p:cNvSpPr txBox="1"/>
          <p:nvPr/>
        </p:nvSpPr>
        <p:spPr>
          <a:xfrm>
            <a:off x="611038" y="5475866"/>
            <a:ext cx="11000117" cy="1107996"/>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22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Christ est mort ; bien plus, il est ressuscité, il est à la droite de Dieu » </a:t>
            </a:r>
            <a:r>
              <a:rPr lang="fr-FR" sz="2200" i="1" dirty="0">
                <a:latin typeface="Arial" panose="020B0604020202020204" pitchFamily="34" charset="0"/>
                <a:cs typeface="Arial" panose="020B0604020202020204" pitchFamily="34" charset="0"/>
              </a:rPr>
              <a:t>(</a:t>
            </a:r>
            <a:r>
              <a:rPr lang="fr-FR" sz="2200" i="1" dirty="0">
                <a:highlight>
                  <a:srgbClr val="FFFF00"/>
                </a:highlight>
                <a:latin typeface="Arial" panose="020B0604020202020204" pitchFamily="34" charset="0"/>
                <a:cs typeface="Arial" panose="020B0604020202020204" pitchFamily="34" charset="0"/>
              </a:rPr>
              <a:t>Romains 8.34).</a:t>
            </a:r>
            <a:r>
              <a:rPr lang="fr-FR" sz="2200" dirty="0">
                <a:highlight>
                  <a:srgbClr val="FFFF00"/>
                </a:highlight>
                <a:latin typeface="Arial" panose="020B0604020202020204" pitchFamily="34" charset="0"/>
                <a:cs typeface="Arial" panose="020B0604020202020204" pitchFamily="34" charset="0"/>
              </a:rPr>
              <a:t> </a:t>
            </a: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C'est aussi pour cela qu'il peut sauver parfaitement ceux qui s'approchent </a:t>
            </a:r>
            <a:b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2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 Dieu par lui, étant toujours vivant pour intercéder en leur faveur » </a:t>
            </a:r>
            <a:r>
              <a:rPr lang="fr-FR" sz="2200" i="1" dirty="0">
                <a:highlight>
                  <a:srgbClr val="FFFF00"/>
                </a:highlight>
                <a:latin typeface="Arial" panose="020B0604020202020204" pitchFamily="34" charset="0"/>
                <a:cs typeface="Arial" panose="020B0604020202020204" pitchFamily="34" charset="0"/>
              </a:rPr>
              <a:t>(Hébreux 7.25). </a:t>
            </a:r>
            <a:endParaRPr lang="fr-CH" dirty="0"/>
          </a:p>
        </p:txBody>
      </p:sp>
      <p:sp>
        <p:nvSpPr>
          <p:cNvPr id="6" name="Parchemin : horizontal 5">
            <a:extLst>
              <a:ext uri="{FF2B5EF4-FFF2-40B4-BE49-F238E27FC236}">
                <a16:creationId xmlns:a16="http://schemas.microsoft.com/office/drawing/2014/main" id="{B6F28E9A-5F62-A138-87B8-616C3FA23899}"/>
              </a:ext>
            </a:extLst>
          </p:cNvPr>
          <p:cNvSpPr/>
          <p:nvPr/>
        </p:nvSpPr>
        <p:spPr>
          <a:xfrm>
            <a:off x="1268802" y="458804"/>
            <a:ext cx="2449902" cy="90577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Puissance de la grâce,</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a:t>
            </a:r>
            <a:b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b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p. 179, 19 juin</a:t>
            </a:r>
            <a:endParaRPr lang="fr-CH" dirty="0">
              <a:ln w="0"/>
              <a:solidFill>
                <a:schemeClr val="tx1"/>
              </a:solidFill>
              <a:effectLst>
                <a:outerShdw blurRad="38100" dist="19050" dir="2700000" algn="tl" rotWithShape="0">
                  <a:schemeClr val="dk1">
                    <a:alpha val="40000"/>
                  </a:schemeClr>
                </a:outerShdw>
              </a:effectLst>
            </a:endParaRPr>
          </a:p>
        </p:txBody>
      </p:sp>
      <p:pic>
        <p:nvPicPr>
          <p:cNvPr id="2050" name="Picture 2" descr="Image d’Épingle Story">
            <a:extLst>
              <a:ext uri="{FF2B5EF4-FFF2-40B4-BE49-F238E27FC236}">
                <a16:creationId xmlns:a16="http://schemas.microsoft.com/office/drawing/2014/main" id="{E61F649A-351B-39F9-3DA6-6D4EBFE9A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574" y="1513005"/>
            <a:ext cx="3328358" cy="33283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76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yellow background&#10;&#10;AI-generated content may be incorrect.">
            <a:extLst>
              <a:ext uri="{FF2B5EF4-FFF2-40B4-BE49-F238E27FC236}">
                <a16:creationId xmlns:a16="http://schemas.microsoft.com/office/drawing/2014/main" id="{CC7AA3C4-7B08-C9F2-0755-2F8B3D23F5A9}"/>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0EB03BAB-567A-44F8-8510-95DB87EE9BAE}"/>
              </a:ext>
            </a:extLst>
          </p:cNvPr>
          <p:cNvSpPr txBox="1"/>
          <p:nvPr/>
        </p:nvSpPr>
        <p:spPr>
          <a:xfrm>
            <a:off x="4010025" y="3800475"/>
            <a:ext cx="8181975"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fr-CH" sz="2000" b="1" dirty="0">
                <a:solidFill>
                  <a:srgbClr val="0B8B10"/>
                </a:solidFill>
              </a:rPr>
              <a:t>Les bienfaits de la foi :</a:t>
            </a:r>
          </a:p>
          <a:p>
            <a:pPr lvl="1">
              <a:spcBef>
                <a:spcPts val="600"/>
              </a:spcBef>
            </a:pPr>
            <a:r>
              <a:rPr lang="fr-CH" sz="2000" b="1" dirty="0"/>
              <a:t>Consolation, éloges et ordre </a:t>
            </a:r>
            <a:r>
              <a:rPr lang="fr-CH" sz="2000" b="1" dirty="0">
                <a:solidFill>
                  <a:srgbClr val="26974B"/>
                </a:solidFill>
              </a:rPr>
              <a:t>(Colossiens 2.1-5)</a:t>
            </a:r>
          </a:p>
          <a:p>
            <a:pPr lvl="1">
              <a:spcBef>
                <a:spcPts val="600"/>
              </a:spcBef>
            </a:pPr>
            <a:r>
              <a:rPr lang="fr-CH" sz="2000" b="1" dirty="0"/>
              <a:t>Enracinés en Christ </a:t>
            </a:r>
            <a:r>
              <a:rPr lang="fr-CH" sz="2000" b="1" dirty="0">
                <a:solidFill>
                  <a:srgbClr val="26974B"/>
                </a:solidFill>
              </a:rPr>
              <a:t>(Colossiens 2.6-8)</a:t>
            </a:r>
          </a:p>
          <a:p>
            <a:pPr lvl="1">
              <a:spcBef>
                <a:spcPts val="600"/>
              </a:spcBef>
            </a:pPr>
            <a:r>
              <a:rPr lang="fr-CH" sz="2000" b="1" dirty="0"/>
              <a:t>L'acte des ordonnances cloué à la croix (Colossiens 2.9-15)</a:t>
            </a:r>
          </a:p>
          <a:p>
            <a:pPr>
              <a:spcBef>
                <a:spcPts val="1800"/>
              </a:spcBef>
            </a:pPr>
            <a:r>
              <a:rPr lang="fr-CH" sz="2000" b="1" dirty="0">
                <a:solidFill>
                  <a:srgbClr val="500797"/>
                </a:solidFill>
              </a:rPr>
              <a:t>Les obstacles qui ébranlent la foi :</a:t>
            </a:r>
          </a:p>
          <a:p>
            <a:pPr lvl="1">
              <a:spcBef>
                <a:spcPts val="600"/>
              </a:spcBef>
            </a:pPr>
            <a:r>
              <a:rPr lang="fr-CH" sz="2000" b="1" dirty="0"/>
              <a:t>Fêtes, nouvelle lune et sabbats </a:t>
            </a:r>
            <a:r>
              <a:rPr lang="fr-CH" sz="2000" b="1" dirty="0">
                <a:solidFill>
                  <a:srgbClr val="500797"/>
                </a:solidFill>
              </a:rPr>
              <a:t>(Colossiens 2.16-19)</a:t>
            </a:r>
          </a:p>
          <a:p>
            <a:pPr lvl="1">
              <a:spcBef>
                <a:spcPts val="600"/>
              </a:spcBef>
            </a:pPr>
            <a:r>
              <a:rPr lang="fr-CH" sz="2000" b="1" dirty="0"/>
              <a:t>Commandements des hommes </a:t>
            </a:r>
            <a:r>
              <a:rPr lang="fr-CH" sz="2000" b="1" dirty="0">
                <a:solidFill>
                  <a:srgbClr val="500797"/>
                </a:solidFill>
              </a:rPr>
              <a:t>(Colossiens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437649" y="171450"/>
            <a:ext cx="7436352" cy="1015663"/>
          </a:xfrm>
          <a:prstGeom prst="rect">
            <a:avLst/>
          </a:prstGeom>
          <a:noFill/>
        </p:spPr>
        <p:txBody>
          <a:bodyPr wrap="square" rtlCol="0">
            <a:spAutoFit/>
          </a:bodyPr>
          <a:lstStyle/>
          <a:p>
            <a:pPr>
              <a:spcBef>
                <a:spcPts val="600"/>
              </a:spcBef>
            </a:pPr>
            <a:r>
              <a:rPr lang="fr-CH" sz="2000" b="1" dirty="0">
                <a:highlight>
                  <a:srgbClr val="FFFF00"/>
                </a:highlight>
                <a:latin typeface="Arial" panose="020B0604020202020204" pitchFamily="34" charset="0"/>
                <a:cs typeface="Arial" panose="020B0604020202020204" pitchFamily="34" charset="0"/>
              </a:rPr>
              <a:t>La foi en Jésus nous accorde de grands bienfaits. Outre </a:t>
            </a:r>
            <a:br>
              <a:rPr lang="fr-CH" sz="2000" b="1" dirty="0">
                <a:highlight>
                  <a:srgbClr val="FFFF00"/>
                </a:highlight>
                <a:latin typeface="Arial" panose="020B0604020202020204" pitchFamily="34" charset="0"/>
                <a:cs typeface="Arial" panose="020B0604020202020204" pitchFamily="34" charset="0"/>
              </a:rPr>
            </a:br>
            <a:r>
              <a:rPr lang="fr-CH" sz="2000" b="1" dirty="0">
                <a:highlight>
                  <a:srgbClr val="FFFF00"/>
                </a:highlight>
                <a:latin typeface="Arial" panose="020B0604020202020204" pitchFamily="34" charset="0"/>
                <a:cs typeface="Arial" panose="020B0604020202020204" pitchFamily="34" charset="0"/>
              </a:rPr>
              <a:t>le pardon de nos péchés, nous recevons la consolation, </a:t>
            </a:r>
            <a:br>
              <a:rPr lang="fr-CH" sz="2000" b="1" dirty="0">
                <a:highlight>
                  <a:srgbClr val="FFFF00"/>
                </a:highlight>
                <a:latin typeface="Arial" panose="020B0604020202020204" pitchFamily="34" charset="0"/>
                <a:cs typeface="Arial" panose="020B0604020202020204" pitchFamily="34" charset="0"/>
              </a:rPr>
            </a:br>
            <a:r>
              <a:rPr lang="fr-CH" sz="2000" b="1" dirty="0">
                <a:highlight>
                  <a:srgbClr val="FFFF00"/>
                </a:highlight>
                <a:latin typeface="Arial" panose="020B0604020202020204" pitchFamily="34" charset="0"/>
                <a:cs typeface="Arial" panose="020B0604020202020204" pitchFamily="34" charset="0"/>
              </a:rPr>
              <a:t>la sagesse.</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9766" y="195203"/>
            <a:ext cx="3412018" cy="2729614"/>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96343"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3396394"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71849" y="5010097"/>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171849" y="6308682"/>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71849" y="5924871"/>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171849" y="4238793"/>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171849" y="4626286"/>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437648" y="1900800"/>
            <a:ext cx="7741902" cy="1015663"/>
          </a:xfrm>
          <a:prstGeom prst="rect">
            <a:avLst/>
          </a:prstGeom>
          <a:noFill/>
        </p:spPr>
        <p:txBody>
          <a:bodyPr wrap="square">
            <a:spAutoFit/>
          </a:bodyPr>
          <a:lstStyle/>
          <a:p>
            <a:pPr>
              <a:spcBef>
                <a:spcPts val="600"/>
              </a:spcBef>
            </a:pPr>
            <a:r>
              <a:rPr lang="fr-CH" sz="2000" b="1" dirty="0">
                <a:highlight>
                  <a:srgbClr val="FFFF00"/>
                </a:highlight>
                <a:latin typeface="Arial" panose="020B0604020202020204" pitchFamily="34" charset="0"/>
                <a:cs typeface="Arial" panose="020B0604020202020204" pitchFamily="34" charset="0"/>
              </a:rPr>
              <a:t>Elle nous avertit également de la manière dont nous devons nous enraciner : non pas sur des philosophies et des théories humaines, mais uniquement sur la Parole vivante de Dieu.</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437648" y="1174820"/>
            <a:ext cx="7637952" cy="707886"/>
          </a:xfrm>
          <a:prstGeom prst="rect">
            <a:avLst/>
          </a:prstGeom>
          <a:noFill/>
        </p:spPr>
        <p:txBody>
          <a:bodyPr wrap="square">
            <a:spAutoFit/>
          </a:bodyPr>
          <a:lstStyle/>
          <a:p>
            <a:pPr>
              <a:spcBef>
                <a:spcPts val="600"/>
              </a:spcBef>
            </a:pPr>
            <a:r>
              <a:rPr lang="fr-CH" sz="2000" b="1" dirty="0">
                <a:highlight>
                  <a:srgbClr val="00FFFF"/>
                </a:highlight>
                <a:latin typeface="Arial" panose="020B0604020202020204" pitchFamily="34" charset="0"/>
                <a:cs typeface="Arial" panose="020B0604020202020204" pitchFamily="34" charset="0"/>
              </a:rPr>
              <a:t>Paul nous invite à nous enraciner dans cette foi pour devenir des arbres portant de bons fruits pour le Royaume de Dieu.</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4A77823-D762-A31E-C83A-7E60A848B78F}"/>
              </a:ext>
            </a:extLst>
          </p:cNvPr>
          <p:cNvSpPr txBox="1"/>
          <p:nvPr/>
        </p:nvSpPr>
        <p:spPr>
          <a:xfrm>
            <a:off x="5520905" y="115438"/>
            <a:ext cx="6167887" cy="5324535"/>
          </a:xfrm>
          <a:prstGeom prst="rect">
            <a:avLst/>
          </a:prstGeom>
          <a:ln w="38100"/>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fr-FR" sz="2000" b="1" dirty="0">
                <a:highlight>
                  <a:srgbClr val="00FFFF"/>
                </a:highlight>
                <a:latin typeface="Arial" panose="020B0604020202020204" pitchFamily="34" charset="0"/>
                <a:cs typeface="Arial" panose="020B0604020202020204" pitchFamily="34" charset="0"/>
              </a:rPr>
              <a:t>Ancrage et croissance en Christ</a:t>
            </a:r>
            <a:endParaRPr lang="fr-CH" sz="2000" dirty="0">
              <a:highlight>
                <a:srgbClr val="00FFFF"/>
              </a:highlight>
              <a:latin typeface="Arial" panose="020B0604020202020204" pitchFamily="34" charset="0"/>
              <a:cs typeface="Arial" panose="020B0604020202020204" pitchFamily="34" charset="0"/>
            </a:endParaRPr>
          </a:p>
          <a:p>
            <a:pPr algn="just"/>
            <a:r>
              <a:rPr lang="fr-FR" sz="2000" dirty="0">
                <a:latin typeface="Arial" panose="020B0604020202020204" pitchFamily="34" charset="0"/>
                <a:cs typeface="Arial" panose="020B0604020202020204" pitchFamily="34" charset="0"/>
              </a:rPr>
              <a:t>	</a:t>
            </a:r>
          </a:p>
          <a:p>
            <a:pPr algn="just"/>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Des leçons innombrables touchant les différents processus de croissance des plantes, quelques-unes des plus importantes sont énoncées dans la parabole du Sauveur sur la semence.</a:t>
            </a:r>
          </a:p>
          <a:p>
            <a:pPr algn="just"/>
            <a:endParaRPr lang="fr-FR" sz="2000" dirty="0">
              <a:latin typeface="Arial" panose="020B0604020202020204" pitchFamily="34" charset="0"/>
              <a:cs typeface="Arial" panose="020B0604020202020204" pitchFamily="34" charset="0"/>
            </a:endParaRPr>
          </a:p>
          <a:p>
            <a:pPr algn="just"/>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La semence contient un germe, un principe de vie que Dieu a placé en elle ; cependant, livrée à elle-même, il lui est impossible de germer. </a:t>
            </a:r>
          </a:p>
          <a:p>
            <a:pPr algn="just"/>
            <a:r>
              <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L'homme a un rôle à jouer dans la germination de la semence. </a:t>
            </a:r>
          </a:p>
          <a:p>
            <a:pPr algn="just"/>
            <a:endParaRPr lang="fr-FR" sz="2000" dirty="0">
              <a:solidFill>
                <a:srgbClr val="00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endParaRPr>
          </a:p>
          <a:p>
            <a:pPr algn="just"/>
            <a:r>
              <a:rPr lang="fr-FR" sz="2000" dirty="0">
                <a:solidFill>
                  <a:srgbClr val="FF00FF"/>
                </a:solidFill>
                <a:effectLst>
                  <a:outerShdw blurRad="38100" dist="38100" dir="2700000" algn="tl">
                    <a:srgbClr val="000000">
                      <a:alpha val="43137"/>
                    </a:srgbClr>
                  </a:outerShdw>
                </a:effectLst>
                <a:latin typeface="Arial" panose="020B0604020202020204" pitchFamily="34" charset="0"/>
                <a:ea typeface="MS Minngs"/>
                <a:cs typeface="Arial" panose="020B0604020202020204" pitchFamily="34" charset="0"/>
              </a:rPr>
              <a:t>Au-delà d'un certain point, il ne peut cependant plus rien faire et doit dépendre de celui qui a relié les semailles aux moissons par le lien merveilleux de sa toute-puissance.</a:t>
            </a:r>
            <a:endParaRPr lang="fr-CH"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01D5A4B2-021B-09D6-BE5B-CA0E0894AF47}"/>
              </a:ext>
            </a:extLst>
          </p:cNvPr>
          <p:cNvSpPr txBox="1"/>
          <p:nvPr/>
        </p:nvSpPr>
        <p:spPr>
          <a:xfrm>
            <a:off x="923026" y="5419123"/>
            <a:ext cx="10765766" cy="1323439"/>
          </a:xfrm>
          <a:prstGeom prst="rect">
            <a:avLst/>
          </a:prstGeom>
          <a:noFill/>
          <a:ln w="38100">
            <a:solidFill>
              <a:schemeClr val="tx1"/>
            </a:solidFill>
          </a:ln>
        </p:spPr>
        <p:txBody>
          <a:bodyPr wrap="square" rtlCol="0">
            <a:spAutoFit/>
          </a:bodyPr>
          <a:lstStyle/>
          <a:p>
            <a:pPr algn="just"/>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Il y a de la vie dans la semence, de la puissance dans le sol ;</a:t>
            </a:r>
            <a:r>
              <a:rPr lang="fr-FR" sz="2000" dirty="0">
                <a:latin typeface="Arial" panose="020B0604020202020204" pitchFamily="34" charset="0"/>
                <a:cs typeface="Arial" panose="020B0604020202020204" pitchFamily="34" charset="0"/>
              </a:rPr>
              <a:t> </a:t>
            </a:r>
            <a:r>
              <a:rPr lang="fr-FR"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si une énergie infinie ne s'exerce nuit et jour, la semence reste improductive</a:t>
            </a:r>
            <a:r>
              <a:rPr lang="fr-FR" sz="2000" dirty="0">
                <a:solidFill>
                  <a:schemeClr val="accent3">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Les ondées doivent rafraîchir les champs altérés ; le soleil doit donner sa chaleur ; l'électricité doit être conduite jusqu'à la semence ensevelie dans le sol. »</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Parchemin : horizontal 4">
            <a:extLst>
              <a:ext uri="{FF2B5EF4-FFF2-40B4-BE49-F238E27FC236}">
                <a16:creationId xmlns:a16="http://schemas.microsoft.com/office/drawing/2014/main" id="{912AC511-16FE-3994-8997-D5BCFC6E6B1F}"/>
              </a:ext>
            </a:extLst>
          </p:cNvPr>
          <p:cNvSpPr/>
          <p:nvPr/>
        </p:nvSpPr>
        <p:spPr>
          <a:xfrm>
            <a:off x="750498" y="69011"/>
            <a:ext cx="3968151" cy="2872597"/>
          </a:xfrm>
          <a:prstGeom prst="horizontalScroll">
            <a:avLst/>
          </a:prstGeom>
          <a:solidFill>
            <a:schemeClr val="accent1">
              <a:lumMod val="20000"/>
              <a:lumOff val="80000"/>
            </a:schemeClr>
          </a:solidFill>
          <a:ln w="38100">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fr-FR" sz="20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Le Créateur qui a placé dans le grain le germe de vie peut seul le faire fructifier. </a:t>
            </a:r>
            <a:r>
              <a:rPr kumimoji="0" lang="fr-FR" sz="2000" b="0"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Chaque semence se développe et chaque plante croît par la puissance de Dieu. »</a:t>
            </a:r>
            <a:endParaRPr lang="fr-CH"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19C082AD-C31F-2844-3CA7-550AFF12F8F7}"/>
              </a:ext>
            </a:extLst>
          </p:cNvPr>
          <p:cNvSpPr txBox="1"/>
          <p:nvPr/>
        </p:nvSpPr>
        <p:spPr>
          <a:xfrm>
            <a:off x="5909095" y="6373230"/>
            <a:ext cx="3907766" cy="369332"/>
          </a:xfrm>
          <a:prstGeom prst="rect">
            <a:avLst/>
          </a:prstGeom>
          <a:noFill/>
        </p:spPr>
        <p:txBody>
          <a:bodyPr wrap="square" rtlCol="0">
            <a:spAutoFit/>
          </a:bodyPr>
          <a:lstStyle/>
          <a:p>
            <a:r>
              <a:rPr lang="fr-FR" i="1" dirty="0">
                <a:highlight>
                  <a:srgbClr val="FFFF00"/>
                </a:highlight>
              </a:rPr>
              <a:t>Puissance de la grâce,</a:t>
            </a:r>
            <a:r>
              <a:rPr lang="fr-FR" dirty="0">
                <a:highlight>
                  <a:srgbClr val="FFFF00"/>
                </a:highlight>
              </a:rPr>
              <a:t> p. 198, 18 juin</a:t>
            </a:r>
            <a:endParaRPr lang="fr-CH" dirty="0">
              <a:highlight>
                <a:srgbClr val="FFFF00"/>
              </a:highlight>
            </a:endParaRPr>
          </a:p>
        </p:txBody>
      </p:sp>
      <p:pic>
        <p:nvPicPr>
          <p:cNvPr id="3074" name="Picture 2" descr="Image d’Épingle Story">
            <a:extLst>
              <a:ext uri="{FF2B5EF4-FFF2-40B4-BE49-F238E27FC236}">
                <a16:creationId xmlns:a16="http://schemas.microsoft.com/office/drawing/2014/main" id="{2505CC96-5A84-7CC5-BDDF-138C85EEA6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347" y="2839527"/>
            <a:ext cx="2336321" cy="233632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6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red abstract background&#10;&#10;AI-generated content may be incorrect.">
            <a:extLst>
              <a:ext uri="{FF2B5EF4-FFF2-40B4-BE49-F238E27FC236}">
                <a16:creationId xmlns:a16="http://schemas.microsoft.com/office/drawing/2014/main" id="{64656A2B-4213-DCBF-7D2E-BDC1B0D1231F}"/>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pic>
        <p:nvPicPr>
          <p:cNvPr id="8" name="Imagen 7" descr="A person looking at three crosses&#10;&#10;AI-generated content may be incorrect.">
            <a:extLst>
              <a:ext uri="{FF2B5EF4-FFF2-40B4-BE49-F238E27FC236}">
                <a16:creationId xmlns:a16="http://schemas.microsoft.com/office/drawing/2014/main" id="{B06538BD-8483-96F8-E6BE-201ED90045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77393" y="652757"/>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033463" y="923086"/>
            <a:ext cx="10420350" cy="1015663"/>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spcAft>
                <a:spcPts val="600"/>
              </a:spcAft>
            </a:pPr>
            <a:r>
              <a:rPr lang="fr-CH" sz="6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LES BIENFAITS DE LA FOI</a:t>
            </a:r>
          </a:p>
        </p:txBody>
      </p:sp>
      <p:sp>
        <p:nvSpPr>
          <p:cNvPr id="2" name="ZoneTexte 1">
            <a:extLst>
              <a:ext uri="{FF2B5EF4-FFF2-40B4-BE49-F238E27FC236}">
                <a16:creationId xmlns:a16="http://schemas.microsoft.com/office/drawing/2014/main" id="{2456C975-984C-6519-DD62-031CBB16B855}"/>
              </a:ext>
            </a:extLst>
          </p:cNvPr>
          <p:cNvSpPr txBox="1"/>
          <p:nvPr/>
        </p:nvSpPr>
        <p:spPr>
          <a:xfrm>
            <a:off x="1011990" y="2642397"/>
            <a:ext cx="6090249" cy="2862322"/>
          </a:xfrm>
          <a:prstGeom prst="rect">
            <a:avLst/>
          </a:prstGeom>
          <a:solidFill>
            <a:schemeClr val="bg1"/>
          </a:solidFill>
        </p:spPr>
        <p:txBody>
          <a:bodyPr wrap="square" rtlCol="0">
            <a:spAutoFit/>
          </a:bodyPr>
          <a:lstStyle/>
          <a:p>
            <a:pPr algn="just"/>
            <a: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 Le chrétien est comparé à un cèdre du Liban. </a:t>
            </a:r>
            <a:br>
              <a:rPr lang="fr-FR" sz="2000" dirty="0">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J'ai appris que cet arbre ne plonge pas que de courtes et petites racines dans la terre.</a:t>
            </a:r>
            <a:r>
              <a:rPr lang="fr-FR"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r-FR" sz="2000" dirty="0">
                <a:solidFill>
                  <a:srgbClr val="500797"/>
                </a:solidFill>
                <a:effectLst>
                  <a:outerShdw blurRad="38100" dist="38100" dir="2700000" algn="tl">
                    <a:srgbClr val="000000">
                      <a:alpha val="43137"/>
                    </a:srgbClr>
                  </a:outerShdw>
                </a:effectLst>
                <a:highlight>
                  <a:srgbClr val="FFFF00"/>
                </a:highlight>
                <a:latin typeface="Arial" panose="020B0604020202020204" pitchFamily="34" charset="0"/>
                <a:cs typeface="Arial" panose="020B0604020202020204" pitchFamily="34" charset="0"/>
              </a:rPr>
              <a:t>Il développe de grosses racines qu'il plonge profondément dans le sol, et il s'enracine toujours plus fort et plus loin en quête d'une prise toujours plus solide.</a:t>
            </a:r>
            <a:r>
              <a:rPr lang="fr-FR"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br>
              <a:rPr lang="fr-FR" sz="2000" dirty="0">
                <a:solidFill>
                  <a:srgbClr val="50079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r-FR"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Ainsi, même au plus fort de la tempête, il demeure ferme, maintenu par son puissant réseau de câbles souterrains. »</a:t>
            </a:r>
            <a:endParaRPr lang="fr-CH" sz="20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B52E38F3-CF7A-43D1-DDCF-D5883959B1FA}"/>
              </a:ext>
            </a:extLst>
          </p:cNvPr>
          <p:cNvSpPr txBox="1"/>
          <p:nvPr/>
        </p:nvSpPr>
        <p:spPr>
          <a:xfrm>
            <a:off x="1011990" y="5633318"/>
            <a:ext cx="6090249" cy="1015663"/>
          </a:xfrm>
          <a:prstGeom prst="rect">
            <a:avLst/>
          </a:prstGeom>
          <a:solidFill>
            <a:schemeClr val="accent1">
              <a:lumMod val="20000"/>
              <a:lumOff val="80000"/>
            </a:schemeClr>
          </a:solidFill>
        </p:spPr>
        <p:txBody>
          <a:bodyPr wrap="square" rtlCol="0">
            <a:spAutoFit/>
          </a:bodyPr>
          <a:lstStyle/>
          <a:p>
            <a:pPr algn="ctr"/>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C'est ainsi que les chrétiens doivent plonger leurs racines profondément en Christ</a:t>
            </a:r>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 Ils ont la foi en leur rédempteur. Ils savent en qui ils croient. »</a:t>
            </a:r>
            <a:endParaRPr lang="fr-CH"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Parchemin : horizontal 6">
            <a:extLst>
              <a:ext uri="{FF2B5EF4-FFF2-40B4-BE49-F238E27FC236}">
                <a16:creationId xmlns:a16="http://schemas.microsoft.com/office/drawing/2014/main" id="{1C6C3549-1823-96EC-00BE-1641AE98A7A8}"/>
              </a:ext>
            </a:extLst>
          </p:cNvPr>
          <p:cNvSpPr/>
          <p:nvPr/>
        </p:nvSpPr>
        <p:spPr>
          <a:xfrm>
            <a:off x="7224877" y="5743208"/>
            <a:ext cx="2449902" cy="905773"/>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i="1"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Être semblable à Jésus,</a:t>
            </a:r>
            <a:r>
              <a:rPr lang="fr-FR" sz="180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MS Minngs"/>
              </a:rPr>
              <a:t> p. 233, 14 août.</a:t>
            </a:r>
            <a:endParaRPr lang="fr-CH"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robe and a person in a desert&#10;&#10;AI-generated content may be incorrect.">
            <a:extLst>
              <a:ext uri="{FF2B5EF4-FFF2-40B4-BE49-F238E27FC236}">
                <a16:creationId xmlns:a16="http://schemas.microsoft.com/office/drawing/2014/main" id="{9795C0F1-0684-7A02-A3B0-F748F54F118D}"/>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a:fillRect/>
          </a:stretch>
        </p:blipFill>
        <p:spPr>
          <a:xfrm>
            <a:off x="20" y="1282"/>
            <a:ext cx="12191980" cy="6856718"/>
          </a:xfrm>
          <a:prstGeom prst="rect">
            <a:avLst/>
          </a:prstGeom>
        </p:spPr>
      </p:pic>
      <p:sp>
        <p:nvSpPr>
          <p:cNvPr id="2" name="CuadroTexto 1">
            <a:extLst>
              <a:ext uri="{FF2B5EF4-FFF2-40B4-BE49-F238E27FC236}">
                <a16:creationId xmlns:a16="http://schemas.microsoft.com/office/drawing/2014/main" id="{D2E68709-74F4-DCD3-B476-8E4EA159D6AC}"/>
              </a:ext>
            </a:extLst>
          </p:cNvPr>
          <p:cNvSpPr txBox="1"/>
          <p:nvPr/>
        </p:nvSpPr>
        <p:spPr>
          <a:xfrm>
            <a:off x="2037096" y="96116"/>
            <a:ext cx="3553001" cy="1800000"/>
          </a:xfrm>
          <a:prstGeom prst="wedgeEllipseCallout">
            <a:avLst>
              <a:gd name="adj1" fmla="val -48367"/>
              <a:gd name="adj2" fmla="val 38522"/>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fr-CH" sz="2000" b="1" dirty="0">
                <a:solidFill>
                  <a:schemeClr val="bg1"/>
                </a:solidFill>
                <a:effectLst>
                  <a:outerShdw blurRad="38100" dist="38100" dir="2700000" algn="tl">
                    <a:srgbClr val="000000">
                      <a:alpha val="43137"/>
                    </a:srgbClr>
                  </a:outerShdw>
                </a:effectLst>
              </a:rPr>
              <a:t>  « Mais la sagesse, </a:t>
            </a:r>
          </a:p>
          <a:p>
            <a:pPr algn="ctr"/>
            <a:r>
              <a:rPr lang="fr-CH" sz="2000" b="1" dirty="0">
                <a:solidFill>
                  <a:schemeClr val="bg1"/>
                </a:solidFill>
                <a:effectLst>
                  <a:outerShdw blurRad="38100" dist="38100" dir="2700000" algn="tl">
                    <a:srgbClr val="000000">
                      <a:alpha val="43137"/>
                    </a:srgbClr>
                  </a:outerShdw>
                </a:effectLst>
              </a:rPr>
              <a:t>où se trouve-t-elle ? Où est la demeure de l'intelligence ? »</a:t>
            </a:r>
          </a:p>
          <a:p>
            <a:pPr algn="ctr">
              <a:spcAft>
                <a:spcPts val="600"/>
              </a:spcAft>
            </a:pPr>
            <a:r>
              <a:rPr lang="fr-CH" sz="1600" b="1" dirty="0">
                <a:solidFill>
                  <a:srgbClr val="FFFF00"/>
                </a:solidFill>
                <a:effectLst>
                  <a:outerShdw blurRad="38100" dist="38100" dir="2700000" algn="tl">
                    <a:srgbClr val="000000">
                      <a:alpha val="43137"/>
                    </a:srgbClr>
                  </a:outerShdw>
                </a:effectLst>
              </a:rPr>
              <a:t>(Job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779583" y="98078"/>
            <a:ext cx="3553001" cy="1764000"/>
          </a:xfrm>
          <a:prstGeom prst="wedgeEllipseCallout">
            <a:avLst>
              <a:gd name="adj1" fmla="val 65234"/>
              <a:gd name="adj2" fmla="val 8405"/>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CH" dirty="0">
                <a:solidFill>
                  <a:schemeClr val="bg1"/>
                </a:solidFill>
                <a:effectLst>
                  <a:outerShdw blurRad="38100" dist="38100" dir="2700000" algn="tl">
                    <a:srgbClr val="000000">
                      <a:alpha val="43137"/>
                    </a:srgbClr>
                  </a:outerShdw>
                </a:effectLst>
              </a:rPr>
              <a:t>« …en qui sont cachés tous les trésors de la sagesse et de la science. »</a:t>
            </a:r>
          </a:p>
          <a:p>
            <a:r>
              <a:rPr lang="fr-CH" sz="1600" dirty="0">
                <a:solidFill>
                  <a:srgbClr val="FFFF00"/>
                </a:solidFill>
                <a:effectLst>
                  <a:outerShdw blurRad="38100" dist="38100" dir="2700000" algn="tl">
                    <a:srgbClr val="000000">
                      <a:alpha val="43137"/>
                    </a:srgbClr>
                  </a:outerShdw>
                </a:effectLst>
              </a:rPr>
              <a:t>(Colossiens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2CA8E83-5612-B88A-9816-9800CB6BFC1C}"/>
              </a:ext>
            </a:extLst>
          </p:cNvPr>
          <p:cNvSpPr txBox="1"/>
          <p:nvPr/>
        </p:nvSpPr>
        <p:spPr>
          <a:xfrm>
            <a:off x="4382219" y="301925"/>
            <a:ext cx="6961517" cy="1384995"/>
          </a:xfrm>
          <a:prstGeom prst="rect">
            <a:avLst/>
          </a:prstGeom>
          <a:noFill/>
          <a:ln w="38100">
            <a:solidFill>
              <a:srgbClr val="0000FF"/>
            </a:solidFill>
          </a:ln>
        </p:spPr>
        <p:txBody>
          <a:bodyPr wrap="square" rtlCol="0">
            <a:spAutoFit/>
          </a:bodyPr>
          <a:lstStyle/>
          <a:p>
            <a:r>
              <a:rPr lang="fr-FR" sz="2400" b="1" dirty="0"/>
              <a:t>Cloué à la croix</a:t>
            </a:r>
            <a:endParaRPr lang="fr-CH" sz="2400" dirty="0"/>
          </a:p>
          <a:p>
            <a:pPr algn="ctr"/>
            <a:r>
              <a:rPr lang="fr-FR" dirty="0"/>
              <a:t>	</a:t>
            </a:r>
            <a:r>
              <a:rPr lang="fr-FR" dirty="0">
                <a:ln w="0"/>
                <a:effectLst>
                  <a:outerShdw blurRad="38100" dist="19050" dir="2700000" algn="tl" rotWithShape="0">
                    <a:schemeClr val="dk1">
                      <a:alpha val="40000"/>
                    </a:schemeClr>
                  </a:outerShdw>
                </a:effectLst>
                <a:highlight>
                  <a:srgbClr val="00FFFF"/>
                </a:highlight>
              </a:rPr>
              <a:t>« </a:t>
            </a:r>
            <a:r>
              <a:rPr lang="fr-FR" sz="2000" dirty="0">
                <a:ln w="0"/>
                <a:effectLst>
                  <a:outerShdw blurRad="38100" dist="19050" dir="2700000" algn="tl" rotWithShape="0">
                    <a:schemeClr val="dk1">
                      <a:alpha val="40000"/>
                    </a:schemeClr>
                  </a:outerShdw>
                </a:effectLst>
                <a:highlight>
                  <a:srgbClr val="00FFFF"/>
                </a:highlight>
                <a:latin typeface="Arial" panose="020B0604020202020204" pitchFamily="34" charset="0"/>
                <a:cs typeface="Arial" panose="020B0604020202020204" pitchFamily="34" charset="0"/>
              </a:rPr>
              <a:t>Nous avons eu un Sabbat magnifique, glorieux… qui fit que nous nous réjouîmes et glorifiâmes Dieu pour </a:t>
            </a:r>
            <a:br>
              <a:rPr lang="fr-FR" sz="2000" dirty="0">
                <a:ln w="0"/>
                <a:effectLst>
                  <a:outerShdw blurRad="38100" dist="19050" dir="2700000" algn="tl" rotWithShape="0">
                    <a:schemeClr val="dk1">
                      <a:alpha val="40000"/>
                    </a:schemeClr>
                  </a:outerShdw>
                </a:effectLst>
                <a:highlight>
                  <a:srgbClr val="00FFFF"/>
                </a:highlight>
                <a:latin typeface="Arial" panose="020B0604020202020204" pitchFamily="34" charset="0"/>
                <a:cs typeface="Arial" panose="020B0604020202020204" pitchFamily="34" charset="0"/>
              </a:rPr>
            </a:br>
            <a:r>
              <a:rPr lang="fr-FR" sz="2000" dirty="0">
                <a:ln w="0"/>
                <a:effectLst>
                  <a:outerShdw blurRad="38100" dist="19050" dir="2700000" algn="tl" rotWithShape="0">
                    <a:schemeClr val="dk1">
                      <a:alpha val="40000"/>
                    </a:schemeClr>
                  </a:outerShdw>
                </a:effectLst>
                <a:highlight>
                  <a:srgbClr val="00FFFF"/>
                </a:highlight>
                <a:latin typeface="Arial" panose="020B0604020202020204" pitchFamily="34" charset="0"/>
                <a:cs typeface="Arial" panose="020B0604020202020204" pitchFamily="34" charset="0"/>
              </a:rPr>
              <a:t>son extraordinaire bonté envers nous…</a:t>
            </a:r>
            <a:r>
              <a:rPr lang="fr-FR" sz="2000" dirty="0">
                <a:latin typeface="Arial" panose="020B0604020202020204" pitchFamily="34" charset="0"/>
                <a:cs typeface="Arial" panose="020B0604020202020204" pitchFamily="34" charset="0"/>
              </a:rPr>
              <a:t> </a:t>
            </a:r>
            <a:r>
              <a:rPr lang="fr-FR" sz="2000" dirty="0">
                <a:highlight>
                  <a:srgbClr val="FFFF00"/>
                </a:highlight>
                <a:latin typeface="Arial" panose="020B0604020202020204" pitchFamily="34" charset="0"/>
                <a:cs typeface="Arial" panose="020B0604020202020204" pitchFamily="34" charset="0"/>
              </a:rPr>
              <a:t>J'eus une vision… »</a:t>
            </a:r>
            <a:endParaRPr lang="fr-CH" dirty="0">
              <a:highlight>
                <a:srgbClr val="FFFF00"/>
              </a:highlight>
            </a:endParaRPr>
          </a:p>
        </p:txBody>
      </p:sp>
      <p:sp>
        <p:nvSpPr>
          <p:cNvPr id="3" name="ZoneTexte 2">
            <a:extLst>
              <a:ext uri="{FF2B5EF4-FFF2-40B4-BE49-F238E27FC236}">
                <a16:creationId xmlns:a16="http://schemas.microsoft.com/office/drawing/2014/main" id="{719D6114-06A9-D3CF-B54B-F58FD4FC6DB5}"/>
              </a:ext>
            </a:extLst>
          </p:cNvPr>
          <p:cNvSpPr txBox="1"/>
          <p:nvPr/>
        </p:nvSpPr>
        <p:spPr>
          <a:xfrm>
            <a:off x="1854679" y="2025863"/>
            <a:ext cx="10196423" cy="4678204"/>
          </a:xfrm>
          <a:prstGeom prst="rect">
            <a:avLst/>
          </a:prstGeom>
          <a:noFill/>
          <a:ln w="38100">
            <a:solidFill>
              <a:srgbClr val="0000FF"/>
            </a:solidFill>
          </a:ln>
        </p:spPr>
        <p:txBody>
          <a:bodyPr wrap="square" rtlCol="0">
            <a:spAutoFit/>
          </a:bodyPr>
          <a:lstStyle/>
          <a:p>
            <a:pPr algn="just"/>
            <a:r>
              <a:rPr lang="fr-FR" sz="2000"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Je vis que nous percevons et comprenons très peu l'importance du Sabbat… Je vis que nous ne connaissions pas ce que signifie monter sur les hauteurs de la terre et être alimentés de l'héritage de Jacob. </a:t>
            </a:r>
            <a:r>
              <a:rPr lang="fr-FR"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Mais quand la pluie rafraîchissante de l'arrière-saison et la gloire de son pouvoir descendront de la présence du Seigneur, nous saurons ce que signifie manger l'héritage de Jacob et être sur les hauteurs de la terre. </a:t>
            </a:r>
          </a:p>
          <a:p>
            <a:pPr algn="just"/>
            <a:endParaRPr lang="fr-FR" sz="2000" dirty="0">
              <a:solidFill>
                <a:srgbClr val="0070C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fr-FR" sz="2000" dirty="0">
                <a:solidFill>
                  <a:srgbClr val="FF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Alors, nous apprécierons mieux l'importance et la gloire du Sabbat. Mais nous ne le verrons dans toute sa gloire que lorsque l'alliance de paix sera établie avec nous à l'appel de la voix de Dieu,</a:t>
            </a:r>
            <a:r>
              <a:rPr lang="fr-FR" sz="2000" dirty="0">
                <a:latin typeface="Arial" panose="020B0604020202020204" pitchFamily="34" charset="0"/>
                <a:cs typeface="Arial" panose="020B0604020202020204" pitchFamily="34" charset="0"/>
              </a:rPr>
              <a:t> </a:t>
            </a:r>
            <a:r>
              <a:rPr lang="fr-FR" sz="2000" dirty="0">
                <a:ln w="0"/>
                <a:effectLst>
                  <a:outerShdw blurRad="38100" dist="19050" dir="2700000" algn="tl" rotWithShape="0">
                    <a:schemeClr val="dk1">
                      <a:alpha val="40000"/>
                    </a:schemeClr>
                  </a:outerShdw>
                </a:effectLst>
                <a:highlight>
                  <a:srgbClr val="00FFFF"/>
                </a:highlight>
                <a:latin typeface="Arial" panose="020B0604020202020204" pitchFamily="34" charset="0"/>
                <a:cs typeface="Arial" panose="020B0604020202020204" pitchFamily="34" charset="0"/>
              </a:rPr>
              <a:t>quand les portes de perles de la nouvelle Jérusalem s'ouvriront de part en part en virant sur leurs gongs, et que la belle et joyeuse voix du bien-aimé Jésus –plus douce que toute musique jamais perçue par l'oreille humaine- nous invitera à entrer. Je vis que nous avions absolument le droit de rentrer dans la ville parce que nous avions gardé les commandements de Dieu, et parce que le ciel, le beau ciel est notre foyer.</a:t>
            </a:r>
            <a:r>
              <a:rPr lang="fr-FR" sz="2000" dirty="0">
                <a:highlight>
                  <a:srgbClr val="00FFFF"/>
                </a:highlight>
                <a:latin typeface="Arial" panose="020B0604020202020204" pitchFamily="34" charset="0"/>
                <a:cs typeface="Arial" panose="020B0604020202020204" pitchFamily="34" charset="0"/>
              </a:rPr>
              <a:t> </a:t>
            </a:r>
            <a:r>
              <a:rPr lang="fr-FR" sz="2000" dirty="0">
                <a:highlight>
                  <a:srgbClr val="FFFF00"/>
                </a:highlight>
                <a:latin typeface="Arial" panose="020B0604020202020204" pitchFamily="34" charset="0"/>
                <a:cs typeface="Arial" panose="020B0604020202020204" pitchFamily="34" charset="0"/>
              </a:rPr>
              <a:t>(</a:t>
            </a:r>
            <a:r>
              <a:rPr lang="fr-FR" sz="2000" i="1" dirty="0">
                <a:highlight>
                  <a:srgbClr val="FFFF00"/>
                </a:highlight>
                <a:latin typeface="Arial" panose="020B0604020202020204" pitchFamily="34" charset="0"/>
                <a:cs typeface="Arial" panose="020B0604020202020204" pitchFamily="34" charset="0"/>
              </a:rPr>
              <a:t>Lettre 33,</a:t>
            </a:r>
            <a:r>
              <a:rPr lang="fr-FR" sz="2000" dirty="0">
                <a:highlight>
                  <a:srgbClr val="FFFF00"/>
                </a:highlight>
                <a:latin typeface="Arial" panose="020B0604020202020204" pitchFamily="34" charset="0"/>
                <a:cs typeface="Arial" panose="020B0604020202020204" pitchFamily="34" charset="0"/>
              </a:rPr>
              <a:t> 1851.) »</a:t>
            </a:r>
            <a:endParaRPr lang="fr-CH" sz="2000" dirty="0">
              <a:highlight>
                <a:srgbClr val="FFFF00"/>
              </a:highlight>
              <a:latin typeface="Arial" panose="020B0604020202020204" pitchFamily="34" charset="0"/>
              <a:cs typeface="Arial" panose="020B0604020202020204" pitchFamily="34" charset="0"/>
            </a:endParaRPr>
          </a:p>
          <a:p>
            <a:endParaRPr lang="fr-CH" dirty="0"/>
          </a:p>
        </p:txBody>
      </p:sp>
      <p:pic>
        <p:nvPicPr>
          <p:cNvPr id="4098" name="Picture 2" descr="Image d’Épingle Story">
            <a:extLst>
              <a:ext uri="{FF2B5EF4-FFF2-40B4-BE49-F238E27FC236}">
                <a16:creationId xmlns:a16="http://schemas.microsoft.com/office/drawing/2014/main" id="{F450F414-0F5B-0833-32FC-A6CF580BD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2318" y="301925"/>
            <a:ext cx="1406106" cy="1406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541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3_Thème Office 2013 – 2022">
  <a:themeElements>
    <a:clrScheme name="Thème 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2564</TotalTime>
  <Words>3743</Words>
  <Application>Microsoft Office PowerPoint</Application>
  <PresentationFormat>Panorámica</PresentationFormat>
  <Paragraphs>136</Paragraphs>
  <Slides>22</Slides>
  <Notes>1</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22</vt:i4>
      </vt:variant>
    </vt:vector>
  </HeadingPairs>
  <TitlesOfParts>
    <vt:vector size="33" baseType="lpstr">
      <vt:lpstr>Calibri Light</vt:lpstr>
      <vt:lpstr>Brush Script MT</vt:lpstr>
      <vt:lpstr>Aptos Display</vt:lpstr>
      <vt:lpstr>Arial</vt:lpstr>
      <vt:lpstr>Comic Sans MS</vt:lpstr>
      <vt:lpstr>Aptos</vt:lpstr>
      <vt:lpstr>Constantia</vt:lpstr>
      <vt:lpstr>Calibri</vt:lpstr>
      <vt:lpstr>Tema de Office</vt:lpstr>
      <vt:lpstr>1_Tema de Office</vt:lpstr>
      <vt:lpstr>3_Thème Office 2013 –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79</cp:revision>
  <dcterms:created xsi:type="dcterms:W3CDTF">2026-01-27T09:08:36Z</dcterms:created>
  <dcterms:modified xsi:type="dcterms:W3CDTF">2026-02-26T15:54:26Z</dcterms:modified>
</cp:coreProperties>
</file>