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38" r:id="rId3"/>
    <p:sldId id="324"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68" autoAdjust="0"/>
    <p:restoredTop sz="96327"/>
  </p:normalViewPr>
  <p:slideViewPr>
    <p:cSldViewPr snapToGrid="0">
      <p:cViewPr varScale="1">
        <p:scale>
          <a:sx n="107" d="100"/>
          <a:sy n="107" d="100"/>
        </p:scale>
        <p:origin x="8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image" Target="../media/image37.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image" Target="../media/image37.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Avec une tendre miséricorde</a:t>
          </a:r>
          <a:endParaRPr lang="fr-FR" sz="2000" dirty="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fr-FR" sz="2000" dirty="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Avec bienveillance</a:t>
          </a:r>
          <a:endParaRPr lang="fr-FR"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fr-FR" sz="2000" dirty="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Avec humilité</a:t>
          </a:r>
          <a:endParaRPr lang="fr-FR"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fr-FR" sz="2000" dirty="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Avec douceur</a:t>
          </a:r>
          <a:endParaRPr lang="fr-FR"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fr-FR" sz="2000" dirty="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Avec patience</a:t>
          </a:r>
          <a:endParaRPr lang="fr-FR"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fr-FR" sz="2000" dirty="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En nous supportant les uns les autres</a:t>
          </a:r>
          <a:endParaRPr lang="fr-FR"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fr-FR" sz="2000" dirty="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fr-FR" sz="2000" b="1" dirty="0">
              <a:effectLst>
                <a:outerShdw blurRad="38100" dist="38100" dir="2700000" algn="tl">
                  <a:srgbClr val="000000">
                    <a:alpha val="43137"/>
                  </a:srgbClr>
                </a:outerShdw>
              </a:effectLst>
            </a:rPr>
            <a:t>En nous pardonnant les uns les autres</a:t>
          </a:r>
          <a:endParaRPr lang="fr-FR"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fr-FR" sz="1800" b="1" dirty="0">
              <a:effectLst>
                <a:outerShdw blurRad="38100" dist="38100" dir="2700000" algn="tl">
                  <a:srgbClr val="000000">
                    <a:alpha val="43137"/>
                  </a:srgbClr>
                </a:outerShdw>
              </a:effectLst>
            </a:rPr>
            <a:t>BÉNÉFICE</a:t>
          </a:r>
          <a:endParaRPr lang="fr-FR"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fr-FR" sz="1800" b="1" dirty="0">
              <a:effectLst>
                <a:outerShdw blurRad="38100" dist="38100" dir="2700000" algn="tl">
                  <a:srgbClr val="000000">
                    <a:alpha val="43137"/>
                  </a:srgbClr>
                </a:outerShdw>
              </a:effectLst>
            </a:rPr>
            <a:t>RESPONSABILITÉ</a:t>
          </a:r>
          <a:endParaRPr lang="fr-FR"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80000" tIns="72000" rIns="180000" bIns="72000"/>
        <a:lstStyle/>
        <a:p>
          <a:pPr marL="0">
            <a:spcAft>
              <a:spcPts val="0"/>
            </a:spcAft>
            <a:buNone/>
          </a:pPr>
          <a:r>
            <a:rPr lang="fr-FR" sz="1600" b="1" dirty="0"/>
            <a:t>En nous comportant ainsi, nous sommes une bénédiction aussi bien pour les autres que pour nous-mêmes</a:t>
          </a:r>
          <a:endParaRPr lang="fr-FR" sz="16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rgbClr val="339933">
            <a:tint val="40000"/>
            <a:hueOff val="0"/>
            <a:satOff val="0"/>
            <a:lumOff val="0"/>
          </a:srgbClr>
        </a:solidFill>
        <a:ln w="12700" cap="flat" cmpd="sng" algn="ctr">
          <a:solidFill>
            <a:srgbClr val="339933">
              <a:tint val="40000"/>
              <a:alpha val="90000"/>
              <a:hueOff val="0"/>
              <a:satOff val="0"/>
              <a:lumOff val="0"/>
              <a:alphaOff val="0"/>
            </a:srgbClr>
          </a:solidFill>
          <a:prstDash val="solid"/>
          <a:miter lim="800000"/>
        </a:ln>
        <a:effectLst>
          <a:outerShdw blurRad="50800" dist="38100" dir="2700000" algn="tl" rotWithShape="0">
            <a:prstClr val="black">
              <a:alpha val="40000"/>
            </a:prstClr>
          </a:outerShdw>
        </a:effectLst>
      </dgm:spPr>
      <dgm:t>
        <a:bodyPr spcFirstLastPara="0" vert="horz" wrap="square" lIns="180000" tIns="72000" rIns="180000" bIns="72000" numCol="1" spcCol="1270" anchor="ctr" anchorCtr="0"/>
        <a:lstStyle/>
        <a:p>
          <a:pPr marL="0" indent="0">
            <a:spcAft>
              <a:spcPts val="0"/>
            </a:spcAft>
            <a:buNone/>
          </a:pPr>
          <a:r>
            <a:rPr lang="fr-FR" sz="1600" b="1" kern="1200" dirty="0"/>
            <a:t>Que </a:t>
          </a:r>
          <a:r>
            <a:rPr lang="fr-FR" sz="1600" b="1" kern="1200" dirty="0">
              <a:solidFill>
                <a:prstClr val="black">
                  <a:hueOff val="0"/>
                  <a:satOff val="0"/>
                  <a:lumOff val="0"/>
                  <a:alphaOff val="0"/>
                </a:prstClr>
              </a:solidFill>
              <a:latin typeface="Aptos" panose="02110004020202020204"/>
              <a:ea typeface="+mn-ea"/>
              <a:cs typeface="+mn-cs"/>
            </a:rPr>
            <a:t>notre</a:t>
          </a:r>
          <a:r>
            <a:rPr lang="fr-FR" sz="1600" b="1" kern="1200" dirty="0"/>
            <a:t> conduite glorifie Dieu, et qu'elle puisse encourager d'autres à croire et à suivre Jésus |</a:t>
          </a:r>
          <a:endParaRPr lang="fr-FR" sz="1600" kern="12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a:xfrm rot="5400000">
          <a:off x="4881584" y="-1911568"/>
          <a:ext cx="522643" cy="5824417"/>
        </a:xfrm>
        <a:prstGeom prst="round2SameRect">
          <a:avLst/>
        </a:prstGeom>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fr-FR" sz="1800" b="1" dirty="0"/>
            <a:t>En laissant la paix de Dieu nous gouverner</a:t>
          </a:r>
          <a:endParaRPr lang="fr-FR"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fr-FR" sz="1800" b="1" dirty="0"/>
            <a:t>En demeurant unanimes comme un seul corps</a:t>
          </a:r>
          <a:endParaRPr lang="fr-FR" sz="1800" dirty="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fr-FR" sz="1800" b="1" dirty="0"/>
            <a:t>En étant reconnaissants</a:t>
          </a:r>
          <a:endParaRPr lang="fr-FR" sz="1800" dirty="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fr-FR" sz="1800" b="1" dirty="0"/>
            <a:t>En étudiant abondamment la Bible</a:t>
          </a:r>
          <a:endParaRPr lang="fr-FR"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fr-FR" sz="1800" b="1" dirty="0"/>
            <a:t>En nous instruisant mutuellement</a:t>
          </a:r>
          <a:endParaRPr lang="fr-FR" sz="1800" dirty="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fr-FR" sz="1800" b="1" dirty="0"/>
            <a:t>En chantant des psaumes, des hymnes et des cantiques spirituels</a:t>
          </a:r>
          <a:endParaRPr lang="fr-FR"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fr-FR" sz="1800" b="1" dirty="0"/>
            <a:t>En faisant tout </a:t>
          </a:r>
        </a:p>
        <a:p>
          <a:r>
            <a:rPr lang="fr-FR" sz="1800" b="1" dirty="0"/>
            <a:t>au nom de Jésus</a:t>
          </a:r>
          <a:endParaRPr lang="fr-FR"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Avec une tendre miséricorde</a:t>
          </a:r>
          <a:endParaRPr lang="fr-FR" sz="2000" kern="1200" dirty="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Avec bienveillance</a:t>
          </a:r>
          <a:endParaRPr lang="fr-FR"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Avec humilité</a:t>
          </a:r>
          <a:endParaRPr lang="fr-FR"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Avec douceur</a:t>
          </a:r>
          <a:endParaRPr lang="fr-FR"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Avec patience</a:t>
          </a:r>
          <a:endParaRPr lang="fr-FR"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dirty="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En nous supportant les uns les autres</a:t>
          </a:r>
          <a:endParaRPr lang="fr-FR"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En nous pardonnant les uns les autres</a:t>
          </a:r>
          <a:endParaRPr lang="fr-FR"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80000" tIns="72000" rIns="180000" bIns="72000" numCol="1" spcCol="1270" anchor="ctr" anchorCtr="0">
          <a:noAutofit/>
        </a:bodyPr>
        <a:lstStyle/>
        <a:p>
          <a:pPr marL="0" lvl="1" indent="-171450" algn="l" defTabSz="711200">
            <a:lnSpc>
              <a:spcPct val="90000"/>
            </a:lnSpc>
            <a:spcBef>
              <a:spcPct val="0"/>
            </a:spcBef>
            <a:spcAft>
              <a:spcPts val="0"/>
            </a:spcAft>
            <a:buNone/>
          </a:pPr>
          <a:r>
            <a:rPr lang="fr-FR" sz="1600" b="1" kern="1200" dirty="0"/>
            <a:t>En nous comportant ainsi, nous sommes une bénédiction aussi bien pour les autres que pour nous-mêmes</a:t>
          </a:r>
          <a:endParaRPr lang="fr-FR" sz="16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BÉNÉFICE</a:t>
          </a:r>
          <a:endParaRPr lang="fr-FR"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rgbClr val="339933">
            <a:tint val="40000"/>
            <a:hueOff val="0"/>
            <a:satOff val="0"/>
            <a:lumOff val="0"/>
          </a:srgbClr>
        </a:solidFill>
        <a:ln w="12700" cap="flat" cmpd="sng" algn="ctr">
          <a:solidFill>
            <a:srgbClr val="339933">
              <a:tint val="40000"/>
              <a:alpha val="90000"/>
              <a:hueOff val="0"/>
              <a:satOff val="0"/>
              <a:lumOff val="0"/>
              <a:alphaOff val="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80000" tIns="72000" rIns="180000" bIns="72000" numCol="1" spcCol="1270" anchor="ctr" anchorCtr="0">
          <a:noAutofit/>
        </a:bodyPr>
        <a:lstStyle/>
        <a:p>
          <a:pPr marL="0" lvl="1" indent="0" algn="l" defTabSz="711200">
            <a:lnSpc>
              <a:spcPct val="90000"/>
            </a:lnSpc>
            <a:spcBef>
              <a:spcPct val="0"/>
            </a:spcBef>
            <a:spcAft>
              <a:spcPts val="0"/>
            </a:spcAft>
            <a:buNone/>
          </a:pPr>
          <a:r>
            <a:rPr lang="fr-FR" sz="1600" b="1" kern="1200" dirty="0"/>
            <a:t>Que </a:t>
          </a:r>
          <a:r>
            <a:rPr lang="fr-FR" sz="1600" b="1" kern="1200" dirty="0">
              <a:solidFill>
                <a:prstClr val="black">
                  <a:hueOff val="0"/>
                  <a:satOff val="0"/>
                  <a:lumOff val="0"/>
                  <a:alphaOff val="0"/>
                </a:prstClr>
              </a:solidFill>
              <a:latin typeface="Aptos" panose="02110004020202020204"/>
              <a:ea typeface="+mn-ea"/>
              <a:cs typeface="+mn-cs"/>
            </a:rPr>
            <a:t>notre</a:t>
          </a:r>
          <a:r>
            <a:rPr lang="fr-FR" sz="1600" b="1" kern="1200" dirty="0"/>
            <a:t> conduite glorifie Dieu, et qu'elle puisse encourager d'autres à croire et à suivre Jésus |</a:t>
          </a:r>
          <a:endParaRPr lang="fr-FR" sz="1600" kern="1200" dirty="0"/>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RESPONSABILITÉ</a:t>
          </a:r>
          <a:endParaRPr lang="fr-FR"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laissant la paix de Dieu nous gouverner</a:t>
          </a:r>
          <a:endParaRPr lang="fr-FR"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demeurant unanimes comme un seul corps</a:t>
          </a:r>
          <a:endParaRPr lang="fr-FR" sz="1800" kern="1200" dirty="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étant reconnaissants</a:t>
          </a:r>
          <a:endParaRPr lang="fr-FR" sz="1800" kern="1200" dirty="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étudiant abondamment la Bible</a:t>
          </a:r>
          <a:endParaRPr lang="fr-FR"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nous instruisant mutuellement</a:t>
          </a:r>
          <a:endParaRPr lang="fr-FR" sz="1800" kern="1200" dirty="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chantant des psaumes, des hymnes et des cantiques spirituels</a:t>
          </a:r>
          <a:endParaRPr lang="fr-FR"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En faisant tout </a:t>
          </a:r>
        </a:p>
        <a:p>
          <a:pPr marL="0" lvl="0" indent="0" algn="ctr" defTabSz="800100">
            <a:lnSpc>
              <a:spcPct val="90000"/>
            </a:lnSpc>
            <a:spcBef>
              <a:spcPct val="0"/>
            </a:spcBef>
            <a:spcAft>
              <a:spcPct val="35000"/>
            </a:spcAft>
            <a:buNone/>
          </a:pPr>
          <a:r>
            <a:rPr lang="fr-FR" sz="1800" b="1" kern="1200" dirty="0"/>
            <a:t>au nom de Jésus</a:t>
          </a:r>
          <a:endParaRPr lang="fr-FR"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12/03/2026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12/03/2026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35.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3" name="Picture 2" descr="A collage of images of people&#10;&#10;AI-generated content may be incorrect.">
            <a:extLst>
              <a:ext uri="{FF2B5EF4-FFF2-40B4-BE49-F238E27FC236}">
                <a16:creationId xmlns:a16="http://schemas.microsoft.com/office/drawing/2014/main" id="{59D4E585-2EAB-E483-3492-FD69ED52C4E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fr-FR"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VIVRE AVEC CHRIST</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865091" y="6442360"/>
            <a:ext cx="2957284" cy="338554"/>
          </a:xfrm>
          <a:prstGeom prst="rect">
            <a:avLst/>
          </a:prstGeom>
          <a:noFill/>
        </p:spPr>
        <p:txBody>
          <a:bodyPr wrap="none" rtlCol="0">
            <a:spAutoFit/>
          </a:bodyPr>
          <a:lstStyle/>
          <a:p>
            <a:pPr algn="r">
              <a:spcAft>
                <a:spcPts val="600"/>
              </a:spcAft>
            </a:pPr>
            <a:r>
              <a:rPr lang="fr-FR" sz="1600" b="1" dirty="0">
                <a:solidFill>
                  <a:srgbClr val="D6DDCD"/>
                </a:solidFill>
                <a:effectLst>
                  <a:outerShdw blurRad="38100" dist="38100" dir="2700000" algn="tl">
                    <a:srgbClr val="000000">
                      <a:alpha val="43137"/>
                    </a:srgbClr>
                  </a:outerShdw>
                </a:effectLst>
              </a:rPr>
              <a:t>Leçon 11 pour le 14 mars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pic>
        <p:nvPicPr>
          <p:cNvPr id="7" name="Picture 6" descr="A close-up of a screen&#10;&#10;AI-generated content may be incorrect.">
            <a:extLst>
              <a:ext uri="{FF2B5EF4-FFF2-40B4-BE49-F238E27FC236}">
                <a16:creationId xmlns:a16="http://schemas.microsoft.com/office/drawing/2014/main" id="{B5B7E4AA-74C6-4DFB-3FD9-412DAF58D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fr-FR"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LA NOURRITURE CÉLESTE</a:t>
            </a: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923330"/>
          </a:xfrm>
          <a:prstGeom prst="rect">
            <a:avLst/>
          </a:prstGeom>
          <a:noFill/>
        </p:spPr>
        <p:txBody>
          <a:bodyPr wrap="square">
            <a:spAutoFit/>
          </a:bodyPr>
          <a:lstStyle/>
          <a:p>
            <a:pPr algn="ctr"/>
            <a:r>
              <a:rPr lang="fr-FR"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Que la parole de Christ habite parmi vous abondamment ; instruisez-vous et exhortez-vous les uns les autres en toute sagesse, par des psaumes, des hymnes, des cantiques spirituels, chantant à Dieu de tout votre cœur avec reconnaissance » </a:t>
            </a:r>
            <a:r>
              <a:rPr lang="fr-FR"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(Colossiens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spcBef>
                <a:spcPts val="600"/>
              </a:spcBef>
            </a:pPr>
            <a:r>
              <a:rPr lang="fr-FR" sz="2000" b="1" dirty="0"/>
              <a:t>Colossiens 3.15-17 nous montre comment nourrir notre nature céleste (et il se trouve que nous ne pouvons pas la nourrir de manière isolée, car nous avons besoin de la fraternité de l'Église pour cela) :</a:t>
            </a: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3687338313"/>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5491014" cy="2246769"/>
          </a:xfrm>
          <a:prstGeom prst="rect">
            <a:avLst/>
          </a:prstGeom>
          <a:noFill/>
        </p:spPr>
        <p:txBody>
          <a:bodyPr wrap="square" rtlCol="0">
            <a:spAutoFit/>
          </a:bodyPr>
          <a:lstStyle/>
          <a:p>
            <a:pPr>
              <a:spcBef>
                <a:spcPts val="600"/>
              </a:spcBef>
            </a:pPr>
            <a:r>
              <a:rPr lang="fr-FR" sz="2000" b="1" dirty="0"/>
              <a:t>« Le chant est une arme que nous pouvons toujours brandir contre le découragement. En ouvrant ainsi notre cœur aux rayons de lumière de la présence du Sauveur, nous trouverons la santé et recevrons sa bénédiction » (Ellen G. White, *Le ministère de la guérison*, p. 196).</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551670" y="4742659"/>
            <a:ext cx="1456109" cy="1599804"/>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5" name="Picture 4" descr="A white rectangular object with a light in the background&#10;&#10;AI-generated content may be incorrect.">
            <a:extLst>
              <a:ext uri="{FF2B5EF4-FFF2-40B4-BE49-F238E27FC236}">
                <a16:creationId xmlns:a16="http://schemas.microsoft.com/office/drawing/2014/main" id="{7A8EF89B-1C4B-636F-FCDE-206CC99E3FE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4144A45-91CD-B968-1AB1-CF5F437AF801}"/>
              </a:ext>
            </a:extLst>
          </p:cNvPr>
          <p:cNvSpPr txBox="1"/>
          <p:nvPr/>
        </p:nvSpPr>
        <p:spPr>
          <a:xfrm>
            <a:off x="2146842" y="943704"/>
            <a:ext cx="9197748" cy="4970591"/>
          </a:xfrm>
          <a:prstGeom prst="rect">
            <a:avLst/>
          </a:prstGeom>
          <a:noFill/>
        </p:spPr>
        <p:txBody>
          <a:bodyPr wrap="square">
            <a:spAutoFit/>
          </a:bodyPr>
          <a:lstStyle/>
          <a:p>
            <a:pPr>
              <a:spcBef>
                <a:spcPts val="600"/>
              </a:spcBef>
            </a:pPr>
            <a:r>
              <a:rPr lang="fr-FR" sz="2600" b="1" dirty="0">
                <a:latin typeface="Constantia" panose="02030602050306030303" pitchFamily="18" charset="0"/>
              </a:rPr>
              <a:t>« Cultivez un cœur bon, tendre et sympathique, et ne qualifiez jamais ces attributs de faiblesse, car ce sont les attributs du Christ. Veillez sur votre influence. Que votre caractère soit si pur, si plaisant, que vous ne rougiriez pas de le voir reproduit chez autrui.</a:t>
            </a:r>
          </a:p>
          <a:p>
            <a:pPr>
              <a:spcBef>
                <a:spcPts val="600"/>
              </a:spcBef>
            </a:pPr>
            <a:r>
              <a:rPr lang="fr-FR" sz="2600" b="1" dirty="0">
                <a:latin typeface="Constantia" panose="02030602050306030303" pitchFamily="18" charset="0"/>
              </a:rPr>
              <a:t>	Comme les gouttes d'eau forment les rivières, ainsi les petits actes quotidiens forment la vie. Celle-ci sera comme une rivière paisible et agréable, ou, au contraire, comme un torrent, chargé de boue et de limon, suivant que vous vous serez placés ou non sous l'influence du Saint-Esprit. Celui-ci, par son action sanctifiante, vous transformera à la ressemblance du Christ.</a:t>
            </a:r>
          </a:p>
        </p:txBody>
      </p:sp>
      <p:sp>
        <p:nvSpPr>
          <p:cNvPr id="4" name="CuadroTexto 3">
            <a:extLst>
              <a:ext uri="{FF2B5EF4-FFF2-40B4-BE49-F238E27FC236}">
                <a16:creationId xmlns:a16="http://schemas.microsoft.com/office/drawing/2014/main" id="{89979397-93F1-9612-41BA-3D884CE3A45A}"/>
              </a:ext>
            </a:extLst>
          </p:cNvPr>
          <p:cNvSpPr txBox="1"/>
          <p:nvPr/>
        </p:nvSpPr>
        <p:spPr>
          <a:xfrm>
            <a:off x="2146842" y="5983307"/>
            <a:ext cx="11847096" cy="369332"/>
          </a:xfrm>
          <a:prstGeom prst="rect">
            <a:avLst/>
          </a:prstGeom>
          <a:noFill/>
        </p:spPr>
        <p:txBody>
          <a:bodyPr wrap="square" rtlCol="0">
            <a:spAutoFit/>
          </a:bodyPr>
          <a:lstStyle/>
          <a:p>
            <a:r>
              <a:rPr lang="fr-FR" sz="1600" b="1" dirty="0"/>
              <a:t>E. G. W. (</a:t>
            </a:r>
            <a:r>
              <a:rPr lang="fr-FR" i="1" dirty="0"/>
              <a:t>That I May Know </a:t>
            </a:r>
            <a:r>
              <a:rPr lang="fr-FR" i="1" dirty="0" err="1"/>
              <a:t>Him</a:t>
            </a:r>
            <a:r>
              <a:rPr lang="fr-FR" i="1" dirty="0"/>
              <a:t>,</a:t>
            </a:r>
            <a:r>
              <a:rPr lang="fr-FR" dirty="0"/>
              <a:t> p. 209 ; Pour mieux connaître Jésus-Christ, p. 211, 22 juillet.</a:t>
            </a:r>
            <a:r>
              <a:rPr lang="fr-FR" sz="1600" b="1" dirty="0"/>
              <a:t>)</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5" name="Picture 4" descr="A person hugging another person&#10;&#10;AI-generated content may be incorrect.">
            <a:extLst>
              <a:ext uri="{FF2B5EF4-FFF2-40B4-BE49-F238E27FC236}">
                <a16:creationId xmlns:a16="http://schemas.microsoft.com/office/drawing/2014/main" id="{F68F91A0-98D9-9C8A-7F68-84A9AD392CE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188260" y="621596"/>
            <a:ext cx="6914029" cy="381642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4800" b="1" dirty="0">
                <a:ln w="12700" cmpd="sng">
                  <a:noFill/>
                  <a:prstDash val="solid"/>
                </a:ln>
                <a:solidFill>
                  <a:srgbClr val="C00000"/>
                </a:solidFill>
                <a:latin typeface="Comic Sans MS" panose="030F0702030302020204" pitchFamily="66" charset="0"/>
              </a:rPr>
              <a:t>« Et par-dessus tout cela, revêtez-vous de l'amour, qui est le lien de la perfection » </a:t>
            </a:r>
          </a:p>
          <a:p>
            <a:pPr lvl="0" algn="ctr">
              <a:spcBef>
                <a:spcPts val="1200"/>
              </a:spcBef>
              <a:defRPr/>
            </a:pPr>
            <a:r>
              <a:rPr lang="fr-FR" sz="4000" b="1" dirty="0">
                <a:ln w="12700" cmpd="sng">
                  <a:noFill/>
                  <a:prstDash val="solid"/>
                </a:ln>
                <a:solidFill>
                  <a:srgbClr val="C00000"/>
                </a:solidFill>
                <a:latin typeface="Comic Sans MS" panose="030F0702030302020204" pitchFamily="66" charset="0"/>
              </a:rPr>
              <a:t>Colossiens 3.14</a:t>
            </a:r>
          </a:p>
        </p:txBody>
      </p:sp>
    </p:spTree>
    <p:extLst>
      <p:ext uri="{BB962C8B-B14F-4D97-AF65-F5344CB8AC3E}">
        <p14:creationId xmlns:p14="http://schemas.microsoft.com/office/powerpoint/2010/main" val="31078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yellow and brown rectangle&#10;&#10;AI-generated content may be incorrect.">
            <a:extLst>
              <a:ext uri="{FF2B5EF4-FFF2-40B4-BE49-F238E27FC236}">
                <a16:creationId xmlns:a16="http://schemas.microsoft.com/office/drawing/2014/main" id="{185C2E02-A52F-7443-FE78-656F0079704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B7763C1-B50A-467A-06E3-758449E2E74C}"/>
              </a:ext>
            </a:extLst>
          </p:cNvPr>
          <p:cNvSpPr txBox="1"/>
          <p:nvPr/>
        </p:nvSpPr>
        <p:spPr>
          <a:xfrm>
            <a:off x="5737090" y="3762375"/>
            <a:ext cx="622935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dirty="0">
                <a:solidFill>
                  <a:srgbClr val="006DAC"/>
                </a:solidFill>
              </a:rPr>
              <a:t>Mentalité terrestre ou céleste ?</a:t>
            </a:r>
          </a:p>
          <a:p>
            <a:pPr lvl="1">
              <a:spcBef>
                <a:spcPts val="600"/>
              </a:spcBef>
            </a:pPr>
            <a:r>
              <a:rPr lang="fr-FR" sz="2000" b="1" dirty="0"/>
              <a:t>Notre point de mire (Colossiens 3.1-4)</a:t>
            </a:r>
          </a:p>
          <a:p>
            <a:pPr lvl="1">
              <a:spcBef>
                <a:spcPts val="600"/>
              </a:spcBef>
            </a:pPr>
            <a:r>
              <a:rPr lang="fr-FR" sz="2000" b="1" dirty="0"/>
              <a:t>Mourir aux choses terrestres (Colossiens 3.5-6)</a:t>
            </a:r>
          </a:p>
          <a:p>
            <a:pPr lvl="1">
              <a:spcBef>
                <a:spcPts val="600"/>
              </a:spcBef>
            </a:pPr>
            <a:r>
              <a:rPr lang="fr-FR" sz="2000" b="1" dirty="0"/>
              <a:t>Se revêtir des choses célestes (Col. 3.7-11)</a:t>
            </a:r>
          </a:p>
          <a:p>
            <a:pPr>
              <a:spcBef>
                <a:spcPts val="1800"/>
              </a:spcBef>
            </a:pPr>
            <a:r>
              <a:rPr lang="fr-FR" sz="2000" b="1" dirty="0">
                <a:solidFill>
                  <a:srgbClr val="A90095"/>
                </a:solidFill>
              </a:rPr>
              <a:t>Caractéristiques de la nouvelle vie en Christ : </a:t>
            </a:r>
          </a:p>
          <a:p>
            <a:pPr lvl="1">
              <a:spcBef>
                <a:spcPts val="600"/>
              </a:spcBef>
            </a:pPr>
            <a:r>
              <a:rPr lang="fr-FR" sz="2000" b="1" dirty="0"/>
              <a:t>Le lien parfait (Colossiens 3.12-14)</a:t>
            </a:r>
          </a:p>
          <a:p>
            <a:pPr lvl="1">
              <a:spcBef>
                <a:spcPts val="600"/>
              </a:spcBef>
            </a:pPr>
            <a:r>
              <a:rPr lang="fr-FR" sz="2000" b="1" dirty="0"/>
              <a:t>La nourriture céleste (Colossiens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9" y="105013"/>
            <a:ext cx="7362825" cy="1015663"/>
          </a:xfrm>
          <a:prstGeom prst="rect">
            <a:avLst/>
          </a:prstGeom>
          <a:noFill/>
        </p:spPr>
        <p:txBody>
          <a:bodyPr wrap="square" rtlCol="0">
            <a:spAutoFit/>
          </a:bodyPr>
          <a:lstStyle/>
          <a:p>
            <a:pPr>
              <a:spcBef>
                <a:spcPts val="600"/>
              </a:spcBef>
            </a:pPr>
            <a:r>
              <a:rPr lang="fr-FR" sz="2000" b="1" dirty="0">
                <a:solidFill>
                  <a:schemeClr val="bg1"/>
                </a:solidFill>
                <a:effectLst>
                  <a:outerShdw blurRad="38100" dist="38100" dir="2700000" algn="tl">
                    <a:srgbClr val="000000">
                      <a:alpha val="43137"/>
                    </a:srgbClr>
                  </a:outerShdw>
                </a:effectLst>
              </a:rPr>
              <a:t>En étant ensevelis dans les eaux du baptême, nous mourons à notre ancienne vie de péché. En sortant des eaux, nous ressuscitons comme de nouvelles créatures.</a:t>
            </a:r>
          </a:p>
        </p:txBody>
      </p:sp>
      <p:grpSp>
        <p:nvGrpSpPr>
          <p:cNvPr id="9" name="Grupo 8">
            <a:extLst>
              <a:ext uri="{FF2B5EF4-FFF2-40B4-BE49-F238E27FC236}">
                <a16:creationId xmlns:a16="http://schemas.microsoft.com/office/drawing/2014/main" id="{A2E3B3A9-8537-EC41-37C6-6F4D49AA751A}"/>
              </a:ext>
            </a:extLst>
          </p:cNvPr>
          <p:cNvGrpSpPr>
            <a:grpSpLocks noChangeAspect="1"/>
          </p:cNvGrpSpPr>
          <p:nvPr/>
        </p:nvGrpSpPr>
        <p:grpSpPr>
          <a:xfrm>
            <a:off x="8492237" y="306010"/>
            <a:ext cx="2655355" cy="2036451"/>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749" y="3652108"/>
            <a:ext cx="4403572" cy="2979216"/>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810109"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810109"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810109"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810109"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810109"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979414"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979414"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301960" y="2428726"/>
            <a:ext cx="11664481" cy="1092607"/>
          </a:xfrm>
          <a:prstGeom prst="rect">
            <a:avLst/>
          </a:prstGeom>
          <a:noFill/>
        </p:spPr>
        <p:txBody>
          <a:bodyPr wrap="square">
            <a:spAutoFit/>
          </a:bodyPr>
          <a:lstStyle/>
          <a:p>
            <a:pPr>
              <a:spcBef>
                <a:spcPts val="600"/>
              </a:spcBef>
            </a:pPr>
            <a:r>
              <a:rPr lang="fr-FR" sz="2000" b="1" dirty="0">
                <a:solidFill>
                  <a:schemeClr val="bg1"/>
                </a:solidFill>
                <a:effectLst>
                  <a:outerShdw blurRad="38100" dist="38100" dir="2700000" algn="tl">
                    <a:srgbClr val="000000">
                      <a:alpha val="43137"/>
                    </a:srgbClr>
                  </a:outerShdw>
                </a:effectLst>
              </a:rPr>
              <a:t>Pour quelque raison, notre ancienne manière d'être s'obstine à resurgir. </a:t>
            </a:r>
          </a:p>
          <a:p>
            <a:pPr>
              <a:spcBef>
                <a:spcPts val="600"/>
              </a:spcBef>
            </a:pPr>
            <a:r>
              <a:rPr lang="fr-FR" sz="2000" b="1" dirty="0">
                <a:solidFill>
                  <a:schemeClr val="bg1"/>
                </a:solidFill>
                <a:effectLst>
                  <a:outerShdw blurRad="38100" dist="38100" dir="2700000" algn="tl">
                    <a:srgbClr val="000000">
                      <a:alpha val="43137"/>
                    </a:srgbClr>
                  </a:outerShdw>
                </a:effectLst>
              </a:rPr>
              <a:t>C'est pourquoi l'apôtre Paul nous exhorte à mettre notre regard sur les choses célestes, et à tourner le dos aux choses terrestres.</a:t>
            </a: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20676"/>
            <a:ext cx="7356139" cy="1323439"/>
          </a:xfrm>
          <a:prstGeom prst="rect">
            <a:avLst/>
          </a:prstGeom>
          <a:noFill/>
        </p:spPr>
        <p:txBody>
          <a:bodyPr wrap="square">
            <a:spAutoFit/>
          </a:bodyPr>
          <a:lstStyle/>
          <a:p>
            <a:pPr>
              <a:spcBef>
                <a:spcPts val="600"/>
              </a:spcBef>
            </a:pPr>
            <a:r>
              <a:rPr lang="fr-FR" sz="2000" b="1" dirty="0">
                <a:solidFill>
                  <a:schemeClr val="bg1"/>
                </a:solidFill>
                <a:effectLst>
                  <a:outerShdw blurRad="38100" dist="38100" dir="2700000" algn="tl">
                    <a:srgbClr val="000000">
                      <a:alpha val="43137"/>
                    </a:srgbClr>
                  </a:outerShdw>
                </a:effectLst>
              </a:rPr>
              <a:t>Nous abandonnons notre ancienne façon de vivre et de penser. Dès lors, nous vivons différemment, et nous pensons différemment. Nous cessons d'avoir une mentalité terrestre et nous acquérons une mentalité céleste.</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5" name="Picture 4" descr="A white rectangular object with a blue background&#10;&#10;AI-generated content may be incorrect.">
            <a:extLst>
              <a:ext uri="{FF2B5EF4-FFF2-40B4-BE49-F238E27FC236}">
                <a16:creationId xmlns:a16="http://schemas.microsoft.com/office/drawing/2014/main" id="{2541A6EC-9348-A22A-1112-C95D7AD4310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907368"/>
            <a:ext cx="9899375" cy="2123658"/>
          </a:xfrm>
          <a:prstGeom prst="rect">
            <a:avLst/>
          </a:prstGeom>
          <a:noFill/>
        </p:spPr>
        <p:txBody>
          <a:bodyPr wrap="square">
            <a:spAutoFit/>
          </a:bodyPr>
          <a:lstStyle/>
          <a:p>
            <a:pPr algn="ctr">
              <a:spcAft>
                <a:spcPts val="600"/>
              </a:spcAft>
            </a:pPr>
            <a:r>
              <a:rPr lang="fr-FR"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MENTALITÉ TERRESTRE OU CÉLESTE ?</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9" name="Picture 8" descr="A yellow and white background&#10;&#10;AI-generated content may be incorrect.">
            <a:extLst>
              <a:ext uri="{FF2B5EF4-FFF2-40B4-BE49-F238E27FC236}">
                <a16:creationId xmlns:a16="http://schemas.microsoft.com/office/drawing/2014/main" id="{852362AD-4B1A-EA13-5F1C-776F0C13A47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DA1F18C8-36C4-C328-F608-E1EDEC16FBE5}"/>
              </a:ext>
            </a:extLst>
          </p:cNvPr>
          <p:cNvSpPr txBox="1">
            <a:spLocks/>
          </p:cNvSpPr>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spcAft>
                <a:spcPts val="600"/>
              </a:spcAft>
            </a:pPr>
            <a:r>
              <a:rPr lang="fr-FR"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NOTRE POINT DE MIRE</a:t>
            </a:r>
          </a:p>
        </p:txBody>
      </p:sp>
      <p:sp>
        <p:nvSpPr>
          <p:cNvPr id="5" name="CuadroTexto 4">
            <a:extLst>
              <a:ext uri="{FF2B5EF4-FFF2-40B4-BE49-F238E27FC236}">
                <a16:creationId xmlns:a16="http://schemas.microsoft.com/office/drawing/2014/main" id="{8CF2CE39-DADB-2660-DAD2-37D464A98B1A}"/>
              </a:ext>
            </a:extLst>
          </p:cNvPr>
          <p:cNvSpPr txBox="1">
            <a:spLocks/>
          </p:cNvSpPr>
          <p:nvPr/>
        </p:nvSpPr>
        <p:spPr>
          <a:xfrm>
            <a:off x="990106" y="653147"/>
            <a:ext cx="10211788" cy="369332"/>
          </a:xfrm>
          <a:prstGeom prst="rect">
            <a:avLst/>
          </a:prstGeom>
          <a:noFill/>
        </p:spPr>
        <p:txBody>
          <a:bodyPr wrap="square">
            <a:spAutoFit/>
          </a:bodyPr>
          <a:lstStyle/>
          <a:p>
            <a:pPr algn="ctr">
              <a:spcAft>
                <a:spcPts val="600"/>
              </a:spcAft>
            </a:pPr>
            <a:r>
              <a:rPr lang="fr-FR" b="1" dirty="0">
                <a:solidFill>
                  <a:schemeClr val="accent5">
                    <a:lumMod val="75000"/>
                  </a:schemeClr>
                </a:solidFill>
                <a:latin typeface="Comic Sans MS" panose="030F0702030302020204" pitchFamily="66" charset="0"/>
              </a:rPr>
              <a:t>« Pensez aux choses qui sont en haut, non à celles qui sont sur la terre » </a:t>
            </a:r>
            <a:r>
              <a:rPr lang="fr-FR" sz="1400" b="1" dirty="0">
                <a:solidFill>
                  <a:schemeClr val="accent5">
                    <a:lumMod val="75000"/>
                  </a:schemeClr>
                </a:solidFill>
                <a:latin typeface="Comic Sans MS" panose="030F0702030302020204" pitchFamily="66" charset="0"/>
              </a:rPr>
              <a:t>(Colossiens 3.2)</a:t>
            </a:r>
            <a:endParaRPr lang="fr-FR"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2444792-FF1D-9F78-B706-377FD5F26EA2}"/>
              </a:ext>
            </a:extLst>
          </p:cNvPr>
          <p:cNvSpPr txBox="1">
            <a:spLocks/>
          </p:cNvSpPr>
          <p:nvPr/>
        </p:nvSpPr>
        <p:spPr>
          <a:xfrm>
            <a:off x="3200400" y="1257300"/>
            <a:ext cx="8991599" cy="1015663"/>
          </a:xfrm>
          <a:prstGeom prst="rect">
            <a:avLst/>
          </a:prstGeom>
          <a:noFill/>
        </p:spPr>
        <p:txBody>
          <a:bodyPr wrap="square" rtlCol="0">
            <a:spAutoFit/>
          </a:bodyPr>
          <a:lstStyle/>
          <a:p>
            <a:pPr>
              <a:spcBef>
                <a:spcPts val="600"/>
              </a:spcBef>
            </a:pPr>
            <a:r>
              <a:rPr lang="fr-FR" sz="2000" b="1" dirty="0"/>
              <a:t>Partant du raisonnement que nous sommes ressuscités avec Christ dans le baptême (Colossiens 2.12), Paul nous exhorte à suivre Jésus jusqu'au lieu où il s'est rendu après sa résurrection : le trône de Dieu (Colossiens 3.1).</a:t>
            </a: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9007961" y="4022288"/>
            <a:ext cx="2972481" cy="2409825"/>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a:spLocks/>
          </p:cNvSpPr>
          <p:nvPr/>
        </p:nvSpPr>
        <p:spPr>
          <a:xfrm>
            <a:off x="3502688" y="3692820"/>
            <a:ext cx="5833134" cy="1323439"/>
          </a:xfrm>
          <a:prstGeom prst="rect">
            <a:avLst/>
          </a:prstGeom>
          <a:noFill/>
        </p:spPr>
        <p:txBody>
          <a:bodyPr wrap="square">
            <a:spAutoFit/>
          </a:bodyPr>
          <a:lstStyle/>
          <a:p>
            <a:pPr>
              <a:spcBef>
                <a:spcPts val="600"/>
              </a:spcBef>
            </a:pPr>
            <a:r>
              <a:rPr lang="fr-FR" sz="2000" b="1" dirty="0"/>
              <a:t>Nous sommes « morts », et notre vie « est cachée avec Christ en Dieu » (Colossiens 3.3). La vie dont il est ici question est celle que nous recevons lorsque nous acceptons Christ.</a:t>
            </a:r>
          </a:p>
        </p:txBody>
      </p:sp>
      <p:sp>
        <p:nvSpPr>
          <p:cNvPr id="7" name="CuadroTexto 6">
            <a:extLst>
              <a:ext uri="{FF2B5EF4-FFF2-40B4-BE49-F238E27FC236}">
                <a16:creationId xmlns:a16="http://schemas.microsoft.com/office/drawing/2014/main" id="{D99AB1D2-5D64-4CF1-2101-56A8DFAC81F8}"/>
              </a:ext>
            </a:extLst>
          </p:cNvPr>
          <p:cNvSpPr txBox="1">
            <a:spLocks/>
          </p:cNvSpPr>
          <p:nvPr/>
        </p:nvSpPr>
        <p:spPr>
          <a:xfrm>
            <a:off x="3200400" y="2272963"/>
            <a:ext cx="8991600" cy="1323439"/>
          </a:xfrm>
          <a:prstGeom prst="rect">
            <a:avLst/>
          </a:prstGeom>
          <a:noFill/>
        </p:spPr>
        <p:txBody>
          <a:bodyPr wrap="square">
            <a:spAutoFit/>
          </a:bodyPr>
          <a:lstStyle/>
          <a:p>
            <a:pPr>
              <a:spcBef>
                <a:spcPts val="600"/>
              </a:spcBef>
            </a:pPr>
            <a:r>
              <a:rPr lang="fr-FR" sz="2000" b="1" dirty="0"/>
              <a:t>Bien sûr, nous ne pourrons le faire physiquement que lorsque Jésus nous y conduira lors de sa Seconde Venue (Colossiens 3.4). En attendant, nous devons mettre notre point de mire — notre objectif — sur les choses célestes (Colossiens 3.2).</a:t>
            </a:r>
          </a:p>
        </p:txBody>
      </p:sp>
      <p:sp>
        <p:nvSpPr>
          <p:cNvPr id="11" name="CuadroTexto 10">
            <a:extLst>
              <a:ext uri="{FF2B5EF4-FFF2-40B4-BE49-F238E27FC236}">
                <a16:creationId xmlns:a16="http://schemas.microsoft.com/office/drawing/2014/main" id="{DFF4EC31-74C2-AD25-AD41-D7C07A2D4B3F}"/>
              </a:ext>
            </a:extLst>
          </p:cNvPr>
          <p:cNvSpPr txBox="1">
            <a:spLocks/>
          </p:cNvSpPr>
          <p:nvPr/>
        </p:nvSpPr>
        <p:spPr>
          <a:xfrm>
            <a:off x="3517900" y="5072896"/>
            <a:ext cx="5280028" cy="1631216"/>
          </a:xfrm>
          <a:prstGeom prst="rect">
            <a:avLst/>
          </a:prstGeom>
          <a:noFill/>
        </p:spPr>
        <p:txBody>
          <a:bodyPr wrap="square">
            <a:spAutoFit/>
          </a:bodyPr>
          <a:lstStyle/>
          <a:p>
            <a:pPr>
              <a:spcBef>
                <a:spcPts val="600"/>
              </a:spcBef>
            </a:pPr>
            <a:r>
              <a:rPr lang="fr-FR" sz="2000" b="1" dirty="0"/>
              <a:t>Mais cette vie, pour demeurer vivante, doit être alimentée quotidiennement </a:t>
            </a:r>
          </a:p>
          <a:p>
            <a:r>
              <a:rPr lang="fr-FR" sz="2000" b="1" dirty="0"/>
              <a:t>(2 Corinthiens 4.16). Chaque jour, nous devons chercher « les choses d'en haut », « les yeux fixés sur Jésus » (Hébreux 12.2).</a:t>
            </a: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9" name="Picture 8" descr="A white screen with red and black text&#10;&#10;AI-generated content may be incorrect.">
            <a:extLst>
              <a:ext uri="{FF2B5EF4-FFF2-40B4-BE49-F238E27FC236}">
                <a16:creationId xmlns:a16="http://schemas.microsoft.com/office/drawing/2014/main" id="{47155099-B90D-B76B-A59B-4D452BB301F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fr-FR" sz="4400" b="1" spc="300" dirty="0">
                <a:ln/>
                <a:solidFill>
                  <a:schemeClr val="accent3"/>
                </a:solidFill>
              </a:rPr>
              <a:t>MOURIR AUX CHOSES TERRESTRES</a:t>
            </a: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spcAft>
                <a:spcPts val="600"/>
              </a:spcAft>
            </a:pPr>
            <a:r>
              <a:rPr lang="fr-FR" b="1" dirty="0">
                <a:solidFill>
                  <a:schemeClr val="accent1">
                    <a:lumMod val="50000"/>
                  </a:schemeClr>
                </a:solidFill>
                <a:latin typeface="Comic Sans MS" panose="030F0702030302020204" pitchFamily="66" charset="0"/>
              </a:rPr>
              <a:t>« Faites donc mourir les membres qui sont sur la terre : l'immoralité sexuelle, l'impureté, les passions désordonnées, les mauvais désirs, et la convoitise, qui est une idolâtrie » (Colossiens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fr-FR" sz="2000" b="1" dirty="0"/>
              <a:t>Puisque nous sommes ressuscités avec Christ et que nous vivons en pensant aux choses célestes, nous devons faire mourir ce qui nous empêche d'atteindre notre objectif : les choses terrestres.</a:t>
            </a: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5638" y="3282852"/>
            <a:ext cx="6331725" cy="317173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fr-FR" sz="2000" b="1" dirty="0"/>
              <a:t>La nature humaine n'a pas beaucoup changé depuis l'époque de Paul, car nous sommes toujours entourés des mêmes passions qui blessent aussi bien la lettre que l'esprit des Dix Commandements.</a:t>
            </a: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1281" y="5206135"/>
            <a:ext cx="1625600" cy="1087120"/>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98189" y="5188634"/>
            <a:ext cx="1706880" cy="1087120"/>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541281" y="3416241"/>
            <a:ext cx="1625600" cy="1087120"/>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98189" y="3416241"/>
            <a:ext cx="1706880" cy="1087120"/>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fr-FR" sz="2000" b="1" dirty="0"/>
              <a:t>Pour que personne ne se méprenne, Paul nous indique les colonnes fondamentales de la pensée terrestre (qu'il développera ensuite en points plus concrets) : « l'immoralité sexuelle, l'impureté, les passions désordonnées, les mauvais désirs et la convoitise, qui est une idolâtrie » </a:t>
            </a:r>
            <a:r>
              <a:rPr lang="fr-FR" sz="2000" b="1" dirty="0">
                <a:solidFill>
                  <a:srgbClr val="C00000"/>
                </a:solidFill>
              </a:rPr>
              <a:t>(Colossiens 3.5)</a:t>
            </a:r>
            <a:r>
              <a:rPr lang="fr-FR" sz="2000" b="1" dirty="0"/>
              <a:t>.</a:t>
            </a:r>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8487422" cy="2246769"/>
          </a:xfrm>
          <a:prstGeom prst="rect">
            <a:avLst/>
          </a:prstGeom>
          <a:noFill/>
        </p:spPr>
        <p:txBody>
          <a:bodyPr wrap="square">
            <a:spAutoFit/>
          </a:bodyPr>
          <a:lstStyle/>
          <a:p>
            <a:pPr>
              <a:spcBef>
                <a:spcPts val="600"/>
              </a:spcBef>
            </a:pPr>
            <a:r>
              <a:rPr lang="fr-FR" sz="2000" b="1" dirty="0"/>
              <a:t>Et pourquoi devons-nous « faire mourir » </a:t>
            </a:r>
          </a:p>
          <a:p>
            <a:r>
              <a:rPr lang="fr-FR" sz="2000" b="1" dirty="0"/>
              <a:t>— abandonner, éliminer — ces choses de </a:t>
            </a:r>
          </a:p>
          <a:p>
            <a:r>
              <a:rPr lang="fr-FR" sz="2000" b="1" dirty="0"/>
              <a:t>nos pensées et de nos actes ? </a:t>
            </a:r>
          </a:p>
          <a:p>
            <a:r>
              <a:rPr lang="fr-FR" sz="2000" b="1" dirty="0"/>
              <a:t>Parce qu'elles attirent « la colère de Dieu » </a:t>
            </a:r>
          </a:p>
          <a:p>
            <a:r>
              <a:rPr lang="fr-FR" sz="2000" b="1" dirty="0"/>
              <a:t>et sont donc incompatibles avec notre </a:t>
            </a:r>
          </a:p>
          <a:p>
            <a:r>
              <a:rPr lang="fr-FR" sz="2000" b="1" dirty="0"/>
              <a:t>nature céleste (Colossiens 3.6). </a:t>
            </a:r>
          </a:p>
          <a:p>
            <a:r>
              <a:rPr lang="fr-FR" sz="2000" b="1" dirty="0"/>
              <a:t>Fais mourir ce qui est terrestre avant que le terrestre ne te tue !</a:t>
            </a: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rry image of a person's head&#10;&#10;AI-generated content may be incorrect.">
            <a:extLst>
              <a:ext uri="{FF2B5EF4-FFF2-40B4-BE49-F238E27FC236}">
                <a16:creationId xmlns:a16="http://schemas.microsoft.com/office/drawing/2014/main" id="{698B37C0-C767-56F1-D956-B88A5BA7EA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69441"/>
          </a:xfrm>
          <a:prstGeom prst="rect">
            <a:avLst/>
          </a:prstGeom>
          <a:noFill/>
        </p:spPr>
        <p:txBody>
          <a:bodyPr wrap="square">
            <a:spAutoFit/>
            <a:scene3d>
              <a:camera prst="orthographicFront"/>
              <a:lightRig rig="chilly" dir="t"/>
            </a:scene3d>
            <a:sp3d extrusionH="57150">
              <a:bevelT h="25400" prst="softRound"/>
            </a:sp3d>
          </a:bodyPr>
          <a:lstStyle/>
          <a:p>
            <a:pPr algn="ctr"/>
            <a:r>
              <a:rPr lang="fr-F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SE REVÊTIR DES CHOSES CÉLESTES</a:t>
            </a: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fr-FR"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et revêtu du nouvel homme, qui se renouvelle, pour parvenir à la vraie connaissance, selon l'image de celui qui l'a créé » (Colossiens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3829255" y="1302633"/>
            <a:ext cx="8362745" cy="1631216"/>
          </a:xfrm>
          <a:prstGeom prst="rect">
            <a:avLst/>
          </a:prstGeom>
          <a:noFill/>
        </p:spPr>
        <p:txBody>
          <a:bodyPr wrap="square" rtlCol="0">
            <a:spAutoFit/>
          </a:bodyPr>
          <a:lstStyle/>
          <a:p>
            <a:pPr>
              <a:spcBef>
                <a:spcPts val="600"/>
              </a:spcBef>
            </a:pPr>
            <a:r>
              <a:rPr lang="fr-FR" sz="2000" b="1" dirty="0"/>
              <a:t>Dans le plus vif style proverbial, Paul ajoute aux cinq colonnes de la pensée terrestre cinq actes terrestres à éviter : « la colère, la fureur, la malice, la calomnie et le langage obscène » (Colossiens 3.8), et termine par un sixième acte — le pire de tous — : « Ne vous mentez pas les uns aux autres » (Colossiens 3.9).</a:t>
            </a: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479" y="1495964"/>
            <a:ext cx="3538292" cy="4721122"/>
          </a:xfrm>
          <a:prstGeom prst="rect">
            <a:avLst/>
          </a:prstGeom>
          <a:effectLst>
            <a:innerShdw blurRad="114300">
              <a:prstClr val="black"/>
            </a:innerShdw>
            <a:reflection blurRad="6350" stA="52000" endA="300" endPos="15000" dir="5400000" sy="-100000" algn="bl" rotWithShape="0"/>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3829252" y="4240382"/>
            <a:ext cx="6988273" cy="1323439"/>
          </a:xfrm>
          <a:prstGeom prst="rect">
            <a:avLst/>
          </a:prstGeom>
          <a:noFill/>
        </p:spPr>
        <p:txBody>
          <a:bodyPr wrap="square">
            <a:spAutoFit/>
          </a:bodyPr>
          <a:lstStyle/>
          <a:p>
            <a:pPr>
              <a:spcBef>
                <a:spcPts val="600"/>
              </a:spcBef>
            </a:pPr>
            <a:r>
              <a:rPr lang="fr-FR" sz="2000" b="1" dirty="0"/>
              <a:t>Dépouillés de ces vêtements, nous avons besoin de nous vêtir de « vêtements de gala ». Revêtus de ces nouveaux habits, nous sommes renouvelés continuellement, croissant en sainteté jour après jour (Colossiens 3.10).</a:t>
            </a: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6430" y="4796781"/>
            <a:ext cx="1385738" cy="1805539"/>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3829253" y="2925396"/>
            <a:ext cx="8362747" cy="1323439"/>
          </a:xfrm>
          <a:prstGeom prst="rect">
            <a:avLst/>
          </a:prstGeom>
          <a:noFill/>
        </p:spPr>
        <p:txBody>
          <a:bodyPr wrap="square">
            <a:spAutoFit/>
          </a:bodyPr>
          <a:lstStyle/>
          <a:p>
            <a:pPr>
              <a:spcBef>
                <a:spcPts val="600"/>
              </a:spcBef>
            </a:pPr>
            <a:r>
              <a:rPr lang="fr-FR" sz="2000" b="1" dirty="0"/>
              <a:t>Paul tient pour acquis que nous nous sommes déjà « dépouillés du vieil homme et de ses actes » (Colossiens 3.9). Nous avons ôté les « vêtements souillés » lorsque nous avons laissé Jésus ôter nos péchés (Zacharie 3.4).</a:t>
            </a:r>
          </a:p>
        </p:txBody>
      </p:sp>
      <p:sp>
        <p:nvSpPr>
          <p:cNvPr id="12" name="CuadroTexto 11">
            <a:extLst>
              <a:ext uri="{FF2B5EF4-FFF2-40B4-BE49-F238E27FC236}">
                <a16:creationId xmlns:a16="http://schemas.microsoft.com/office/drawing/2014/main" id="{F4663721-367F-A38F-A02D-A88AB1F001C3}"/>
              </a:ext>
            </a:extLst>
          </p:cNvPr>
          <p:cNvSpPr txBox="1"/>
          <p:nvPr/>
        </p:nvSpPr>
        <p:spPr>
          <a:xfrm>
            <a:off x="3829252" y="5555367"/>
            <a:ext cx="6585223" cy="1323439"/>
          </a:xfrm>
          <a:prstGeom prst="rect">
            <a:avLst/>
          </a:prstGeom>
          <a:noFill/>
        </p:spPr>
        <p:txBody>
          <a:bodyPr wrap="square">
            <a:spAutoFit/>
          </a:bodyPr>
          <a:lstStyle/>
          <a:p>
            <a:pPr>
              <a:spcBef>
                <a:spcPts val="600"/>
              </a:spcBef>
            </a:pPr>
            <a:r>
              <a:rPr lang="fr-FR" sz="2000" b="1" dirty="0"/>
              <a:t>Tandis que nous sommes renouvelés par l'œuvre du Saint-Esprit et par l'étude de la Parole, les barrières qui nous séparent les uns des autres disparaissent (Colossiens 3.11).</a:t>
            </a: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purple and white background&#10;&#10;AI-generated content may be incorrect.">
            <a:extLst>
              <a:ext uri="{FF2B5EF4-FFF2-40B4-BE49-F238E27FC236}">
                <a16:creationId xmlns:a16="http://schemas.microsoft.com/office/drawing/2014/main" id="{F5E0660E-6EDB-9BCE-30EF-1446533084F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5B3B5DDC-43FB-A886-E5EB-279A41D04200}"/>
              </a:ext>
            </a:extLst>
          </p:cNvPr>
          <p:cNvSpPr txBox="1"/>
          <p:nvPr/>
        </p:nvSpPr>
        <p:spPr>
          <a:xfrm>
            <a:off x="1673527" y="-24283"/>
            <a:ext cx="10545230" cy="3216265"/>
          </a:xfrm>
          <a:prstGeom prst="rect">
            <a:avLst/>
          </a:prstGeom>
          <a:noFill/>
        </p:spPr>
        <p:txBody>
          <a:bodyPr wrap="square">
            <a:spAutoFit/>
          </a:bodyPr>
          <a:lstStyle/>
          <a:p>
            <a:pPr algn="ctr">
              <a:spcAft>
                <a:spcPts val="600"/>
              </a:spcAft>
            </a:pPr>
            <a:r>
              <a:rPr lang="fr-FR"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CARACTÉRISTIQUES </a:t>
            </a:r>
          </a:p>
          <a:p>
            <a:pPr algn="ctr">
              <a:spcAft>
                <a:spcPts val="600"/>
              </a:spcAft>
            </a:pPr>
            <a:r>
              <a:rPr lang="fr-FR"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DE LA NOUVELLE VIE EN CHRIST</a:t>
            </a: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8" name="Picture 17" descr="A white rectangular object with lines&#10;&#10;AI-generated content may be incorrect.">
            <a:extLst>
              <a:ext uri="{FF2B5EF4-FFF2-40B4-BE49-F238E27FC236}">
                <a16:creationId xmlns:a16="http://schemas.microsoft.com/office/drawing/2014/main" id="{439F58E7-AA3A-7EEB-7723-509ED77BA4B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3907" y="384720"/>
            <a:ext cx="1066541" cy="1425473"/>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10758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fr-FR"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 LIEN PARFAIT</a:t>
            </a:r>
          </a:p>
        </p:txBody>
      </p:sp>
      <p:sp>
        <p:nvSpPr>
          <p:cNvPr id="7" name="CuadroTexto 6">
            <a:extLst>
              <a:ext uri="{FF2B5EF4-FFF2-40B4-BE49-F238E27FC236}">
                <a16:creationId xmlns:a16="http://schemas.microsoft.com/office/drawing/2014/main" id="{01BEEAC9-4AF6-EA40-704E-0446FD1949F0}"/>
              </a:ext>
            </a:extLst>
          </p:cNvPr>
          <p:cNvSpPr txBox="1"/>
          <p:nvPr/>
        </p:nvSpPr>
        <p:spPr>
          <a:xfrm>
            <a:off x="-1" y="555517"/>
            <a:ext cx="11090275" cy="584775"/>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3"/>
                </a:solidFill>
                <a:latin typeface="Comic Sans MS" panose="030F0702030302020204" pitchFamily="66" charset="0"/>
              </a:rPr>
              <a:t>« Et par-dessus tout cela, revêtez-vous de l'amour, qui est le lien de la perfection »</a:t>
            </a:r>
          </a:p>
          <a:p>
            <a:pPr algn="ctr"/>
            <a:r>
              <a:rPr lang="fr-FR" sz="1400" b="1" dirty="0">
                <a:solidFill>
                  <a:schemeClr val="accent3"/>
                </a:solidFill>
                <a:latin typeface="Comic Sans MS" panose="030F0702030302020204" pitchFamily="66" charset="0"/>
              </a:rPr>
              <a:t>(Colossiens 3.14)</a:t>
            </a:r>
            <a:endParaRPr lang="fr-FR" b="1" dirty="0">
              <a:solidFill>
                <a:schemeClr val="accent3"/>
              </a:solidFill>
              <a:latin typeface="Comic Sans MS" panose="030F0702030302020204" pitchFamily="66" charset="0"/>
            </a:endParaRPr>
          </a:p>
        </p:txBody>
      </p:sp>
      <p:sp>
        <p:nvSpPr>
          <p:cNvPr id="8" name="CuadroTexto 7">
            <a:extLst>
              <a:ext uri="{FF2B5EF4-FFF2-40B4-BE49-F238E27FC236}">
                <a16:creationId xmlns:a16="http://schemas.microsoft.com/office/drawing/2014/main" id="{AF38D128-E148-42C4-427B-567CCBB64377}"/>
              </a:ext>
            </a:extLst>
          </p:cNvPr>
          <p:cNvSpPr txBox="1"/>
          <p:nvPr/>
        </p:nvSpPr>
        <p:spPr>
          <a:xfrm>
            <a:off x="410884" y="1083745"/>
            <a:ext cx="9641684" cy="1015663"/>
          </a:xfrm>
          <a:prstGeom prst="rect">
            <a:avLst/>
          </a:prstGeom>
          <a:noFill/>
        </p:spPr>
        <p:txBody>
          <a:bodyPr wrap="square" rtlCol="0">
            <a:spAutoFit/>
          </a:bodyPr>
          <a:lstStyle/>
          <a:p>
            <a:pPr>
              <a:spcBef>
                <a:spcPts val="600"/>
              </a:spcBef>
            </a:pPr>
            <a:r>
              <a:rPr lang="fr-FR" sz="2000" b="1" dirty="0"/>
              <a:t>Nous sommes « élus de Dieu, saints et bien-aimés » (Colossiens 3.12). Pierre nous dit que cela nous apporte de grands bénéfices et une grande responsabilité </a:t>
            </a:r>
          </a:p>
          <a:p>
            <a:r>
              <a:rPr lang="fr-FR" sz="2000" b="1" dirty="0"/>
              <a:t>(1 Pierre 2.9). Mais comment se comporte un élu de Dieu (Colossiens 3.12-13) ?</a:t>
            </a: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2107092066"/>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fr-FR" sz="2000" b="1" dirty="0"/>
              <a:t>Et tout cela dans le cadre d'un lien parfait : l'amour </a:t>
            </a:r>
            <a:r>
              <a:rPr lang="fr-FR" b="1" dirty="0"/>
              <a:t>(Colossiens 3.14)</a:t>
            </a:r>
            <a:r>
              <a:rPr lang="fr-FR" sz="2000" b="1" dirty="0"/>
              <a:t>. Et voici nos bénéfices et responsabilités :</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2992940375"/>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938</TotalTime>
  <Words>1325</Words>
  <Application>Microsoft Office PowerPoint</Application>
  <PresentationFormat>Panorámica</PresentationFormat>
  <Paragraphs>82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92</cp:revision>
  <dcterms:created xsi:type="dcterms:W3CDTF">2026-02-01T14:37:42Z</dcterms:created>
  <dcterms:modified xsi:type="dcterms:W3CDTF">2026-03-12T20:20:48Z</dcterms:modified>
</cp:coreProperties>
</file>