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338" r:id="rId3"/>
    <p:sldId id="339" r:id="rId4"/>
    <p:sldId id="324" r:id="rId5"/>
    <p:sldId id="257" r:id="rId6"/>
    <p:sldId id="258" r:id="rId7"/>
    <p:sldId id="259" r:id="rId8"/>
    <p:sldId id="340" r:id="rId9"/>
    <p:sldId id="260" r:id="rId10"/>
    <p:sldId id="341" r:id="rId11"/>
    <p:sldId id="261" r:id="rId12"/>
    <p:sldId id="342" r:id="rId13"/>
    <p:sldId id="332" r:id="rId14"/>
    <p:sldId id="343" r:id="rId15"/>
    <p:sldId id="335" r:id="rId16"/>
    <p:sldId id="344" r:id="rId17"/>
    <p:sldId id="346" r:id="rId18"/>
    <p:sldId id="347" r:id="rId19"/>
    <p:sldId id="345" r:id="rId20"/>
  </p:sldIdLst>
  <p:sldSz cx="12192000" cy="6858000"/>
  <p:notesSz cx="6858000" cy="9144000"/>
  <p:embeddedFontLst>
    <p:embeddedFont>
      <p:font typeface="Brush Script MT" panose="03060802040406070304" pitchFamily="66" charset="0"/>
      <p: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a:srgbClr val="FF6109"/>
    <a:srgbClr val="0033CC"/>
    <a:srgbClr val="FFD1B7"/>
    <a:srgbClr val="D6DDCD"/>
    <a:srgbClr val="434E34"/>
    <a:srgbClr val="4E4C28"/>
    <a:srgbClr val="716E3B"/>
    <a:srgbClr val="A6A356"/>
    <a:srgbClr val="5B5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9" autoAdjust="0"/>
    <p:restoredTop sz="94660"/>
  </p:normalViewPr>
  <p:slideViewPr>
    <p:cSldViewPr snapToGrid="0">
      <p:cViewPr varScale="1">
        <p:scale>
          <a:sx n="101" d="100"/>
          <a:sy n="101" d="100"/>
        </p:scale>
        <p:origin x="222" y="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endParaRPr lang="es-ES" sz="2000" b="1" dirty="0">
            <a:effectLst>
              <a:outerShdw blurRad="38100" dist="38100" dir="2700000" algn="tl">
                <a:srgbClr val="000000">
                  <a:alpha val="43137"/>
                </a:srgbClr>
              </a:outerShdw>
            </a:effectLst>
          </a:endParaRPr>
        </a:p>
        <a:p>
          <a:r>
            <a:rPr lang="fr-FR" sz="2000" b="1" dirty="0">
              <a:effectLst>
                <a:outerShdw blurRad="38100" dist="38100" dir="2700000" algn="tl">
                  <a:srgbClr val="000000">
                    <a:alpha val="43137"/>
                  </a:srgbClr>
                </a:outerShdw>
              </a:effectLst>
            </a:rPr>
            <a:t>Avec une tendre miséricorde</a:t>
          </a:r>
          <a:endParaRPr lang="es-ES" sz="2000" dirty="0">
            <a:effectLst>
              <a:outerShdw blurRad="38100" dist="38100" dir="2700000" algn="tl">
                <a:srgbClr val="000000">
                  <a:alpha val="43137"/>
                </a:srgbClr>
              </a:outerShdw>
            </a:effectLst>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endParaRPr lang="es-ES" sz="2000" b="1" dirty="0">
            <a:effectLst>
              <a:outerShdw blurRad="38100" dist="38100" dir="2700000" algn="tl">
                <a:srgbClr val="000000">
                  <a:alpha val="43137"/>
                </a:srgbClr>
              </a:outerShdw>
            </a:effectLst>
          </a:endParaRPr>
        </a:p>
        <a:p>
          <a:r>
            <a:rPr lang="fr-FR" sz="2000" b="1" dirty="0">
              <a:effectLst>
                <a:outerShdw blurRad="38100" dist="38100" dir="2700000" algn="tl">
                  <a:srgbClr val="000000">
                    <a:alpha val="43137"/>
                  </a:srgbClr>
                </a:outerShdw>
              </a:effectLst>
            </a:rPr>
            <a:t>Avec bienveillance</a:t>
          </a:r>
          <a:endParaRPr lang="es-ES" sz="2000" dirty="0">
            <a:effectLst>
              <a:outerShdw blurRad="38100" dist="38100" dir="2700000" algn="tl">
                <a:srgbClr val="000000">
                  <a:alpha val="43137"/>
                </a:srgbClr>
              </a:outerShdw>
            </a:effectLst>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endParaRPr lang="es-ES" sz="2000" b="1" dirty="0">
            <a:effectLst>
              <a:outerShdw blurRad="38100" dist="38100" dir="2700000" algn="tl">
                <a:srgbClr val="000000">
                  <a:alpha val="43137"/>
                </a:srgbClr>
              </a:outerShdw>
            </a:effectLst>
          </a:endParaRPr>
        </a:p>
        <a:p>
          <a:r>
            <a:rPr lang="fr-FR" sz="2000" b="1" dirty="0">
              <a:effectLst>
                <a:outerShdw blurRad="38100" dist="38100" dir="2700000" algn="tl">
                  <a:srgbClr val="000000">
                    <a:alpha val="43137"/>
                  </a:srgbClr>
                </a:outerShdw>
              </a:effectLst>
            </a:rPr>
            <a:t>Avec humilité</a:t>
          </a:r>
          <a:endParaRPr lang="es-ES" sz="2000" dirty="0">
            <a:effectLst>
              <a:outerShdw blurRad="38100" dist="38100" dir="2700000" algn="tl">
                <a:srgbClr val="000000">
                  <a:alpha val="43137"/>
                </a:srgbClr>
              </a:outerShdw>
            </a:effectLst>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endParaRPr lang="es-ES" sz="2000" b="1" dirty="0">
            <a:effectLst>
              <a:outerShdw blurRad="38100" dist="38100" dir="2700000" algn="tl">
                <a:srgbClr val="000000">
                  <a:alpha val="43137"/>
                </a:srgbClr>
              </a:outerShdw>
            </a:effectLst>
          </a:endParaRPr>
        </a:p>
        <a:p>
          <a:r>
            <a:rPr lang="fr-FR" sz="2000" b="1" dirty="0">
              <a:effectLst>
                <a:outerShdw blurRad="38100" dist="38100" dir="2700000" algn="tl">
                  <a:srgbClr val="000000">
                    <a:alpha val="43137"/>
                  </a:srgbClr>
                </a:outerShdw>
              </a:effectLst>
            </a:rPr>
            <a:t>Avec douceur</a:t>
          </a:r>
          <a:endParaRPr lang="es-ES" sz="2000" dirty="0">
            <a:effectLst>
              <a:outerShdw blurRad="38100" dist="38100" dir="2700000" algn="tl">
                <a:srgbClr val="000000">
                  <a:alpha val="43137"/>
                </a:srgbClr>
              </a:outerShdw>
            </a:effectLst>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endParaRPr lang="es-ES" sz="2000" b="1" dirty="0">
            <a:effectLst>
              <a:outerShdw blurRad="38100" dist="38100" dir="2700000" algn="tl">
                <a:srgbClr val="000000">
                  <a:alpha val="43137"/>
                </a:srgbClr>
              </a:outerShdw>
            </a:effectLst>
          </a:endParaRPr>
        </a:p>
        <a:p>
          <a:r>
            <a:rPr lang="fr-FR" sz="2000" b="1" dirty="0">
              <a:effectLst>
                <a:outerShdw blurRad="38100" dist="38100" dir="2700000" algn="tl">
                  <a:srgbClr val="000000">
                    <a:alpha val="43137"/>
                  </a:srgbClr>
                </a:outerShdw>
              </a:effectLst>
            </a:rPr>
            <a:t>Avec patience</a:t>
          </a:r>
          <a:endParaRPr lang="es-ES" sz="2000" dirty="0">
            <a:effectLst>
              <a:outerShdw blurRad="38100" dist="38100" dir="2700000" algn="tl">
                <a:srgbClr val="000000">
                  <a:alpha val="43137"/>
                </a:srgbClr>
              </a:outerShdw>
            </a:effectLst>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fr-FR" sz="2000" b="1" dirty="0">
              <a:effectLst>
                <a:outerShdw blurRad="38100" dist="38100" dir="2700000" algn="tl">
                  <a:srgbClr val="000000">
                    <a:alpha val="43137"/>
                  </a:srgbClr>
                </a:outerShdw>
              </a:effectLst>
            </a:rPr>
            <a:t>En nous supportant les uns les autres</a:t>
          </a:r>
          <a:endParaRPr lang="es-ES" sz="2000" dirty="0">
            <a:effectLst>
              <a:outerShdw blurRad="38100" dist="38100" dir="2700000" algn="tl">
                <a:srgbClr val="000000">
                  <a:alpha val="43137"/>
                </a:srgbClr>
              </a:outerShdw>
            </a:effectLst>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br>
            <a:rPr lang="fr-FR" sz="2000" b="1" dirty="0">
              <a:effectLst>
                <a:outerShdw blurRad="38100" dist="38100" dir="2700000" algn="tl">
                  <a:srgbClr val="000000">
                    <a:alpha val="43137"/>
                  </a:srgbClr>
                </a:outerShdw>
              </a:effectLst>
            </a:rPr>
          </a:br>
          <a:r>
            <a:rPr lang="fr-FR" sz="2000" b="1" dirty="0">
              <a:effectLst>
                <a:outerShdw blurRad="38100" dist="38100" dir="2700000" algn="tl">
                  <a:srgbClr val="000000">
                    <a:alpha val="43137"/>
                  </a:srgbClr>
                </a:outerShdw>
              </a:effectLst>
            </a:rPr>
            <a:t>En nous  pardonnant les uns les autres</a:t>
          </a:r>
          <a:r>
            <a:rPr lang="es-ES" sz="2000" b="1" dirty="0">
              <a:effectLst>
                <a:outerShdw blurRad="38100" dist="38100" dir="2700000" algn="tl">
                  <a:srgbClr val="000000">
                    <a:alpha val="43137"/>
                  </a:srgbClr>
                </a:outerShdw>
              </a:effectLst>
            </a:rPr>
            <a:t>otros</a:t>
          </a:r>
          <a:endParaRPr lang="es-ES" sz="2000" dirty="0">
            <a:effectLst>
              <a:outerShdw blurRad="38100" dist="38100" dir="2700000" algn="tl">
                <a:srgbClr val="000000">
                  <a:alpha val="43137"/>
                </a:srgbClr>
              </a:outerShdw>
            </a:effectLst>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203284"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fr-FR" sz="1800" b="1" dirty="0">
              <a:effectLst>
                <a:outerShdw blurRad="38100" dist="38100" dir="2700000" algn="tl">
                  <a:srgbClr val="000000">
                    <a:alpha val="43137"/>
                  </a:srgbClr>
                </a:outerShdw>
              </a:effectLst>
            </a:rPr>
            <a:t>BÉNÉFICE</a:t>
          </a:r>
          <a:endParaRPr lang="es-ES" sz="1800"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fr-FR" sz="1800" b="1" dirty="0">
              <a:effectLst>
                <a:outerShdw blurRad="38100" dist="38100" dir="2700000" algn="tl">
                  <a:srgbClr val="000000">
                    <a:alpha val="43137"/>
                  </a:srgbClr>
                </a:outerShdw>
              </a:effectLst>
            </a:rPr>
            <a:t>RESPONSABILITÉ</a:t>
          </a:r>
          <a:endParaRPr lang="es-ES" sz="1800"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fr-FR" sz="1800" b="1" dirty="0"/>
            <a:t>    En nous comportant ainsi, nous sommes une bénédiction aussi bien pour les autres que pour nous-mêmes</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buNone/>
          </a:pPr>
          <a:r>
            <a:rPr lang="fr-FR" sz="1800" b="1" dirty="0"/>
            <a:t>Que </a:t>
          </a:r>
          <a:r>
            <a:rPr lang="fr-FR" sz="1800" b="1" dirty="0">
              <a:solidFill>
                <a:prstClr val="black">
                  <a:hueOff val="0"/>
                  <a:satOff val="0"/>
                  <a:lumOff val="0"/>
                  <a:alphaOff val="0"/>
                </a:prstClr>
              </a:solidFill>
              <a:latin typeface="Aptos" panose="02110004020202020204"/>
              <a:ea typeface="+mn-ea"/>
              <a:cs typeface="+mn-cs"/>
            </a:rPr>
            <a:t>notre</a:t>
          </a:r>
          <a:r>
            <a:rPr lang="fr-FR" sz="1800" b="1" dirty="0"/>
            <a:t> conduite glorifie Dieu, et qu'elle puisse encourager d'autres à croire et à suivre Jésus |</a:t>
          </a:r>
          <a:endParaRPr lang="es-ES" sz="18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96454" custLinFactNeighborX="1908" custLinFactNeighborY="-36521">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fr-FR" sz="1800" b="1" dirty="0"/>
            <a:t>En laissant la paix de Dieu nous gouverner</a:t>
          </a:r>
          <a:endParaRPr lang="fr-FR" sz="1800"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fr-FR" sz="1800" b="1" dirty="0"/>
            <a:t>En demeurant unanimes comme un seul corps</a:t>
          </a:r>
          <a:endParaRPr lang="fr-FR" sz="1800" dirty="0"/>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fr-FR" sz="1800" b="1" dirty="0"/>
            <a:t>En étant reconnaissants</a:t>
          </a:r>
          <a:endParaRPr lang="fr-FR" sz="1800" dirty="0"/>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fr-FR" sz="1800" b="1" dirty="0"/>
            <a:t>En étudiant abondamment la Bible</a:t>
          </a:r>
          <a:endParaRPr lang="fr-FR" sz="1800" dirty="0"/>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fr-FR" sz="1800" b="1" dirty="0"/>
            <a:t>En nous instruisant mutuellement</a:t>
          </a:r>
          <a:endParaRPr lang="fr-FR" sz="1800" dirty="0"/>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fr-FR" sz="1800" b="1" dirty="0"/>
            <a:t>En chantant des psaumes, des hymnes et des cantiques spirituels</a:t>
          </a:r>
          <a:endParaRPr lang="fr-FR" sz="1800" dirty="0"/>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fr-FR" sz="1800" b="1" dirty="0"/>
            <a:t>En faisant tout </a:t>
          </a:r>
        </a:p>
        <a:p>
          <a:r>
            <a:rPr lang="fr-FR" sz="1800" b="1" dirty="0"/>
            <a:t>au nom de Jésus</a:t>
          </a:r>
          <a:endParaRPr lang="fr-FR" sz="1800" dirty="0"/>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Avec une tendre miséricorde</a:t>
          </a:r>
          <a:endParaRPr lang="es-ES" sz="2000" kern="1200" dirty="0">
            <a:effectLst>
              <a:outerShdw blurRad="38100" dist="38100" dir="2700000" algn="tl">
                <a:srgbClr val="000000">
                  <a:alpha val="43137"/>
                </a:srgbClr>
              </a:outerShdw>
            </a:effectLst>
          </a:endParaRP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Avec bienveillance</a:t>
          </a:r>
          <a:endParaRPr lang="es-ES" sz="2000" kern="1200" dirty="0">
            <a:effectLst>
              <a:outerShdw blurRad="38100" dist="38100" dir="2700000" algn="tl">
                <a:srgbClr val="000000">
                  <a:alpha val="43137"/>
                </a:srgbClr>
              </a:outerShdw>
            </a:effectLst>
          </a:endParaRP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Avec humilité</a:t>
          </a:r>
          <a:endParaRPr lang="es-ES" sz="2000" kern="1200" dirty="0">
            <a:effectLst>
              <a:outerShdw blurRad="38100" dist="38100" dir="2700000" algn="tl">
                <a:srgbClr val="000000">
                  <a:alpha val="43137"/>
                </a:srgbClr>
              </a:outerShdw>
            </a:effectLst>
          </a:endParaRP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Avec douceur</a:t>
          </a:r>
          <a:endParaRPr lang="es-ES" sz="2000" kern="1200" dirty="0">
            <a:effectLst>
              <a:outerShdw blurRad="38100" dist="38100" dir="2700000" algn="tl">
                <a:srgbClr val="000000">
                  <a:alpha val="43137"/>
                </a:srgbClr>
              </a:outerShdw>
            </a:effectLst>
          </a:endParaRP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s-ES"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Avec patience</a:t>
          </a:r>
          <a:endParaRPr lang="es-ES" sz="2000" kern="1200" dirty="0">
            <a:effectLst>
              <a:outerShdw blurRad="38100" dist="38100" dir="2700000" algn="tl">
                <a:srgbClr val="000000">
                  <a:alpha val="43137"/>
                </a:srgbClr>
              </a:outerShdw>
            </a:effectLst>
          </a:endParaRP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En nous supportant les uns les autres</a:t>
          </a:r>
          <a:endParaRPr lang="es-ES" sz="2000" kern="1200" dirty="0">
            <a:effectLst>
              <a:outerShdw blurRad="38100" dist="38100" dir="2700000" algn="tl">
                <a:srgbClr val="000000">
                  <a:alpha val="43137"/>
                </a:srgbClr>
              </a:outerShdw>
            </a:effectLst>
          </a:endParaRPr>
        </a:p>
      </dsp:txBody>
      <dsp:txXfrm>
        <a:off x="4054507" y="1303730"/>
        <a:ext cx="2264309" cy="940933"/>
      </dsp:txXfrm>
    </dsp:sp>
    <dsp:sp modelId="{08CFD050-3A65-4B61-A5F0-B1FFDECDC1B4}">
      <dsp:nvSpPr>
        <dsp:cNvPr id="0" name=""/>
        <dsp:cNvSpPr/>
      </dsp:nvSpPr>
      <dsp:spPr>
        <a:xfrm>
          <a:off x="6679508" y="1303730"/>
          <a:ext cx="3187945"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br>
            <a:rPr lang="fr-FR" sz="2000" b="1" kern="1200" dirty="0">
              <a:effectLst>
                <a:outerShdw blurRad="38100" dist="38100" dir="2700000" algn="tl">
                  <a:srgbClr val="000000">
                    <a:alpha val="43137"/>
                  </a:srgbClr>
                </a:outerShdw>
              </a:effectLst>
            </a:rPr>
          </a:br>
          <a:r>
            <a:rPr lang="fr-FR" sz="2000" b="1" kern="1200" dirty="0">
              <a:effectLst>
                <a:outerShdw blurRad="38100" dist="38100" dir="2700000" algn="tl">
                  <a:srgbClr val="000000">
                    <a:alpha val="43137"/>
                  </a:srgbClr>
                </a:outerShdw>
              </a:effectLst>
            </a:rPr>
            <a:t>En nous  pardonnant les uns les autres</a:t>
          </a:r>
          <a:r>
            <a:rPr lang="es-ES" sz="2000" b="1" kern="1200" dirty="0">
              <a:effectLst>
                <a:outerShdw blurRad="38100" dist="38100" dir="2700000" algn="tl">
                  <a:srgbClr val="000000">
                    <a:alpha val="43137"/>
                  </a:srgbClr>
                </a:outerShdw>
              </a:effectLst>
            </a:rPr>
            <a:t>otros</a:t>
          </a:r>
          <a:endParaRPr lang="es-ES" sz="2000" kern="1200" dirty="0">
            <a:effectLst>
              <a:outerShdw blurRad="38100" dist="38100" dir="2700000" algn="tl">
                <a:srgbClr val="000000">
                  <a:alpha val="43137"/>
                </a:srgbClr>
              </a:outerShdw>
            </a:effectLst>
          </a:endParaRPr>
        </a:p>
      </dsp:txBody>
      <dsp:txXfrm>
        <a:off x="6679508" y="1303730"/>
        <a:ext cx="3187945"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648517" y="-2446823"/>
          <a:ext cx="854340" cy="5747986"/>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fr-FR" sz="1800" b="1" kern="1200" dirty="0"/>
            <a:t>    En nous comportant ainsi, nous sommes une bénédiction aussi bien pour les autres que pour nous-mêmes</a:t>
          </a:r>
          <a:endParaRPr lang="es-ES" sz="1800" kern="1200" dirty="0"/>
        </a:p>
      </dsp:txBody>
      <dsp:txXfrm rot="-5400000">
        <a:off x="2201695" y="41704"/>
        <a:ext cx="5706281" cy="770930"/>
      </dsp:txXfrm>
    </dsp:sp>
    <dsp:sp modelId="{FFA5AA21-7D47-4DB5-88A0-E539AF65B3AE}">
      <dsp:nvSpPr>
        <dsp:cNvPr id="0" name=""/>
        <dsp:cNvSpPr/>
      </dsp:nvSpPr>
      <dsp:spPr>
        <a:xfrm>
          <a:off x="269" y="155545"/>
          <a:ext cx="2201155" cy="5436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BÉNÉFICE</a:t>
          </a:r>
          <a:endParaRPr lang="es-ES" sz="1800" kern="1200" dirty="0">
            <a:effectLst>
              <a:outerShdw blurRad="38100" dist="38100" dir="2700000" algn="tl">
                <a:srgbClr val="000000">
                  <a:alpha val="43137"/>
                </a:srgbClr>
              </a:outerShdw>
            </a:effectLst>
          </a:endParaRPr>
        </a:p>
      </dsp:txBody>
      <dsp:txXfrm>
        <a:off x="26805" y="182081"/>
        <a:ext cx="2148083" cy="490528"/>
      </dsp:txXfrm>
    </dsp:sp>
    <dsp:sp modelId="{29EECA27-2D68-4D78-B8EA-E1DE71798A82}">
      <dsp:nvSpPr>
        <dsp:cNvPr id="0" name=""/>
        <dsp:cNvSpPr/>
      </dsp:nvSpPr>
      <dsp:spPr>
        <a:xfrm rot="5400000">
          <a:off x="4855370" y="-1720496"/>
          <a:ext cx="440094" cy="5747986"/>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fr-FR" sz="1800" b="1" kern="1200" dirty="0"/>
            <a:t>Que </a:t>
          </a:r>
          <a:r>
            <a:rPr lang="fr-FR" sz="1800" b="1" kern="1200" dirty="0">
              <a:solidFill>
                <a:prstClr val="black">
                  <a:hueOff val="0"/>
                  <a:satOff val="0"/>
                  <a:lumOff val="0"/>
                  <a:alphaOff val="0"/>
                </a:prstClr>
              </a:solidFill>
              <a:latin typeface="Aptos" panose="02110004020202020204"/>
              <a:ea typeface="+mn-ea"/>
              <a:cs typeface="+mn-cs"/>
            </a:rPr>
            <a:t>notre</a:t>
          </a:r>
          <a:r>
            <a:rPr lang="fr-FR" sz="1800" b="1" kern="1200" dirty="0"/>
            <a:t> conduite glorifie Dieu, et qu'elle puisse encourager d'autres à croire et à suivre Jésus |</a:t>
          </a:r>
          <a:endParaRPr lang="es-ES" sz="1800" kern="1200" dirty="0"/>
        </a:p>
      </dsp:txBody>
      <dsp:txXfrm rot="-5400000">
        <a:off x="2201424" y="954934"/>
        <a:ext cx="5726502" cy="397126"/>
      </dsp:txXfrm>
    </dsp:sp>
    <dsp:sp modelId="{E5B546D2-5835-4FBC-9882-FCDBC0427E74}">
      <dsp:nvSpPr>
        <dsp:cNvPr id="0" name=""/>
        <dsp:cNvSpPr/>
      </dsp:nvSpPr>
      <dsp:spPr>
        <a:xfrm>
          <a:off x="269" y="881696"/>
          <a:ext cx="2201155" cy="543600"/>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alpha val="43137"/>
                  </a:srgbClr>
                </a:outerShdw>
              </a:effectLst>
            </a:rPr>
            <a:t>RESPONSABILITÉ</a:t>
          </a:r>
          <a:endParaRPr lang="es-ES" sz="1800" kern="1200" dirty="0">
            <a:effectLst>
              <a:outerShdw blurRad="38100" dist="38100" dir="2700000" algn="tl">
                <a:srgbClr val="000000">
                  <a:alpha val="43137"/>
                </a:srgbClr>
              </a:outerShdw>
            </a:effectLst>
          </a:endParaRPr>
        </a:p>
      </dsp:txBody>
      <dsp:txXfrm>
        <a:off x="26805" y="908232"/>
        <a:ext cx="2148083" cy="490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laissant la paix de Dieu nous gouverner</a:t>
          </a:r>
          <a:endParaRPr lang="fr-FR" sz="1800" kern="120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demeurant unanimes comme un seul corps</a:t>
          </a:r>
          <a:endParaRPr lang="fr-FR" sz="1800" kern="1200" dirty="0"/>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étant reconnaissants</a:t>
          </a:r>
          <a:endParaRPr lang="fr-FR" sz="1800" kern="1200" dirty="0"/>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étudiant abondamment la Bible</a:t>
          </a:r>
          <a:endParaRPr lang="fr-FR" sz="1800" kern="1200" dirty="0"/>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nous instruisant mutuellement</a:t>
          </a:r>
          <a:endParaRPr lang="fr-FR" sz="1800" kern="1200" dirty="0"/>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chantant des psaumes, des hymnes et des cantiques spirituels</a:t>
          </a:r>
          <a:endParaRPr lang="fr-FR" sz="1800" kern="1200" dirty="0"/>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En faisant tout </a:t>
          </a:r>
        </a:p>
        <a:p>
          <a:pPr marL="0" lvl="0" indent="0" algn="ctr" defTabSz="800100">
            <a:lnSpc>
              <a:spcPct val="90000"/>
            </a:lnSpc>
            <a:spcBef>
              <a:spcPct val="0"/>
            </a:spcBef>
            <a:spcAft>
              <a:spcPct val="35000"/>
            </a:spcAft>
            <a:buNone/>
          </a:pPr>
          <a:r>
            <a:rPr lang="fr-FR" sz="1800" b="1" kern="1200" dirty="0"/>
            <a:t>au nom de Jésus</a:t>
          </a:r>
          <a:endParaRPr lang="fr-FR" sz="1800" kern="1200" dirty="0"/>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2E8D8-7359-4D7B-963E-832BA9C6C23F}" type="datetimeFigureOut">
              <a:rPr lang="fr-CH" smtClean="0"/>
              <a:t>13.03.2026</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240CA9-C9BE-489D-86EE-A9394B30604B}" type="slidenum">
              <a:rPr lang="fr-CH" smtClean="0"/>
              <a:t>‹Nº›</a:t>
            </a:fld>
            <a:endParaRPr lang="fr-CH"/>
          </a:p>
        </p:txBody>
      </p:sp>
    </p:spTree>
    <p:extLst>
      <p:ext uri="{BB962C8B-B14F-4D97-AF65-F5344CB8AC3E}">
        <p14:creationId xmlns:p14="http://schemas.microsoft.com/office/powerpoint/2010/main" val="154033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93240CA9-C9BE-489D-86EE-A9394B30604B}" type="slidenum">
              <a:rPr lang="fr-CH" smtClean="0"/>
              <a:t>7</a:t>
            </a:fld>
            <a:endParaRPr lang="fr-CH"/>
          </a:p>
        </p:txBody>
      </p:sp>
    </p:spTree>
    <p:extLst>
      <p:ext uri="{BB962C8B-B14F-4D97-AF65-F5344CB8AC3E}">
        <p14:creationId xmlns:p14="http://schemas.microsoft.com/office/powerpoint/2010/main" val="314973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s-ES"/>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s-ES"/>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fr-FR"/>
              <a:t>Modifiez le style du titre</a:t>
            </a:r>
            <a:endParaRPr lang="es-ES"/>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fr-FR"/>
              <a:t>Modifiez le style du titre</a:t>
            </a:r>
            <a:endParaRPr lang="es-ES"/>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fr-FR"/>
              <a:t>Modifiez le style du titre</a:t>
            </a:r>
            <a:endParaRPr lang="es-ES"/>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s-ES"/>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fr-FR"/>
              <a:t>Modifiez le style du titre</a:t>
            </a:r>
            <a:endParaRPr lang="es-ES"/>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fr-FR"/>
              <a:t>Modifiez le style du titre</a:t>
            </a:r>
            <a:endParaRPr lang="es-ES"/>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fr-FR"/>
              <a:t>Modifiez le style du titre</a:t>
            </a:r>
            <a:endParaRPr lang="es-ES"/>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ES"/>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s-ES"/>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s-ES"/>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13/03/2026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13/03/2026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13/03/2026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microsoft.com/office/2007/relationships/hdphoto" Target="../media/hdphoto3.wdp"/><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image" Target="../media/image46.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48.jpeg"/><Relationship Id="rId10" Type="http://schemas.openxmlformats.org/officeDocument/2006/relationships/diagramData" Target="../diagrams/data2.xml"/><Relationship Id="rId4" Type="http://schemas.openxmlformats.org/officeDocument/2006/relationships/image" Target="../media/image47.jpeg"/><Relationship Id="rId9" Type="http://schemas.microsoft.com/office/2007/relationships/diagramDrawing" Target="../diagrams/drawing1.xml"/><Relationship Id="rId14"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4F8A7A-973D-D363-F731-65475CB8CD4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4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Un grupo de personas sentadas alrededor de una mesa&#10;&#10;El contenido generado por IA puede ser incorrecto.">
            <a:extLst>
              <a:ext uri="{FF2B5EF4-FFF2-40B4-BE49-F238E27FC236}">
                <a16:creationId xmlns:a16="http://schemas.microsoft.com/office/drawing/2014/main" id="{68FBB489-D901-1F20-0CD3-6FF216F50B9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18" name="Rectangle 1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D6C2730-A362-4E06-79E3-29DA1A69F95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313519" y="664970"/>
            <a:ext cx="3252903" cy="2439677"/>
          </a:xfrm>
          <a:prstGeom prst="rect">
            <a:avLst/>
          </a:prstGeom>
        </p:spPr>
      </p:pic>
      <p:sp>
        <p:nvSpPr>
          <p:cNvPr id="20" name="Rectangle 1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232EC579-7E65-97A1-8AC6-F8238DB4468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4381676" y="664970"/>
            <a:ext cx="3252903" cy="5510560"/>
          </a:xfrm>
          <a:prstGeom prst="rect">
            <a:avLst/>
          </a:prstGeom>
        </p:spPr>
      </p:pic>
      <p:sp>
        <p:nvSpPr>
          <p:cNvPr id="24" name="Rectangle 2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grupo de personas en un escenario&#10;&#10;El contenido generado por IA puede ser incorrecto.">
            <a:extLst>
              <a:ext uri="{FF2B5EF4-FFF2-40B4-BE49-F238E27FC236}">
                <a16:creationId xmlns:a16="http://schemas.microsoft.com/office/drawing/2014/main" id="{3B971EC9-756E-27E7-9C37-A98C40A3855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tretch>
            <a:fillRect/>
          </a:stretch>
        </p:blipFill>
        <p:spPr>
          <a:xfrm>
            <a:off x="8313518" y="3767686"/>
            <a:ext cx="3252903" cy="2439677"/>
          </a:xfrm>
          <a:prstGeom prst="rect">
            <a:avLst/>
          </a:prstGeom>
        </p:spPr>
      </p:pic>
      <p:sp>
        <p:nvSpPr>
          <p:cNvPr id="12" name="CuadroTexto 11">
            <a:extLst>
              <a:ext uri="{FF2B5EF4-FFF2-40B4-BE49-F238E27FC236}">
                <a16:creationId xmlns:a16="http://schemas.microsoft.com/office/drawing/2014/main" id="{E3C5F979-2194-F9F2-1BF0-0868C1C8DC1D}"/>
              </a:ext>
            </a:extLst>
          </p:cNvPr>
          <p:cNvSpPr txBox="1"/>
          <p:nvPr/>
        </p:nvSpPr>
        <p:spPr>
          <a:xfrm>
            <a:off x="461332" y="3571875"/>
            <a:ext cx="3442078" cy="286232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6000" b="1" i="0" u="none" strike="noStrike" kern="1200" cap="none" spc="0" normalizeH="0" baseline="0" noProof="0" dirty="0">
                <a:ln/>
                <a:solidFill>
                  <a:srgbClr val="CC00CC">
                    <a:lumMod val="75000"/>
                  </a:srgbClr>
                </a:solidFill>
                <a:effectLst>
                  <a:outerShdw blurRad="60007" dist="200025" dir="15000000" sy="30000" kx="-1800000" algn="bl" rotWithShape="0">
                    <a:srgbClr val="CC00CC">
                      <a:lumMod val="50000"/>
                      <a:alpha val="32000"/>
                    </a:srgbClr>
                  </a:outerShdw>
                </a:effectLst>
                <a:uLnTx/>
                <a:uFillTx/>
                <a:latin typeface="Aptos" panose="02110004020202020204"/>
                <a:ea typeface="+mn-ea"/>
                <a:cs typeface="+mn-cs"/>
              </a:rPr>
              <a:t>VIVRE AVEC CHRIST</a:t>
            </a:r>
          </a:p>
        </p:txBody>
      </p:sp>
      <p:sp>
        <p:nvSpPr>
          <p:cNvPr id="3" name="Bulle narrative : rectangle à coins arrondis 2">
            <a:extLst>
              <a:ext uri="{FF2B5EF4-FFF2-40B4-BE49-F238E27FC236}">
                <a16:creationId xmlns:a16="http://schemas.microsoft.com/office/drawing/2014/main" id="{2D66B121-0DBB-A6D9-A084-56FE8360B84B}"/>
              </a:ext>
            </a:extLst>
          </p:cNvPr>
          <p:cNvSpPr/>
          <p:nvPr/>
        </p:nvSpPr>
        <p:spPr>
          <a:xfrm>
            <a:off x="3512117" y="6506824"/>
            <a:ext cx="5015171" cy="295578"/>
          </a:xfrm>
          <a:prstGeom prst="wedgeRoundRectCallo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dirty="0">
                <a:solidFill>
                  <a:srgbClr val="FF0000"/>
                </a:solidFill>
                <a:highlight>
                  <a:srgbClr val="FFFF00"/>
                </a:highlight>
              </a:rPr>
              <a:t>Leçon  11 pour le 14 mars 2026</a:t>
            </a:r>
          </a:p>
        </p:txBody>
      </p:sp>
    </p:spTree>
    <p:extLst>
      <p:ext uri="{BB962C8B-B14F-4D97-AF65-F5344CB8AC3E}">
        <p14:creationId xmlns:p14="http://schemas.microsoft.com/office/powerpoint/2010/main" val="198577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769441"/>
          </a:xfrm>
          <a:prstGeom prst="rect">
            <a:avLst/>
          </a:prstGeom>
          <a:noFill/>
        </p:spPr>
        <p:txBody>
          <a:bodyPr wrap="square">
            <a:spAutoFit/>
            <a:scene3d>
              <a:camera prst="orthographicFront"/>
              <a:lightRig rig="chilly" dir="t"/>
            </a:scene3d>
            <a:sp3d extrusionH="57150">
              <a:bevelT h="25400" prst="softRound"/>
            </a:sp3d>
          </a:bodyPr>
          <a:lstStyle/>
          <a:p>
            <a:pPr lvl="0" algn="ctr"/>
            <a:r>
              <a:rPr lang="fr-FR" sz="4400" b="1" spc="600" dirty="0">
                <a:ln w="12700" cmpd="sng">
                  <a:solidFill>
                    <a:sysClr val="windowText" lastClr="000000"/>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rPr>
              <a:t>SE REVÊTIR DES CHOSES CÉLESTES</a:t>
            </a: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707886"/>
          </a:xfrm>
          <a:prstGeom prst="rect">
            <a:avLst/>
          </a:prstGeom>
          <a:noFill/>
        </p:spPr>
        <p:txBody>
          <a:bodyPr wrap="square">
            <a:spAutoFit/>
          </a:bodyPr>
          <a:lstStyle/>
          <a:p>
            <a:pPr lvl="0" algn="ctr"/>
            <a:r>
              <a:rPr lang="fr-FR" sz="2000" b="1" dirty="0">
                <a:solidFill>
                  <a:srgbClr val="FFFF66">
                    <a:lumMod val="75000"/>
                  </a:srgbClr>
                </a:solidFill>
                <a:effectLst>
                  <a:outerShdw blurRad="38100" dist="38100" dir="2700000" algn="tl">
                    <a:srgbClr val="000000">
                      <a:alpha val="43137"/>
                    </a:srgbClr>
                  </a:outerShdw>
                </a:effectLst>
                <a:latin typeface="Comic Sans MS" panose="030F0702030302020204" pitchFamily="66" charset="0"/>
              </a:rPr>
              <a:t>« et revêtu du nouvel homme, qui se renouvelle, pour parvenir à la vraie connaissance, selon l'image de celui qui l'a créé » (Colossiens 3.10)</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302633"/>
            <a:ext cx="8069443" cy="1631216"/>
          </a:xfrm>
          <a:prstGeom prst="rect">
            <a:avLst/>
          </a:prstGeom>
          <a:noFill/>
        </p:spPr>
        <p:txBody>
          <a:bodyPr wrap="square" rtlCol="0">
            <a:spAutoFit/>
          </a:bodyPr>
          <a:lstStyle/>
          <a:p>
            <a:pPr lvl="0">
              <a:spcBef>
                <a:spcPts val="600"/>
              </a:spcBef>
            </a:pPr>
            <a:r>
              <a:rPr lang="fr-FR" sz="2000" b="1" dirty="0">
                <a:solidFill>
                  <a:prstClr val="black"/>
                </a:solidFill>
              </a:rPr>
              <a:t>Dans le plus vif style proverbial, Paul ajoute aux cinq colonnes de la pensée terrestre cinq actes terrestres à éviter : « la colère, la fureur, la malice, la calomnie et le langage obscène » </a:t>
            </a:r>
            <a:r>
              <a:rPr lang="fr-FR" sz="2000" b="1" dirty="0">
                <a:solidFill>
                  <a:srgbClr val="FFFF66"/>
                </a:solidFill>
                <a:highlight>
                  <a:srgbClr val="663300"/>
                </a:highlight>
              </a:rPr>
              <a:t>(Colossiens 3.8)</a:t>
            </a:r>
            <a:r>
              <a:rPr lang="fr-FR" sz="2000" b="1" dirty="0">
                <a:solidFill>
                  <a:prstClr val="black"/>
                </a:solidFill>
                <a:highlight>
                  <a:srgbClr val="663300"/>
                </a:highlight>
              </a:rPr>
              <a:t>, </a:t>
            </a:r>
            <a:r>
              <a:rPr lang="fr-FR" sz="2000" b="1" dirty="0">
                <a:solidFill>
                  <a:prstClr val="black"/>
                </a:solidFill>
              </a:rPr>
              <a:t>et termine par un sixième acte — le pire de tous — : « Ne vous mentez pas les uns aux autres » </a:t>
            </a:r>
            <a:r>
              <a:rPr lang="fr-FR" sz="2000" b="1" dirty="0">
                <a:solidFill>
                  <a:srgbClr val="FFFF66"/>
                </a:solidFill>
                <a:highlight>
                  <a:srgbClr val="663300"/>
                </a:highlight>
              </a:rPr>
              <a:t>(Colossiens 3.9)</a:t>
            </a:r>
            <a:r>
              <a:rPr lang="fr-FR" sz="2000" b="1" dirty="0">
                <a:solidFill>
                  <a:prstClr val="black"/>
                </a:solidFill>
                <a:highlight>
                  <a:srgbClr val="663300"/>
                </a:highlight>
              </a:rPr>
              <a:t>.</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8481" y="1950630"/>
            <a:ext cx="3124970" cy="416962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240382"/>
            <a:ext cx="5887856" cy="1323439"/>
          </a:xfrm>
          <a:prstGeom prst="rect">
            <a:avLst/>
          </a:prstGeom>
          <a:noFill/>
        </p:spPr>
        <p:txBody>
          <a:bodyPr wrap="square">
            <a:spAutoFit/>
          </a:bodyPr>
          <a:lstStyle/>
          <a:p>
            <a:pPr>
              <a:spcBef>
                <a:spcPts val="600"/>
              </a:spcBef>
            </a:pPr>
            <a:r>
              <a:rPr lang="es-ES" sz="2000" b="1" dirty="0"/>
              <a:t>Despojados de esas ropas, necesitamos vestirnos de “ropas de gala”. Revestidos de estas nuevas ropas, somos renovados continuamente, creciendo en santidad día a día </a:t>
            </a:r>
            <a:r>
              <a:rPr lang="es-ES" sz="2000" b="1" dirty="0">
                <a:solidFill>
                  <a:srgbClr val="FFFF00"/>
                </a:solidFill>
                <a:highlight>
                  <a:srgbClr val="663300"/>
                </a:highlight>
              </a:rPr>
              <a:t>(Colossiens 3:10).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4" y="2925396"/>
            <a:ext cx="8069445" cy="1323439"/>
          </a:xfrm>
          <a:prstGeom prst="rect">
            <a:avLst/>
          </a:prstGeom>
          <a:noFill/>
        </p:spPr>
        <p:txBody>
          <a:bodyPr wrap="square">
            <a:spAutoFit/>
          </a:bodyPr>
          <a:lstStyle/>
          <a:p>
            <a:pPr lvl="0">
              <a:spcBef>
                <a:spcPts val="600"/>
              </a:spcBef>
            </a:pPr>
            <a:r>
              <a:rPr lang="fr-FR" sz="2000" b="1" dirty="0">
                <a:solidFill>
                  <a:prstClr val="black"/>
                </a:solidFill>
              </a:rPr>
              <a:t>Paul tient pour acquis que nous nous sommes déjà « dépouillés du vieil homme et de ses actes » </a:t>
            </a:r>
            <a:r>
              <a:rPr lang="fr-FR" sz="2000" b="1" dirty="0">
                <a:solidFill>
                  <a:srgbClr val="FFFF00"/>
                </a:solidFill>
                <a:highlight>
                  <a:srgbClr val="663300"/>
                </a:highlight>
              </a:rPr>
              <a:t>(Colossiens 3.9). </a:t>
            </a:r>
            <a:r>
              <a:rPr lang="fr-FR" sz="2000" b="1" dirty="0">
                <a:solidFill>
                  <a:prstClr val="black"/>
                </a:solidFill>
              </a:rPr>
              <a:t>Nous avons ôté les « vêtements souillés » lorsque nous avons laissé Jésus ôter nos péchés </a:t>
            </a:r>
            <a:r>
              <a:rPr lang="fr-FR" sz="2000" b="1" dirty="0">
                <a:solidFill>
                  <a:srgbClr val="FFFF66"/>
                </a:solidFill>
                <a:highlight>
                  <a:srgbClr val="663300"/>
                </a:highlight>
              </a:rPr>
              <a:t>(Zacharie 3.4)</a:t>
            </a:r>
            <a:r>
              <a:rPr lang="fr-FR" sz="2000" b="1" dirty="0">
                <a:solidFill>
                  <a:prstClr val="black"/>
                </a:solidFill>
                <a:highlight>
                  <a:srgbClr val="663300"/>
                </a:highlight>
              </a:rPr>
              <a:t>.</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555367"/>
            <a:ext cx="5887857" cy="1323439"/>
          </a:xfrm>
          <a:prstGeom prst="rect">
            <a:avLst/>
          </a:prstGeom>
          <a:noFill/>
        </p:spPr>
        <p:txBody>
          <a:bodyPr wrap="square">
            <a:spAutoFit/>
          </a:bodyPr>
          <a:lstStyle/>
          <a:p>
            <a:pPr>
              <a:spcBef>
                <a:spcPts val="600"/>
              </a:spcBef>
            </a:pPr>
            <a:r>
              <a:rPr lang="es-ES" sz="2000" b="1" dirty="0"/>
              <a:t>Mientras somos renovados por la obra del Espíritu Santo y el estudio de la Palabra, desaparecen las barreras que nos separan entre nosotros </a:t>
            </a:r>
            <a:r>
              <a:rPr lang="es-ES" sz="2000" b="1" dirty="0">
                <a:solidFill>
                  <a:srgbClr val="FFFF00"/>
                </a:solidFill>
                <a:highlight>
                  <a:srgbClr val="663300"/>
                </a:highlight>
              </a:rPr>
              <a:t>(Colossiens 3:11).</a:t>
            </a:r>
            <a:endParaRPr lang="es-ES" sz="2000" b="1" dirty="0"/>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C9A73E6-52C6-C5F7-201F-E125EF026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261" y="382697"/>
            <a:ext cx="2397583" cy="3428999"/>
          </a:xfrm>
          <a:prstGeom prst="rect">
            <a:avLst/>
          </a:prstGeom>
          <a:noFill/>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FF39754-04AD-137F-0B0F-74F037295B6C}"/>
              </a:ext>
            </a:extLst>
          </p:cNvPr>
          <p:cNvSpPr txBox="1"/>
          <p:nvPr/>
        </p:nvSpPr>
        <p:spPr>
          <a:xfrm>
            <a:off x="4414983" y="221673"/>
            <a:ext cx="7610105" cy="6186309"/>
          </a:xfrm>
          <a:prstGeom prst="rect">
            <a:avLst/>
          </a:prstGeom>
          <a:noFill/>
        </p:spPr>
        <p:txBody>
          <a:bodyPr wrap="square" rtlCol="0">
            <a:spAutoFit/>
          </a:bodyPr>
          <a:lstStyle/>
          <a:p>
            <a:r>
              <a:rPr lang="fr-FR" sz="2200" dirty="0">
                <a:solidFill>
                  <a:srgbClr val="FF0000"/>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 Nous n'aurons pas de pensées négatives parce que nous traversons des épreuves. Les enfants bien-aimés de Dieu les ont toujours eues, et chaque épreuve bien endurée ici-bas ne fera que nous enrichir de gloire. </a:t>
            </a:r>
          </a:p>
          <a:p>
            <a:endParaRPr lang="fr-FR" sz="2200" dirty="0">
              <a:latin typeface="Arial" panose="020B0604020202020204" pitchFamily="34" charset="0"/>
              <a:ea typeface="MS Minngs"/>
              <a:cs typeface="Arial" panose="020B0604020202020204" pitchFamily="34" charset="0"/>
            </a:endParaRPr>
          </a:p>
          <a:p>
            <a:r>
              <a:rPr lang="fr-FR" sz="2200" dirty="0">
                <a:solidFill>
                  <a:schemeClr val="tx2"/>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Je désire ardemment la souffrance. Si je le pouvais, je n'irais pas au paradis sans souffrir, pour voir Jésus qui a tant souffert pour nous afin de nous offrir un héritage si riche, et pour voir les martyrs qui ont donné leur vie pour la vérité et pour Jésus. </a:t>
            </a:r>
          </a:p>
          <a:p>
            <a:endParaRPr lang="fr-FR" sz="2200" dirty="0">
              <a:solidFill>
                <a:schemeClr val="tx2"/>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endParaRPr>
          </a:p>
          <a:p>
            <a:r>
              <a:rPr lang="fr-FR" sz="2200" dirty="0">
                <a:solidFill>
                  <a:srgbClr val="FF0000"/>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Non, non. Permettez-moi d'être perfectionné par les souffrances. Je désire ardemment partager les souffrances du Christ, car si je le fais, je sais que je partagerai aussi sa gloire</a:t>
            </a:r>
            <a:r>
              <a:rPr lang="fr-FR" sz="2200" dirty="0">
                <a:effectLst/>
                <a:latin typeface="Arial" panose="020B0604020202020204" pitchFamily="34" charset="0"/>
                <a:ea typeface="MS Minngs"/>
                <a:cs typeface="Arial" panose="020B0604020202020204" pitchFamily="34" charset="0"/>
              </a:rPr>
              <a:t>. </a:t>
            </a:r>
          </a:p>
          <a:p>
            <a:endParaRPr lang="fr-FR" sz="2200" dirty="0">
              <a:latin typeface="Arial" panose="020B0604020202020204" pitchFamily="34" charset="0"/>
              <a:ea typeface="MS Minngs"/>
              <a:cs typeface="Arial" panose="020B0604020202020204" pitchFamily="34" charset="0"/>
            </a:endParaRPr>
          </a:p>
          <a:p>
            <a:pPr algn="ctr"/>
            <a:r>
              <a:rPr lang="fr-FR" sz="2200" dirty="0">
                <a:solidFill>
                  <a:srgbClr val="0033CC"/>
                </a:solidFill>
                <a:effectLst>
                  <a:outerShdw blurRad="38100" dist="38100" dir="2700000" algn="tl">
                    <a:srgbClr val="000000">
                      <a:alpha val="43137"/>
                    </a:srgbClr>
                  </a:outerShdw>
                </a:effectLst>
                <a:highlight>
                  <a:srgbClr val="FFFF00"/>
                </a:highlight>
                <a:latin typeface="Arial" panose="020B0604020202020204" pitchFamily="34" charset="0"/>
                <a:ea typeface="MS Minngs"/>
                <a:cs typeface="Arial" panose="020B0604020202020204" pitchFamily="34" charset="0"/>
              </a:rPr>
              <a:t>Jésus est notre modèle. Efforçons-nous de mener une vie aussi proche que possible de celle du Christ. »</a:t>
            </a:r>
            <a:endParaRPr lang="fr-CH" sz="2200" dirty="0">
              <a:solidFill>
                <a:srgbClr val="0033CC"/>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DC186AA0-111C-EC10-CAE0-6475561256BC}"/>
              </a:ext>
            </a:extLst>
          </p:cNvPr>
          <p:cNvPicPr>
            <a:picLocks noChangeAspect="1"/>
          </p:cNvPicPr>
          <p:nvPr/>
        </p:nvPicPr>
        <p:blipFill>
          <a:blip r:embed="rId3"/>
          <a:stretch>
            <a:fillRect/>
          </a:stretch>
        </p:blipFill>
        <p:spPr>
          <a:xfrm>
            <a:off x="707561" y="2584349"/>
            <a:ext cx="1415122" cy="1460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ZoneTexte 4">
            <a:extLst>
              <a:ext uri="{FF2B5EF4-FFF2-40B4-BE49-F238E27FC236}">
                <a16:creationId xmlns:a16="http://schemas.microsoft.com/office/drawing/2014/main" id="{206DA219-E3F7-CD6E-81BD-5960E7198B5E}"/>
              </a:ext>
            </a:extLst>
          </p:cNvPr>
          <p:cNvSpPr txBox="1"/>
          <p:nvPr/>
        </p:nvSpPr>
        <p:spPr>
          <a:xfrm>
            <a:off x="605642" y="4306785"/>
            <a:ext cx="3508202" cy="2585323"/>
          </a:xfrm>
          <a:prstGeom prst="rect">
            <a:avLst/>
          </a:prstGeom>
          <a:solidFill>
            <a:schemeClr val="accent2">
              <a:lumMod val="20000"/>
              <a:lumOff val="80000"/>
            </a:schemeClr>
          </a:solidFill>
          <a:ln w="38100">
            <a:solidFill>
              <a:schemeClr val="tx1"/>
            </a:solidFill>
          </a:ln>
        </p:spPr>
        <p:txBody>
          <a:bodyPr wrap="square" rtlCol="0">
            <a:spAutoFit/>
          </a:bodyPr>
          <a:lstStyle/>
          <a:p>
            <a:r>
              <a:rPr lang="fr-FR" dirty="0">
                <a:solidFill>
                  <a:srgbClr val="0033CC"/>
                </a:solidFill>
                <a:effectLst>
                  <a:outerShdw blurRad="38100" dist="38100" dir="2700000" algn="tl">
                    <a:srgbClr val="000000">
                      <a:alpha val="43137"/>
                    </a:srgbClr>
                  </a:outerShdw>
                </a:effectLst>
              </a:rPr>
              <a:t>Nous pouvons être si unis à Dieu que, chaque jour, nous pouvons nous exclamer : </a:t>
            </a:r>
            <a:r>
              <a:rPr lang="fr-FR" dirty="0">
                <a:effectLst>
                  <a:outerShdw blurRad="38100" dist="38100" dir="2700000" algn="tl">
                    <a:srgbClr val="000000">
                      <a:alpha val="43137"/>
                    </a:srgbClr>
                  </a:outerShdw>
                </a:effectLst>
              </a:rPr>
              <a:t>«</a:t>
            </a:r>
            <a:r>
              <a:rPr lang="fr-FR" dirty="0">
                <a:solidFill>
                  <a:srgbClr val="FF0000"/>
                </a:solidFill>
                <a:effectLst>
                  <a:outerShdw blurRad="38100" dist="38100" dir="2700000" algn="tl">
                    <a:srgbClr val="000000">
                      <a:alpha val="43137"/>
                    </a:srgbClr>
                  </a:outerShdw>
                </a:effectLst>
              </a:rPr>
              <a:t> Je vis, mais non pas moi, c’est le Christ qui vit en moi » </a:t>
            </a:r>
            <a:r>
              <a:rPr lang="fr-FR" i="1" dirty="0">
                <a:solidFill>
                  <a:srgbClr val="FFFF00"/>
                </a:solidFill>
                <a:effectLst>
                  <a:outerShdw blurRad="38100" dist="38100" dir="2700000" algn="tl">
                    <a:srgbClr val="000000">
                      <a:alpha val="43137"/>
                    </a:srgbClr>
                  </a:outerShdw>
                </a:effectLst>
                <a:highlight>
                  <a:srgbClr val="663300"/>
                </a:highlight>
              </a:rPr>
              <a:t>(Galates 2.20) </a:t>
            </a:r>
            <a:r>
              <a:rPr lang="fr-FR" dirty="0">
                <a:solidFill>
                  <a:srgbClr val="FF0000"/>
                </a:solidFill>
                <a:effectLst>
                  <a:outerShdw blurRad="38100" dist="38100" dir="2700000" algn="tl">
                    <a:srgbClr val="000000">
                      <a:alpha val="43137"/>
                    </a:srgbClr>
                  </a:outerShdw>
                </a:effectLst>
              </a:rPr>
              <a:t>pour vouloir et faire « son projet bienveillant » </a:t>
            </a:r>
            <a:r>
              <a:rPr lang="fr-FR" i="1" dirty="0">
                <a:solidFill>
                  <a:srgbClr val="FFFF00"/>
                </a:solidFill>
                <a:effectLst>
                  <a:outerShdw blurRad="38100" dist="38100" dir="2700000" algn="tl">
                    <a:srgbClr val="000000">
                      <a:alpha val="43137"/>
                    </a:srgbClr>
                  </a:outerShdw>
                </a:effectLst>
                <a:highlight>
                  <a:srgbClr val="663300"/>
                </a:highlight>
              </a:rPr>
              <a:t>(Philippiens 2.13)</a:t>
            </a:r>
            <a:r>
              <a:rPr lang="fr-FR" dirty="0">
                <a:solidFill>
                  <a:srgbClr val="FFFF00"/>
                </a:solidFill>
                <a:effectLst>
                  <a:outerShdw blurRad="38100" dist="38100" dir="2700000" algn="tl">
                    <a:srgbClr val="000000">
                      <a:alpha val="43137"/>
                    </a:srgbClr>
                  </a:outerShdw>
                </a:effectLst>
                <a:highlight>
                  <a:srgbClr val="663300"/>
                </a:highlight>
              </a:rPr>
              <a:t>. </a:t>
            </a:r>
            <a:r>
              <a:rPr lang="fr-FR" dirty="0">
                <a:solidFill>
                  <a:srgbClr val="0033CC"/>
                </a:solidFill>
                <a:effectLst>
                  <a:outerShdw blurRad="38100" dist="38100" dir="2700000" algn="tl">
                    <a:srgbClr val="000000">
                      <a:alpha val="43137"/>
                    </a:srgbClr>
                  </a:outerShdw>
                </a:effectLst>
              </a:rPr>
              <a:t>Gloire à Dieu ! Je sais que ma vie est cachée avec le Christ en Dieu. </a:t>
            </a:r>
            <a:endParaRPr lang="fr-CH" dirty="0">
              <a:solidFill>
                <a:srgbClr val="0033CC"/>
              </a:solidFill>
              <a:effectLst>
                <a:outerShdw blurRad="38100" dist="38100" dir="2700000" algn="tl">
                  <a:srgbClr val="000000">
                    <a:alpha val="43137"/>
                  </a:srgbClr>
                </a:outerShdw>
              </a:effectLst>
            </a:endParaRPr>
          </a:p>
        </p:txBody>
      </p:sp>
      <p:sp>
        <p:nvSpPr>
          <p:cNvPr id="3" name="Flèche : gauche 2">
            <a:extLst>
              <a:ext uri="{FF2B5EF4-FFF2-40B4-BE49-F238E27FC236}">
                <a16:creationId xmlns:a16="http://schemas.microsoft.com/office/drawing/2014/main" id="{2194DA04-97C8-F04B-B8F0-C764769F2A34}"/>
              </a:ext>
            </a:extLst>
          </p:cNvPr>
          <p:cNvSpPr/>
          <p:nvPr/>
        </p:nvSpPr>
        <p:spPr>
          <a:xfrm>
            <a:off x="4113844" y="6088818"/>
            <a:ext cx="910738" cy="24732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741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907368"/>
            <a:ext cx="9899375" cy="1938992"/>
          </a:xfrm>
          <a:prstGeom prst="rect">
            <a:avLst/>
          </a:prstGeom>
          <a:noFill/>
        </p:spPr>
        <p:txBody>
          <a:bodyPr wrap="square">
            <a:spAutoFit/>
          </a:bodyPr>
          <a:lstStyle/>
          <a:p>
            <a:pPr algn="ctr"/>
            <a:r>
              <a:rPr lang="fr-FR" sz="60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CARACTÉRISTIQUES DE LA NOUVELLE VIE EN CHRIST </a:t>
            </a:r>
            <a:endParaRPr lang="es-ES" sz="60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endParaRP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CA720A9-F8D4-9953-C78D-695A24D259BB}"/>
              </a:ext>
            </a:extLst>
          </p:cNvPr>
          <p:cNvSpPr txBox="1"/>
          <p:nvPr/>
        </p:nvSpPr>
        <p:spPr>
          <a:xfrm>
            <a:off x="3971636" y="214691"/>
            <a:ext cx="7841673" cy="1938992"/>
          </a:xfrm>
          <a:prstGeom prst="rect">
            <a:avLst/>
          </a:prstGeom>
          <a:noFill/>
          <a:ln w="38100">
            <a:solidFill>
              <a:schemeClr val="accent1"/>
            </a:solidFill>
          </a:ln>
        </p:spPr>
        <p:txBody>
          <a:bodyPr wrap="square" rtlCol="0">
            <a:spAutoFit/>
          </a:bodyPr>
          <a:lstStyle/>
          <a:p>
            <a:pPr algn="just"/>
            <a:r>
              <a:rPr lang="fr-FR" sz="20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Deux personnes exactement semblables sont rares. Parmi les êtres humains, aussi bien que dans la nature, on retrouve une grande diversité.</a:t>
            </a:r>
            <a:r>
              <a:rPr lang="fr-FR" sz="2000" dirty="0">
                <a:latin typeface="Arial" panose="020B0604020202020204" pitchFamily="34" charset="0"/>
                <a:cs typeface="Arial" panose="020B0604020202020204" pitchFamily="34" charset="0"/>
              </a:rPr>
              <a:t> </a:t>
            </a:r>
            <a:r>
              <a:rPr lang="fr-FR" sz="2000" dirty="0">
                <a:solidFill>
                  <a:schemeClr val="accent1">
                    <a:lumMod val="60000"/>
                    <a:lumOff val="4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L’unité dans la diversité parmi les enfants de Dieu, par exemple l’amour et l’indulgence manifestés en dépit des différences de tempéraments, </a:t>
            </a:r>
            <a:r>
              <a:rPr lang="fr-FR" sz="2000" dirty="0">
                <a:solidFill>
                  <a:srgbClr val="0033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sont un témoignage que Dieu a envoyé Son Fils dans le monde pour sauver les pécheurs. » </a:t>
            </a:r>
            <a:endParaRPr lang="fr-CH" dirty="0"/>
          </a:p>
        </p:txBody>
      </p:sp>
      <p:pic>
        <p:nvPicPr>
          <p:cNvPr id="8" name="Image 7">
            <a:extLst>
              <a:ext uri="{FF2B5EF4-FFF2-40B4-BE49-F238E27FC236}">
                <a16:creationId xmlns:a16="http://schemas.microsoft.com/office/drawing/2014/main" id="{59E7C668-3ED2-B0C9-10BA-6E7372C53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3657" y="3475169"/>
            <a:ext cx="2581565" cy="3028950"/>
          </a:xfrm>
          <a:prstGeom prst="rect">
            <a:avLst/>
          </a:prstGeom>
        </p:spPr>
      </p:pic>
      <p:sp>
        <p:nvSpPr>
          <p:cNvPr id="10" name="ZoneTexte 9">
            <a:extLst>
              <a:ext uri="{FF2B5EF4-FFF2-40B4-BE49-F238E27FC236}">
                <a16:creationId xmlns:a16="http://schemas.microsoft.com/office/drawing/2014/main" id="{C02F7B4A-BAA8-E1FA-FAFC-97F7C5AAD817}"/>
              </a:ext>
            </a:extLst>
          </p:cNvPr>
          <p:cNvSpPr txBox="1"/>
          <p:nvPr/>
        </p:nvSpPr>
        <p:spPr>
          <a:xfrm>
            <a:off x="3971635" y="2226715"/>
            <a:ext cx="7841673" cy="4001095"/>
          </a:xfrm>
          <a:prstGeom prst="rect">
            <a:avLst/>
          </a:prstGeom>
          <a:noFill/>
          <a:ln w="38100">
            <a:solidFill>
              <a:schemeClr val="accent1"/>
            </a:solidFill>
          </a:ln>
        </p:spPr>
        <p:txBody>
          <a:bodyPr wrap="square" rtlCol="0">
            <a:spAutoFit/>
          </a:bodyPr>
          <a:lstStyle/>
          <a:p>
            <a:pPr algn="just"/>
            <a:r>
              <a:rPr lang="fr-FR" sz="2000" dirty="0">
                <a:solidFill>
                  <a:srgbClr val="0033CC"/>
                </a:solidFill>
                <a:effectLst>
                  <a:outerShdw blurRad="38100" dist="38100" dir="2700000" algn="tl">
                    <a:srgbClr val="000000">
                      <a:alpha val="43137"/>
                    </a:srgbClr>
                  </a:outerShdw>
                </a:effectLst>
              </a:rPr>
              <a:t>«</a:t>
            </a:r>
            <a:r>
              <a:rPr lang="fr-FR" sz="2000" dirty="0">
                <a:solidFill>
                  <a:srgbClr val="0033CC"/>
                </a:solidFill>
                <a:effectLst>
                  <a:outerShdw blurRad="38100" dist="38100" dir="2700000" algn="tl">
                    <a:srgbClr val="000000">
                      <a:alpha val="43137"/>
                    </a:srgbClr>
                  </a:outerShdw>
                </a:effectLst>
                <a:highlight>
                  <a:srgbClr val="FFFF00"/>
                </a:highlight>
              </a:rPr>
              <a:t> Ceux qui aiment Jésus mettront leur vie tout entière en harmonie avec sa volonté. ... Par la grâce de Dieu, ils peuvent maintenir intacts leurs principes. Des anges se tiennent à leurs côtés ; aussi manifestent-ils un ferme attachement au Christ et à la vérité. </a:t>
            </a:r>
          </a:p>
          <a:p>
            <a:pPr algn="just"/>
            <a:r>
              <a:rPr lang="fr-FR" sz="20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Ils sont les représentants du Sauveur, ses vrais témoins, parlant avec conviction en faveur de cette dernière. </a:t>
            </a:r>
            <a:r>
              <a:rPr lang="fr-FR" sz="2200" dirty="0">
                <a:solidFill>
                  <a:schemeClr val="accent1"/>
                </a:solidFill>
                <a:effectLst>
                  <a:outerShdw blurRad="38100" dist="38100" dir="2700000" algn="tl">
                    <a:srgbClr val="000000">
                      <a:alpha val="43137"/>
                    </a:srgbClr>
                  </a:outerShdw>
                </a:effectLst>
              </a:rPr>
              <a:t>Ils montrent par leur vie qu'il existe une puissance spirituelle qui rend capables hommes et femmes de ne rien sacrifier de la justice et de la vérité, quoi que le monde puisse leur offrir en retour. </a:t>
            </a:r>
          </a:p>
          <a:p>
            <a:pPr algn="just"/>
            <a:r>
              <a:rPr lang="fr-FR" sz="2200" dirty="0">
                <a:solidFill>
                  <a:schemeClr val="accent1"/>
                </a:solidFill>
                <a:effectLst>
                  <a:outerShdw blurRad="38100" dist="38100" dir="2700000" algn="tl">
                    <a:srgbClr val="000000">
                      <a:alpha val="43137"/>
                    </a:srgbClr>
                  </a:outerShdw>
                </a:effectLst>
                <a:highlight>
                  <a:srgbClr val="FFFF00"/>
                </a:highlight>
              </a:rPr>
              <a:t>De tels chrétiens, où qu'ils soient, sont honorés du ciel parce qu'ils se conforment à la volonté divine au prix de n'importe quel sacrifice. » </a:t>
            </a:r>
            <a:endParaRPr lang="fr-CH" sz="2200" dirty="0">
              <a:solidFill>
                <a:schemeClr val="accent1"/>
              </a:solidFill>
              <a:highlight>
                <a:srgbClr val="FFFF00"/>
              </a:highlight>
            </a:endParaRPr>
          </a:p>
        </p:txBody>
      </p:sp>
      <p:sp>
        <p:nvSpPr>
          <p:cNvPr id="12" name="ZoneTexte 11">
            <a:extLst>
              <a:ext uri="{FF2B5EF4-FFF2-40B4-BE49-F238E27FC236}">
                <a16:creationId xmlns:a16="http://schemas.microsoft.com/office/drawing/2014/main" id="{D9810645-502E-F1D8-F5ED-F2C1A7B76354}"/>
              </a:ext>
            </a:extLst>
          </p:cNvPr>
          <p:cNvSpPr txBox="1"/>
          <p:nvPr/>
        </p:nvSpPr>
        <p:spPr>
          <a:xfrm>
            <a:off x="6991926" y="6304064"/>
            <a:ext cx="4821382" cy="400110"/>
          </a:xfrm>
          <a:prstGeom prst="rect">
            <a:avLst/>
          </a:prstGeom>
          <a:noFill/>
          <a:ln>
            <a:solidFill>
              <a:schemeClr val="tx1"/>
            </a:solidFill>
          </a:ln>
        </p:spPr>
        <p:txBody>
          <a:bodyPr wrap="square" rtlCol="0">
            <a:spAutoFit/>
          </a:bodyPr>
          <a:lstStyle/>
          <a:p>
            <a:r>
              <a:rPr lang="fr-FR" sz="2000" i="1" dirty="0">
                <a:highlight>
                  <a:srgbClr val="00FF00"/>
                </a:highlight>
                <a:latin typeface="Arial" panose="020B0604020202020204" pitchFamily="34" charset="0"/>
                <a:cs typeface="Arial" panose="020B0604020202020204" pitchFamily="34" charset="0"/>
              </a:rPr>
              <a:t>Puissance de la grâce,</a:t>
            </a:r>
            <a:r>
              <a:rPr lang="fr-FR" sz="2000" dirty="0">
                <a:highlight>
                  <a:srgbClr val="00FF00"/>
                </a:highlight>
                <a:latin typeface="Arial" panose="020B0604020202020204" pitchFamily="34" charset="0"/>
                <a:cs typeface="Arial" panose="020B0604020202020204" pitchFamily="34" charset="0"/>
              </a:rPr>
              <a:t> p. 248, 27 août.</a:t>
            </a:r>
            <a:endParaRPr lang="fr-CH" sz="2000" dirty="0">
              <a:highlight>
                <a:srgbClr val="00FF00"/>
              </a:highlight>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A76E7531-560F-8B72-DE00-09E2B2CA7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57" y="452582"/>
            <a:ext cx="2581564" cy="2581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06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BEBA8EAE-BF5A-486C-A8C5-ECC9F3942E4B}">
                <a14:imgProps xmlns:a14="http://schemas.microsoft.com/office/drawing/2010/main">
                  <a14:imgLayer r:embed="rId3">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488098" y="995151"/>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lvl="0" algn="ctr"/>
            <a:r>
              <a:rPr lang="fr-FR" sz="4400" b="1" spc="300" dirty="0">
                <a:ln w="0"/>
                <a:gradFill>
                  <a:gsLst>
                    <a:gs pos="0">
                      <a:srgbClr val="339933">
                        <a:lumMod val="50000"/>
                      </a:srgbClr>
                    </a:gs>
                    <a:gs pos="50000">
                      <a:srgbClr val="339933"/>
                    </a:gs>
                    <a:gs pos="100000">
                      <a:srgbClr val="339933">
                        <a:lumMod val="60000"/>
                        <a:lumOff val="40000"/>
                      </a:srgbClr>
                    </a:gs>
                  </a:gsLst>
                  <a:lin ang="5400000"/>
                </a:gradFill>
                <a:effectLst>
                  <a:reflection blurRad="6350" stA="53000" endA="300" endPos="35500" dir="5400000" sy="-90000" algn="bl" rotWithShape="0"/>
                </a:effectLst>
              </a:rPr>
              <a:t>LE LIEN PARFAIT</a:t>
            </a:r>
          </a:p>
        </p:txBody>
      </p:sp>
      <p:sp>
        <p:nvSpPr>
          <p:cNvPr id="7" name="CuadroTexto 6">
            <a:extLst>
              <a:ext uri="{FF2B5EF4-FFF2-40B4-BE49-F238E27FC236}">
                <a16:creationId xmlns:a16="http://schemas.microsoft.com/office/drawing/2014/main" id="{01BEEAC9-4AF6-EA40-704E-0446FD1949F0}"/>
              </a:ext>
            </a:extLst>
          </p:cNvPr>
          <p:cNvSpPr txBox="1"/>
          <p:nvPr/>
        </p:nvSpPr>
        <p:spPr>
          <a:xfrm>
            <a:off x="428625" y="669011"/>
            <a:ext cx="10506075" cy="338554"/>
          </a:xfrm>
          <a:prstGeom prst="rect">
            <a:avLst/>
          </a:prstGeom>
          <a:noFill/>
        </p:spPr>
        <p:txBody>
          <a:bodyPr wrap="square">
            <a:spAutoFit/>
            <a:scene3d>
              <a:camera prst="orthographicFront"/>
              <a:lightRig rig="threePt" dir="t"/>
            </a:scene3d>
            <a:sp3d extrusionH="57150">
              <a:bevelT w="38100" h="38100"/>
            </a:sp3d>
          </a:bodyPr>
          <a:lstStyle/>
          <a:p>
            <a:pPr lvl="0"/>
            <a:r>
              <a:rPr lang="fr-FR" sz="1600" b="1" dirty="0">
                <a:solidFill>
                  <a:srgbClr val="CC0000"/>
                </a:solidFill>
                <a:latin typeface="Comic Sans MS" panose="030F0702030302020204" pitchFamily="66" charset="0"/>
              </a:rPr>
              <a:t>« Et par-dessus tout cela, revêtez-vous de l'amour, qui est le lien de la perfection »(Colossiens 3.14)</a:t>
            </a:r>
          </a:p>
        </p:txBody>
      </p:sp>
      <p:sp>
        <p:nvSpPr>
          <p:cNvPr id="8" name="CuadroTexto 7">
            <a:extLst>
              <a:ext uri="{FF2B5EF4-FFF2-40B4-BE49-F238E27FC236}">
                <a16:creationId xmlns:a16="http://schemas.microsoft.com/office/drawing/2014/main" id="{AF38D128-E148-42C4-427B-567CCBB64377}"/>
              </a:ext>
            </a:extLst>
          </p:cNvPr>
          <p:cNvSpPr txBox="1"/>
          <p:nvPr/>
        </p:nvSpPr>
        <p:spPr>
          <a:xfrm>
            <a:off x="383175" y="1032429"/>
            <a:ext cx="9641684" cy="1015663"/>
          </a:xfrm>
          <a:prstGeom prst="rect">
            <a:avLst/>
          </a:prstGeom>
          <a:noFill/>
        </p:spPr>
        <p:txBody>
          <a:bodyPr wrap="square" rtlCol="0">
            <a:spAutoFit/>
          </a:bodyPr>
          <a:lstStyle/>
          <a:p>
            <a:pPr>
              <a:spcBef>
                <a:spcPts val="600"/>
              </a:spcBef>
            </a:pPr>
            <a:r>
              <a:rPr lang="es-ES" sz="2000" b="1" dirty="0">
                <a:solidFill>
                  <a:srgbClr val="0033CC"/>
                </a:solidFill>
              </a:rPr>
              <a:t>Somos “escogidos de Dios, santos y amados” </a:t>
            </a:r>
            <a:r>
              <a:rPr lang="es-ES" sz="2000" b="1" dirty="0">
                <a:solidFill>
                  <a:srgbClr val="FFFF00"/>
                </a:solidFill>
                <a:highlight>
                  <a:srgbClr val="663300"/>
                </a:highlight>
              </a:rPr>
              <a:t>(Colossiens 3:12). </a:t>
            </a:r>
            <a:r>
              <a:rPr lang="es-ES" sz="2000" b="1" dirty="0">
                <a:solidFill>
                  <a:srgbClr val="0033CC"/>
                </a:solidFill>
              </a:rPr>
              <a:t>Pedro nos dice que esto nos aporta grandes beneficios y una gran responsabilidad </a:t>
            </a:r>
            <a:r>
              <a:rPr lang="es-ES" sz="2000" b="1" dirty="0">
                <a:solidFill>
                  <a:srgbClr val="FFFF00"/>
                </a:solidFill>
                <a:highlight>
                  <a:srgbClr val="663300"/>
                </a:highlight>
              </a:rPr>
              <a:t>(1Pierre 2:9). </a:t>
            </a:r>
            <a:r>
              <a:rPr lang="es-ES" sz="2000" b="1" dirty="0">
                <a:solidFill>
                  <a:srgbClr val="0033CC"/>
                </a:solidFill>
              </a:rPr>
              <a:t>¿Pero cómo se comporta un escogido de Dios </a:t>
            </a:r>
            <a:r>
              <a:rPr lang="es-ES" sz="2000" b="1" dirty="0">
                <a:solidFill>
                  <a:srgbClr val="FFFF00"/>
                </a:solidFill>
                <a:highlight>
                  <a:srgbClr val="663300"/>
                </a:highlight>
              </a:rPr>
              <a:t>(Colossiens 3:12-13)?</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1680927909"/>
              </p:ext>
            </p:extLst>
          </p:nvPr>
        </p:nvGraphicFramePr>
        <p:xfrm>
          <a:off x="0" y="2206966"/>
          <a:ext cx="10506075" cy="2246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508864"/>
            <a:ext cx="8042791" cy="646331"/>
          </a:xfrm>
          <a:prstGeom prst="rect">
            <a:avLst/>
          </a:prstGeom>
          <a:noFill/>
        </p:spPr>
        <p:txBody>
          <a:bodyPr wrap="square" rtlCol="0">
            <a:spAutoFit/>
          </a:bodyPr>
          <a:lstStyle/>
          <a:p>
            <a:pPr>
              <a:spcBef>
                <a:spcPts val="600"/>
              </a:spcBef>
            </a:pPr>
            <a:r>
              <a:rPr lang="es-ES" b="1" dirty="0">
                <a:solidFill>
                  <a:schemeClr val="bg1"/>
                </a:solidFill>
                <a:highlight>
                  <a:srgbClr val="663300"/>
                </a:highlight>
              </a:rPr>
              <a:t>Y todo esto en el entorno de un vínculo perfecto: el amor (Colossiens 3:14). Y estos son nuestros beneficios y responsabilidades:</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2559925936"/>
              </p:ext>
            </p:extLst>
          </p:nvPr>
        </p:nvGraphicFramePr>
        <p:xfrm>
          <a:off x="4189933" y="5170134"/>
          <a:ext cx="7949681" cy="142547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9748332" y="3379925"/>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E3480A-8AB2-0E88-12A4-F25DECA2F1CE}"/>
              </a:ext>
            </a:extLst>
          </p:cNvPr>
          <p:cNvSpPr txBox="1"/>
          <p:nvPr/>
        </p:nvSpPr>
        <p:spPr>
          <a:xfrm>
            <a:off x="4084493" y="251715"/>
            <a:ext cx="7664162" cy="2246769"/>
          </a:xfrm>
          <a:prstGeom prst="rect">
            <a:avLst/>
          </a:prstGeom>
          <a:noFill/>
          <a:ln w="38100">
            <a:solidFill>
              <a:schemeClr val="tx1"/>
            </a:solidFill>
          </a:ln>
        </p:spPr>
        <p:txBody>
          <a:bodyPr wrap="square" rtlCol="0">
            <a:spAutoFit/>
          </a:bodyPr>
          <a:lstStyle/>
          <a:p>
            <a:pPr algn="just"/>
            <a:r>
              <a:rPr lang="fr-FR" sz="2000" dirty="0">
                <a:solidFill>
                  <a:schemeClr val="accent1">
                    <a:lumMod val="75000"/>
                  </a:schemeClr>
                </a:solidFill>
                <a:effectLst>
                  <a:outerShdw blurRad="38100" dist="38100" dir="2700000" algn="tl">
                    <a:srgbClr val="000000">
                      <a:alpha val="43137"/>
                    </a:srgbClr>
                  </a:outerShdw>
                </a:effectLst>
                <a:highlight>
                  <a:srgbClr val="FFFF00"/>
                </a:highlight>
              </a:rPr>
              <a:t>Si la Parole de Dieu est un principe constant de notre vie, tout acte, même le plus banal, toute parole révélera notre soumission à Jésus-Christ. ...</a:t>
            </a:r>
            <a:r>
              <a:rPr lang="fr-FR" sz="2000" dirty="0">
                <a:solidFill>
                  <a:schemeClr val="accent1">
                    <a:lumMod val="75000"/>
                  </a:schemeClr>
                </a:solidFill>
                <a:effectLst>
                  <a:outerShdw blurRad="38100" dist="38100" dir="2700000" algn="tl">
                    <a:srgbClr val="000000">
                      <a:alpha val="43137"/>
                    </a:srgbClr>
                  </a:outerShdw>
                </a:effectLst>
              </a:rPr>
              <a:t> </a:t>
            </a:r>
            <a:r>
              <a:rPr lang="fr-FR" sz="2000" dirty="0">
                <a:solidFill>
                  <a:srgbClr val="0033CC"/>
                </a:solidFill>
                <a:effectLst>
                  <a:outerShdw blurRad="38100" dist="38100" dir="2700000" algn="tl">
                    <a:srgbClr val="000000">
                      <a:alpha val="43137"/>
                    </a:srgbClr>
                  </a:outerShdw>
                </a:effectLst>
              </a:rPr>
              <a:t>Lorsque nous recevons la Parole dans notre cœur, elle nous ôte le désir de ne dépendre que de nous-mêmes et de tirer vanité de notre indépendance</a:t>
            </a:r>
            <a:r>
              <a:rPr lang="fr-FR" sz="2000" dirty="0"/>
              <a:t>. </a:t>
            </a:r>
            <a:r>
              <a:rPr lang="fr-FR" sz="2000" dirty="0">
                <a:solidFill>
                  <a:schemeClr val="accent1">
                    <a:lumMod val="75000"/>
                  </a:schemeClr>
                </a:solidFill>
                <a:effectLst>
                  <a:outerShdw blurRad="38100" dist="38100" dir="2700000" algn="tl">
                    <a:srgbClr val="000000">
                      <a:alpha val="43137"/>
                    </a:srgbClr>
                  </a:outerShdw>
                </a:effectLst>
                <a:highlight>
                  <a:srgbClr val="FFFF00"/>
                </a:highlight>
              </a:rPr>
              <a:t>Notre vie sera puissante pour faire le bien, car tout notre être sera pénétré du désir de plaire à Dieu grâce au Saint-Esprit.</a:t>
            </a:r>
            <a:endParaRPr lang="fr-CH" sz="2000" dirty="0">
              <a:solidFill>
                <a:schemeClr val="accent1">
                  <a:lumMod val="75000"/>
                </a:schemeClr>
              </a:solidFill>
              <a:effectLst>
                <a:outerShdw blurRad="38100" dist="38100" dir="2700000" algn="tl">
                  <a:srgbClr val="000000">
                    <a:alpha val="43137"/>
                  </a:srgbClr>
                </a:outerShdw>
              </a:effectLst>
              <a:highlight>
                <a:srgbClr val="FFFF00"/>
              </a:highlight>
            </a:endParaRPr>
          </a:p>
        </p:txBody>
      </p:sp>
      <p:sp>
        <p:nvSpPr>
          <p:cNvPr id="3" name="ZoneTexte 2">
            <a:extLst>
              <a:ext uri="{FF2B5EF4-FFF2-40B4-BE49-F238E27FC236}">
                <a16:creationId xmlns:a16="http://schemas.microsoft.com/office/drawing/2014/main" id="{182B0DDD-B090-E979-5D62-AFABB42AB0F5}"/>
              </a:ext>
            </a:extLst>
          </p:cNvPr>
          <p:cNvSpPr txBox="1"/>
          <p:nvPr/>
        </p:nvSpPr>
        <p:spPr>
          <a:xfrm>
            <a:off x="4084493" y="2835312"/>
            <a:ext cx="7647709" cy="4093428"/>
          </a:xfrm>
          <a:prstGeom prst="rect">
            <a:avLst/>
          </a:prstGeom>
          <a:noFill/>
          <a:ln w="57150">
            <a:solidFill>
              <a:schemeClr val="tx1"/>
            </a:solidFill>
          </a:ln>
        </p:spPr>
        <p:txBody>
          <a:bodyPr wrap="square" rtlCol="0">
            <a:spAutoFit/>
          </a:bodyPr>
          <a:lstStyle/>
          <a:p>
            <a:pPr algn="just">
              <a:buNone/>
            </a:pPr>
            <a:r>
              <a:rPr lang="fr-FR" sz="2000" dirty="0">
                <a:solidFill>
                  <a:srgbClr val="663300"/>
                </a:solidFill>
                <a:effectLst>
                  <a:outerShdw blurRad="38100" dist="38100" dir="2700000" algn="tl">
                    <a:srgbClr val="000000">
                      <a:alpha val="43137"/>
                    </a:srgbClr>
                  </a:outerShdw>
                </a:effectLst>
                <a:highlight>
                  <a:srgbClr val="00FFFF"/>
                </a:highlight>
                <a:latin typeface="Arial" panose="020B0604020202020204" pitchFamily="34" charset="0"/>
                <a:ea typeface="MS Minngs"/>
                <a:cs typeface="Arial" panose="020B0604020202020204" pitchFamily="34" charset="0"/>
              </a:rPr>
              <a:t>Par nous-mêmes, nous ne pouvons ni recevoir, ni pratiquer la religion du Christ, car notre cœur est trompeur par-dessus tout ; mais Jésus nous montre comment nous pouvons être purifiés de tout péché.</a:t>
            </a:r>
            <a:r>
              <a:rPr lang="fr-FR" sz="2000" dirty="0">
                <a:effectLst/>
                <a:highlight>
                  <a:srgbClr val="00FFFF"/>
                </a:highlight>
                <a:latin typeface="Arial" panose="020B0604020202020204" pitchFamily="34" charset="0"/>
                <a:ea typeface="MS Minngs"/>
                <a:cs typeface="Arial" panose="020B0604020202020204" pitchFamily="34" charset="0"/>
              </a:rPr>
              <a:t> </a:t>
            </a:r>
            <a:r>
              <a:rPr lang="fr-FR" sz="2000" dirty="0">
                <a:solidFill>
                  <a:srgbClr val="FF0000"/>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 Ma grâce te suffit », dit-il </a:t>
            </a:r>
            <a:r>
              <a:rPr lang="fr-FR" sz="2000" i="1" dirty="0">
                <a:solidFill>
                  <a:srgbClr val="FF0000"/>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(2 Corinthiens 12.9).</a:t>
            </a:r>
            <a:r>
              <a:rPr lang="fr-FR" sz="2000" dirty="0">
                <a:solidFill>
                  <a:srgbClr val="FF0000"/>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rPr>
              <a:t> </a:t>
            </a:r>
          </a:p>
          <a:p>
            <a:pPr algn="just">
              <a:buNone/>
            </a:pPr>
            <a:endParaRPr lang="fr-FR" sz="2000" dirty="0">
              <a:solidFill>
                <a:srgbClr val="FF0000"/>
              </a:solidFill>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endParaRPr>
          </a:p>
          <a:p>
            <a:pPr algn="just">
              <a:buNone/>
            </a:pPr>
            <a:r>
              <a:rPr lang="fr-FR" sz="2000" dirty="0">
                <a:solidFill>
                  <a:srgbClr val="0033CC"/>
                </a:solidFill>
                <a:effectLst>
                  <a:outerShdw blurRad="38100" dist="38100" dir="2700000" algn="tl">
                    <a:srgbClr val="000000">
                      <a:alpha val="43137"/>
                    </a:srgbClr>
                  </a:outerShdw>
                </a:effectLst>
                <a:highlight>
                  <a:srgbClr val="FFFF00"/>
                </a:highlight>
                <a:latin typeface="Arial" panose="020B0604020202020204" pitchFamily="34" charset="0"/>
                <a:ea typeface="MS Minngs"/>
                <a:cs typeface="Arial" panose="020B0604020202020204" pitchFamily="34" charset="0"/>
              </a:rPr>
              <a:t>Si nous regardons à Jésus, l'auteur et le consommateur de notre foi, nous capterons la lumière de sa face, nous refléterons son image, nous parviendrons à la stature parfaite d'hommes et de femmes en Jésus-Christ. </a:t>
            </a:r>
          </a:p>
          <a:p>
            <a:pPr algn="just">
              <a:buNone/>
            </a:pPr>
            <a:endParaRPr lang="fr-FR" sz="2000" dirty="0">
              <a:effectLst>
                <a:outerShdw blurRad="38100" dist="38100" dir="2700000" algn="tl">
                  <a:srgbClr val="000000">
                    <a:alpha val="43137"/>
                  </a:srgbClr>
                </a:outerShdw>
              </a:effectLst>
              <a:latin typeface="Arial" panose="020B0604020202020204" pitchFamily="34" charset="0"/>
              <a:ea typeface="MS Minngs"/>
              <a:cs typeface="Arial" panose="020B0604020202020204" pitchFamily="34" charset="0"/>
            </a:endParaRPr>
          </a:p>
          <a:p>
            <a:pPr algn="just">
              <a:buNone/>
            </a:pPr>
            <a:r>
              <a:rPr lang="fr-FR" sz="2000" dirty="0">
                <a:solidFill>
                  <a:schemeClr val="accent1">
                    <a:lumMod val="75000"/>
                  </a:schemeClr>
                </a:solidFill>
                <a:effectLst>
                  <a:outerShdw blurRad="38100" dist="38100" dir="2700000" algn="tl">
                    <a:srgbClr val="000000">
                      <a:alpha val="43137"/>
                    </a:srgbClr>
                  </a:outerShdw>
                </a:effectLst>
                <a:highlight>
                  <a:srgbClr val="00FFFF"/>
                </a:highlight>
                <a:latin typeface="Arial" panose="020B0604020202020204" pitchFamily="34" charset="0"/>
                <a:ea typeface="MS Minngs"/>
                <a:cs typeface="Arial" panose="020B0604020202020204" pitchFamily="34" charset="0"/>
              </a:rPr>
              <a:t>Notre religion sera attirante. ... Nous serons heureux, parce que notre nourriture et notre boisson spirituelles seront la justice, la paix et la joie.</a:t>
            </a:r>
            <a:endParaRPr lang="fr-CH" sz="2000" dirty="0">
              <a:solidFill>
                <a:schemeClr val="accent1">
                  <a:lumMod val="75000"/>
                </a:schemeClr>
              </a:solidFill>
              <a:effectLst>
                <a:outerShdw blurRad="38100" dist="38100" dir="2700000" algn="tl">
                  <a:srgbClr val="000000">
                    <a:alpha val="43137"/>
                  </a:srgbClr>
                </a:outerShdw>
              </a:effectLst>
              <a:highlight>
                <a:srgbClr val="00FFFF"/>
              </a:highlight>
              <a:latin typeface="Arial" panose="020B0604020202020204" pitchFamily="34" charset="0"/>
              <a:ea typeface="MS Minngs"/>
              <a:cs typeface="Arial" panose="020B0604020202020204" pitchFamily="34" charset="0"/>
            </a:endParaRPr>
          </a:p>
        </p:txBody>
      </p:sp>
      <p:pic>
        <p:nvPicPr>
          <p:cNvPr id="7170" name="Picture 2">
            <a:extLst>
              <a:ext uri="{FF2B5EF4-FFF2-40B4-BE49-F238E27FC236}">
                <a16:creationId xmlns:a16="http://schemas.microsoft.com/office/drawing/2014/main" id="{30032C33-80BC-003E-E2CE-4E4137302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45" y="157018"/>
            <a:ext cx="3271192" cy="435951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7172" name="Picture 4" descr="Image d’Épingle Story">
            <a:extLst>
              <a:ext uri="{FF2B5EF4-FFF2-40B4-BE49-F238E27FC236}">
                <a16:creationId xmlns:a16="http://schemas.microsoft.com/office/drawing/2014/main" id="{F1CD1208-06F5-B919-B767-85D00F094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441" y="4685146"/>
            <a:ext cx="1905000" cy="19050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5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pic>
        <p:nvPicPr>
          <p:cNvPr id="7" name="Picture 6" descr="A close-up of a screen&#10;&#10;AI-generated content may be incorrect.">
            <a:extLst>
              <a:ext uri="{FF2B5EF4-FFF2-40B4-BE49-F238E27FC236}">
                <a16:creationId xmlns:a16="http://schemas.microsoft.com/office/drawing/2014/main" id="{B5B7E4AA-74C6-4DFB-3FD9-412DAF58D3E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600" normalizeH="0" baseline="0" noProof="0" dirty="0">
                <a:ln w="15875">
                  <a:noFill/>
                  <a:prstDash val="solid"/>
                </a:ln>
                <a:solidFill>
                  <a:srgbClr val="CC9900">
                    <a:lumMod val="20000"/>
                    <a:lumOff val="80000"/>
                  </a:srgbClr>
                </a:solidFill>
                <a:effectLst>
                  <a:outerShdw dist="38100" dir="2700000" algn="tl" rotWithShape="0">
                    <a:srgbClr val="FFFF66">
                      <a:lumMod val="75000"/>
                    </a:srgbClr>
                  </a:outerShdw>
                </a:effectLst>
                <a:uLnTx/>
                <a:uFillTx/>
                <a:latin typeface="Aptos" panose="02110004020202020204"/>
                <a:ea typeface="+mn-ea"/>
                <a:cs typeface="+mn-cs"/>
              </a:rPr>
              <a:t>LA NOURRITURE CÉLESTE</a:t>
            </a: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07554"/>
            <a:ext cx="1219199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99CC">
                    <a:lumMod val="20000"/>
                    <a:lumOff val="80000"/>
                  </a:srgbClr>
                </a:solidFill>
                <a:effectLst>
                  <a:glow rad="127000">
                    <a:srgbClr val="4E4C28"/>
                  </a:glow>
                  <a:outerShdw blurRad="38100" dist="38100" dir="2700000" algn="tl">
                    <a:srgbClr val="000000">
                      <a:alpha val="43137"/>
                    </a:srgbClr>
                  </a:outerShdw>
                </a:effectLst>
                <a:uLnTx/>
                <a:uFillTx/>
                <a:latin typeface="Comic Sans MS" panose="030F0702030302020204" pitchFamily="66" charset="0"/>
                <a:ea typeface="+mn-ea"/>
                <a:cs typeface="+mn-cs"/>
              </a:rPr>
              <a:t>« Que la parole de Christ habite parmi vous abondamment ; instruisez-vous et exhortez-vous les uns les autres en toute sagesse, par des psaumes, des hymnes, des cantiques spirituels, chantant à Dieu de tout votre cœur avec reconnaissance » </a:t>
            </a:r>
            <a:r>
              <a:rPr kumimoji="0" lang="fr-FR" sz="1400" b="1" i="0" u="none" strike="noStrike" kern="1200" cap="none" spc="0" normalizeH="0" baseline="0" noProof="0" dirty="0">
                <a:ln>
                  <a:noFill/>
                </a:ln>
                <a:solidFill>
                  <a:srgbClr val="0099CC">
                    <a:lumMod val="20000"/>
                    <a:lumOff val="80000"/>
                  </a:srgbClr>
                </a:solidFill>
                <a:effectLst>
                  <a:glow rad="127000">
                    <a:srgbClr val="4E4C28"/>
                  </a:glow>
                  <a:outerShdw blurRad="38100" dist="38100" dir="2700000" algn="tl">
                    <a:srgbClr val="000000">
                      <a:alpha val="43137"/>
                    </a:srgbClr>
                  </a:outerShdw>
                </a:effectLst>
                <a:uLnTx/>
                <a:uFillTx/>
                <a:latin typeface="Comic Sans MS" panose="030F0702030302020204" pitchFamily="66" charset="0"/>
                <a:ea typeface="+mn-ea"/>
                <a:cs typeface="+mn-cs"/>
              </a:rPr>
              <a:t>(Colossiens 3.16)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Colossiens 3.15-17 nous montre comment nourrir notre nature céleste (et il se trouve que nous ne pouvons pas la nourrir de manière isolée, car nous avons besoin de la fraternité de l'Église pour cela) :</a:t>
            </a:r>
          </a:p>
        </p:txBody>
      </p:sp>
      <p:graphicFrame>
        <p:nvGraphicFramePr>
          <p:cNvPr id="2" name="Diagrama 1">
            <a:extLst>
              <a:ext uri="{FF2B5EF4-FFF2-40B4-BE49-F238E27FC236}">
                <a16:creationId xmlns:a16="http://schemas.microsoft.com/office/drawing/2014/main" id="{14DAF19F-479A-DCFF-6340-B9DDF3EDEE3F}"/>
              </a:ext>
            </a:extLst>
          </p:cNvPr>
          <p:cNvGraphicFramePr/>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5067718" y="4531049"/>
            <a:ext cx="549101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Aptos" panose="02110004020202020204"/>
                <a:ea typeface="+mn-ea"/>
                <a:cs typeface="+mn-cs"/>
              </a:rPr>
              <a:t>« Le chant est une arme que nous pouvons toujours brandir contre le découragement. En ouvrant ainsi notre cœur aux rayons de lumière de la présence du Sauveur, nous trouverons la santé et recevrons sa bénédiction » (Ellen G. White, *Le ministère de la guérison*, p. 196).</a:t>
            </a:r>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0551670" y="4742659"/>
            <a:ext cx="1456109" cy="1599804"/>
          </a:xfrm>
          <a:prstGeom prst="rect">
            <a:avLst/>
          </a:prstGeom>
          <a:effectLst>
            <a:innerShdw blurRad="114300">
              <a:prstClr val="black"/>
            </a:innerShdw>
          </a:effectLst>
        </p:spPr>
      </p:pic>
    </p:spTree>
    <p:extLst>
      <p:ext uri="{BB962C8B-B14F-4D97-AF65-F5344CB8AC3E}">
        <p14:creationId xmlns:p14="http://schemas.microsoft.com/office/powerpoint/2010/main" val="300633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A white rectangular object with a light in the background&#10;&#10;AI-generated content may be incorrect.">
            <a:extLst>
              <a:ext uri="{FF2B5EF4-FFF2-40B4-BE49-F238E27FC236}">
                <a16:creationId xmlns:a16="http://schemas.microsoft.com/office/drawing/2014/main" id="{7A8EF89B-1C4B-636F-FCDE-206CC99E3FED}"/>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497059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600" b="1" i="0" u="none" strike="noStrike" kern="1200" cap="none" spc="0" normalizeH="0" baseline="0" noProof="0" dirty="0">
                <a:ln>
                  <a:noFill/>
                </a:ln>
                <a:solidFill>
                  <a:srgbClr val="663300"/>
                </a:solidFill>
                <a:effectLst/>
                <a:uLnTx/>
                <a:uFillTx/>
                <a:latin typeface="Constantia" panose="02030602050306030303" pitchFamily="18" charset="0"/>
                <a:ea typeface="+mn-ea"/>
                <a:cs typeface="+mn-cs"/>
              </a:rPr>
              <a:t>« Cultivez un cœur bon, tendre et sympathique, et ne qualifiez jamais ces attributs de faiblesse, car ce sont les attributs du Christ.</a:t>
            </a:r>
            <a:r>
              <a:rPr kumimoji="0" lang="fr-FR"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fr-FR" sz="2600" b="1" i="0" u="none" strike="noStrike" kern="1200" cap="none" spc="0" normalizeH="0" baseline="0" noProof="0" dirty="0">
                <a:ln>
                  <a:noFill/>
                </a:ln>
                <a:solidFill>
                  <a:prstClr val="black"/>
                </a:solidFill>
                <a:effectLst/>
                <a:highlight>
                  <a:srgbClr val="00FFFF"/>
                </a:highlight>
                <a:uLnTx/>
                <a:uFillTx/>
                <a:latin typeface="Constantia" panose="02030602050306030303" pitchFamily="18" charset="0"/>
                <a:ea typeface="+mn-ea"/>
                <a:cs typeface="+mn-cs"/>
              </a:rPr>
              <a:t>Veillez sur votre influence. Que votre caractère soit si pur, si plaisant, que vous ne rougiriez pas de le voir reproduit chez autrui.</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fr-FR" sz="2600" b="1" i="0" u="none" strike="noStrike" kern="1200" cap="none" spc="0" normalizeH="0" baseline="0" noProof="0" dirty="0">
                <a:ln>
                  <a:noFill/>
                </a:ln>
                <a:solidFill>
                  <a:prstClr val="black"/>
                </a:solidFill>
                <a:effectLst/>
                <a:highlight>
                  <a:srgbClr val="00FFFF"/>
                </a:highlight>
                <a:uLnTx/>
                <a:uFillTx/>
                <a:latin typeface="Constantia" panose="02030602050306030303" pitchFamily="18" charset="0"/>
                <a:ea typeface="+mn-ea"/>
                <a:cs typeface="+mn-cs"/>
              </a:rPr>
              <a:t>Comme les gouttes d'eau forment les rivières, ainsi les petits actes quotidiens forment la vie. Celle-ci sera comme une rivière paisible et agréable, </a:t>
            </a:r>
            <a:r>
              <a:rPr kumimoji="0" lang="fr-FR" sz="2600" b="1" i="0" u="none" strike="noStrike" kern="1200" cap="none" spc="0" normalizeH="0" baseline="0" noProof="0" dirty="0">
                <a:ln>
                  <a:noFill/>
                </a:ln>
                <a:solidFill>
                  <a:srgbClr val="663300"/>
                </a:solidFill>
                <a:effectLst/>
                <a:uLnTx/>
                <a:uFillTx/>
                <a:latin typeface="Constantia" panose="02030602050306030303" pitchFamily="18" charset="0"/>
                <a:ea typeface="+mn-ea"/>
                <a:cs typeface="+mn-cs"/>
              </a:rPr>
              <a:t>ou, au contraire, comme un torrent, chargé de boue et de limon, suivant que vous vous serez placés ou non sous l'influence du Saint-Esprit.</a:t>
            </a:r>
            <a:r>
              <a:rPr kumimoji="0" lang="fr-FR"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t>
            </a:r>
            <a:r>
              <a:rPr kumimoji="0" lang="fr-FR" sz="26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Celui-ci, par son action sanctifiante, vous transformera à la ressemblance du </a:t>
            </a:r>
            <a:r>
              <a:rPr kumimoji="0" lang="fr-FR" sz="2600" b="1" i="0" u="none" strike="noStrike" kern="1200" cap="none" spc="0" normalizeH="0" baseline="0" noProof="0">
                <a:ln>
                  <a:noFill/>
                </a:ln>
                <a:solidFill>
                  <a:srgbClr val="FF0000"/>
                </a:solidFill>
                <a:effectLst/>
                <a:uLnTx/>
                <a:uFillTx/>
                <a:latin typeface="Constantia" panose="02030602050306030303" pitchFamily="18" charset="0"/>
                <a:ea typeface="+mn-ea"/>
                <a:cs typeface="+mn-cs"/>
              </a:rPr>
              <a:t>Christ. »</a:t>
            </a:r>
            <a:endParaRPr kumimoji="0" lang="fr-FR" sz="26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89979397-93F1-9612-41BA-3D884CE3A45A}"/>
              </a:ext>
            </a:extLst>
          </p:cNvPr>
          <p:cNvSpPr txBox="1"/>
          <p:nvPr/>
        </p:nvSpPr>
        <p:spPr>
          <a:xfrm>
            <a:off x="2146842" y="6487385"/>
            <a:ext cx="100436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E. G. W. (</a:t>
            </a:r>
            <a:r>
              <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rPr>
              <a:t>That I May Know </a:t>
            </a:r>
            <a:r>
              <a:rPr kumimoji="0" lang="fr-FR" sz="1800" b="0" i="1" u="none" strike="noStrike" kern="1200" cap="none" spc="0" normalizeH="0" baseline="0" noProof="0" dirty="0" err="1">
                <a:ln>
                  <a:noFill/>
                </a:ln>
                <a:solidFill>
                  <a:prstClr val="black"/>
                </a:solidFill>
                <a:effectLst/>
                <a:uLnTx/>
                <a:uFillTx/>
                <a:latin typeface="Aptos" panose="02110004020202020204"/>
                <a:ea typeface="+mn-ea"/>
                <a:cs typeface="+mn-cs"/>
              </a:rPr>
              <a:t>Him</a:t>
            </a:r>
            <a:r>
              <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p. 209 ; Pour mieux connaître Jésus-Christ, p. 211, 22 juillet.</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51913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37A3527-B53D-48FA-D4E0-F131E1F8A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260" y="391981"/>
            <a:ext cx="2463140" cy="363837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19E3E77C-B5AE-1866-AA7D-F070282D0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260" y="4159661"/>
            <a:ext cx="2463140" cy="246314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ouverture en flanelle imprimée histoire   de   et   - douce, chaude pour toutes  ,   pour maison, bureau, dortoir ou camping, cadeau confortable pour famille et  , anniversaire ou saint-valentin, design ludique, durable et chaleureuse 0">
            <a:extLst>
              <a:ext uri="{FF2B5EF4-FFF2-40B4-BE49-F238E27FC236}">
                <a16:creationId xmlns:a16="http://schemas.microsoft.com/office/drawing/2014/main" id="{41D7FDD9-637D-D08D-06E5-BFE2278DA4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4" name="Image 3">
            <a:extLst>
              <a:ext uri="{FF2B5EF4-FFF2-40B4-BE49-F238E27FC236}">
                <a16:creationId xmlns:a16="http://schemas.microsoft.com/office/drawing/2014/main" id="{9B450285-185A-0C42-7B4D-0EA9C28A592A}"/>
              </a:ext>
            </a:extLst>
          </p:cNvPr>
          <p:cNvPicPr>
            <a:picLocks noChangeAspect="1"/>
          </p:cNvPicPr>
          <p:nvPr/>
        </p:nvPicPr>
        <p:blipFill>
          <a:blip r:embed="rId4"/>
          <a:stretch>
            <a:fillRect/>
          </a:stretch>
        </p:blipFill>
        <p:spPr>
          <a:xfrm>
            <a:off x="4457700" y="1790700"/>
            <a:ext cx="3276600" cy="3276600"/>
          </a:xfrm>
          <a:prstGeom prst="rect">
            <a:avLst/>
          </a:prstGeom>
        </p:spPr>
      </p:pic>
      <p:sp>
        <p:nvSpPr>
          <p:cNvPr id="3" name="Parchemin : vertical 2">
            <a:extLst>
              <a:ext uri="{FF2B5EF4-FFF2-40B4-BE49-F238E27FC236}">
                <a16:creationId xmlns:a16="http://schemas.microsoft.com/office/drawing/2014/main" id="{CBBD702F-7F58-D40E-2A76-90CCB2A38862}"/>
              </a:ext>
            </a:extLst>
          </p:cNvPr>
          <p:cNvSpPr/>
          <p:nvPr/>
        </p:nvSpPr>
        <p:spPr>
          <a:xfrm>
            <a:off x="7130473" y="290381"/>
            <a:ext cx="4719781" cy="5768674"/>
          </a:xfrm>
          <a:prstGeom prst="verticalScroll">
            <a:avLst/>
          </a:prstGeom>
          <a:solidFill>
            <a:schemeClr val="accent1">
              <a:lumMod val="20000"/>
              <a:lumOff val="80000"/>
            </a:schemeClr>
          </a:solidFill>
          <a:ln>
            <a:solidFill>
              <a:schemeClr val="tx1"/>
            </a:solidFill>
          </a:ln>
          <a:effectLst>
            <a:outerShdw blurRad="76200" dist="12700" dir="8100000" sy="-23000" kx="800400" algn="b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600" b="1" dirty="0">
                <a:ln w="0"/>
                <a:solidFill>
                  <a:schemeClr val="tx1"/>
                </a:solidFill>
                <a:effectLst>
                  <a:outerShdw blurRad="38100" dist="19050" dir="2700000" algn="tl" rotWithShape="0">
                    <a:schemeClr val="dk1">
                      <a:alpha val="40000"/>
                    </a:schemeClr>
                  </a:outerShdw>
                </a:effectLst>
              </a:rPr>
              <a:t>« Mais le fruit de l'Esprit, </a:t>
            </a:r>
            <a:r>
              <a:rPr lang="fr-CH" sz="2600" b="1" dirty="0">
                <a:ln w="0"/>
                <a:solidFill>
                  <a:srgbClr val="FF0000"/>
                </a:solidFill>
                <a:effectLst>
                  <a:outerShdw blurRad="38100" dist="19050" dir="2700000" algn="tl" rotWithShape="0">
                    <a:schemeClr val="dk1">
                      <a:alpha val="40000"/>
                    </a:schemeClr>
                  </a:outerShdw>
                </a:effectLst>
              </a:rPr>
              <a:t>c'est l'amour, la joie, la paix, la patience, la bonté, la bienveillance, la foi, la douceur, </a:t>
            </a:r>
            <a:br>
              <a:rPr lang="fr-CH" sz="2600" b="1" dirty="0">
                <a:ln w="0"/>
                <a:solidFill>
                  <a:srgbClr val="FF0000"/>
                </a:solidFill>
                <a:effectLst>
                  <a:outerShdw blurRad="38100" dist="19050" dir="2700000" algn="tl" rotWithShape="0">
                    <a:schemeClr val="dk1">
                      <a:alpha val="40000"/>
                    </a:schemeClr>
                  </a:outerShdw>
                </a:effectLst>
              </a:rPr>
            </a:br>
            <a:r>
              <a:rPr lang="fr-CH" sz="2600" b="1" dirty="0">
                <a:ln w="0"/>
                <a:solidFill>
                  <a:srgbClr val="FF0000"/>
                </a:solidFill>
                <a:effectLst>
                  <a:outerShdw blurRad="38100" dist="19050" dir="2700000" algn="tl" rotWithShape="0">
                    <a:schemeClr val="dk1">
                      <a:alpha val="40000"/>
                    </a:schemeClr>
                  </a:outerShdw>
                </a:effectLst>
              </a:rPr>
              <a:t>la maîtrise de soi »</a:t>
            </a:r>
            <a:r>
              <a:rPr lang="fr-CH" sz="2600" b="1" dirty="0">
                <a:ln w="0"/>
                <a:solidFill>
                  <a:schemeClr val="tx1"/>
                </a:solidFill>
                <a:effectLst>
                  <a:outerShdw blurRad="38100" dist="19050" dir="2700000" algn="tl" rotWithShape="0">
                    <a:schemeClr val="dk1">
                      <a:alpha val="40000"/>
                    </a:schemeClr>
                  </a:outerShdw>
                </a:effectLst>
              </a:rPr>
              <a:t>. </a:t>
            </a:r>
            <a:br>
              <a:rPr lang="fr-CH" sz="2600" b="1" dirty="0">
                <a:ln w="0"/>
                <a:solidFill>
                  <a:schemeClr val="tx1"/>
                </a:solidFill>
                <a:effectLst>
                  <a:outerShdw blurRad="38100" dist="19050" dir="2700000" algn="tl" rotWithShape="0">
                    <a:schemeClr val="dk1">
                      <a:alpha val="40000"/>
                    </a:schemeClr>
                  </a:outerShdw>
                </a:effectLst>
              </a:rPr>
            </a:br>
            <a:r>
              <a:rPr lang="fr-CH" sz="2600" b="1" dirty="0">
                <a:ln w="0"/>
                <a:solidFill>
                  <a:schemeClr val="tx1"/>
                </a:solidFill>
                <a:effectLst>
                  <a:outerShdw blurRad="38100" dist="19050" dir="2700000" algn="tl" rotWithShape="0">
                    <a:schemeClr val="dk1">
                      <a:alpha val="40000"/>
                    </a:schemeClr>
                  </a:outerShdw>
                </a:effectLst>
              </a:rPr>
              <a:t>Ces qualités décrivent un comportement aimable, doux et conforme à la volonté divine.</a:t>
            </a:r>
          </a:p>
        </p:txBody>
      </p:sp>
      <p:sp>
        <p:nvSpPr>
          <p:cNvPr id="5" name="ZoneTexte 4">
            <a:extLst>
              <a:ext uri="{FF2B5EF4-FFF2-40B4-BE49-F238E27FC236}">
                <a16:creationId xmlns:a16="http://schemas.microsoft.com/office/drawing/2014/main" id="{ACE31106-F308-48BF-32DC-092A1AF6AC2A}"/>
              </a:ext>
            </a:extLst>
          </p:cNvPr>
          <p:cNvSpPr txBox="1"/>
          <p:nvPr/>
        </p:nvSpPr>
        <p:spPr>
          <a:xfrm>
            <a:off x="7734300" y="6182709"/>
            <a:ext cx="2817091" cy="523220"/>
          </a:xfrm>
          <a:prstGeom prst="rect">
            <a:avLst/>
          </a:prstGeom>
          <a:noFill/>
        </p:spPr>
        <p:txBody>
          <a:bodyPr wrap="square" rtlCol="0">
            <a:spAutoFit/>
          </a:bodyPr>
          <a:lstStyle/>
          <a:p>
            <a:r>
              <a:rPr lang="fr-CH" sz="2800" b="1" dirty="0"/>
              <a:t>Galates 5:22-23</a:t>
            </a:r>
            <a:r>
              <a:rPr lang="fr-CH" sz="2800" dirty="0"/>
              <a:t> </a:t>
            </a:r>
          </a:p>
        </p:txBody>
      </p:sp>
      <p:sp>
        <p:nvSpPr>
          <p:cNvPr id="6" name="Rectangle 5">
            <a:extLst>
              <a:ext uri="{FF2B5EF4-FFF2-40B4-BE49-F238E27FC236}">
                <a16:creationId xmlns:a16="http://schemas.microsoft.com/office/drawing/2014/main" id="{A255B5D1-857E-8ED9-771B-01E63BE04070}"/>
              </a:ext>
            </a:extLst>
          </p:cNvPr>
          <p:cNvSpPr/>
          <p:nvPr/>
        </p:nvSpPr>
        <p:spPr>
          <a:xfrm>
            <a:off x="4901832" y="4850042"/>
            <a:ext cx="2388336" cy="1266221"/>
          </a:xfrm>
          <a:prstGeom prst="rect">
            <a:avLst/>
          </a:prstGeom>
          <a:solidFill>
            <a:srgbClr val="FF0000"/>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CH" sz="4000" dirty="0">
                <a:solidFill>
                  <a:srgbClr val="FFFF00"/>
                </a:solidFill>
                <a:latin typeface="Brush Script MT" panose="03060802040406070304" pitchFamily="66" charset="0"/>
              </a:rPr>
              <a:t>Amen !</a:t>
            </a:r>
          </a:p>
        </p:txBody>
      </p:sp>
    </p:spTree>
    <p:extLst>
      <p:ext uri="{BB962C8B-B14F-4D97-AF65-F5344CB8AC3E}">
        <p14:creationId xmlns:p14="http://schemas.microsoft.com/office/powerpoint/2010/main" val="322026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4C04E6C-7CCB-A5F6-C647-218F97EE62F6}"/>
              </a:ext>
            </a:extLst>
          </p:cNvPr>
          <p:cNvSpPr txBox="1"/>
          <p:nvPr/>
        </p:nvSpPr>
        <p:spPr>
          <a:xfrm>
            <a:off x="4802909" y="572655"/>
            <a:ext cx="6862618" cy="4339650"/>
          </a:xfrm>
          <a:prstGeom prst="rect">
            <a:avLst/>
          </a:prstGeom>
          <a:noFill/>
        </p:spPr>
        <p:txBody>
          <a:bodyPr wrap="square" rtlCol="0">
            <a:spAutoFit/>
          </a:bodyPr>
          <a:lstStyle/>
          <a:p>
            <a:pPr algn="just"/>
            <a:r>
              <a:rPr lang="fr-FR" sz="200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 Nous devons adopter des principes plus élevés en ce </a:t>
            </a:r>
            <a:r>
              <a:rPr lang="fr-FR"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a:solidFill>
                  <a:srgbClr val="FF0000"/>
                </a:solidFill>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qui concerne notre foi. Nous avons trop peu de foi</a:t>
            </a:r>
            <a:r>
              <a:rPr lang="fr-FR" sz="2000" dirty="0">
                <a:solidFill>
                  <a:schemeClr val="tx2"/>
                </a:solidFill>
                <a:effectLst>
                  <a:outerShdw blurRad="38100" dist="38100" dir="2700000" algn="tl">
                    <a:srgbClr val="000000">
                      <a:alpha val="43137"/>
                    </a:srgbClr>
                  </a:outerShdw>
                </a:effectLst>
                <a:highlight>
                  <a:srgbClr val="FFFF00"/>
                </a:highlight>
              </a:rPr>
              <a:t>.</a:t>
            </a:r>
            <a:br>
              <a:rPr lang="fr-FR" sz="2000" dirty="0">
                <a:solidFill>
                  <a:schemeClr val="tx2"/>
                </a:solidFill>
                <a:effectLst>
                  <a:outerShdw blurRad="38100" dist="38100" dir="2700000" algn="tl">
                    <a:srgbClr val="000000">
                      <a:alpha val="43137"/>
                    </a:srgbClr>
                  </a:outerShdw>
                </a:effectLst>
                <a:highlight>
                  <a:srgbClr val="FFFF00"/>
                </a:highlight>
              </a:rPr>
            </a:br>
            <a:r>
              <a:rPr lang="fr-FR" sz="2000" dirty="0">
                <a:solidFill>
                  <a:schemeClr val="tx2"/>
                </a:solidFill>
                <a:effectLst>
                  <a:outerShdw blurRad="38100" dist="38100" dir="2700000" algn="tl">
                    <a:srgbClr val="000000">
                      <a:alpha val="43137"/>
                    </a:srgbClr>
                  </a:outerShdw>
                </a:effectLst>
              </a:rPr>
              <a:t> </a:t>
            </a:r>
          </a:p>
          <a:p>
            <a:pPr algn="just"/>
            <a:r>
              <a:rPr lang="fr-FR" sz="2200" dirty="0">
                <a:solidFill>
                  <a:srgbClr val="FF0000"/>
                </a:solidFill>
                <a:effectLst>
                  <a:outerShdw blurRad="38100" dist="38100" dir="2700000" algn="tl">
                    <a:srgbClr val="000000">
                      <a:alpha val="43137"/>
                    </a:srgbClr>
                  </a:outerShdw>
                </a:effectLst>
                <a:highlight>
                  <a:srgbClr val="00FFFF"/>
                </a:highlight>
              </a:rPr>
              <a:t>La Parole de Dieu est notre garantie. Nous devons l’accepter, croire chaque mot en toute simplicité</a:t>
            </a:r>
            <a:r>
              <a:rPr lang="fr-FR" sz="2200" dirty="0">
                <a:effectLst>
                  <a:outerShdw blurRad="38100" dist="38100" dir="2700000" algn="tl">
                    <a:srgbClr val="000000">
                      <a:alpha val="43137"/>
                    </a:srgbClr>
                  </a:outerShdw>
                </a:effectLst>
                <a:highlight>
                  <a:srgbClr val="00FFFF"/>
                </a:highlight>
              </a:rPr>
              <a:t>.</a:t>
            </a:r>
            <a:r>
              <a:rPr lang="fr-FR" sz="2200" dirty="0">
                <a:effectLst>
                  <a:outerShdw blurRad="38100" dist="38100" dir="2700000" algn="tl">
                    <a:srgbClr val="000000">
                      <a:alpha val="43137"/>
                    </a:srgbClr>
                  </a:outerShdw>
                </a:effectLst>
              </a:rPr>
              <a:t> </a:t>
            </a:r>
          </a:p>
          <a:p>
            <a:pPr algn="just"/>
            <a:endParaRPr lang="fr-FR" sz="2200" dirty="0">
              <a:effectLst>
                <a:outerShdw blurRad="38100" dist="38100" dir="2700000" algn="tl">
                  <a:srgbClr val="000000">
                    <a:alpha val="43137"/>
                  </a:srgbClr>
                </a:outerShdw>
              </a:effectLst>
            </a:endParaRPr>
          </a:p>
          <a:p>
            <a:pPr algn="just"/>
            <a:r>
              <a:rPr lang="fr-FR" sz="2200" dirty="0">
                <a:solidFill>
                  <a:srgbClr val="FF0000"/>
                </a:solidFill>
                <a:effectLst>
                  <a:outerShdw blurRad="38100" dist="38100" dir="2700000" algn="tl">
                    <a:srgbClr val="000000">
                      <a:alpha val="43137"/>
                    </a:srgbClr>
                  </a:outerShdw>
                </a:effectLst>
                <a:highlight>
                  <a:srgbClr val="00FFFF"/>
                </a:highlight>
              </a:rPr>
              <a:t>Avec cette assurance, nous pouvons nous attendre à de grandes choses, et il nous sera fait selon notre foi. ...</a:t>
            </a:r>
          </a:p>
          <a:p>
            <a:pPr algn="just"/>
            <a:endParaRPr lang="fr-FR" sz="2200" dirty="0">
              <a:solidFill>
                <a:srgbClr val="FF0000"/>
              </a:solidFill>
              <a:effectLst>
                <a:outerShdw blurRad="38100" dist="38100" dir="2700000" algn="tl">
                  <a:srgbClr val="000000">
                    <a:alpha val="43137"/>
                  </a:srgbClr>
                </a:outerShdw>
              </a:effectLst>
            </a:endParaRPr>
          </a:p>
          <a:p>
            <a:pPr algn="just"/>
            <a:r>
              <a:rPr lang="fr-FR" sz="2200" dirty="0">
                <a:solidFill>
                  <a:srgbClr val="FF0000"/>
                </a:solidFill>
                <a:effectLst>
                  <a:outerShdw blurRad="38100" dist="38100" dir="2700000" algn="tl">
                    <a:srgbClr val="000000">
                      <a:alpha val="43137"/>
                    </a:srgbClr>
                  </a:outerShdw>
                </a:effectLst>
              </a:rPr>
              <a:t> </a:t>
            </a:r>
            <a:r>
              <a:rPr lang="fr-FR" sz="2200" dirty="0">
                <a:solidFill>
                  <a:srgbClr val="FF0000"/>
                </a:solidFill>
                <a:effectLst>
                  <a:outerShdw blurRad="38100" dist="38100" dir="2700000" algn="tl">
                    <a:srgbClr val="000000">
                      <a:alpha val="43137"/>
                    </a:srgbClr>
                  </a:outerShdw>
                </a:effectLst>
                <a:highlight>
                  <a:srgbClr val="FFFF00"/>
                </a:highlight>
              </a:rPr>
              <a:t>Si nous humilions notre cœur devant Dieu, si nous cherchons à demeurer en Christ, nous jouirons d’une expérience plus sainte, plus profonde. ... </a:t>
            </a:r>
            <a:endParaRPr lang="fr-CH" sz="2200" dirty="0">
              <a:solidFill>
                <a:srgbClr val="FF0000"/>
              </a:solidFill>
              <a:effectLst>
                <a:outerShdw blurRad="38100" dist="38100" dir="2700000" algn="tl">
                  <a:srgbClr val="000000">
                    <a:alpha val="43137"/>
                  </a:srgbClr>
                </a:outerShdw>
              </a:effectLst>
              <a:highlight>
                <a:srgbClr val="FFFF00"/>
              </a:highlight>
            </a:endParaRPr>
          </a:p>
          <a:p>
            <a:endParaRPr lang="fr-CH" dirty="0"/>
          </a:p>
        </p:txBody>
      </p:sp>
      <p:sp>
        <p:nvSpPr>
          <p:cNvPr id="4" name="ZoneTexte 3">
            <a:extLst>
              <a:ext uri="{FF2B5EF4-FFF2-40B4-BE49-F238E27FC236}">
                <a16:creationId xmlns:a16="http://schemas.microsoft.com/office/drawing/2014/main" id="{4C84B236-9A57-C0B0-33F0-1386EE163A5A}"/>
              </a:ext>
            </a:extLst>
          </p:cNvPr>
          <p:cNvSpPr txBox="1"/>
          <p:nvPr/>
        </p:nvSpPr>
        <p:spPr>
          <a:xfrm>
            <a:off x="1634837" y="4838795"/>
            <a:ext cx="10150763" cy="1785104"/>
          </a:xfrm>
          <a:prstGeom prst="rect">
            <a:avLst/>
          </a:prstGeom>
          <a:noFill/>
        </p:spPr>
        <p:txBody>
          <a:bodyPr wrap="square" rtlCol="0">
            <a:spAutoFit/>
          </a:bodyPr>
          <a:lstStyle/>
          <a:p>
            <a:pPr algn="ctr"/>
            <a:r>
              <a:rPr lang="fr-FR" sz="2200" dirty="0">
                <a:solidFill>
                  <a:schemeClr val="tx2"/>
                </a:solidFill>
                <a:effectLst>
                  <a:outerShdw blurRad="38100" dist="38100" dir="2700000" algn="tl">
                    <a:srgbClr val="000000">
                      <a:alpha val="43137"/>
                    </a:srgbClr>
                  </a:outerShdw>
                </a:effectLst>
                <a:highlight>
                  <a:srgbClr val="00FF00"/>
                </a:highlight>
              </a:rPr>
              <a:t>La vraie foi consiste à faire simplement ce que Dieu </a:t>
            </a:r>
            <a:br>
              <a:rPr lang="fr-FR" sz="2200" dirty="0">
                <a:solidFill>
                  <a:schemeClr val="tx2"/>
                </a:solidFill>
                <a:effectLst>
                  <a:outerShdw blurRad="38100" dist="38100" dir="2700000" algn="tl">
                    <a:srgbClr val="000000">
                      <a:alpha val="43137"/>
                    </a:srgbClr>
                  </a:outerShdw>
                </a:effectLst>
                <a:highlight>
                  <a:srgbClr val="00FF00"/>
                </a:highlight>
              </a:rPr>
            </a:br>
            <a:r>
              <a:rPr lang="fr-FR" sz="2200" dirty="0">
                <a:solidFill>
                  <a:schemeClr val="tx2"/>
                </a:solidFill>
                <a:effectLst>
                  <a:outerShdw blurRad="38100" dist="38100" dir="2700000" algn="tl">
                    <a:srgbClr val="000000">
                      <a:alpha val="43137"/>
                    </a:srgbClr>
                  </a:outerShdw>
                </a:effectLst>
                <a:highlight>
                  <a:srgbClr val="00FF00"/>
                </a:highlight>
              </a:rPr>
              <a:t>a prescrit, et non à inventer ce qu’il n’a pas demandé. </a:t>
            </a:r>
            <a:br>
              <a:rPr lang="fr-FR" sz="2200" dirty="0">
                <a:solidFill>
                  <a:schemeClr val="tx2"/>
                </a:solidFill>
                <a:effectLst>
                  <a:outerShdw blurRad="38100" dist="38100" dir="2700000" algn="tl">
                    <a:srgbClr val="000000">
                      <a:alpha val="43137"/>
                    </a:srgbClr>
                  </a:outerShdw>
                </a:effectLst>
                <a:highlight>
                  <a:srgbClr val="00FF00"/>
                </a:highlight>
              </a:rPr>
            </a:br>
            <a:r>
              <a:rPr lang="fr-FR" sz="2200" b="1" dirty="0">
                <a:solidFill>
                  <a:srgbClr val="663300"/>
                </a:solidFill>
                <a:effectLst>
                  <a:outerShdw blurRad="38100" dist="38100" dir="2700000" algn="tl">
                    <a:srgbClr val="000000">
                      <a:alpha val="43137"/>
                    </a:srgbClr>
                  </a:outerShdw>
                </a:effectLst>
              </a:rPr>
              <a:t>La justice, la vérité et la miséricorde sont les fruits de la foi.</a:t>
            </a:r>
          </a:p>
          <a:p>
            <a:pPr algn="ctr"/>
            <a:r>
              <a:rPr lang="fr-FR" sz="2200" dirty="0">
                <a:solidFill>
                  <a:schemeClr val="accent1">
                    <a:lumMod val="60000"/>
                    <a:lumOff val="40000"/>
                  </a:schemeClr>
                </a:solidFill>
                <a:effectLst>
                  <a:outerShdw blurRad="38100" dist="38100" dir="2700000" algn="tl">
                    <a:srgbClr val="000000">
                      <a:alpha val="43137"/>
                    </a:srgbClr>
                  </a:outerShdw>
                </a:effectLst>
              </a:rPr>
              <a:t> </a:t>
            </a:r>
            <a:r>
              <a:rPr lang="fr-FR" sz="2200" dirty="0">
                <a:solidFill>
                  <a:schemeClr val="tx2"/>
                </a:solidFill>
                <a:effectLst>
                  <a:outerShdw blurRad="38100" dist="38100" dir="2700000" algn="tl">
                    <a:srgbClr val="000000">
                      <a:alpha val="43137"/>
                    </a:srgbClr>
                  </a:outerShdw>
                </a:effectLst>
                <a:highlight>
                  <a:srgbClr val="00FF00"/>
                </a:highlight>
              </a:rPr>
              <a:t>Nous devons marcher à la lumière de la loi de Dieu. Alors les bonnes œuvres seront le fruit de notre foi. Elles procéderont d’un cœur chaque jour renouvelé. ... » </a:t>
            </a:r>
            <a:endParaRPr lang="fr-CH" sz="2200" dirty="0">
              <a:solidFill>
                <a:schemeClr val="tx2"/>
              </a:solidFill>
              <a:effectLst>
                <a:outerShdw blurRad="38100" dist="38100" dir="2700000" algn="tl">
                  <a:srgbClr val="000000">
                    <a:alpha val="43137"/>
                  </a:srgbClr>
                </a:outerShdw>
              </a:effectLst>
              <a:highlight>
                <a:srgbClr val="00FF00"/>
              </a:highlight>
            </a:endParaRPr>
          </a:p>
        </p:txBody>
      </p:sp>
      <p:sp>
        <p:nvSpPr>
          <p:cNvPr id="5" name="Bulle narrative : ronde 4">
            <a:extLst>
              <a:ext uri="{FF2B5EF4-FFF2-40B4-BE49-F238E27FC236}">
                <a16:creationId xmlns:a16="http://schemas.microsoft.com/office/drawing/2014/main" id="{831EAB80-C72F-B381-F71E-0B1A2D2D51D7}"/>
              </a:ext>
            </a:extLst>
          </p:cNvPr>
          <p:cNvSpPr/>
          <p:nvPr/>
        </p:nvSpPr>
        <p:spPr>
          <a:xfrm>
            <a:off x="1529042" y="325275"/>
            <a:ext cx="3260436" cy="1117600"/>
          </a:xfrm>
          <a:prstGeom prst="wedgeEllipseCallout">
            <a:avLst>
              <a:gd name="adj1" fmla="val 43270"/>
              <a:gd name="adj2" fmla="val 66514"/>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i="1" dirty="0">
                <a:ln w="0"/>
                <a:solidFill>
                  <a:schemeClr val="tx1"/>
                </a:solidFill>
                <a:effectLst>
                  <a:outerShdw blurRad="38100" dist="19050" dir="2700000" algn="tl" rotWithShape="0">
                    <a:schemeClr val="dk1">
                      <a:alpha val="40000"/>
                    </a:schemeClr>
                  </a:outerShdw>
                </a:effectLst>
              </a:rPr>
              <a:t>Levez vos yeux en haut,</a:t>
            </a:r>
            <a:r>
              <a:rPr lang="fr-FR" dirty="0">
                <a:ln w="0"/>
                <a:solidFill>
                  <a:schemeClr val="tx1"/>
                </a:solidFill>
                <a:effectLst>
                  <a:outerShdw blurRad="38100" dist="19050" dir="2700000" algn="tl" rotWithShape="0">
                    <a:schemeClr val="dk1">
                      <a:alpha val="40000"/>
                    </a:schemeClr>
                  </a:outerShdw>
                </a:effectLst>
              </a:rPr>
              <a:t> p. 338, </a:t>
            </a:r>
            <a:br>
              <a:rPr lang="fr-FR" dirty="0">
                <a:ln w="0"/>
                <a:solidFill>
                  <a:schemeClr val="tx1"/>
                </a:solidFill>
                <a:effectLst>
                  <a:outerShdw blurRad="38100" dist="19050" dir="2700000" algn="tl" rotWithShape="0">
                    <a:schemeClr val="dk1">
                      <a:alpha val="40000"/>
                    </a:schemeClr>
                  </a:outerShdw>
                </a:effectLst>
              </a:rPr>
            </a:br>
            <a:r>
              <a:rPr lang="fr-FR" dirty="0">
                <a:ln w="0"/>
                <a:solidFill>
                  <a:schemeClr val="tx1"/>
                </a:solidFill>
                <a:effectLst>
                  <a:outerShdw blurRad="38100" dist="19050" dir="2700000" algn="tl" rotWithShape="0">
                    <a:schemeClr val="dk1">
                      <a:alpha val="40000"/>
                    </a:schemeClr>
                  </a:outerShdw>
                </a:effectLst>
              </a:rPr>
              <a:t>28 novembre</a:t>
            </a:r>
            <a:endParaRPr lang="fr-CH" dirty="0">
              <a:ln w="0"/>
              <a:solidFill>
                <a:schemeClr val="tx1"/>
              </a:solidFill>
              <a:effectLst>
                <a:outerShdw blurRad="38100" dist="19050" dir="2700000" algn="tl" rotWithShape="0">
                  <a:schemeClr val="dk1">
                    <a:alpha val="40000"/>
                  </a:schemeClr>
                </a:outerShdw>
              </a:effectLst>
            </a:endParaRPr>
          </a:p>
        </p:txBody>
      </p:sp>
      <p:pic>
        <p:nvPicPr>
          <p:cNvPr id="1028" name="Picture 4" descr="illustrations, cliparts, dessins animés et icônes de la lumière du soleil fond «approbation» - prie dieu avec foi">
            <a:extLst>
              <a:ext uri="{FF2B5EF4-FFF2-40B4-BE49-F238E27FC236}">
                <a16:creationId xmlns:a16="http://schemas.microsoft.com/office/drawing/2014/main" id="{9E9340B5-5C28-DFB0-CA2E-EF714B914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161" y="1755601"/>
            <a:ext cx="2630198" cy="271447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femme lisant la bible - prie dieu avec foi photos et images de collection">
            <a:extLst>
              <a:ext uri="{FF2B5EF4-FFF2-40B4-BE49-F238E27FC236}">
                <a16:creationId xmlns:a16="http://schemas.microsoft.com/office/drawing/2014/main" id="{659DCCF4-D044-C33F-9793-B1B3DEC93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76" y="3992217"/>
            <a:ext cx="2021597" cy="1347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Étude biblique.  Groupe multiethnique.Un groupe multiethnique d’amis se rencontre pour une étude biblique.  Le groupe comprend un adolescent, de jeunes adultes, des adultes de taille moyenne et des adultes âgés.">
            <a:extLst>
              <a:ext uri="{FF2B5EF4-FFF2-40B4-BE49-F238E27FC236}">
                <a16:creationId xmlns:a16="http://schemas.microsoft.com/office/drawing/2014/main" id="{113FF15F-756F-CB8B-3E62-FA855A28D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31" y="287343"/>
            <a:ext cx="1499755" cy="224963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267855" y="499350"/>
            <a:ext cx="6715125" cy="3323987"/>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defRPr/>
            </a:pPr>
            <a:r>
              <a:rPr lang="fr-CH" sz="4000" b="1" dirty="0">
                <a:ln w="12700" cmpd="sng">
                  <a:noFill/>
                  <a:prstDash val="solid"/>
                </a:ln>
                <a:solidFill>
                  <a:srgbClr val="C00000"/>
                </a:solidFill>
                <a:latin typeface="Comic Sans MS" panose="030F0702030302020204" pitchFamily="66" charset="0"/>
              </a:rPr>
              <a:t>« Mais par-dessus toutes ces choses revêtez-vous de la charité, qui est le lien de la perfection.»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chemeClr val="accent5"/>
                </a:solidFill>
                <a:effectLst/>
                <a:uLnTx/>
                <a:uFillTx/>
                <a:latin typeface="Comic Sans MS" panose="030F0702030302020204" pitchFamily="66" charset="0"/>
                <a:ea typeface="+mn-ea"/>
                <a:cs typeface="+mn-cs"/>
              </a:rPr>
              <a:t>Colossiens 3:14 </a:t>
            </a:r>
          </a:p>
        </p:txBody>
      </p:sp>
      <p:sp>
        <p:nvSpPr>
          <p:cNvPr id="5" name="ZoneTexte 4">
            <a:extLst>
              <a:ext uri="{FF2B5EF4-FFF2-40B4-BE49-F238E27FC236}">
                <a16:creationId xmlns:a16="http://schemas.microsoft.com/office/drawing/2014/main" id="{3FBE1C90-0E94-7AB9-CD10-90040CBA3541}"/>
              </a:ext>
            </a:extLst>
          </p:cNvPr>
          <p:cNvSpPr txBox="1"/>
          <p:nvPr/>
        </p:nvSpPr>
        <p:spPr>
          <a:xfrm>
            <a:off x="895928" y="5503783"/>
            <a:ext cx="10954326" cy="1354217"/>
          </a:xfrm>
          <a:prstGeom prst="rect">
            <a:avLst/>
          </a:prstGeom>
          <a:noFill/>
        </p:spPr>
        <p:txBody>
          <a:bodyPr wrap="square" rtlCol="0">
            <a:spAutoFit/>
          </a:bodyPr>
          <a:lstStyle/>
          <a:p>
            <a:pPr lvl="1" algn="just"/>
            <a:r>
              <a:rPr lang="fr-FR" sz="2000" dirty="0">
                <a:solidFill>
                  <a:srgbClr val="FFFF00"/>
                </a:solidFill>
                <a:effectLst>
                  <a:outerShdw blurRad="38100" dist="38100" dir="2700000" algn="tl">
                    <a:srgbClr val="000000">
                      <a:alpha val="43137"/>
                    </a:srgbClr>
                  </a:outerShdw>
                </a:effectLst>
                <a:highlight>
                  <a:srgbClr val="000000"/>
                </a:highlight>
              </a:rPr>
              <a:t>Comme nous ne l’avons encore jamais fait, nous devons prier pour le baptême du Saint-Esprit,</a:t>
            </a:r>
            <a:r>
              <a:rPr lang="fr-FR" sz="2000" dirty="0">
                <a:solidFill>
                  <a:schemeClr val="bg1"/>
                </a:solidFill>
                <a:effectLst>
                  <a:outerShdw blurRad="38100" dist="38100" dir="2700000" algn="tl">
                    <a:srgbClr val="000000">
                      <a:alpha val="43137"/>
                    </a:srgbClr>
                  </a:outerShdw>
                </a:effectLst>
                <a:highlight>
                  <a:srgbClr val="000000"/>
                </a:highlight>
              </a:rPr>
              <a:t> </a:t>
            </a:r>
            <a:r>
              <a:rPr lang="fr-FR" sz="2000" dirty="0">
                <a:solidFill>
                  <a:schemeClr val="accent5">
                    <a:lumMod val="60000"/>
                    <a:lumOff val="40000"/>
                  </a:schemeClr>
                </a:solidFill>
                <a:effectLst>
                  <a:outerShdw blurRad="38100" dist="38100" dir="2700000" algn="tl">
                    <a:srgbClr val="000000">
                      <a:alpha val="43137"/>
                    </a:srgbClr>
                  </a:outerShdw>
                </a:effectLst>
                <a:highlight>
                  <a:srgbClr val="000000"/>
                </a:highlight>
              </a:rPr>
              <a:t>car s’il y a une époque où nous en avons particulièrement besoin, c’est bien maintenant. </a:t>
            </a:r>
            <a:r>
              <a:rPr lang="fr-FR" sz="2000" dirty="0">
                <a:ln w="0"/>
                <a:effectLst>
                  <a:outerShdw blurRad="38100" dist="38100" dir="2700000" algn="tl">
                    <a:srgbClr val="000000">
                      <a:alpha val="43137"/>
                    </a:srgbClr>
                  </a:outerShdw>
                </a:effectLst>
                <a:highlight>
                  <a:srgbClr val="00FFFF"/>
                </a:highlight>
              </a:rPr>
              <a:t>Comme nous ne l’avons encore jamais fait, nous devons prier pour le baptême du Saint-Esprit, </a:t>
            </a:r>
            <a:r>
              <a:rPr lang="fr-FR" sz="2000" dirty="0">
                <a:solidFill>
                  <a:schemeClr val="accent5">
                    <a:lumMod val="40000"/>
                    <a:lumOff val="60000"/>
                  </a:schemeClr>
                </a:solidFill>
                <a:effectLst>
                  <a:outerShdw blurRad="38100" dist="38100" dir="2700000" algn="tl">
                    <a:srgbClr val="000000">
                      <a:alpha val="43137"/>
                    </a:srgbClr>
                  </a:outerShdw>
                </a:effectLst>
                <a:highlight>
                  <a:srgbClr val="000000"/>
                </a:highlight>
              </a:rPr>
              <a:t>car s’il y a une époque où nous en avons particulièrement </a:t>
            </a:r>
            <a:r>
              <a:rPr lang="fr-FR" sz="2200" dirty="0">
                <a:solidFill>
                  <a:schemeClr val="accent5">
                    <a:lumMod val="40000"/>
                    <a:lumOff val="60000"/>
                  </a:schemeClr>
                </a:solidFill>
                <a:effectLst>
                  <a:outerShdw blurRad="38100" dist="38100" dir="2700000" algn="tl">
                    <a:srgbClr val="000000">
                      <a:alpha val="43137"/>
                    </a:srgbClr>
                  </a:outerShdw>
                </a:effectLst>
                <a:highlight>
                  <a:srgbClr val="000000"/>
                </a:highlight>
              </a:rPr>
              <a:t>besoin, c’est bien maintenant. </a:t>
            </a:r>
            <a:endParaRPr lang="fr-CH" sz="2200" dirty="0">
              <a:solidFill>
                <a:schemeClr val="accent5">
                  <a:lumMod val="40000"/>
                  <a:lumOff val="60000"/>
                </a:schemeClr>
              </a:solidFill>
              <a:effectLst>
                <a:outerShdw blurRad="38100" dist="38100" dir="2700000" algn="tl">
                  <a:srgbClr val="000000">
                    <a:alpha val="43137"/>
                  </a:srgbClr>
                </a:outerShdw>
              </a:effectLst>
              <a:highlight>
                <a:srgbClr val="000000"/>
              </a:highlight>
            </a:endParaRPr>
          </a:p>
        </p:txBody>
      </p:sp>
      <p:sp>
        <p:nvSpPr>
          <p:cNvPr id="6" name="Bulle narrative : ronde 5">
            <a:extLst>
              <a:ext uri="{FF2B5EF4-FFF2-40B4-BE49-F238E27FC236}">
                <a16:creationId xmlns:a16="http://schemas.microsoft.com/office/drawing/2014/main" id="{AC2E07E5-0828-9C71-423F-0557E0CA6919}"/>
              </a:ext>
            </a:extLst>
          </p:cNvPr>
          <p:cNvSpPr/>
          <p:nvPr/>
        </p:nvSpPr>
        <p:spPr>
          <a:xfrm>
            <a:off x="1591320" y="4322687"/>
            <a:ext cx="4068194" cy="834612"/>
          </a:xfrm>
          <a:prstGeom prst="wedgeEllipseCallout">
            <a:avLst>
              <a:gd name="adj1" fmla="val 43270"/>
              <a:gd name="adj2" fmla="val 66514"/>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i="1" dirty="0">
                <a:ln w="0"/>
                <a:solidFill>
                  <a:schemeClr val="tx1"/>
                </a:solidFill>
                <a:effectLst>
                  <a:outerShdw blurRad="38100" dist="19050" dir="2700000" algn="tl" rotWithShape="0">
                    <a:schemeClr val="dk1">
                      <a:alpha val="40000"/>
                    </a:schemeClr>
                  </a:outerShdw>
                </a:effectLst>
              </a:rPr>
              <a:t>Levez vos yeux en haut,</a:t>
            </a:r>
            <a:r>
              <a:rPr lang="fr-FR" dirty="0">
                <a:ln w="0"/>
                <a:solidFill>
                  <a:schemeClr val="tx1"/>
                </a:solidFill>
                <a:effectLst>
                  <a:outerShdw blurRad="38100" dist="19050" dir="2700000" algn="tl" rotWithShape="0">
                    <a:schemeClr val="dk1">
                      <a:alpha val="40000"/>
                    </a:schemeClr>
                  </a:outerShdw>
                </a:effectLst>
              </a:rPr>
              <a:t> p. 338, 28 novembre</a:t>
            </a:r>
            <a:endParaRPr lang="fr-CH"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229351" cy="3247043"/>
          </a:xfrm>
          <a:prstGeom prst="rect">
            <a:avLst/>
          </a:prstGeom>
          <a:noFill/>
        </p:spPr>
        <p:txBody>
          <a:bodyPr wrap="square" rtlCol="0">
            <a:spAutoFit/>
            <a:scene3d>
              <a:camera prst="orthographicFront"/>
              <a:lightRig rig="threePt" dir="t"/>
            </a:scene3d>
            <a:sp3d extrusionH="57150">
              <a:bevelT w="38100" h="38100"/>
            </a:sp3d>
          </a:bodyPr>
          <a:lstStyle/>
          <a:p>
            <a:pPr lvl="0">
              <a:spcBef>
                <a:spcPts val="600"/>
              </a:spcBef>
            </a:pPr>
            <a:r>
              <a:rPr lang="fr-FR" sz="2000" b="1" dirty="0">
                <a:solidFill>
                  <a:srgbClr val="006DAC"/>
                </a:solidFill>
              </a:rPr>
              <a:t>Mentalité terrestre ou céleste ?</a:t>
            </a:r>
          </a:p>
          <a:p>
            <a:pPr lvl="1">
              <a:spcBef>
                <a:spcPts val="600"/>
              </a:spcBef>
            </a:pPr>
            <a:r>
              <a:rPr lang="fr-FR" sz="2000" b="1" dirty="0">
                <a:solidFill>
                  <a:prstClr val="black"/>
                </a:solidFill>
              </a:rPr>
              <a:t>Notre point de mire (Colossiens 3.1-4)</a:t>
            </a:r>
          </a:p>
          <a:p>
            <a:pPr lvl="1">
              <a:spcBef>
                <a:spcPts val="600"/>
              </a:spcBef>
            </a:pPr>
            <a:r>
              <a:rPr lang="fr-FR" sz="2000" b="1" dirty="0">
                <a:solidFill>
                  <a:prstClr val="black"/>
                </a:solidFill>
              </a:rPr>
              <a:t>Mourir aux choses terrestres (Colossiens 3.5-6)</a:t>
            </a:r>
          </a:p>
          <a:p>
            <a:pPr lvl="1">
              <a:spcBef>
                <a:spcPts val="600"/>
              </a:spcBef>
            </a:pPr>
            <a:r>
              <a:rPr lang="fr-FR" sz="2000" b="1" dirty="0">
                <a:solidFill>
                  <a:prstClr val="black"/>
                </a:solidFill>
              </a:rPr>
              <a:t>Se revêtir des choses célestes (Col. 3.7-11)</a:t>
            </a:r>
          </a:p>
          <a:p>
            <a:pPr lvl="0">
              <a:spcBef>
                <a:spcPts val="1800"/>
              </a:spcBef>
            </a:pPr>
            <a:r>
              <a:rPr lang="fr-FR" sz="2000" b="1" dirty="0">
                <a:solidFill>
                  <a:srgbClr val="A90095"/>
                </a:solidFill>
              </a:rPr>
              <a:t>Caractéristiques de la nouvelle vie en Christ : </a:t>
            </a:r>
          </a:p>
          <a:p>
            <a:pPr lvl="1">
              <a:spcBef>
                <a:spcPts val="600"/>
              </a:spcBef>
            </a:pPr>
            <a:r>
              <a:rPr lang="fr-FR" sz="2000" b="1" dirty="0">
                <a:solidFill>
                  <a:prstClr val="black"/>
                </a:solidFill>
              </a:rPr>
              <a:t>Le lien parfait (Colossiens 3.12-14)</a:t>
            </a:r>
          </a:p>
          <a:p>
            <a:pPr lvl="1">
              <a:spcBef>
                <a:spcPts val="600"/>
              </a:spcBef>
            </a:pPr>
            <a:r>
              <a:rPr lang="fr-FR" sz="2000" b="1" dirty="0">
                <a:solidFill>
                  <a:prstClr val="black"/>
                </a:solidFill>
              </a:rPr>
              <a:t>La nourriture céleste (Colossiens 3.15-17)</a:t>
            </a:r>
          </a:p>
          <a:p>
            <a:pPr lvl="1">
              <a:spcBef>
                <a:spcPts val="600"/>
              </a:spcBef>
            </a:pPr>
            <a:endParaRPr lang="es-ES" sz="2000" b="1" dirty="0"/>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362825" cy="1015663"/>
          </a:xfrm>
          <a:prstGeom prst="rect">
            <a:avLst/>
          </a:prstGeom>
          <a:solidFill>
            <a:schemeClr val="accent2"/>
          </a:solidFill>
        </p:spPr>
        <p:txBody>
          <a:bodyPr wrap="square" rtlCol="0">
            <a:spAutoFit/>
          </a:bodyPr>
          <a:lstStyle/>
          <a:p>
            <a:pPr lvl="0">
              <a:spcBef>
                <a:spcPts val="600"/>
              </a:spcBef>
            </a:pPr>
            <a:r>
              <a:rPr lang="fr-FR" sz="2000" b="1" dirty="0"/>
              <a:t>En étant ensevelis dans les eaux du baptême, nous mourons à notre ancienne vie de péché. </a:t>
            </a:r>
            <a:r>
              <a:rPr lang="fr-FR" sz="2000" b="1" dirty="0">
                <a:solidFill>
                  <a:prstClr val="white"/>
                </a:solidFill>
                <a:effectLst>
                  <a:outerShdw blurRad="38100" dist="38100" dir="2700000" algn="tl">
                    <a:srgbClr val="000000">
                      <a:alpha val="43137"/>
                    </a:srgbClr>
                  </a:outerShdw>
                </a:effectLst>
              </a:rPr>
              <a:t>En sortant des eaux, </a:t>
            </a:r>
            <a:br>
              <a:rPr lang="fr-FR" sz="2000" b="1" dirty="0">
                <a:solidFill>
                  <a:prstClr val="white"/>
                </a:solidFill>
                <a:effectLst>
                  <a:outerShdw blurRad="38100" dist="38100" dir="2700000" algn="tl">
                    <a:srgbClr val="000000">
                      <a:alpha val="43137"/>
                    </a:srgbClr>
                  </a:outerShdw>
                </a:effectLst>
              </a:rPr>
            </a:br>
            <a:r>
              <a:rPr lang="fr-FR" sz="2000" b="1" dirty="0">
                <a:solidFill>
                  <a:prstClr val="white"/>
                </a:solidFill>
                <a:effectLst>
                  <a:outerShdw blurRad="38100" dist="38100" dir="2700000" algn="tl">
                    <a:srgbClr val="000000">
                      <a:alpha val="43137"/>
                    </a:srgbClr>
                  </a:outerShdw>
                </a:effectLst>
              </a:rPr>
              <a:t>nous ressuscitons comme de nouvelles créatures.</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8968509" y="403085"/>
            <a:ext cx="2729634" cy="2425751"/>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301961" y="2428726"/>
            <a:ext cx="8444875" cy="1477328"/>
          </a:xfrm>
          <a:prstGeom prst="rect">
            <a:avLst/>
          </a:prstGeom>
          <a:noFill/>
        </p:spPr>
        <p:txBody>
          <a:bodyPr wrap="square">
            <a:spAutoFit/>
          </a:bodyPr>
          <a:lstStyle/>
          <a:p>
            <a:pPr>
              <a:spcBef>
                <a:spcPts val="600"/>
              </a:spcBef>
            </a:pPr>
            <a:r>
              <a:rPr lang="fr-FR" sz="2000" b="1" dirty="0">
                <a:effectLst>
                  <a:outerShdw blurRad="38100" dist="38100" dir="2700000" algn="tl">
                    <a:srgbClr val="000000">
                      <a:alpha val="43137"/>
                    </a:srgbClr>
                  </a:outerShdw>
                </a:effectLst>
                <a:highlight>
                  <a:srgbClr val="00FFFF"/>
                </a:highlight>
              </a:rPr>
              <a:t>Pour quelque raison, notre ancienne manière d'être s'obstine à resurgir</a:t>
            </a:r>
            <a:r>
              <a:rPr lang="fr-FR" sz="2000" b="1" dirty="0">
                <a:solidFill>
                  <a:schemeClr val="bg1"/>
                </a:solidFill>
                <a:effectLst>
                  <a:outerShdw blurRad="38100" dist="38100" dir="2700000" algn="tl">
                    <a:srgbClr val="000000">
                      <a:alpha val="43137"/>
                    </a:srgbClr>
                  </a:outerShdw>
                </a:effectLst>
                <a:highlight>
                  <a:srgbClr val="00FFFF"/>
                </a:highlight>
              </a:rPr>
              <a:t>. </a:t>
            </a:r>
          </a:p>
          <a:p>
            <a:pPr>
              <a:spcBef>
                <a:spcPts val="600"/>
              </a:spcBef>
            </a:pPr>
            <a:r>
              <a:rPr lang="fr-FR" sz="2000" b="1" dirty="0">
                <a:solidFill>
                  <a:srgbClr val="FF0000"/>
                </a:solidFill>
                <a:effectLst>
                  <a:outerShdw blurRad="38100" dist="38100" dir="2700000" algn="tl">
                    <a:srgbClr val="000000">
                      <a:alpha val="43137"/>
                    </a:srgbClr>
                  </a:outerShdw>
                </a:effectLst>
                <a:highlight>
                  <a:srgbClr val="00FFFF"/>
                </a:highlight>
              </a:rPr>
              <a:t>C'est pourquoi l'apôtre Paul nous exhorte à mettre notre regard sur les choses célestes, et à tourner le dos aux choses terrestres.</a:t>
            </a:r>
          </a:p>
          <a:p>
            <a:pPr lvl="0">
              <a:spcBef>
                <a:spcPts val="600"/>
              </a:spcBef>
            </a:pPr>
            <a:endParaRPr lang="fr-FR" sz="2000" b="1" dirty="0">
              <a:solidFill>
                <a:prstClr val="white"/>
              </a:solidFill>
              <a:effectLst>
                <a:outerShdw blurRad="38100" dist="38100" dir="2700000" algn="tl">
                  <a:srgbClr val="000000">
                    <a:alpha val="43137"/>
                  </a:srgbClr>
                </a:outerShdw>
              </a:effectLst>
              <a:highlight>
                <a:srgbClr val="00FFFF"/>
              </a:highlight>
            </a:endParaRP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8" y="1120676"/>
            <a:ext cx="8477300" cy="1708160"/>
          </a:xfrm>
          <a:prstGeom prst="rect">
            <a:avLst/>
          </a:prstGeom>
          <a:noFill/>
        </p:spPr>
        <p:txBody>
          <a:bodyPr wrap="square">
            <a:spAutoFit/>
          </a:bodyPr>
          <a:lstStyle/>
          <a:p>
            <a:pPr lvl="0">
              <a:spcBef>
                <a:spcPts val="600"/>
              </a:spcBef>
            </a:pPr>
            <a:r>
              <a:rPr lang="fr-FR" sz="2000" b="1" dirty="0">
                <a:solidFill>
                  <a:schemeClr val="accent1">
                    <a:lumMod val="40000"/>
                    <a:lumOff val="60000"/>
                  </a:schemeClr>
                </a:solidFill>
                <a:effectLst>
                  <a:outerShdw blurRad="38100" dist="38100" dir="2700000" algn="tl">
                    <a:srgbClr val="000000">
                      <a:alpha val="43137"/>
                    </a:srgbClr>
                  </a:outerShdw>
                </a:effectLst>
              </a:rPr>
              <a:t>Nous abandonnons notre ancienne façon de vivre et de penser. </a:t>
            </a:r>
            <a:br>
              <a:rPr lang="fr-FR" sz="2000" b="1" dirty="0">
                <a:solidFill>
                  <a:schemeClr val="accent1">
                    <a:lumMod val="40000"/>
                    <a:lumOff val="60000"/>
                  </a:schemeClr>
                </a:solidFill>
                <a:effectLst>
                  <a:outerShdw blurRad="38100" dist="38100" dir="2700000" algn="tl">
                    <a:srgbClr val="000000">
                      <a:alpha val="43137"/>
                    </a:srgbClr>
                  </a:outerShdw>
                </a:effectLst>
              </a:rPr>
            </a:br>
            <a:r>
              <a:rPr lang="fr-FR" sz="2000" b="1" dirty="0">
                <a:solidFill>
                  <a:schemeClr val="accent1">
                    <a:lumMod val="40000"/>
                    <a:lumOff val="60000"/>
                  </a:schemeClr>
                </a:solidFill>
                <a:effectLst>
                  <a:outerShdw blurRad="38100" dist="38100" dir="2700000" algn="tl">
                    <a:srgbClr val="000000">
                      <a:alpha val="43137"/>
                    </a:srgbClr>
                  </a:outerShdw>
                </a:effectLst>
              </a:rPr>
              <a:t>Dès lors, nous vivons différemment, et nous pensons différemment. Nous cessons d'avoir une mentalité terrestre et nous acquérons une mentalité céleste.</a:t>
            </a:r>
          </a:p>
          <a:p>
            <a:pPr lvl="1">
              <a:spcBef>
                <a:spcPts val="600"/>
              </a:spcBef>
            </a:pPr>
            <a:r>
              <a:rPr lang="es-ES" sz="2000" b="1" dirty="0">
                <a:effectLst>
                  <a:outerShdw blurRad="38100" dist="38100" dir="2700000" algn="tl">
                    <a:srgbClr val="000000">
                      <a:alpha val="43137"/>
                    </a:srgbClr>
                  </a:outerShdw>
                </a:effectLst>
              </a:rPr>
              <a:t>r</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left)">
                                      <p:cBhvr>
                                        <p:cTn id="43" dur="500"/>
                                        <p:tgtEl>
                                          <p:spTgt spid="2">
                                            <p:txEl>
                                              <p:pRg st="1" end="1"/>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
                                            <p:txEl>
                                              <p:pRg st="2" end="2"/>
                                            </p:txEl>
                                          </p:spTgt>
                                        </p:tgtEl>
                                        <p:attrNameLst>
                                          <p:attrName>style.visibility</p:attrName>
                                        </p:attrNameLst>
                                      </p:cBhvr>
                                      <p:to>
                                        <p:strVal val="visible"/>
                                      </p:to>
                                    </p:set>
                                    <p:animEffect transition="in" filter="wipe(left)">
                                      <p:cBhvr>
                                        <p:cTn id="46" dur="500"/>
                                        <p:tgtEl>
                                          <p:spTgt spid="2">
                                            <p:txEl>
                                              <p:pRg st="2" end="2"/>
                                            </p:txEl>
                                          </p:spTgt>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
                                            <p:txEl>
                                              <p:pRg st="3" end="3"/>
                                            </p:txEl>
                                          </p:spTgt>
                                        </p:tgtEl>
                                        <p:attrNameLst>
                                          <p:attrName>style.visibility</p:attrName>
                                        </p:attrNameLst>
                                      </p:cBhvr>
                                      <p:to>
                                        <p:strVal val="visible"/>
                                      </p:to>
                                    </p:set>
                                    <p:animEffect transition="in" filter="wipe(left)">
                                      <p:cBhvr>
                                        <p:cTn id="49" dur="500"/>
                                        <p:tgtEl>
                                          <p:spTgt spid="2">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xEl>
                                              <p:pRg st="4" end="4"/>
                                            </p:txEl>
                                          </p:spTgt>
                                        </p:tgtEl>
                                        <p:attrNameLst>
                                          <p:attrName>style.visibility</p:attrName>
                                        </p:attrNameLst>
                                      </p:cBhvr>
                                      <p:to>
                                        <p:strVal val="visible"/>
                                      </p:to>
                                    </p:set>
                                    <p:animEffect transition="in" filter="wipe(left)">
                                      <p:cBhvr>
                                        <p:cTn id="54" dur="500"/>
                                        <p:tgtEl>
                                          <p:spTgt spid="2">
                                            <p:txEl>
                                              <p:pRg st="4" end="4"/>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
                                            <p:txEl>
                                              <p:pRg st="5" end="5"/>
                                            </p:txEl>
                                          </p:spTgt>
                                        </p:tgtEl>
                                        <p:attrNameLst>
                                          <p:attrName>style.visibility</p:attrName>
                                        </p:attrNameLst>
                                      </p:cBhvr>
                                      <p:to>
                                        <p:strVal val="visible"/>
                                      </p:to>
                                    </p:set>
                                    <p:animEffect transition="in" filter="wipe(left)">
                                      <p:cBhvr>
                                        <p:cTn id="57" dur="500"/>
                                        <p:tgtEl>
                                          <p:spTgt spid="2">
                                            <p:txEl>
                                              <p:pRg st="5" end="5"/>
                                            </p:tx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txEl>
                                              <p:pRg st="6" end="6"/>
                                            </p:txEl>
                                          </p:spTgt>
                                        </p:tgtEl>
                                        <p:attrNameLst>
                                          <p:attrName>style.visibility</p:attrName>
                                        </p:attrNameLst>
                                      </p:cBhvr>
                                      <p:to>
                                        <p:strVal val="visible"/>
                                      </p:to>
                                    </p:set>
                                    <p:animEffect transition="in" filter="wipe(left)">
                                      <p:cBhvr>
                                        <p:cTn id="60" dur="500"/>
                                        <p:tgtEl>
                                          <p:spTgt spid="2">
                                            <p:txEl>
                                              <p:pRg st="6" end="6"/>
                                            </p:txEl>
                                          </p:spTgt>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 calcmode="lin" valueType="num">
                                      <p:cBhvr>
                                        <p:cTn id="66" dur="500" fill="hold"/>
                                        <p:tgtEl>
                                          <p:spTgt spid="18"/>
                                        </p:tgtEl>
                                        <p:attrNameLst>
                                          <p:attrName>style.rotation</p:attrName>
                                        </p:attrNameLst>
                                      </p:cBhvr>
                                      <p:tavLst>
                                        <p:tav tm="0">
                                          <p:val>
                                            <p:fltVal val="90"/>
                                          </p:val>
                                        </p:tav>
                                        <p:tav tm="100000">
                                          <p:val>
                                            <p:fltVal val="0"/>
                                          </p:val>
                                        </p:tav>
                                      </p:tavLst>
                                    </p:anim>
                                    <p:animEffect transition="in" filter="fade">
                                      <p:cBhvr>
                                        <p:cTn id="67" dur="500"/>
                                        <p:tgtEl>
                                          <p:spTgt spid="18"/>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 calcmode="lin" valueType="num">
                                      <p:cBhvr>
                                        <p:cTn id="73" dur="500" fill="hold"/>
                                        <p:tgtEl>
                                          <p:spTgt spid="14"/>
                                        </p:tgtEl>
                                        <p:attrNameLst>
                                          <p:attrName>style.rotation</p:attrName>
                                        </p:attrNameLst>
                                      </p:cBhvr>
                                      <p:tavLst>
                                        <p:tav tm="0">
                                          <p:val>
                                            <p:fltVal val="90"/>
                                          </p:val>
                                        </p:tav>
                                        <p:tav tm="100000">
                                          <p:val>
                                            <p:fltVal val="0"/>
                                          </p:val>
                                        </p:tav>
                                      </p:tavLst>
                                    </p:anim>
                                    <p:animEffect transition="in" filter="fade">
                                      <p:cBhvr>
                                        <p:cTn id="74" dur="500"/>
                                        <p:tgtEl>
                                          <p:spTgt spid="14"/>
                                        </p:tgtEl>
                                      </p:cBhvr>
                                    </p:animEffect>
                                  </p:childTnLst>
                                </p:cTn>
                              </p:par>
                            </p:childTnLst>
                          </p:cTn>
                        </p:par>
                        <p:par>
                          <p:cTn id="75" fill="hold">
                            <p:stCondLst>
                              <p:cond delay="1500"/>
                            </p:stCondLst>
                            <p:childTnLst>
                              <p:par>
                                <p:cTn id="76" presetID="31" presetClass="entr" presetSubtype="0" fill="hold" nodeType="afterEffect">
                                  <p:stCondLst>
                                    <p:cond delay="0"/>
                                  </p:stCondLst>
                                  <p:childTnLst>
                                    <p:set>
                                      <p:cBhvr>
                                        <p:cTn id="77" dur="1" fill="hold">
                                          <p:stCondLst>
                                            <p:cond delay="0"/>
                                          </p:stCondLst>
                                        </p:cTn>
                                        <p:tgtEl>
                                          <p:spTgt spid="10"/>
                                        </p:tgtEl>
                                        <p:attrNameLst>
                                          <p:attrName>style.visibility</p:attrName>
                                        </p:attrNameLst>
                                      </p:cBhvr>
                                      <p:to>
                                        <p:strVal val="visible"/>
                                      </p:to>
                                    </p:set>
                                    <p:anim calcmode="lin" valueType="num">
                                      <p:cBhvr>
                                        <p:cTn id="78" dur="500" fill="hold"/>
                                        <p:tgtEl>
                                          <p:spTgt spid="10"/>
                                        </p:tgtEl>
                                        <p:attrNameLst>
                                          <p:attrName>ppt_w</p:attrName>
                                        </p:attrNameLst>
                                      </p:cBhvr>
                                      <p:tavLst>
                                        <p:tav tm="0">
                                          <p:val>
                                            <p:fltVal val="0"/>
                                          </p:val>
                                        </p:tav>
                                        <p:tav tm="100000">
                                          <p:val>
                                            <p:strVal val="#ppt_w"/>
                                          </p:val>
                                        </p:tav>
                                      </p:tavLst>
                                    </p:anim>
                                    <p:anim calcmode="lin" valueType="num">
                                      <p:cBhvr>
                                        <p:cTn id="79" dur="500" fill="hold"/>
                                        <p:tgtEl>
                                          <p:spTgt spid="10"/>
                                        </p:tgtEl>
                                        <p:attrNameLst>
                                          <p:attrName>ppt_h</p:attrName>
                                        </p:attrNameLst>
                                      </p:cBhvr>
                                      <p:tavLst>
                                        <p:tav tm="0">
                                          <p:val>
                                            <p:fltVal val="0"/>
                                          </p:val>
                                        </p:tav>
                                        <p:tav tm="100000">
                                          <p:val>
                                            <p:strVal val="#ppt_h"/>
                                          </p:val>
                                        </p:tav>
                                      </p:tavLst>
                                    </p:anim>
                                    <p:anim calcmode="lin" valueType="num">
                                      <p:cBhvr>
                                        <p:cTn id="80" dur="500" fill="hold"/>
                                        <p:tgtEl>
                                          <p:spTgt spid="10"/>
                                        </p:tgtEl>
                                        <p:attrNameLst>
                                          <p:attrName>style.rotation</p:attrName>
                                        </p:attrNameLst>
                                      </p:cBhvr>
                                      <p:tavLst>
                                        <p:tav tm="0">
                                          <p:val>
                                            <p:fltVal val="90"/>
                                          </p:val>
                                        </p:tav>
                                        <p:tav tm="100000">
                                          <p:val>
                                            <p:fltVal val="0"/>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17" presetClass="entr" presetSubtype="8"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500" fill="hold"/>
                                        <p:tgtEl>
                                          <p:spTgt spid="23"/>
                                        </p:tgtEl>
                                        <p:attrNameLst>
                                          <p:attrName>ppt_x</p:attrName>
                                        </p:attrNameLst>
                                      </p:cBhvr>
                                      <p:tavLst>
                                        <p:tav tm="0">
                                          <p:val>
                                            <p:strVal val="#ppt_x-#ppt_w/2"/>
                                          </p:val>
                                        </p:tav>
                                        <p:tav tm="100000">
                                          <p:val>
                                            <p:strVal val="#ppt_x"/>
                                          </p:val>
                                        </p:tav>
                                      </p:tavLst>
                                    </p:anim>
                                    <p:anim calcmode="lin" valueType="num">
                                      <p:cBhvr>
                                        <p:cTn id="87" dur="500" fill="hold"/>
                                        <p:tgtEl>
                                          <p:spTgt spid="23"/>
                                        </p:tgtEl>
                                        <p:attrNameLst>
                                          <p:attrName>ppt_y</p:attrName>
                                        </p:attrNameLst>
                                      </p:cBhvr>
                                      <p:tavLst>
                                        <p:tav tm="0">
                                          <p:val>
                                            <p:strVal val="#ppt_y"/>
                                          </p:val>
                                        </p:tav>
                                        <p:tav tm="100000">
                                          <p:val>
                                            <p:strVal val="#ppt_y"/>
                                          </p:val>
                                        </p:tav>
                                      </p:tavLst>
                                    </p:anim>
                                    <p:anim calcmode="lin" valueType="num">
                                      <p:cBhvr>
                                        <p:cTn id="88" dur="500" fill="hold"/>
                                        <p:tgtEl>
                                          <p:spTgt spid="23"/>
                                        </p:tgtEl>
                                        <p:attrNameLst>
                                          <p:attrName>ppt_w</p:attrName>
                                        </p:attrNameLst>
                                      </p:cBhvr>
                                      <p:tavLst>
                                        <p:tav tm="0">
                                          <p:val>
                                            <p:fltVal val="0"/>
                                          </p:val>
                                        </p:tav>
                                        <p:tav tm="100000">
                                          <p:val>
                                            <p:strVal val="#ppt_w"/>
                                          </p:val>
                                        </p:tav>
                                      </p:tavLst>
                                    </p:anim>
                                    <p:anim calcmode="lin" valueType="num">
                                      <p:cBhvr>
                                        <p:cTn id="89" dur="500" fill="hold"/>
                                        <p:tgtEl>
                                          <p:spTgt spid="23"/>
                                        </p:tgtEl>
                                        <p:attrNameLst>
                                          <p:attrName>ppt_h</p:attrName>
                                        </p:attrNameLst>
                                      </p:cBhvr>
                                      <p:tavLst>
                                        <p:tav tm="0">
                                          <p:val>
                                            <p:strVal val="#ppt_h"/>
                                          </p:val>
                                        </p:tav>
                                        <p:tav tm="100000">
                                          <p:val>
                                            <p:strVal val="#ppt_h"/>
                                          </p:val>
                                        </p:tav>
                                      </p:tavLst>
                                    </p:anim>
                                  </p:childTnLst>
                                </p:cTn>
                              </p:par>
                            </p:childTnLst>
                          </p:cTn>
                        </p:par>
                        <p:par>
                          <p:cTn id="90" fill="hold">
                            <p:stCondLst>
                              <p:cond delay="500"/>
                            </p:stCondLst>
                            <p:childTnLst>
                              <p:par>
                                <p:cTn id="91" presetID="31" presetClass="entr" presetSubtype="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fltVal val="0"/>
                                          </p:val>
                                        </p:tav>
                                        <p:tav tm="100000">
                                          <p:val>
                                            <p:strVal val="#ppt_w"/>
                                          </p:val>
                                        </p:tav>
                                      </p:tavLst>
                                    </p:anim>
                                    <p:anim calcmode="lin" valueType="num">
                                      <p:cBhvr>
                                        <p:cTn id="94" dur="500" fill="hold"/>
                                        <p:tgtEl>
                                          <p:spTgt spid="12"/>
                                        </p:tgtEl>
                                        <p:attrNameLst>
                                          <p:attrName>ppt_h</p:attrName>
                                        </p:attrNameLst>
                                      </p:cBhvr>
                                      <p:tavLst>
                                        <p:tav tm="0">
                                          <p:val>
                                            <p:fltVal val="0"/>
                                          </p:val>
                                        </p:tav>
                                        <p:tav tm="100000">
                                          <p:val>
                                            <p:strVal val="#ppt_h"/>
                                          </p:val>
                                        </p:tav>
                                      </p:tavLst>
                                    </p:anim>
                                    <p:anim calcmode="lin" valueType="num">
                                      <p:cBhvr>
                                        <p:cTn id="95" dur="500" fill="hold"/>
                                        <p:tgtEl>
                                          <p:spTgt spid="12"/>
                                        </p:tgtEl>
                                        <p:attrNameLst>
                                          <p:attrName>style.rotation</p:attrName>
                                        </p:attrNameLst>
                                      </p:cBhvr>
                                      <p:tavLst>
                                        <p:tav tm="0">
                                          <p:val>
                                            <p:fltVal val="90"/>
                                          </p:val>
                                        </p:tav>
                                        <p:tav tm="100000">
                                          <p:val>
                                            <p:fltVal val="0"/>
                                          </p:val>
                                        </p:tav>
                                      </p:tavLst>
                                    </p:anim>
                                    <p:animEffect transition="in" filter="fade">
                                      <p:cBhvr>
                                        <p:cTn id="96" dur="500"/>
                                        <p:tgtEl>
                                          <p:spTgt spid="12"/>
                                        </p:tgtEl>
                                      </p:cBhvr>
                                    </p:animEffect>
                                  </p:childTnLst>
                                </p:cTn>
                              </p:par>
                            </p:childTnLst>
                          </p:cTn>
                        </p:par>
                        <p:par>
                          <p:cTn id="97" fill="hold">
                            <p:stCondLst>
                              <p:cond delay="1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6"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1394692" y="1268993"/>
            <a:ext cx="10614590" cy="1754326"/>
          </a:xfrm>
          <a:prstGeom prst="rect">
            <a:avLst/>
          </a:prstGeom>
          <a:noFill/>
        </p:spPr>
        <p:txBody>
          <a:bodyPr wrap="square">
            <a:spAutoFit/>
          </a:bodyPr>
          <a:lstStyle/>
          <a:p>
            <a:pPr algn="ctr"/>
            <a:r>
              <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¿MENTALIDAD TERRENAL </a:t>
            </a:r>
            <a:br>
              <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br>
            <a:r>
              <a:rPr lang="es-E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O CELESTIAL?</a:t>
            </a:r>
          </a:p>
        </p:txBody>
      </p:sp>
      <p:sp>
        <p:nvSpPr>
          <p:cNvPr id="2" name="ZoneTexte 1">
            <a:extLst>
              <a:ext uri="{FF2B5EF4-FFF2-40B4-BE49-F238E27FC236}">
                <a16:creationId xmlns:a16="http://schemas.microsoft.com/office/drawing/2014/main" id="{F9F6FC33-2D3D-3146-9367-28847DB58589}"/>
              </a:ext>
            </a:extLst>
          </p:cNvPr>
          <p:cNvSpPr txBox="1"/>
          <p:nvPr/>
        </p:nvSpPr>
        <p:spPr>
          <a:xfrm>
            <a:off x="0" y="160997"/>
            <a:ext cx="12192000" cy="1107996"/>
          </a:xfrm>
          <a:prstGeom prst="rect">
            <a:avLst/>
          </a:prstGeom>
          <a:noFill/>
        </p:spPr>
        <p:txBody>
          <a:bodyPr wrap="square" rtlCol="0">
            <a:spAutoFit/>
          </a:bodyPr>
          <a:lstStyle/>
          <a:p>
            <a:r>
              <a:rPr lang="fr-FR" sz="2200" dirty="0">
                <a:solidFill>
                  <a:schemeClr val="tx1">
                    <a:lumMod val="95000"/>
                    <a:lumOff val="5000"/>
                  </a:schemeClr>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 Les chrétiens de longue date eux-mêmes sont souvent confrontés à de terribles doutes et hésitations. ... Vous ne devez pas croire qu'à cause de ces tentations votre cas est désespéré. ... </a:t>
            </a:r>
            <a:r>
              <a:rPr lang="fr-FR" sz="2200" dirty="0">
                <a:solidFill>
                  <a:schemeClr val="accent1"/>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Espérez en Dieu</a:t>
            </a:r>
            <a:r>
              <a:rPr lang="fr-FR" sz="2200" dirty="0">
                <a:solidFill>
                  <a:schemeClr val="tx2"/>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 </a:t>
            </a:r>
            <a:r>
              <a:rPr lang="fr-FR" sz="2200" dirty="0">
                <a:solidFill>
                  <a:srgbClr val="FF0000"/>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confiez-vous en lui</a:t>
            </a:r>
            <a:r>
              <a:rPr lang="fr-FR" sz="2200" dirty="0">
                <a:solidFill>
                  <a:schemeClr val="tx2"/>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 e</a:t>
            </a:r>
            <a:r>
              <a:rPr lang="fr-FR" sz="2200" dirty="0">
                <a:solidFill>
                  <a:schemeClr val="accent1"/>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t reposez-vous sur ses promesses. »</a:t>
            </a:r>
            <a:r>
              <a:rPr lang="fr-FR" sz="2200" dirty="0">
                <a:solidFill>
                  <a:schemeClr val="tx2"/>
                </a:solidFill>
                <a:effectLst>
                  <a:outerShdw blurRad="38100" dist="38100" dir="2700000" algn="tl">
                    <a:srgbClr val="000000">
                      <a:alpha val="43137"/>
                    </a:srgbClr>
                  </a:outerShdw>
                </a:effectLst>
                <a:highlight>
                  <a:srgbClr val="FFFF00"/>
                </a:highlight>
                <a:latin typeface="Calibri" panose="020F0502020204030204" pitchFamily="34" charset="0"/>
                <a:ea typeface="MS Minngs"/>
              </a:rPr>
              <a:t> </a:t>
            </a:r>
            <a:endParaRPr lang="fr-CH" sz="2200" dirty="0">
              <a:solidFill>
                <a:schemeClr val="tx2"/>
              </a:solidFill>
              <a:effectLst>
                <a:outerShdw blurRad="38100" dist="38100" dir="2700000" algn="tl">
                  <a:srgbClr val="000000">
                    <a:alpha val="43137"/>
                  </a:srgbClr>
                </a:outerShdw>
              </a:effectLst>
              <a:highlight>
                <a:srgbClr val="FFFF00"/>
              </a:highlight>
            </a:endParaRPr>
          </a:p>
        </p:txBody>
      </p:sp>
      <p:sp>
        <p:nvSpPr>
          <p:cNvPr id="5" name="ZoneTexte 4">
            <a:extLst>
              <a:ext uri="{FF2B5EF4-FFF2-40B4-BE49-F238E27FC236}">
                <a16:creationId xmlns:a16="http://schemas.microsoft.com/office/drawing/2014/main" id="{A8A7E947-016E-A69B-3A75-966A5BABD31B}"/>
              </a:ext>
            </a:extLst>
          </p:cNvPr>
          <p:cNvSpPr txBox="1"/>
          <p:nvPr/>
        </p:nvSpPr>
        <p:spPr>
          <a:xfrm>
            <a:off x="1487055" y="2880611"/>
            <a:ext cx="10704945" cy="707886"/>
          </a:xfrm>
          <a:prstGeom prst="rect">
            <a:avLst/>
          </a:prstGeom>
          <a:solidFill>
            <a:schemeClr val="tx2">
              <a:lumMod val="75000"/>
            </a:schemeClr>
          </a:solidFill>
        </p:spPr>
        <p:txBody>
          <a:bodyPr wrap="square" rtlCol="0">
            <a:spAutoFit/>
          </a:bodyPr>
          <a:lstStyle/>
          <a:p>
            <a:pPr lvl="2" algn="ctr"/>
            <a:r>
              <a:rPr lang="fr-FR" sz="2000" dirty="0">
                <a:solidFill>
                  <a:schemeClr val="accent1"/>
                </a:solidFill>
                <a:effectLst>
                  <a:outerShdw blurRad="38100" dist="38100" dir="2700000" algn="tl">
                    <a:srgbClr val="000000">
                      <a:alpha val="43137"/>
                    </a:srgbClr>
                  </a:outerShdw>
                </a:effectLst>
                <a:highlight>
                  <a:srgbClr val="FFFF00"/>
                </a:highlight>
              </a:rPr>
              <a:t>Quand Satan survient avec ses doutes et son incrédulité, fermez la porte de votre cœur. </a:t>
            </a:r>
            <a:br>
              <a:rPr lang="fr-FR" sz="2000" dirty="0">
                <a:solidFill>
                  <a:schemeClr val="accent1"/>
                </a:solidFill>
                <a:effectLst>
                  <a:outerShdw blurRad="38100" dist="38100" dir="2700000" algn="tl">
                    <a:srgbClr val="000000">
                      <a:alpha val="43137"/>
                    </a:srgbClr>
                  </a:outerShdw>
                </a:effectLst>
                <a:highlight>
                  <a:srgbClr val="FFFF00"/>
                </a:highlight>
              </a:rPr>
            </a:br>
            <a:r>
              <a:rPr lang="fr-FR" sz="2000" dirty="0">
                <a:solidFill>
                  <a:schemeClr val="accent1"/>
                </a:solidFill>
                <a:effectLst>
                  <a:outerShdw blurRad="38100" dist="38100" dir="2700000" algn="tl">
                    <a:srgbClr val="000000">
                      <a:alpha val="43137"/>
                    </a:srgbClr>
                  </a:outerShdw>
                </a:effectLst>
                <a:highlight>
                  <a:srgbClr val="FFFF00"/>
                </a:highlight>
              </a:rPr>
              <a:t>Fermez vos yeux afin de ne pas vous attarder sur son ombre diabolique. </a:t>
            </a:r>
            <a:endParaRPr lang="fr-CH" sz="2000" dirty="0">
              <a:solidFill>
                <a:schemeClr val="accent1"/>
              </a:solidFill>
              <a:effectLst>
                <a:outerShdw blurRad="38100" dist="38100" dir="2700000" algn="tl">
                  <a:srgbClr val="000000">
                    <a:alpha val="43137"/>
                  </a:srgbClr>
                </a:outerShdw>
              </a:effectLst>
              <a:highlight>
                <a:srgbClr val="FFFF00"/>
              </a:highlight>
            </a:endParaRPr>
          </a:p>
        </p:txBody>
      </p:sp>
      <p:sp>
        <p:nvSpPr>
          <p:cNvPr id="7" name="ZoneTexte 6">
            <a:extLst>
              <a:ext uri="{FF2B5EF4-FFF2-40B4-BE49-F238E27FC236}">
                <a16:creationId xmlns:a16="http://schemas.microsoft.com/office/drawing/2014/main" id="{46A991B4-1A93-CB71-6040-A8F28A091CC3}"/>
              </a:ext>
            </a:extLst>
          </p:cNvPr>
          <p:cNvSpPr txBox="1"/>
          <p:nvPr/>
        </p:nvSpPr>
        <p:spPr>
          <a:xfrm>
            <a:off x="4895273" y="3718679"/>
            <a:ext cx="2543580" cy="3139321"/>
          </a:xfrm>
          <a:prstGeom prst="rect">
            <a:avLst/>
          </a:prstGeom>
          <a:noFill/>
        </p:spPr>
        <p:txBody>
          <a:bodyPr wrap="square" rtlCol="0">
            <a:spAutoFit/>
          </a:bodyPr>
          <a:lstStyle/>
          <a:p>
            <a:pPr algn="ctr"/>
            <a:r>
              <a:rPr lang="fr-FR" sz="1800" dirty="0">
                <a:solidFill>
                  <a:schemeClr val="accent4"/>
                </a:solidFill>
                <a:effectLst/>
                <a:latin typeface="Calibri" panose="020F0502020204030204" pitchFamily="34" charset="0"/>
                <a:ea typeface="MS Minngs"/>
              </a:rPr>
              <a:t>Ne faites pas assez plaisir au diable en lui racontant les terribles fardeaux que vous portez. </a:t>
            </a:r>
            <a:r>
              <a:rPr lang="fr-FR" sz="1800" dirty="0">
                <a:solidFill>
                  <a:schemeClr val="bg1"/>
                </a:solidFill>
                <a:effectLst/>
                <a:latin typeface="Calibri" panose="020F0502020204030204" pitchFamily="34" charset="0"/>
                <a:ea typeface="MS Minngs"/>
              </a:rPr>
              <a:t>Chaque fois que vous le faites, Satan se réjouit que son âme puisse vous contrôler et que vous ayez perdu </a:t>
            </a:r>
            <a:br>
              <a:rPr lang="fr-FR" sz="1800" dirty="0">
                <a:solidFill>
                  <a:schemeClr val="bg1"/>
                </a:solidFill>
                <a:effectLst/>
                <a:latin typeface="Calibri" panose="020F0502020204030204" pitchFamily="34" charset="0"/>
                <a:ea typeface="MS Minngs"/>
              </a:rPr>
            </a:br>
            <a:r>
              <a:rPr lang="fr-FR" sz="1800" dirty="0">
                <a:solidFill>
                  <a:schemeClr val="bg1"/>
                </a:solidFill>
                <a:effectLst/>
                <a:latin typeface="Calibri" panose="020F0502020204030204" pitchFamily="34" charset="0"/>
                <a:ea typeface="MS Minngs"/>
              </a:rPr>
              <a:t>de vue </a:t>
            </a:r>
            <a:r>
              <a:rPr lang="fr-FR" sz="1800" dirty="0">
                <a:solidFill>
                  <a:srgbClr val="FFFF00"/>
                </a:solidFill>
                <a:effectLst/>
                <a:latin typeface="Calibri" panose="020F0502020204030204" pitchFamily="34" charset="0"/>
                <a:ea typeface="MS Minngs"/>
              </a:rPr>
              <a:t>Jésus-Christ </a:t>
            </a:r>
            <a:br>
              <a:rPr lang="fr-FR" sz="1800" dirty="0">
                <a:solidFill>
                  <a:srgbClr val="FFFF00"/>
                </a:solidFill>
                <a:effectLst/>
                <a:latin typeface="Calibri" panose="020F0502020204030204" pitchFamily="34" charset="0"/>
                <a:ea typeface="MS Minngs"/>
              </a:rPr>
            </a:br>
            <a:r>
              <a:rPr lang="fr-FR" sz="1800" dirty="0">
                <a:solidFill>
                  <a:srgbClr val="FFFF00"/>
                </a:solidFill>
                <a:effectLst/>
                <a:latin typeface="Calibri" panose="020F0502020204030204" pitchFamily="34" charset="0"/>
                <a:ea typeface="MS Minngs"/>
              </a:rPr>
              <a:t>votre Rédempteur.</a:t>
            </a:r>
            <a:endParaRPr lang="fr-CH" dirty="0">
              <a:solidFill>
                <a:srgbClr val="FFFF00"/>
              </a:solidFill>
            </a:endParaRP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NOTRE POINT DE MIRE</a:t>
            </a: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9984365" cy="400110"/>
          </a:xfrm>
          <a:prstGeom prst="rect">
            <a:avLst/>
          </a:prstGeom>
          <a:noFill/>
        </p:spPr>
        <p:txBody>
          <a:bodyPr wrap="square">
            <a:spAutoFit/>
          </a:bodyPr>
          <a:lstStyle/>
          <a:p>
            <a:pPr algn="ctr"/>
            <a:r>
              <a:rPr lang="es-ES" sz="2000" b="1" dirty="0">
                <a:solidFill>
                  <a:srgbClr val="FF0000"/>
                </a:solidFill>
                <a:latin typeface="Comic Sans MS" panose="030F0702030302020204" pitchFamily="66" charset="0"/>
              </a:rPr>
              <a:t>“Poned la mira en las cosas de arriba, no en las de la tierra” (Colosenses 3:2)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1015663"/>
          </a:xfrm>
          <a:prstGeom prst="rect">
            <a:avLst/>
          </a:prstGeom>
          <a:noFill/>
        </p:spPr>
        <p:txBody>
          <a:bodyPr wrap="square" rtlCol="0">
            <a:spAutoFit/>
          </a:bodyPr>
          <a:lstStyle/>
          <a:p>
            <a:pPr lvl="0">
              <a:spcBef>
                <a:spcPts val="600"/>
              </a:spcBef>
            </a:pPr>
            <a:r>
              <a:rPr lang="fr-FR" sz="2000" b="1" dirty="0">
                <a:solidFill>
                  <a:prstClr val="black"/>
                </a:solidFill>
              </a:rPr>
              <a:t>Partant du raisonnement que nous sommes ressuscités avec Christ dans le baptême </a:t>
            </a:r>
            <a:r>
              <a:rPr lang="fr-FR" sz="2000" b="1" dirty="0">
                <a:solidFill>
                  <a:srgbClr val="663300"/>
                </a:solidFill>
                <a:highlight>
                  <a:srgbClr val="00FFFF"/>
                </a:highlight>
              </a:rPr>
              <a:t>(Colossiens 2.12),</a:t>
            </a:r>
            <a:r>
              <a:rPr lang="fr-FR" sz="2000" b="1" dirty="0">
                <a:solidFill>
                  <a:prstClr val="black"/>
                </a:solidFill>
                <a:highlight>
                  <a:srgbClr val="00FFFF"/>
                </a:highlight>
              </a:rPr>
              <a:t> </a:t>
            </a:r>
            <a:r>
              <a:rPr lang="fr-FR" sz="2000" b="1" dirty="0">
                <a:solidFill>
                  <a:prstClr val="black"/>
                </a:solidFill>
              </a:rPr>
              <a:t>Paul nous exhorte à suivre Jésus jusqu'au lieu où il s'est rendu après sa résurrection : le trône de Dieu </a:t>
            </a:r>
            <a:r>
              <a:rPr lang="fr-FR" sz="2000" b="1" dirty="0">
                <a:solidFill>
                  <a:srgbClr val="663300"/>
                </a:solidFill>
                <a:highlight>
                  <a:srgbClr val="00FFFF"/>
                </a:highlight>
              </a:rPr>
              <a:t>(Colossiens 3.1).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5" y="1299418"/>
            <a:ext cx="2516044" cy="237488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216188" y="4381484"/>
            <a:ext cx="2320348" cy="1740261"/>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55071" y="3331086"/>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095590" y="3365599"/>
            <a:ext cx="4638098" cy="1631216"/>
          </a:xfrm>
          <a:prstGeom prst="rect">
            <a:avLst/>
          </a:prstGeom>
          <a:noFill/>
        </p:spPr>
        <p:txBody>
          <a:bodyPr wrap="square">
            <a:spAutoFit/>
          </a:bodyPr>
          <a:lstStyle/>
          <a:p>
            <a:pPr>
              <a:spcBef>
                <a:spcPts val="600"/>
              </a:spcBef>
            </a:pPr>
            <a:r>
              <a:rPr lang="fr-FR" sz="2000" b="1" dirty="0">
                <a:highlight>
                  <a:srgbClr val="FFFF00"/>
                </a:highlight>
              </a:rPr>
              <a:t>Nous sommes « morts », et notre vie « est cachée avec Christ en Dieu » </a:t>
            </a:r>
            <a:r>
              <a:rPr lang="fr-FR" sz="2000" b="1" dirty="0">
                <a:solidFill>
                  <a:srgbClr val="663300"/>
                </a:solidFill>
                <a:highlight>
                  <a:srgbClr val="00FFFF"/>
                </a:highlight>
              </a:rPr>
              <a:t>(Colossiens 3.3).   </a:t>
            </a:r>
            <a:r>
              <a:rPr lang="fr-FR" sz="2000" b="1" dirty="0">
                <a:highlight>
                  <a:srgbClr val="FFFF00"/>
                </a:highlight>
              </a:rPr>
              <a:t>La vie dont il est ici question est celle que nous recevons lorsque nous acceptons Christ.</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2918402" y="2111380"/>
            <a:ext cx="9124950" cy="1323439"/>
          </a:xfrm>
          <a:prstGeom prst="rect">
            <a:avLst/>
          </a:prstGeom>
          <a:noFill/>
        </p:spPr>
        <p:txBody>
          <a:bodyPr wrap="square">
            <a:spAutoFit/>
          </a:bodyPr>
          <a:lstStyle/>
          <a:p>
            <a:pPr lvl="0">
              <a:spcBef>
                <a:spcPts val="600"/>
              </a:spcBef>
            </a:pPr>
            <a:r>
              <a:rPr lang="fr-FR" sz="2000" b="1" dirty="0">
                <a:solidFill>
                  <a:prstClr val="black"/>
                </a:solidFill>
              </a:rPr>
              <a:t>Bien sûr, nous ne pourrons le faire physiquement que lorsque Jésus nous y conduira lors de sa Seconde Venue </a:t>
            </a:r>
            <a:r>
              <a:rPr lang="fr-FR" sz="2000" b="1" dirty="0">
                <a:solidFill>
                  <a:srgbClr val="663300"/>
                </a:solidFill>
                <a:highlight>
                  <a:srgbClr val="00FFFF"/>
                </a:highlight>
              </a:rPr>
              <a:t>(Colossiens 3.4). </a:t>
            </a:r>
            <a:r>
              <a:rPr lang="fr-FR" sz="2000" b="1" dirty="0">
                <a:solidFill>
                  <a:prstClr val="black"/>
                </a:solidFill>
              </a:rPr>
              <a:t>En attendant, nous devons mettre notre point de mire — notre objectif — sur les choses célestes </a:t>
            </a:r>
            <a:r>
              <a:rPr lang="fr-FR" sz="2000" b="1" dirty="0">
                <a:solidFill>
                  <a:srgbClr val="663300"/>
                </a:solidFill>
                <a:highlight>
                  <a:srgbClr val="00FFFF"/>
                </a:highlight>
              </a:rPr>
              <a:t>(Colossiens 3.2).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058067" y="4996815"/>
            <a:ext cx="5159367" cy="1708160"/>
          </a:xfrm>
          <a:prstGeom prst="rect">
            <a:avLst/>
          </a:prstGeom>
          <a:noFill/>
        </p:spPr>
        <p:txBody>
          <a:bodyPr wrap="square">
            <a:spAutoFit/>
          </a:bodyPr>
          <a:lstStyle/>
          <a:p>
            <a:pPr lvl="0">
              <a:spcBef>
                <a:spcPts val="600"/>
              </a:spcBef>
            </a:pPr>
            <a:r>
              <a:rPr lang="fr-FR" sz="2000" b="1" dirty="0">
                <a:solidFill>
                  <a:prstClr val="black"/>
                </a:solidFill>
              </a:rPr>
              <a:t>Mais cette vie, pour demeurer vivante, </a:t>
            </a:r>
            <a:br>
              <a:rPr lang="fr-FR" sz="2000" b="1" dirty="0">
                <a:solidFill>
                  <a:prstClr val="black"/>
                </a:solidFill>
              </a:rPr>
            </a:br>
            <a:r>
              <a:rPr lang="fr-FR" sz="2000" b="1" dirty="0">
                <a:solidFill>
                  <a:prstClr val="black"/>
                </a:solidFill>
              </a:rPr>
              <a:t>doit être alimentée quotidiennement </a:t>
            </a:r>
          </a:p>
          <a:p>
            <a:pPr>
              <a:spcBef>
                <a:spcPts val="600"/>
              </a:spcBef>
            </a:pPr>
            <a:r>
              <a:rPr lang="es-ES" sz="2000" b="1" dirty="0">
                <a:highlight>
                  <a:srgbClr val="00FF00"/>
                </a:highlight>
              </a:rPr>
              <a:t>(2Corintiens 4:16). Cada día debemos buscar “las cosas de arriba”, “puestos </a:t>
            </a:r>
            <a:br>
              <a:rPr lang="es-ES" sz="2000" b="1" dirty="0">
                <a:highlight>
                  <a:srgbClr val="00FF00"/>
                </a:highlight>
              </a:rPr>
            </a:br>
            <a:r>
              <a:rPr lang="es-ES" sz="2000" b="1" dirty="0">
                <a:highlight>
                  <a:srgbClr val="00FF00"/>
                </a:highlight>
              </a:rPr>
              <a:t>los ojos en Jesús” </a:t>
            </a:r>
            <a:r>
              <a:rPr lang="es-ES" sz="2000" b="1" dirty="0">
                <a:highlight>
                  <a:srgbClr val="00FFFF"/>
                </a:highlight>
              </a:rPr>
              <a:t>(</a:t>
            </a:r>
            <a:r>
              <a:rPr lang="es-ES" sz="2000" b="1" dirty="0">
                <a:solidFill>
                  <a:srgbClr val="663300"/>
                </a:solidFill>
                <a:highlight>
                  <a:srgbClr val="00FFFF"/>
                </a:highlight>
              </a:rPr>
              <a:t>Hébreux 12:2).</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4AB1749-7C1D-898E-4BD2-25DD1BE8414E}"/>
              </a:ext>
            </a:extLst>
          </p:cNvPr>
          <p:cNvSpPr txBox="1"/>
          <p:nvPr/>
        </p:nvSpPr>
        <p:spPr>
          <a:xfrm>
            <a:off x="4017818" y="203200"/>
            <a:ext cx="7730837" cy="2123658"/>
          </a:xfrm>
          <a:prstGeom prst="rect">
            <a:avLst/>
          </a:prstGeom>
          <a:noFill/>
          <a:ln w="38100">
            <a:solidFill>
              <a:schemeClr val="tx1"/>
            </a:solidFill>
          </a:ln>
        </p:spPr>
        <p:txBody>
          <a:bodyPr wrap="square" rtlCol="0">
            <a:spAutoFit/>
          </a:bodyPr>
          <a:lstStyle/>
          <a:p>
            <a:pPr algn="ctr"/>
            <a:r>
              <a:rPr lang="fr-FR" sz="2200" dirty="0">
                <a:effectLst>
                  <a:outerShdw blurRad="38100" dist="38100" dir="2700000" algn="tl">
                    <a:srgbClr val="000000">
                      <a:alpha val="43137"/>
                    </a:srgbClr>
                  </a:outerShdw>
                </a:effectLst>
                <a:highlight>
                  <a:srgbClr val="00FFFF"/>
                </a:highlight>
              </a:rPr>
              <a:t>« Cultivez un cœur bon, tendre et sympathique, et ne qualifiez jamais ces attributs de faiblesse, </a:t>
            </a:r>
            <a:br>
              <a:rPr lang="fr-FR" sz="2200" dirty="0">
                <a:effectLst>
                  <a:outerShdw blurRad="38100" dist="38100" dir="2700000" algn="tl">
                    <a:srgbClr val="000000">
                      <a:alpha val="43137"/>
                    </a:srgbClr>
                  </a:outerShdw>
                </a:effectLst>
                <a:highlight>
                  <a:srgbClr val="00FFFF"/>
                </a:highlight>
              </a:rPr>
            </a:br>
            <a:r>
              <a:rPr lang="fr-FR" sz="2200" dirty="0">
                <a:effectLst>
                  <a:outerShdw blurRad="38100" dist="38100" dir="2700000" algn="tl">
                    <a:srgbClr val="000000">
                      <a:alpha val="43137"/>
                    </a:srgbClr>
                  </a:outerShdw>
                </a:effectLst>
                <a:highlight>
                  <a:srgbClr val="00FFFF"/>
                </a:highlight>
              </a:rPr>
              <a:t>car ce sont les attributs du Christ.   </a:t>
            </a:r>
            <a:endParaRPr lang="fr-FR" sz="2200" dirty="0">
              <a:solidFill>
                <a:schemeClr val="tx2">
                  <a:lumMod val="60000"/>
                  <a:lumOff val="40000"/>
                </a:schemeClr>
              </a:solidFill>
              <a:effectLst>
                <a:outerShdw blurRad="38100" dist="38100" dir="2700000" algn="tl">
                  <a:srgbClr val="000000">
                    <a:alpha val="43137"/>
                  </a:srgbClr>
                </a:outerShdw>
              </a:effectLst>
            </a:endParaRPr>
          </a:p>
          <a:p>
            <a:pPr algn="ctr"/>
            <a:r>
              <a:rPr lang="fr-FR" sz="2200" dirty="0">
                <a:effectLst>
                  <a:outerShdw blurRad="38100" dist="38100" dir="2700000" algn="tl">
                    <a:srgbClr val="000000">
                      <a:alpha val="43137"/>
                    </a:srgbClr>
                  </a:outerShdw>
                </a:effectLst>
                <a:highlight>
                  <a:srgbClr val="00FFFF"/>
                </a:highlight>
              </a:rPr>
              <a:t>Veillez sur votre influence. Que votre caractère soit si pur, </a:t>
            </a:r>
            <a:br>
              <a:rPr lang="fr-FR" sz="2200" dirty="0">
                <a:effectLst>
                  <a:outerShdw blurRad="38100" dist="38100" dir="2700000" algn="tl">
                    <a:srgbClr val="000000">
                      <a:alpha val="43137"/>
                    </a:srgbClr>
                  </a:outerShdw>
                </a:effectLst>
                <a:highlight>
                  <a:srgbClr val="00FFFF"/>
                </a:highlight>
              </a:rPr>
            </a:br>
            <a:r>
              <a:rPr lang="fr-FR" sz="2200" dirty="0">
                <a:effectLst>
                  <a:outerShdw blurRad="38100" dist="38100" dir="2700000" algn="tl">
                    <a:srgbClr val="000000">
                      <a:alpha val="43137"/>
                    </a:srgbClr>
                  </a:outerShdw>
                </a:effectLst>
                <a:highlight>
                  <a:srgbClr val="00FFFF"/>
                </a:highlight>
              </a:rPr>
              <a:t>si plaisant, que vous ne rougiriez pas </a:t>
            </a:r>
            <a:br>
              <a:rPr lang="fr-FR" sz="2200" dirty="0">
                <a:effectLst>
                  <a:outerShdw blurRad="38100" dist="38100" dir="2700000" algn="tl">
                    <a:srgbClr val="000000">
                      <a:alpha val="43137"/>
                    </a:srgbClr>
                  </a:outerShdw>
                </a:effectLst>
                <a:highlight>
                  <a:srgbClr val="00FFFF"/>
                </a:highlight>
              </a:rPr>
            </a:br>
            <a:r>
              <a:rPr lang="fr-FR" sz="2200" dirty="0">
                <a:effectLst>
                  <a:outerShdw blurRad="38100" dist="38100" dir="2700000" algn="tl">
                    <a:srgbClr val="000000">
                      <a:alpha val="43137"/>
                    </a:srgbClr>
                  </a:outerShdw>
                </a:effectLst>
                <a:highlight>
                  <a:srgbClr val="00FFFF"/>
                </a:highlight>
              </a:rPr>
              <a:t>de le voir reproduit chez autrui. </a:t>
            </a:r>
            <a:endParaRPr lang="fr-CH" sz="20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11D9679-5E7D-BC6B-3AAB-A7C8E0976019}"/>
              </a:ext>
            </a:extLst>
          </p:cNvPr>
          <p:cNvSpPr txBox="1"/>
          <p:nvPr/>
        </p:nvSpPr>
        <p:spPr>
          <a:xfrm>
            <a:off x="3888508" y="2710235"/>
            <a:ext cx="7989455" cy="3139321"/>
          </a:xfrm>
          <a:prstGeom prst="rect">
            <a:avLst/>
          </a:prstGeom>
          <a:solidFill>
            <a:schemeClr val="accent6">
              <a:lumMod val="20000"/>
              <a:lumOff val="80000"/>
            </a:schemeClr>
          </a:solidFill>
          <a:ln w="38100">
            <a:solidFill>
              <a:schemeClr val="tx1"/>
            </a:solidFill>
          </a:ln>
        </p:spPr>
        <p:txBody>
          <a:bodyPr wrap="square" rtlCol="0">
            <a:spAutoFit/>
          </a:bodyPr>
          <a:lstStyle/>
          <a:p>
            <a:pPr algn="ctr"/>
            <a:r>
              <a:rPr lang="fr-FR" sz="2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 les gouttes d'eau forment les rivières, ainsi les petits actes quotidiens forment la vie. </a:t>
            </a:r>
          </a:p>
          <a:p>
            <a:endParaRPr lang="fr-FR" sz="2200" dirty="0">
              <a:solidFill>
                <a:srgbClr val="FF0000"/>
              </a:solidFill>
              <a:latin typeface="Arial" panose="020B0604020202020204" pitchFamily="34" charset="0"/>
              <a:cs typeface="Arial" panose="020B0604020202020204" pitchFamily="34" charset="0"/>
            </a:endParaRPr>
          </a:p>
          <a:p>
            <a:pPr lvl="1" algn="ctr"/>
            <a:r>
              <a:rPr lang="fr-FR" sz="22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Celle-ci sera comme une rivière paisible et agréable, ou, au que vous vous serez placés ou non sous l'influence du Saint-Esprit. </a:t>
            </a:r>
          </a:p>
          <a:p>
            <a:endParaRPr lang="fr-FR" sz="2200" dirty="0">
              <a:latin typeface="Arial" panose="020B0604020202020204" pitchFamily="34" charset="0"/>
              <a:cs typeface="Arial" panose="020B0604020202020204" pitchFamily="34" charset="0"/>
            </a:endParaRPr>
          </a:p>
          <a:p>
            <a:pPr algn="ctr"/>
            <a:r>
              <a:rPr lang="fr-FR" sz="2200" dirty="0">
                <a:solidFill>
                  <a:schemeClr val="tx2">
                    <a:lumMod val="75000"/>
                  </a:schemeClr>
                </a:solidFill>
                <a:effectLst>
                  <a:outerShdw blurRad="38100" dist="38100" dir="2700000" algn="tl">
                    <a:srgbClr val="000000">
                      <a:alpha val="43137"/>
                    </a:srgbClr>
                  </a:outerShdw>
                </a:effectLst>
                <a:highlight>
                  <a:srgbClr val="00FFFF"/>
                </a:highlight>
                <a:latin typeface="Arial" panose="020B0604020202020204" pitchFamily="34" charset="0"/>
                <a:cs typeface="Arial" panose="020B0604020202020204" pitchFamily="34" charset="0"/>
              </a:rPr>
              <a:t>Celui-ci, par son action sanctifiante, vous transformera à la ressemblance du Christ. »  </a:t>
            </a:r>
            <a:endParaRPr lang="fr-CH" sz="20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61A6CFA-7D86-4CBA-B203-B0DB39F4F662}"/>
              </a:ext>
            </a:extLst>
          </p:cNvPr>
          <p:cNvSpPr txBox="1"/>
          <p:nvPr/>
        </p:nvSpPr>
        <p:spPr>
          <a:xfrm>
            <a:off x="4405746" y="6232933"/>
            <a:ext cx="7176655" cy="400110"/>
          </a:xfrm>
          <a:prstGeom prst="rect">
            <a:avLst/>
          </a:prstGeom>
          <a:noFill/>
          <a:ln w="38100">
            <a:solidFill>
              <a:schemeClr val="tx1"/>
            </a:solidFill>
          </a:ln>
        </p:spPr>
        <p:txBody>
          <a:bodyPr wrap="square" rtlCol="0">
            <a:spAutoFit/>
          </a:bodyPr>
          <a:lstStyle/>
          <a:p>
            <a:pPr algn="ctr"/>
            <a:r>
              <a:rPr lang="fr-FR" sz="2000" i="1" dirty="0">
                <a:solidFill>
                  <a:schemeClr val="accent1"/>
                </a:solidFill>
                <a:highlight>
                  <a:srgbClr val="FFFF00"/>
                </a:highlight>
                <a:latin typeface="Arial" panose="020B0604020202020204" pitchFamily="34" charset="0"/>
                <a:cs typeface="Arial" panose="020B0604020202020204" pitchFamily="34" charset="0"/>
              </a:rPr>
              <a:t>(Pour mieux connaître Jésus-Christ,</a:t>
            </a:r>
            <a:r>
              <a:rPr lang="fr-FR" sz="2000" dirty="0">
                <a:solidFill>
                  <a:schemeClr val="accent1"/>
                </a:solidFill>
                <a:highlight>
                  <a:srgbClr val="FFFF00"/>
                </a:highlight>
                <a:latin typeface="Arial" panose="020B0604020202020204" pitchFamily="34" charset="0"/>
                <a:cs typeface="Arial" panose="020B0604020202020204" pitchFamily="34" charset="0"/>
              </a:rPr>
              <a:t> p. 211, 22 juillet.)</a:t>
            </a:r>
            <a:endParaRPr lang="fr-CH" sz="2000" dirty="0">
              <a:solidFill>
                <a:schemeClr val="accent1"/>
              </a:solidFill>
              <a:highlight>
                <a:srgbClr val="FFFF00"/>
              </a:highlight>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D96A5FBB-5890-29C1-6057-8FCD8CF53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30" y="186698"/>
            <a:ext cx="2960255" cy="32423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pier peint photo Papermoon « Amour divin »">
            <a:extLst>
              <a:ext uri="{FF2B5EF4-FFF2-40B4-BE49-F238E27FC236}">
                <a16:creationId xmlns:a16="http://schemas.microsoft.com/office/drawing/2014/main" id="{A7CF8000-2C0B-1740-284F-8861287FC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21" y="3465945"/>
            <a:ext cx="2960255" cy="276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1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MORIR A LO TERRENAL </a:t>
            </a: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“Haced morir, pues, lo terrenal en vosotros: fornicación, impureza, pasiones desordenadas, malos deseos y avaricia, que es idolatría” </a:t>
            </a:r>
            <a:r>
              <a:rPr lang="es-ES" sz="1400" b="1" dirty="0">
                <a:solidFill>
                  <a:schemeClr val="accent1">
                    <a:lumMod val="50000"/>
                  </a:schemeClr>
                </a:solidFill>
                <a:latin typeface="Comic Sans MS" panose="030F0702030302020204" pitchFamily="66" charset="0"/>
              </a:rPr>
              <a:t>(Colosenses 3:5)</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707886"/>
          </a:xfrm>
          <a:prstGeom prst="rect">
            <a:avLst/>
          </a:prstGeom>
          <a:noFill/>
        </p:spPr>
        <p:txBody>
          <a:bodyPr wrap="square" rtlCol="0">
            <a:spAutoFit/>
          </a:bodyPr>
          <a:lstStyle/>
          <a:p>
            <a:pPr lvl="0">
              <a:spcBef>
                <a:spcPts val="600"/>
              </a:spcBef>
            </a:pPr>
            <a:r>
              <a:rPr lang="fr-FR" sz="2000" b="1" dirty="0">
                <a:solidFill>
                  <a:srgbClr val="0033CC"/>
                </a:solidFill>
                <a:highlight>
                  <a:srgbClr val="FFFF00"/>
                </a:highlight>
              </a:rPr>
              <a:t>Puisque nous sommes ressuscités avec Christ et que nous vivons en pensant aux choses célestes, nous devons faire mourir ce qui nous empêche d'atteindre notre objectif : les choses terrestres.</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58384" y="2976740"/>
            <a:ext cx="6733616" cy="3366808"/>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2981990"/>
            <a:ext cx="5107021" cy="1631216"/>
          </a:xfrm>
          <a:prstGeom prst="rect">
            <a:avLst/>
          </a:prstGeom>
          <a:noFill/>
        </p:spPr>
        <p:txBody>
          <a:bodyPr wrap="square">
            <a:spAutoFit/>
          </a:bodyPr>
          <a:lstStyle/>
          <a:p>
            <a:pPr lvl="0" algn="ctr">
              <a:spcBef>
                <a:spcPts val="600"/>
              </a:spcBef>
            </a:pPr>
            <a:r>
              <a:rPr lang="fr-FR" sz="2000" b="1" dirty="0">
                <a:solidFill>
                  <a:prstClr val="black"/>
                </a:solidFill>
                <a:highlight>
                  <a:srgbClr val="00FFFF"/>
                </a:highlight>
              </a:rPr>
              <a:t>La nature humaine n'a pas beaucoup changé depuis l'époque de Paul, car nous sommes toujours entourés des mêmes passions qui blessent aussi bien la lettre que l'esprit des Dix Commandements.</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8702" y="1970722"/>
            <a:ext cx="11788746" cy="1015663"/>
          </a:xfrm>
          <a:prstGeom prst="rect">
            <a:avLst/>
          </a:prstGeom>
          <a:noFill/>
        </p:spPr>
        <p:txBody>
          <a:bodyPr wrap="square">
            <a:spAutoFit/>
          </a:bodyPr>
          <a:lstStyle/>
          <a:p>
            <a:pPr>
              <a:spcBef>
                <a:spcPts val="600"/>
              </a:spcBef>
            </a:pPr>
            <a:r>
              <a:rPr lang="es-ES" sz="2000" b="1" dirty="0">
                <a:solidFill>
                  <a:srgbClr val="0033CC"/>
                </a:solidFill>
              </a:rPr>
              <a:t>Para que nadie se equivoque, Pablo nos indica las columnas fundamentales del pensamiento terrenal </a:t>
            </a:r>
            <a:r>
              <a:rPr lang="fr-FR" sz="2000" b="1" dirty="0">
                <a:solidFill>
                  <a:prstClr val="black"/>
                </a:solidFill>
                <a:highlight>
                  <a:srgbClr val="00FF00"/>
                </a:highlight>
              </a:rPr>
              <a:t>(qu'il développera ensuite en points plus concrets) : </a:t>
            </a:r>
            <a:r>
              <a:rPr lang="fr-FR" sz="2000" b="1" dirty="0">
                <a:solidFill>
                  <a:prstClr val="black"/>
                </a:solidFill>
                <a:highlight>
                  <a:srgbClr val="FFFF00"/>
                </a:highlight>
              </a:rPr>
              <a:t>« l'immoralité sexuelle, l'impureté, les passions désordonnées, les mauvais désirs et la convoitise, qui est une idolâtrie » </a:t>
            </a:r>
            <a:r>
              <a:rPr lang="fr-FR" sz="2000" b="1" dirty="0">
                <a:solidFill>
                  <a:srgbClr val="C00000"/>
                </a:solidFill>
              </a:rPr>
              <a:t>(Colossiens 3.5)</a:t>
            </a:r>
            <a:r>
              <a:rPr lang="fr-FR" sz="2000" b="1" dirty="0">
                <a:solidFill>
                  <a:prstClr val="black"/>
                </a:solidFill>
              </a:rPr>
              <a:t>.</a:t>
            </a:r>
            <a:endParaRPr lang="es-ES" sz="2000" b="1" dirty="0"/>
          </a:p>
        </p:txBody>
      </p:sp>
      <p:sp>
        <p:nvSpPr>
          <p:cNvPr id="11" name="CuadroTexto 10">
            <a:extLst>
              <a:ext uri="{FF2B5EF4-FFF2-40B4-BE49-F238E27FC236}">
                <a16:creationId xmlns:a16="http://schemas.microsoft.com/office/drawing/2014/main" id="{228E890E-ECCA-E1DD-ACB1-BA402D14DFE5}"/>
              </a:ext>
            </a:extLst>
          </p:cNvPr>
          <p:cNvSpPr txBox="1"/>
          <p:nvPr/>
        </p:nvSpPr>
        <p:spPr>
          <a:xfrm>
            <a:off x="280033" y="4613206"/>
            <a:ext cx="5107021" cy="1938992"/>
          </a:xfrm>
          <a:prstGeom prst="rect">
            <a:avLst/>
          </a:prstGeom>
          <a:noFill/>
        </p:spPr>
        <p:txBody>
          <a:bodyPr wrap="square">
            <a:spAutoFit/>
          </a:bodyPr>
          <a:lstStyle/>
          <a:p>
            <a:pPr lvl="0">
              <a:spcBef>
                <a:spcPts val="600"/>
              </a:spcBef>
            </a:pPr>
            <a:r>
              <a:rPr lang="fr-FR" sz="2000" b="1">
                <a:solidFill>
                  <a:prstClr val="black"/>
                </a:solidFill>
                <a:highlight>
                  <a:srgbClr val="FFD1B7"/>
                </a:highlight>
              </a:rPr>
              <a:t>Et pourquoi devons-nous « faire mourir » </a:t>
            </a:r>
          </a:p>
          <a:p>
            <a:pPr lvl="0"/>
            <a:r>
              <a:rPr lang="fr-FR" sz="2000" b="1">
                <a:solidFill>
                  <a:prstClr val="black"/>
                </a:solidFill>
                <a:highlight>
                  <a:srgbClr val="FFD1B7"/>
                </a:highlight>
              </a:rPr>
              <a:t>— abandonner, éliminer — ces choses de </a:t>
            </a:r>
          </a:p>
          <a:p>
            <a:pPr lvl="0"/>
            <a:r>
              <a:rPr lang="fr-FR" sz="2000" b="1">
                <a:solidFill>
                  <a:prstClr val="black"/>
                </a:solidFill>
                <a:highlight>
                  <a:srgbClr val="FFD1B7"/>
                </a:highlight>
              </a:rPr>
              <a:t>nos pensées et de nos actes ? </a:t>
            </a:r>
          </a:p>
          <a:p>
            <a:pPr lvl="0"/>
            <a:r>
              <a:rPr lang="fr-FR" sz="2000" b="1">
                <a:solidFill>
                  <a:prstClr val="black"/>
                </a:solidFill>
                <a:highlight>
                  <a:srgbClr val="FFD1B7"/>
                </a:highlight>
              </a:rPr>
              <a:t>Parce qu'elles attirent « la colère de Dieu » </a:t>
            </a:r>
          </a:p>
          <a:p>
            <a:pPr lvl="0"/>
            <a:r>
              <a:rPr lang="fr-FR" sz="2000" b="1">
                <a:solidFill>
                  <a:prstClr val="black"/>
                </a:solidFill>
                <a:highlight>
                  <a:srgbClr val="FFD1B7"/>
                </a:highlight>
              </a:rPr>
              <a:t>et sont donc incompatibles avec notre </a:t>
            </a:r>
          </a:p>
          <a:p>
            <a:pPr lvl="0"/>
            <a:r>
              <a:rPr lang="fr-FR" sz="2000" b="1">
                <a:solidFill>
                  <a:prstClr val="black"/>
                </a:solidFill>
                <a:highlight>
                  <a:srgbClr val="FFD1B7"/>
                </a:highlight>
              </a:rPr>
              <a:t>nature céleste </a:t>
            </a:r>
            <a:r>
              <a:rPr lang="fr-FR" sz="2000" b="1">
                <a:solidFill>
                  <a:srgbClr val="C00000"/>
                </a:solidFill>
              </a:rPr>
              <a:t>(Colossiens 3.6)</a:t>
            </a:r>
            <a:r>
              <a:rPr lang="fr-FR" sz="2000" b="1">
                <a:solidFill>
                  <a:prstClr val="black"/>
                </a:solidFill>
              </a:rPr>
              <a:t>. </a:t>
            </a:r>
            <a:endParaRPr lang="fr-FR" sz="2000" b="1" dirty="0">
              <a:solidFill>
                <a:prstClr val="black"/>
              </a:solidFill>
            </a:endParaRPr>
          </a:p>
        </p:txBody>
      </p:sp>
      <p:sp>
        <p:nvSpPr>
          <p:cNvPr id="2" name="Bulle narrative : rectangle 1">
            <a:extLst>
              <a:ext uri="{FF2B5EF4-FFF2-40B4-BE49-F238E27FC236}">
                <a16:creationId xmlns:a16="http://schemas.microsoft.com/office/drawing/2014/main" id="{3D6BB02B-01A9-078B-1C66-571163D5F0D1}"/>
              </a:ext>
            </a:extLst>
          </p:cNvPr>
          <p:cNvSpPr/>
          <p:nvPr/>
        </p:nvSpPr>
        <p:spPr>
          <a:xfrm>
            <a:off x="397164" y="6552198"/>
            <a:ext cx="7841672" cy="222448"/>
          </a:xfrm>
          <a:prstGeom prst="wedge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FF00"/>
                </a:solidFill>
              </a:rPr>
              <a:t>Fais mourir ce qui est terrestre avant que le terrestre ne te tue !</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Papier peint photo Papermoon « Love Heaven »">
            <a:extLst>
              <a:ext uri="{FF2B5EF4-FFF2-40B4-BE49-F238E27FC236}">
                <a16:creationId xmlns:a16="http://schemas.microsoft.com/office/drawing/2014/main" id="{FC156DF2-E09E-DDB4-1150-68E17BE7F8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87168" y="4675250"/>
            <a:ext cx="2595900" cy="271021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1947599-7F70-5124-9CB6-49799593CCB9}"/>
              </a:ext>
            </a:extLst>
          </p:cNvPr>
          <p:cNvSpPr txBox="1"/>
          <p:nvPr/>
        </p:nvSpPr>
        <p:spPr>
          <a:xfrm>
            <a:off x="3823855" y="184727"/>
            <a:ext cx="8035636" cy="1938992"/>
          </a:xfrm>
          <a:prstGeom prst="rect">
            <a:avLst/>
          </a:prstGeom>
          <a:noFill/>
        </p:spPr>
        <p:txBody>
          <a:bodyPr wrap="square" rtlCol="0">
            <a:spAutoFit/>
          </a:bodyPr>
          <a:lstStyle/>
          <a:p>
            <a:pPr algn="just"/>
            <a:r>
              <a:rPr lang="fr-FR" sz="2000"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Comme les gouttes d'eau forment les rivières, ainsi les petits actes quotidiens forment la vie. Celle-ci sera comme une rivière paisible et agréable, ou, au contraire, comme un torrent, chargé de boue et de limon, </a:t>
            </a:r>
            <a:r>
              <a:rPr lang="fr-FR" sz="2000" dirty="0">
                <a:effectLst>
                  <a:outerShdw blurRad="38100" dist="38100" dir="2700000" algn="tl">
                    <a:srgbClr val="000000">
                      <a:alpha val="43137"/>
                    </a:srgbClr>
                  </a:outerShdw>
                </a:effectLst>
                <a:highlight>
                  <a:srgbClr val="00FFFF"/>
                </a:highlight>
                <a:latin typeface="Arial" panose="020B0604020202020204" pitchFamily="34" charset="0"/>
                <a:cs typeface="Arial" panose="020B0604020202020204" pitchFamily="34" charset="0"/>
              </a:rPr>
              <a:t>suivant que vous vous serez placés ou non sous l'influence du Saint-Esprit.</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Celui-ci, par son action sanctifiante, vous transformera à la ressemblance du Christ.</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fr-CH"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08AFAC59-DAD8-84AF-14AB-314A1B012D5C}"/>
              </a:ext>
            </a:extLst>
          </p:cNvPr>
          <p:cNvSpPr txBox="1"/>
          <p:nvPr/>
        </p:nvSpPr>
        <p:spPr>
          <a:xfrm>
            <a:off x="4987636" y="2272146"/>
            <a:ext cx="5209309" cy="369332"/>
          </a:xfrm>
          <a:prstGeom prst="rect">
            <a:avLst/>
          </a:prstGeom>
          <a:solidFill>
            <a:schemeClr val="accent2">
              <a:lumMod val="40000"/>
              <a:lumOff val="60000"/>
            </a:schemeClr>
          </a:solidFill>
          <a:ln w="38100">
            <a:solidFill>
              <a:schemeClr val="tx1"/>
            </a:solidFill>
          </a:ln>
        </p:spPr>
        <p:txBody>
          <a:bodyPr wrap="square" rtlCol="0">
            <a:spAutoFit/>
          </a:bodyPr>
          <a:lstStyle/>
          <a:p>
            <a:r>
              <a:rPr lang="fr-FR" i="1" dirty="0">
                <a:highlight>
                  <a:srgbClr val="00FFFF"/>
                </a:highlight>
              </a:rPr>
              <a:t>Pour mieux connaître Jésus-Christ,</a:t>
            </a:r>
            <a:r>
              <a:rPr lang="fr-FR" dirty="0">
                <a:highlight>
                  <a:srgbClr val="00FFFF"/>
                </a:highlight>
              </a:rPr>
              <a:t> p. 211, 22 juillet</a:t>
            </a:r>
            <a:endParaRPr lang="fr-CH" dirty="0">
              <a:highlight>
                <a:srgbClr val="00FFFF"/>
              </a:highlight>
            </a:endParaRPr>
          </a:p>
        </p:txBody>
      </p:sp>
      <p:sp>
        <p:nvSpPr>
          <p:cNvPr id="5" name="ZoneTexte 4">
            <a:extLst>
              <a:ext uri="{FF2B5EF4-FFF2-40B4-BE49-F238E27FC236}">
                <a16:creationId xmlns:a16="http://schemas.microsoft.com/office/drawing/2014/main" id="{49743D3F-E07E-CBAA-C86C-C88C2D34197D}"/>
              </a:ext>
            </a:extLst>
          </p:cNvPr>
          <p:cNvSpPr txBox="1"/>
          <p:nvPr/>
        </p:nvSpPr>
        <p:spPr>
          <a:xfrm>
            <a:off x="3823855" y="2789905"/>
            <a:ext cx="8035636" cy="2523768"/>
          </a:xfrm>
          <a:prstGeom prst="rect">
            <a:avLst/>
          </a:prstGeom>
          <a:noFill/>
        </p:spPr>
        <p:txBody>
          <a:bodyPr wrap="square" rtlCol="0">
            <a:spAutoFit/>
          </a:bodyPr>
          <a:lstStyle/>
          <a:p>
            <a:r>
              <a:rPr lang="fr-FR"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Stop à l’esprit du monde</a:t>
            </a:r>
            <a:endParaRPr lang="fr-CH"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fr-FR" sz="2000"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Louons le Seigneur, car nous avons un Grand Prêtre compatissant et tendre qui peut être touché par les sentiments de nos infirmités</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a:effectLst>
                  <a:outerShdw blurRad="38100" dist="38100" dir="2700000" algn="tl">
                    <a:srgbClr val="000000">
                      <a:alpha val="43137"/>
                    </a:srgbClr>
                  </a:outerShdw>
                </a:effectLst>
                <a:highlight>
                  <a:srgbClr val="FFFF00"/>
                </a:highlight>
                <a:latin typeface="Arial" panose="020B0604020202020204" pitchFamily="34" charset="0"/>
                <a:cs typeface="Arial" panose="020B0604020202020204" pitchFamily="34" charset="0"/>
              </a:rPr>
              <a:t>Nous ne nous attendons pas à trouver le repos ici. Non, non</a:t>
            </a:r>
            <a:r>
              <a:rPr lang="fr-F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fr-FR" sz="2000" dirty="0">
                <a:effectLst>
                  <a:outerShdw blurRad="38100" dist="38100" dir="2700000" algn="tl">
                    <a:srgbClr val="000000">
                      <a:alpha val="43137"/>
                    </a:srgbClr>
                  </a:outerShdw>
                </a:effectLst>
                <a:highlight>
                  <a:srgbClr val="00FFFF"/>
                </a:highlight>
                <a:latin typeface="Arial" panose="020B0604020202020204" pitchFamily="34" charset="0"/>
                <a:cs typeface="Arial" panose="020B0604020202020204" pitchFamily="34" charset="0"/>
              </a:rPr>
              <a:t>Le chemin qui mène au ciel est un chemin où l'on porte sa croix ; </a:t>
            </a:r>
            <a:r>
              <a:rPr lang="fr-FR"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 route est droite et étroite, mais nous avancerons avec joie, sachant que le Roi de gloire a déjà parcouru ce chemin avant nous. »</a:t>
            </a:r>
            <a:endParaRPr lang="fr-CH" sz="2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fr-CH" dirty="0"/>
          </a:p>
        </p:txBody>
      </p:sp>
      <p:pic>
        <p:nvPicPr>
          <p:cNvPr id="4100" name="Picture 4" descr="Image d’Épingle Story">
            <a:extLst>
              <a:ext uri="{FF2B5EF4-FFF2-40B4-BE49-F238E27FC236}">
                <a16:creationId xmlns:a16="http://schemas.microsoft.com/office/drawing/2014/main" id="{F2469997-8FE9-1CE9-98BD-CFC7AFA77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8" y="0"/>
            <a:ext cx="3859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F71C5F6D-D262-57DE-DC27-8EF3EFEE868D}"/>
              </a:ext>
            </a:extLst>
          </p:cNvPr>
          <p:cNvPicPr>
            <a:picLocks noChangeAspect="1"/>
          </p:cNvPicPr>
          <p:nvPr/>
        </p:nvPicPr>
        <p:blipFill>
          <a:blip r:embed="rId4"/>
          <a:stretch>
            <a:fillRect/>
          </a:stretch>
        </p:blipFill>
        <p:spPr>
          <a:xfrm>
            <a:off x="8539524" y="5135130"/>
            <a:ext cx="2179734" cy="2250333"/>
          </a:xfrm>
          <a:prstGeom prst="rect">
            <a:avLst/>
          </a:prstGeom>
        </p:spPr>
      </p:pic>
    </p:spTree>
    <p:extLst>
      <p:ext uri="{BB962C8B-B14F-4D97-AF65-F5344CB8AC3E}">
        <p14:creationId xmlns:p14="http://schemas.microsoft.com/office/powerpoint/2010/main" val="147431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2026t111 (1)</Template>
  <TotalTime>16</TotalTime>
  <Words>2691</Words>
  <Application>Microsoft Office PowerPoint</Application>
  <PresentationFormat>Panorámica</PresentationFormat>
  <Paragraphs>134</Paragraphs>
  <Slides>18</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18</vt:i4>
      </vt:variant>
    </vt:vector>
  </HeadingPairs>
  <TitlesOfParts>
    <vt:vector size="27" baseType="lpstr">
      <vt:lpstr>Comic Sans MS</vt:lpstr>
      <vt:lpstr>Aptos Display</vt:lpstr>
      <vt:lpstr>Brush Script MT</vt:lpstr>
      <vt:lpstr>Aptos</vt:lpstr>
      <vt:lpstr>Constantia</vt:lpstr>
      <vt:lpstr>Arial</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Paez</dc:creator>
  <cp:lastModifiedBy>Sergio</cp:lastModifiedBy>
  <cp:revision>2</cp:revision>
  <dcterms:created xsi:type="dcterms:W3CDTF">2026-03-12T21:21:00Z</dcterms:created>
  <dcterms:modified xsi:type="dcterms:W3CDTF">2026-03-13T14:50:02Z</dcterms:modified>
</cp:coreProperties>
</file>