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90" r:id="rId3"/>
    <p:sldId id="282" r:id="rId4"/>
    <p:sldId id="293" r:id="rId5"/>
    <p:sldId id="258" r:id="rId6"/>
    <p:sldId id="259" r:id="rId7"/>
    <p:sldId id="260" r:id="rId8"/>
    <p:sldId id="294" r:id="rId9"/>
    <p:sldId id="295" r:id="rId10"/>
    <p:sldId id="262" r:id="rId11"/>
    <p:sldId id="263" r:id="rId12"/>
    <p:sldId id="264"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0CA"/>
    <a:srgbClr val="CF9013"/>
    <a:srgbClr val="A87510"/>
    <a:srgbClr val="4BA5FF"/>
    <a:srgbClr val="E88D22"/>
    <a:srgbClr val="66FFFF"/>
    <a:srgbClr val="855C0D"/>
    <a:srgbClr val="AE2C31"/>
    <a:srgbClr val="E4D2F2"/>
    <a:srgbClr val="D7D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04" autoAdjust="0"/>
    <p:restoredTop sz="96327"/>
  </p:normalViewPr>
  <p:slideViewPr>
    <p:cSldViewPr snapToGrid="0">
      <p:cViewPr varScale="1">
        <p:scale>
          <a:sx n="107" d="100"/>
          <a:sy n="107" d="100"/>
        </p:scale>
        <p:origin x="4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s-ES" sz="2000" b="1" dirty="0" err="1">
              <a:solidFill>
                <a:schemeClr val="tx2">
                  <a:lumMod val="50000"/>
                </a:schemeClr>
              </a:solidFill>
            </a:rPr>
            <a:t>Comment</a:t>
          </a:r>
          <a:r>
            <a:rPr lang="es-ES" sz="2000" b="1" dirty="0">
              <a:solidFill>
                <a:schemeClr val="tx2">
                  <a:lumMod val="50000"/>
                </a:schemeClr>
              </a:solidFill>
            </a:rPr>
            <a:t> </a:t>
          </a:r>
          <a:r>
            <a:rPr lang="es-ES" sz="2000" b="1" dirty="0" err="1">
              <a:solidFill>
                <a:schemeClr val="tx2">
                  <a:lumMod val="50000"/>
                </a:schemeClr>
              </a:solidFill>
            </a:rPr>
            <a:t>étudier</a:t>
          </a:r>
          <a:r>
            <a:rPr lang="es-ES" sz="2000" b="1" dirty="0">
              <a:solidFill>
                <a:schemeClr val="tx2">
                  <a:lumMod val="50000"/>
                </a:schemeClr>
              </a:solidFill>
            </a:rPr>
            <a:t> la </a:t>
          </a:r>
          <a:r>
            <a:rPr lang="es-ES" sz="2000" b="1" dirty="0" err="1">
              <a:solidFill>
                <a:schemeClr val="tx2">
                  <a:lumMod val="50000"/>
                </a:schemeClr>
              </a:solidFill>
            </a:rPr>
            <a:t>Bible</a:t>
          </a:r>
          <a:r>
            <a:rPr lang="es-ES" sz="2000" b="1" dirty="0">
              <a:solidFill>
                <a:schemeClr val="tx2">
                  <a:lumMod val="50000"/>
                </a:schemeClr>
              </a:solidFill>
            </a:rPr>
            <a:t> :</a:t>
          </a:r>
        </a:p>
      </dgm:t>
    </dgm:pt>
    <dgm:pt modelId="{6AF777DB-6B30-447F-A544-2393379E83FB}" type="parTrans" cxnId="{65A1E800-3F31-44CA-839D-98418C5F2746}">
      <dgm:prSet/>
      <dgm:spPr/>
      <dgm:t>
        <a:bodyPr/>
        <a:lstStyle/>
        <a:p>
          <a:endParaRPr lang="es-ES" sz="2000"/>
        </a:p>
      </dgm:t>
    </dgm:pt>
    <dgm:pt modelId="{AE112AF7-F2EC-42AF-803B-B28B009ADCAC}" type="sibTrans" cxnId="{65A1E800-3F31-44CA-839D-98418C5F2746}">
      <dgm:prSet/>
      <dgm:spPr/>
      <dgm:t>
        <a:bodyPr/>
        <a:lstStyle/>
        <a:p>
          <a:endParaRPr lang="es-ES" sz="2000"/>
        </a:p>
      </dgm:t>
    </dgm:pt>
    <dgm:pt modelId="{9D7E9763-D263-437D-9895-30FFBD4EE73B}">
      <dgm:prSet custT="1"/>
      <dgm:spPr>
        <a:solidFill>
          <a:schemeClr val="accent6">
            <a:lumMod val="50000"/>
          </a:schemeClr>
        </a:solidFill>
      </dgm:spPr>
      <dgm:t>
        <a:bodyPr/>
        <a:lstStyle/>
        <a:p>
          <a:r>
            <a:rPr lang="es-ES" sz="2000" b="1" dirty="0">
              <a:effectLst>
                <a:outerShdw blurRad="38100" dist="38100" dir="2700000" algn="tl">
                  <a:srgbClr val="000000"/>
                </a:outerShdw>
              </a:effectLst>
            </a:rPr>
            <a:t>Le </a:t>
          </a:r>
          <a:r>
            <a:rPr lang="es-ES" sz="2000" b="1" dirty="0" err="1">
              <a:effectLst>
                <a:outerShdw blurRad="38100" dist="38100" dir="2700000" algn="tl">
                  <a:srgbClr val="000000"/>
                </a:outerShdw>
              </a:effectLst>
            </a:rPr>
            <a:t>temps</a:t>
          </a:r>
          <a:endParaRPr lang="es-ES" sz="2000" b="1" dirty="0">
            <a:effectLst>
              <a:outerShdw blurRad="38100" dist="38100" dir="2700000" algn="tl">
                <a:srgbClr val="000000"/>
              </a:outerShdw>
            </a:effectLst>
          </a:endParaRPr>
        </a:p>
      </dgm:t>
    </dgm:pt>
    <dgm:pt modelId="{4F718905-7719-4E39-A86D-49F36C9995CD}" type="parTrans" cxnId="{EF08B1D9-3F43-4405-B70D-697789D39A69}">
      <dgm:prSet/>
      <dgm:spPr/>
      <dgm:t>
        <a:bodyPr/>
        <a:lstStyle/>
        <a:p>
          <a:endParaRPr lang="es-ES" sz="2000"/>
        </a:p>
      </dgm:t>
    </dgm:pt>
    <dgm:pt modelId="{5E56B14D-5908-4DBC-96C7-C2834E449489}" type="sibTrans" cxnId="{EF08B1D9-3F43-4405-B70D-697789D39A69}">
      <dgm:prSet/>
      <dgm:spPr/>
      <dgm:t>
        <a:bodyPr/>
        <a:lstStyle/>
        <a:p>
          <a:endParaRPr lang="es-ES" sz="2000"/>
        </a:p>
      </dgm:t>
    </dgm:pt>
    <dgm:pt modelId="{346F7C78-5B64-4AF5-AA5B-CD45B08816EF}">
      <dgm:prSet custT="1"/>
      <dgm:spPr>
        <a:solidFill>
          <a:schemeClr val="bg2"/>
        </a:solidFill>
      </dgm:spPr>
      <dgm:t>
        <a:bodyPr/>
        <a:lstStyle/>
        <a:p>
          <a:r>
            <a:rPr lang="es-ES" sz="2000" b="1" dirty="0">
              <a:effectLst>
                <a:outerShdw blurRad="38100" dist="38100" dir="2700000" algn="tl">
                  <a:srgbClr val="000000"/>
                </a:outerShdw>
              </a:effectLst>
            </a:rPr>
            <a:t>Le </a:t>
          </a:r>
          <a:r>
            <a:rPr lang="es-ES" sz="2000" b="1" dirty="0" err="1">
              <a:effectLst>
                <a:outerShdw blurRad="38100" dist="38100" dir="2700000" algn="tl">
                  <a:srgbClr val="000000"/>
                </a:outerShdw>
              </a:effectLst>
            </a:rPr>
            <a:t>lieu</a:t>
          </a:r>
          <a:endParaRPr lang="es-ES" sz="2000" b="1" dirty="0">
            <a:effectLst>
              <a:outerShdw blurRad="38100" dist="38100" dir="2700000" algn="tl">
                <a:srgbClr val="000000"/>
              </a:outerShdw>
            </a:effectLst>
          </a:endParaRPr>
        </a:p>
      </dgm:t>
    </dgm:pt>
    <dgm:pt modelId="{DB9EBF68-C154-4C94-BFA1-0E41A5FB5C44}" type="parTrans" cxnId="{42E96D2A-FD7F-437F-A185-537774FAFDFB}">
      <dgm:prSet/>
      <dgm:spPr/>
      <dgm:t>
        <a:bodyPr/>
        <a:lstStyle/>
        <a:p>
          <a:endParaRPr lang="es-ES" sz="2000"/>
        </a:p>
      </dgm:t>
    </dgm:pt>
    <dgm:pt modelId="{566865AA-00DD-4BFC-88E8-B6E180C7386F}" type="sibTrans" cxnId="{42E96D2A-FD7F-437F-A185-537774FAFDFB}">
      <dgm:prSet/>
      <dgm:spPr/>
      <dgm:t>
        <a:bodyPr/>
        <a:lstStyle/>
        <a:p>
          <a:endParaRPr lang="es-ES" sz="2000"/>
        </a:p>
      </dgm:t>
    </dgm:pt>
    <dgm:pt modelId="{615BC5F3-C19B-48D2-9CB4-90DD025BB153}">
      <dgm:prSet custT="1"/>
      <dgm:spPr>
        <a:solidFill>
          <a:schemeClr val="accent1">
            <a:lumMod val="75000"/>
          </a:schemeClr>
        </a:solidFill>
      </dgm:spPr>
      <dgm:t>
        <a:bodyPr/>
        <a:lstStyle/>
        <a:p>
          <a:r>
            <a:rPr lang="es-ES" sz="2000" b="1" dirty="0">
              <a:effectLst>
                <a:outerShdw blurRad="38100" dist="38100" dir="2700000" algn="tl">
                  <a:srgbClr val="000000"/>
                </a:outerShdw>
              </a:effectLst>
            </a:rPr>
            <a:t>La </a:t>
          </a:r>
          <a:r>
            <a:rPr lang="es-ES" sz="2000" b="1" dirty="0" err="1">
              <a:effectLst>
                <a:outerShdw blurRad="38100" dist="38100" dir="2700000" algn="tl">
                  <a:srgbClr val="000000"/>
                </a:outerShdw>
              </a:effectLst>
            </a:rPr>
            <a:t>technique</a:t>
          </a:r>
          <a:endParaRPr lang="es-ES" sz="2000" b="1" dirty="0">
            <a:effectLst>
              <a:outerShdw blurRad="38100" dist="38100" dir="2700000" algn="tl">
                <a:srgbClr val="000000"/>
              </a:outerShdw>
            </a:effectLst>
          </a:endParaRPr>
        </a:p>
      </dgm:t>
    </dgm:pt>
    <dgm:pt modelId="{6BFA2B71-656E-43AF-A9AA-C0AEB00B4329}" type="parTrans" cxnId="{E49C5ABD-8C4A-4318-848D-FA9DBEDA4CCB}">
      <dgm:prSet/>
      <dgm:spPr/>
      <dgm:t>
        <a:bodyPr/>
        <a:lstStyle/>
        <a:p>
          <a:endParaRPr lang="es-ES" sz="2000"/>
        </a:p>
      </dgm:t>
    </dgm:pt>
    <dgm:pt modelId="{75F2F812-341C-4FDC-B4ED-DBFC5FF36FB7}" type="sibTrans" cxnId="{E49C5ABD-8C4A-4318-848D-FA9DBEDA4CCB}">
      <dgm:prSet/>
      <dgm:spPr/>
      <dgm:t>
        <a:bodyPr/>
        <a:lstStyle/>
        <a:p>
          <a:endParaRPr lang="es-ES" sz="20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fr-FR" sz="2000" b="1" dirty="0">
              <a:solidFill>
                <a:schemeClr val="accent2">
                  <a:lumMod val="50000"/>
                </a:schemeClr>
              </a:solidFill>
            </a:rPr>
            <a:t>Bénéfices de l'étude de la Bible :</a:t>
          </a:r>
          <a:endParaRPr lang="es-ES" sz="2000" b="1" dirty="0">
            <a:solidFill>
              <a:schemeClr val="accent2">
                <a:lumMod val="50000"/>
              </a:schemeClr>
            </a:solidFill>
          </a:endParaRPr>
        </a:p>
      </dgm:t>
    </dgm:pt>
    <dgm:pt modelId="{EC28A91E-89FD-4EC6-A9D8-519753291C01}" type="parTrans" cxnId="{F08589C2-33A3-4113-A9B7-FA52CDCC0DDD}">
      <dgm:prSet/>
      <dgm:spPr/>
      <dgm:t>
        <a:bodyPr/>
        <a:lstStyle/>
        <a:p>
          <a:endParaRPr lang="es-ES" sz="2000"/>
        </a:p>
      </dgm:t>
    </dgm:pt>
    <dgm:pt modelId="{1842891B-3D7D-421E-8BF6-BD1E8CEE8DD0}" type="sibTrans" cxnId="{F08589C2-33A3-4113-A9B7-FA52CDCC0DDD}">
      <dgm:prSet/>
      <dgm:spPr/>
      <dgm:t>
        <a:bodyPr/>
        <a:lstStyle/>
        <a:p>
          <a:endParaRPr lang="es-ES" sz="2000"/>
        </a:p>
      </dgm:t>
    </dgm:pt>
    <dgm:pt modelId="{868C3F27-94D4-40BD-948E-22015F235005}">
      <dgm:prSet custT="1"/>
      <dgm:spPr>
        <a:solidFill>
          <a:schemeClr val="accent5">
            <a:lumMod val="75000"/>
          </a:schemeClr>
        </a:solidFill>
      </dgm:spPr>
      <dgm:t>
        <a:bodyPr/>
        <a:lstStyle/>
        <a:p>
          <a:r>
            <a:rPr lang="fr-FR" sz="2000" b="1" dirty="0">
              <a:effectLst>
                <a:outerShdw blurRad="38100" dist="38100" dir="2700000" algn="tl">
                  <a:srgbClr val="000000"/>
                </a:outerShdw>
              </a:effectLst>
            </a:rPr>
            <a:t>Le bénéfice de la partager</a:t>
          </a:r>
          <a:endParaRPr lang="es-ES" sz="2000" b="1" dirty="0">
            <a:effectLst>
              <a:outerShdw blurRad="38100" dist="38100" dir="2700000" algn="tl">
                <a:srgbClr val="000000"/>
              </a:outerShdw>
            </a:effectLst>
          </a:endParaRPr>
        </a:p>
      </dgm:t>
    </dgm:pt>
    <dgm:pt modelId="{7915A73F-5B14-423F-AEB0-78CFB35B8506}" type="parTrans" cxnId="{4160C05E-1C24-457B-9BE3-5F4C137C227B}">
      <dgm:prSet/>
      <dgm:spPr/>
      <dgm:t>
        <a:bodyPr/>
        <a:lstStyle/>
        <a:p>
          <a:endParaRPr lang="es-ES" sz="2000"/>
        </a:p>
      </dgm:t>
    </dgm:pt>
    <dgm:pt modelId="{1C2A5DBE-FD27-42E5-9AE5-F10F84A74B3A}" type="sibTrans" cxnId="{4160C05E-1C24-457B-9BE3-5F4C137C227B}">
      <dgm:prSet/>
      <dgm:spPr/>
      <dgm:t>
        <a:bodyPr/>
        <a:lstStyle/>
        <a:p>
          <a:endParaRPr lang="es-ES" sz="2000"/>
        </a:p>
      </dgm:t>
    </dgm:pt>
    <dgm:pt modelId="{35369738-777B-4920-BEB8-E04541302D9D}">
      <dgm:prSet custT="1"/>
      <dgm:spPr>
        <a:solidFill>
          <a:srgbClr val="0070C0"/>
        </a:solidFill>
      </dgm:spPr>
      <dgm:t>
        <a:bodyPr/>
        <a:lstStyle/>
        <a:p>
          <a:r>
            <a:rPr lang="fr-FR" sz="2000" b="1" dirty="0">
              <a:effectLst>
                <a:outerShdw blurRad="38100" dist="38100" dir="2700000" algn="tl">
                  <a:srgbClr val="000000"/>
                </a:outerShdw>
              </a:effectLst>
            </a:rPr>
            <a:t>Le bénéfice de la manger</a:t>
          </a:r>
          <a:endParaRPr lang="es-ES" sz="2000" b="1" dirty="0">
            <a:effectLst>
              <a:outerShdw blurRad="38100" dist="38100" dir="2700000" algn="tl">
                <a:srgbClr val="000000"/>
              </a:outerShdw>
            </a:effectLst>
          </a:endParaRPr>
        </a:p>
      </dgm:t>
    </dgm:pt>
    <dgm:pt modelId="{4A238E80-9050-4894-A1D9-5361C8DEAE97}" type="parTrans" cxnId="{2AFEFD41-D696-494A-ACCB-F442C25F2768}">
      <dgm:prSet/>
      <dgm:spPr/>
      <dgm:t>
        <a:bodyPr/>
        <a:lstStyle/>
        <a:p>
          <a:endParaRPr lang="es-ES" sz="2000"/>
        </a:p>
      </dgm:t>
    </dgm:pt>
    <dgm:pt modelId="{2BF99C05-A719-4F3C-A9ED-6BDAA1163737}" type="sibTrans" cxnId="{2AFEFD41-D696-494A-ACCB-F442C25F2768}">
      <dgm:prSet/>
      <dgm:spPr/>
      <dgm:t>
        <a:bodyPr/>
        <a:lstStyle/>
        <a:p>
          <a:endParaRPr lang="es-ES" sz="2000"/>
        </a:p>
      </dgm:t>
    </dgm:pt>
    <dgm:pt modelId="{68FC8F96-2728-4415-81A4-6F70C798C171}" type="pres">
      <dgm:prSet presAssocID="{22495028-26DF-441C-8541-24177425F36C}" presName="theList" presStyleCnt="0">
        <dgm:presLayoutVars>
          <dgm:dir/>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r>
            <a:rPr lang="fr-FR" sz="2000" b="1" dirty="0">
              <a:effectLst>
                <a:outerShdw blurRad="38100" dist="38100" dir="2700000" algn="tl">
                  <a:srgbClr val="000000"/>
                </a:outerShdw>
              </a:effectLst>
            </a:rPr>
            <a:t>Une étude approfondie de la Bible se compose de quatre sections</a:t>
          </a:r>
          <a:endParaRPr lang="es-ES" sz="2000" b="1" dirty="0">
            <a:effectLst>
              <a:outerShdw blurRad="38100" dist="38100" dir="2700000" algn="tl">
                <a:srgbClr val="000000"/>
              </a:outerShdw>
            </a:effectLst>
          </a:endParaRP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r>
            <a:rPr lang="es-ES" sz="2000" b="1" dirty="0" err="1">
              <a:effectLst>
                <a:outerShdw blurRad="38100" dist="38100" dir="2700000" algn="tl">
                  <a:srgbClr val="000000"/>
                </a:outerShdw>
              </a:effectLst>
            </a:rPr>
            <a:t>Prier</a:t>
          </a:r>
          <a:endParaRPr lang="es-ES" sz="2000" b="1" dirty="0">
            <a:effectLst>
              <a:outerShdw blurRad="38100" dist="38100" dir="2700000" algn="tl">
                <a:srgbClr val="000000"/>
              </a:outerShdw>
            </a:effectLst>
          </a:endParaRPr>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r>
            <a:rPr lang="fr-FR" sz="2000" b="1" dirty="0">
              <a:effectLst>
                <a:outerShdw blurRad="38100" dist="38100" dir="2700000" algn="tl">
                  <a:srgbClr val="000000"/>
                </a:outerShdw>
              </a:effectLst>
            </a:rPr>
            <a:t>Lire et comprendre [technique proposée]</a:t>
          </a:r>
          <a:endParaRPr lang="es-ES" sz="2000" b="1" dirty="0">
            <a:effectLst>
              <a:outerShdw blurRad="38100" dist="38100" dir="2700000" algn="tl">
                <a:srgbClr val="000000"/>
              </a:outerShdw>
            </a:effectLst>
          </a:endParaRP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r>
            <a:rPr lang="es-ES" sz="2000" b="1" dirty="0" err="1">
              <a:effectLst>
                <a:outerShdw blurRad="38100" dist="38100" dir="2700000" algn="tl">
                  <a:srgbClr val="000000"/>
                </a:outerShdw>
              </a:effectLst>
            </a:rPr>
            <a:t>Prier</a:t>
          </a:r>
          <a:endParaRPr lang="es-ES" sz="2000" b="1" dirty="0">
            <a:effectLst>
              <a:outerShdw blurRad="38100" dist="38100" dir="2700000" algn="tl">
                <a:srgbClr val="000000"/>
              </a:outerShdw>
            </a:effectLst>
          </a:endParaRP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r>
            <a:rPr lang="es-ES" sz="2000" b="1" dirty="0" err="1">
              <a:effectLst>
                <a:outerShdw blurRad="38100" dist="38100" dir="2700000" algn="tl">
                  <a:srgbClr val="000000"/>
                </a:outerShdw>
              </a:effectLst>
            </a:rPr>
            <a:t>Partager</a:t>
          </a:r>
          <a:endParaRPr lang="es-ES" sz="2000" b="1" dirty="0">
            <a:effectLst>
              <a:outerShdw blurRad="38100" dist="38100" dir="2700000" algn="tl">
                <a:srgbClr val="000000"/>
              </a:outerShdw>
            </a:effectLst>
          </a:endParaRP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fr-FR" sz="2000" b="1" dirty="0">
              <a:effectLst/>
            </a:rPr>
            <a:t>Invite le Saint-Esprit à être ton guide dans l'étude</a:t>
          </a:r>
          <a:endParaRPr lang="es-ES" sz="2000" b="1" dirty="0">
            <a:effectLst/>
          </a:endParaRP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fr-FR" sz="2000" b="1" dirty="0">
              <a:effectLst/>
            </a:rPr>
            <a:t>Choisis un verset ou un passage de la Bible</a:t>
          </a:r>
          <a:endParaRPr lang="es-ES" sz="2000" b="1" dirty="0">
            <a:effectLst/>
          </a:endParaRP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r>
            <a:rPr lang="fr-FR" sz="2000" b="1" dirty="0">
              <a:effectLst/>
            </a:rPr>
            <a:t>Il touchera ton cœur et ton esprit pour que tu comprennes ce que tu lis</a:t>
          </a:r>
          <a:endParaRPr lang="es-ES" sz="2000" b="1" dirty="0">
            <a:effectLst/>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fr-FR" sz="2000" b="1" kern="1200" dirty="0">
              <a:solidFill>
                <a:prstClr val="black"/>
              </a:solidFill>
              <a:effectLst/>
              <a:latin typeface="Aptos" panose="02110004020202020204"/>
              <a:ea typeface="+mn-ea"/>
              <a:cs typeface="+mn-cs"/>
            </a:rPr>
            <a:t>Écris-le pour t'aider à le graver dans l'esprit</a:t>
          </a:r>
          <a:endParaRPr lang="es-ES" sz="2000" b="1" kern="1200" dirty="0">
            <a:solidFill>
              <a:prstClr val="black"/>
            </a:solidFill>
            <a:effectLst/>
            <a:latin typeface="Aptos" panose="02110004020202020204"/>
            <a:ea typeface="+mn-ea"/>
            <a:cs typeface="+mn-cs"/>
          </a:endParaRP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s-ES" sz="2000" b="1" kern="1200" dirty="0" err="1">
              <a:solidFill>
                <a:schemeClr val="bg1"/>
              </a:solidFill>
              <a:effectLst>
                <a:outerShdw blurRad="38100" dist="38100" dir="2700000" algn="tl">
                  <a:srgbClr val="000000"/>
                </a:outerShdw>
              </a:effectLst>
              <a:latin typeface="Aptos" panose="02110004020202020204"/>
              <a:ea typeface="+mn-ea"/>
              <a:cs typeface="+mn-cs"/>
            </a:rPr>
            <a:t>Souligne</a:t>
          </a:r>
          <a:r>
            <a:rPr lang="es-ES" sz="2000" b="1" kern="1200" dirty="0">
              <a:solidFill>
                <a:schemeClr val="bg1"/>
              </a:solidFill>
              <a:effectLst>
                <a:outerShdw blurRad="38100" dist="38100" dir="2700000" algn="tl">
                  <a:srgbClr val="000000"/>
                </a:outerShdw>
              </a:effectLst>
              <a:latin typeface="Aptos" panose="02110004020202020204"/>
              <a:ea typeface="+mn-ea"/>
              <a:cs typeface="+mn-cs"/>
            </a:rPr>
            <a:t> les </a:t>
          </a:r>
          <a:r>
            <a:rPr lang="es-ES" sz="2000" b="1" kern="1200" dirty="0" err="1">
              <a:solidFill>
                <a:schemeClr val="bg1"/>
              </a:solidFill>
              <a:effectLst>
                <a:outerShdw blurRad="38100" dist="38100" dir="2700000" algn="tl">
                  <a:srgbClr val="000000"/>
                </a:outerShdw>
              </a:effectLst>
              <a:latin typeface="Aptos" panose="02110004020202020204"/>
              <a:ea typeface="+mn-ea"/>
              <a:cs typeface="+mn-cs"/>
            </a:rPr>
            <a:t>idées</a:t>
          </a:r>
          <a:r>
            <a:rPr lang="es-ES" sz="2000" b="1" kern="1200" dirty="0">
              <a:solidFill>
                <a:schemeClr val="bg1"/>
              </a:solidFill>
              <a:effectLst>
                <a:outerShdw blurRad="38100" dist="38100" dir="2700000" algn="tl">
                  <a:srgbClr val="000000"/>
                </a:outerShdw>
              </a:effectLst>
              <a:latin typeface="Aptos" panose="02110004020202020204"/>
              <a:ea typeface="+mn-ea"/>
              <a:cs typeface="+mn-cs"/>
            </a:rPr>
            <a:t> </a:t>
          </a:r>
          <a:r>
            <a:rPr lang="es-ES" sz="2000" b="1" kern="1200" dirty="0" err="1">
              <a:solidFill>
                <a:schemeClr val="bg1"/>
              </a:solidFill>
              <a:effectLst>
                <a:outerShdw blurRad="38100" dist="38100" dir="2700000" algn="tl">
                  <a:srgbClr val="000000"/>
                </a:outerShdw>
              </a:effectLst>
              <a:latin typeface="Aptos" panose="02110004020202020204"/>
              <a:ea typeface="+mn-ea"/>
              <a:cs typeface="+mn-cs"/>
            </a:rPr>
            <a:t>clés</a:t>
          </a:r>
          <a:endParaRPr lang="es-ES" sz="2000" b="1" kern="1200" dirty="0">
            <a:solidFill>
              <a:schemeClr val="bg1"/>
            </a:solidFill>
            <a:effectLst>
              <a:outerShdw blurRad="38100" dist="38100" dir="2700000" algn="tl">
                <a:srgbClr val="000000"/>
              </a:outerShdw>
            </a:effectLst>
            <a:latin typeface="Aptos" panose="02110004020202020204"/>
            <a:ea typeface="+mn-ea"/>
            <a:cs typeface="+mn-cs"/>
          </a:endParaRP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fr-FR" sz="2000" b="1" dirty="0">
              <a:solidFill>
                <a:schemeClr val="bg1"/>
              </a:solidFill>
              <a:effectLst>
                <a:outerShdw blurRad="38100" dist="38100" dir="2700000" algn="tl">
                  <a:srgbClr val="000000"/>
                </a:outerShdw>
              </a:effectLst>
            </a:rPr>
            <a:t>Écris les pensées que t'inspirent ces idées clés</a:t>
          </a:r>
          <a:endParaRPr lang="es-ES" sz="2000" b="1" dirty="0">
            <a:solidFill>
              <a:schemeClr val="bg1"/>
            </a:solidFill>
            <a:effectLst>
              <a:outerShdw blurRad="38100" dist="38100" dir="2700000" algn="tl">
                <a:srgbClr val="000000"/>
              </a:outerShdw>
            </a:effectLst>
          </a:endParaRP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fr-FR" sz="2000" b="1" kern="1200" dirty="0">
              <a:effectLst/>
            </a:rPr>
            <a:t>Demande à Dieu de t'aider à appliquer les idées apprises</a:t>
          </a:r>
          <a:endParaRPr lang="es-ES" sz="2000" b="1" kern="1200" dirty="0">
            <a:effectLst/>
          </a:endParaRP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fr-FR" sz="2000" b="1" kern="1200" dirty="0">
              <a:effectLst/>
            </a:rPr>
            <a:t>Pense à qui tu pourrais partager ce que tu as appris</a:t>
          </a:r>
          <a:endParaRPr lang="es-ES" sz="2000" b="1" kern="1200" dirty="0">
            <a:effectLst/>
          </a:endParaRP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43650">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8228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199688">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82285">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fr-FR" sz="2400" b="1" dirty="0">
              <a:effectLst>
                <a:outerShdw blurRad="38100" dist="38100" dir="2700000" algn="tl">
                  <a:srgbClr val="000000"/>
                </a:outerShdw>
              </a:effectLst>
            </a:rPr>
            <a:t>Autres techniques d'étude de la Bible</a:t>
          </a:r>
          <a:endParaRPr lang="es-ES" sz="2400" b="1" dirty="0">
            <a:effectLst>
              <a:outerShdw blurRad="38100" dist="38100" dir="2700000" algn="tl">
                <a:srgbClr val="000000"/>
              </a:outerShdw>
            </a:effectLst>
          </a:endParaRP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fr-FR" sz="2000" b="1" dirty="0">
              <a:solidFill>
                <a:schemeClr val="tx1"/>
              </a:solidFill>
              <a:effectLst/>
            </a:rPr>
            <a:t>Comparer verset à verset (Ésaïe 28.10)</a:t>
          </a:r>
          <a:endParaRPr lang="es-ES" sz="2000" b="1" dirty="0">
            <a:solidFill>
              <a:schemeClr val="tx1"/>
            </a:solidFill>
            <a:effectLst/>
          </a:endParaRP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fr-FR" sz="2000" b="1" dirty="0">
              <a:solidFill>
                <a:schemeClr val="tx1"/>
              </a:solidFill>
              <a:effectLst/>
            </a:rPr>
            <a:t>Étudier des chapitres ou des livres entiers</a:t>
          </a:r>
          <a:endParaRPr lang="es-ES" sz="2000" b="1" dirty="0">
            <a:solidFill>
              <a:schemeClr val="tx1"/>
            </a:solidFill>
            <a:effectLst/>
          </a:endParaRP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r>
            <a:rPr lang="fr-FR" sz="2000" b="1" dirty="0">
              <a:solidFill>
                <a:schemeClr val="tx1"/>
              </a:solidFill>
              <a:effectLst/>
            </a:rPr>
            <a:t>Étudier un thème ou un mot à l'aide d'une concordance</a:t>
          </a:r>
          <a:endParaRPr lang="es-ES" sz="2000" b="1" dirty="0">
            <a:solidFill>
              <a:schemeClr val="tx1"/>
            </a:solidFill>
            <a:effectLst/>
          </a:endParaRP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fr-FR" sz="2000" b="1" dirty="0">
              <a:solidFill>
                <a:schemeClr val="tx1"/>
              </a:solidFill>
              <a:effectLst/>
            </a:rPr>
            <a:t>Consulter des commentaires ou des dictionnaires bibliques</a:t>
          </a:r>
          <a:endParaRPr lang="es-ES" sz="2000" b="1" dirty="0">
            <a:solidFill>
              <a:schemeClr val="tx1"/>
            </a:solidFill>
            <a:effectLst/>
          </a:endParaRP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r>
            <a:rPr lang="fr-FR" sz="2000" b="1" dirty="0">
              <a:solidFill>
                <a:schemeClr val="tx1"/>
              </a:solidFill>
              <a:effectLst/>
            </a:rPr>
            <a:t>Lire en parallèle avec des passages de la série “La Grande Controverse” d'Ellen G. White</a:t>
          </a:r>
          <a:endParaRPr lang="es-ES" sz="2000" b="1" dirty="0">
            <a:solidFill>
              <a:schemeClr val="tx1"/>
            </a:solidFill>
            <a:effectLst/>
          </a:endParaRP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770" y="0"/>
          <a:ext cx="2664742" cy="286232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chemeClr val="tx2">
                  <a:lumMod val="50000"/>
                </a:schemeClr>
              </a:solidFill>
            </a:rPr>
            <a:t>Comment</a:t>
          </a:r>
          <a:r>
            <a:rPr lang="es-ES" sz="2000" b="1" kern="1200" dirty="0">
              <a:solidFill>
                <a:schemeClr val="tx2">
                  <a:lumMod val="50000"/>
                </a:schemeClr>
              </a:solidFill>
            </a:rPr>
            <a:t> </a:t>
          </a:r>
          <a:r>
            <a:rPr lang="es-ES" sz="2000" b="1" kern="1200" dirty="0" err="1">
              <a:solidFill>
                <a:schemeClr val="tx2">
                  <a:lumMod val="50000"/>
                </a:schemeClr>
              </a:solidFill>
            </a:rPr>
            <a:t>étudier</a:t>
          </a:r>
          <a:r>
            <a:rPr lang="es-ES" sz="2000" b="1" kern="1200" dirty="0">
              <a:solidFill>
                <a:schemeClr val="tx2">
                  <a:lumMod val="50000"/>
                </a:schemeClr>
              </a:solidFill>
            </a:rPr>
            <a:t> la </a:t>
          </a:r>
          <a:r>
            <a:rPr lang="es-ES" sz="2000" b="1" kern="1200" dirty="0" err="1">
              <a:solidFill>
                <a:schemeClr val="tx2">
                  <a:lumMod val="50000"/>
                </a:schemeClr>
              </a:solidFill>
            </a:rPr>
            <a:t>Bible</a:t>
          </a:r>
          <a:r>
            <a:rPr lang="es-ES" sz="2000" b="1" kern="1200" dirty="0">
              <a:solidFill>
                <a:schemeClr val="tx2">
                  <a:lumMod val="50000"/>
                </a:schemeClr>
              </a:solidFill>
            </a:rPr>
            <a:t> :</a:t>
          </a:r>
        </a:p>
      </dsp:txBody>
      <dsp:txXfrm>
        <a:off x="2770" y="0"/>
        <a:ext cx="2664742" cy="858696"/>
      </dsp:txXfrm>
    </dsp:sp>
    <dsp:sp modelId="{84FE2549-8848-4EF8-9B20-2FD2B7AB8D07}">
      <dsp:nvSpPr>
        <dsp:cNvPr id="0" name=""/>
        <dsp:cNvSpPr/>
      </dsp:nvSpPr>
      <dsp:spPr>
        <a:xfrm>
          <a:off x="269244" y="858941"/>
          <a:ext cx="2131793" cy="562331"/>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Le </a:t>
          </a:r>
          <a:r>
            <a:rPr lang="es-ES" sz="2000" b="1" kern="1200" dirty="0" err="1">
              <a:effectLst>
                <a:outerShdw blurRad="38100" dist="38100" dir="2700000" algn="tl">
                  <a:srgbClr val="000000"/>
                </a:outerShdw>
              </a:effectLst>
            </a:rPr>
            <a:t>temps</a:t>
          </a:r>
          <a:endParaRPr lang="es-ES" sz="2000" b="1" kern="1200" dirty="0">
            <a:effectLst>
              <a:outerShdw blurRad="38100" dist="38100" dir="2700000" algn="tl">
                <a:srgbClr val="000000"/>
              </a:outerShdw>
            </a:effectLst>
          </a:endParaRPr>
        </a:p>
      </dsp:txBody>
      <dsp:txXfrm>
        <a:off x="285714" y="875411"/>
        <a:ext cx="2098853" cy="529391"/>
      </dsp:txXfrm>
    </dsp:sp>
    <dsp:sp modelId="{55BC3636-CD4A-41E8-BCA3-6220B2B52C17}">
      <dsp:nvSpPr>
        <dsp:cNvPr id="0" name=""/>
        <dsp:cNvSpPr/>
      </dsp:nvSpPr>
      <dsp:spPr>
        <a:xfrm>
          <a:off x="269244" y="1507785"/>
          <a:ext cx="2131793" cy="562331"/>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Le </a:t>
          </a:r>
          <a:r>
            <a:rPr lang="es-ES" sz="2000" b="1" kern="1200" dirty="0" err="1">
              <a:effectLst>
                <a:outerShdw blurRad="38100" dist="38100" dir="2700000" algn="tl">
                  <a:srgbClr val="000000"/>
                </a:outerShdw>
              </a:effectLst>
            </a:rPr>
            <a:t>lieu</a:t>
          </a:r>
          <a:endParaRPr lang="es-ES" sz="2000" b="1" kern="1200" dirty="0">
            <a:effectLst>
              <a:outerShdw blurRad="38100" dist="38100" dir="2700000" algn="tl">
                <a:srgbClr val="000000"/>
              </a:outerShdw>
            </a:effectLst>
          </a:endParaRPr>
        </a:p>
      </dsp:txBody>
      <dsp:txXfrm>
        <a:off x="285714" y="1524255"/>
        <a:ext cx="2098853" cy="529391"/>
      </dsp:txXfrm>
    </dsp:sp>
    <dsp:sp modelId="{776A7543-CA9F-4DB0-8921-7F5E3B0E5DAD}">
      <dsp:nvSpPr>
        <dsp:cNvPr id="0" name=""/>
        <dsp:cNvSpPr/>
      </dsp:nvSpPr>
      <dsp:spPr>
        <a:xfrm>
          <a:off x="269244" y="2156629"/>
          <a:ext cx="2131793" cy="562331"/>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La </a:t>
          </a:r>
          <a:r>
            <a:rPr lang="es-ES" sz="2000" b="1" kern="1200" dirty="0" err="1">
              <a:effectLst>
                <a:outerShdw blurRad="38100" dist="38100" dir="2700000" algn="tl">
                  <a:srgbClr val="000000"/>
                </a:outerShdw>
              </a:effectLst>
            </a:rPr>
            <a:t>technique</a:t>
          </a:r>
          <a:endParaRPr lang="es-ES" sz="2000" b="1" kern="1200" dirty="0">
            <a:effectLst>
              <a:outerShdw blurRad="38100" dist="38100" dir="2700000" algn="tl">
                <a:srgbClr val="000000"/>
              </a:outerShdw>
            </a:effectLst>
          </a:endParaRPr>
        </a:p>
      </dsp:txBody>
      <dsp:txXfrm>
        <a:off x="285714" y="2173099"/>
        <a:ext cx="2098853" cy="529391"/>
      </dsp:txXfrm>
    </dsp:sp>
    <dsp:sp modelId="{A87ABEBE-4754-486E-8E86-AE51F827EC8A}">
      <dsp:nvSpPr>
        <dsp:cNvPr id="0" name=""/>
        <dsp:cNvSpPr/>
      </dsp:nvSpPr>
      <dsp:spPr>
        <a:xfrm>
          <a:off x="2867367" y="0"/>
          <a:ext cx="2664742" cy="286232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2">
                  <a:lumMod val="50000"/>
                </a:schemeClr>
              </a:solidFill>
            </a:rPr>
            <a:t>Bénéfices de l'étude de la Bible :</a:t>
          </a:r>
          <a:endParaRPr lang="es-ES" sz="2000" b="1" kern="1200" dirty="0">
            <a:solidFill>
              <a:schemeClr val="accent2">
                <a:lumMod val="50000"/>
              </a:schemeClr>
            </a:solidFill>
          </a:endParaRPr>
        </a:p>
      </dsp:txBody>
      <dsp:txXfrm>
        <a:off x="2867367" y="0"/>
        <a:ext cx="2664742" cy="858696"/>
      </dsp:txXfrm>
    </dsp:sp>
    <dsp:sp modelId="{2EFD39B7-AC47-4122-8D79-B43CE836349B}">
      <dsp:nvSpPr>
        <dsp:cNvPr id="0" name=""/>
        <dsp:cNvSpPr/>
      </dsp:nvSpPr>
      <dsp:spPr>
        <a:xfrm>
          <a:off x="3133842" y="859535"/>
          <a:ext cx="2131793" cy="8630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Le bénéfice de la partager</a:t>
          </a:r>
          <a:endParaRPr lang="es-ES" sz="2000" b="1" kern="1200" dirty="0">
            <a:effectLst>
              <a:outerShdw blurRad="38100" dist="38100" dir="2700000" algn="tl">
                <a:srgbClr val="000000"/>
              </a:outerShdw>
            </a:effectLst>
          </a:endParaRPr>
        </a:p>
      </dsp:txBody>
      <dsp:txXfrm>
        <a:off x="3159119" y="884812"/>
        <a:ext cx="2081239" cy="812475"/>
      </dsp:txXfrm>
    </dsp:sp>
    <dsp:sp modelId="{3AA94E57-DC1D-4DCB-90DF-B6CDC13C6F33}">
      <dsp:nvSpPr>
        <dsp:cNvPr id="0" name=""/>
        <dsp:cNvSpPr/>
      </dsp:nvSpPr>
      <dsp:spPr>
        <a:xfrm>
          <a:off x="3133842" y="1855338"/>
          <a:ext cx="2131793" cy="8630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Le bénéfice de la manger</a:t>
          </a:r>
          <a:endParaRPr lang="es-ES" sz="2000" b="1" kern="1200" dirty="0">
            <a:effectLst>
              <a:outerShdw blurRad="38100" dist="38100" dir="2700000" algn="tl">
                <a:srgbClr val="000000"/>
              </a:outerShdw>
            </a:effectLst>
          </a:endParaRPr>
        </a:p>
      </dsp:txBody>
      <dsp:txXfrm>
        <a:off x="3159119" y="1880615"/>
        <a:ext cx="2081239" cy="81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500635" y="1438911"/>
          <a:ext cx="349532" cy="927616"/>
        </a:xfrm>
        <a:custGeom>
          <a:avLst/>
          <a:gdLst/>
          <a:ahLst/>
          <a:cxnLst/>
          <a:rect l="0" t="0" r="0" b="0"/>
          <a:pathLst>
            <a:path>
              <a:moveTo>
                <a:pt x="0" y="0"/>
              </a:moveTo>
              <a:lnTo>
                <a:pt x="0" y="927616"/>
              </a:lnTo>
              <a:lnTo>
                <a:pt x="349532" y="927616"/>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818350" y="531291"/>
          <a:ext cx="4614372" cy="268450"/>
        </a:xfrm>
        <a:custGeom>
          <a:avLst/>
          <a:gdLst/>
          <a:ahLst/>
          <a:cxnLst/>
          <a:rect l="0" t="0" r="0" b="0"/>
          <a:pathLst>
            <a:path>
              <a:moveTo>
                <a:pt x="0" y="0"/>
              </a:moveTo>
              <a:lnTo>
                <a:pt x="0" y="134225"/>
              </a:lnTo>
              <a:lnTo>
                <a:pt x="4614372" y="134225"/>
              </a:lnTo>
              <a:lnTo>
                <a:pt x="4614372"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6901966" y="1438911"/>
          <a:ext cx="349532" cy="906622"/>
        </a:xfrm>
        <a:custGeom>
          <a:avLst/>
          <a:gdLst/>
          <a:ahLst/>
          <a:cxnLst/>
          <a:rect l="0" t="0" r="0" b="0"/>
          <a:pathLst>
            <a:path>
              <a:moveTo>
                <a:pt x="0" y="0"/>
              </a:moveTo>
              <a:lnTo>
                <a:pt x="0" y="906622"/>
              </a:lnTo>
              <a:lnTo>
                <a:pt x="349532" y="906622"/>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818350" y="531291"/>
          <a:ext cx="2015703" cy="268450"/>
        </a:xfrm>
        <a:custGeom>
          <a:avLst/>
          <a:gdLst/>
          <a:ahLst/>
          <a:cxnLst/>
          <a:rect l="0" t="0" r="0" b="0"/>
          <a:pathLst>
            <a:path>
              <a:moveTo>
                <a:pt x="0" y="0"/>
              </a:moveTo>
              <a:lnTo>
                <a:pt x="0" y="134225"/>
              </a:lnTo>
              <a:lnTo>
                <a:pt x="2015703" y="134225"/>
              </a:lnTo>
              <a:lnTo>
                <a:pt x="2015703"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2949004" y="1438911"/>
          <a:ext cx="239860" cy="3649989"/>
        </a:xfrm>
        <a:custGeom>
          <a:avLst/>
          <a:gdLst/>
          <a:ahLst/>
          <a:cxnLst/>
          <a:rect l="0" t="0" r="0" b="0"/>
          <a:pathLst>
            <a:path>
              <a:moveTo>
                <a:pt x="0" y="0"/>
              </a:moveTo>
              <a:lnTo>
                <a:pt x="0" y="3649989"/>
              </a:lnTo>
              <a:lnTo>
                <a:pt x="239860" y="364998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2949004" y="1438911"/>
          <a:ext cx="239860" cy="2674550"/>
        </a:xfrm>
        <a:custGeom>
          <a:avLst/>
          <a:gdLst/>
          <a:ahLst/>
          <a:cxnLst/>
          <a:rect l="0" t="0" r="0" b="0"/>
          <a:pathLst>
            <a:path>
              <a:moveTo>
                <a:pt x="0" y="0"/>
              </a:moveTo>
              <a:lnTo>
                <a:pt x="0" y="2674550"/>
              </a:lnTo>
              <a:lnTo>
                <a:pt x="239860" y="267455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2949004" y="1438911"/>
          <a:ext cx="239860" cy="1699112"/>
        </a:xfrm>
        <a:custGeom>
          <a:avLst/>
          <a:gdLst/>
          <a:ahLst/>
          <a:cxnLst/>
          <a:rect l="0" t="0" r="0" b="0"/>
          <a:pathLst>
            <a:path>
              <a:moveTo>
                <a:pt x="0" y="0"/>
              </a:moveTo>
              <a:lnTo>
                <a:pt x="0" y="1699112"/>
              </a:lnTo>
              <a:lnTo>
                <a:pt x="239860" y="1699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2949004" y="1438911"/>
          <a:ext cx="239860" cy="655854"/>
        </a:xfrm>
        <a:custGeom>
          <a:avLst/>
          <a:gdLst/>
          <a:ahLst/>
          <a:cxnLst/>
          <a:rect l="0" t="0" r="0" b="0"/>
          <a:pathLst>
            <a:path>
              <a:moveTo>
                <a:pt x="0" y="0"/>
              </a:moveTo>
              <a:lnTo>
                <a:pt x="0" y="655854"/>
              </a:lnTo>
              <a:lnTo>
                <a:pt x="239860" y="65585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194872" y="531291"/>
          <a:ext cx="1623477" cy="268450"/>
        </a:xfrm>
        <a:custGeom>
          <a:avLst/>
          <a:gdLst/>
          <a:ahLst/>
          <a:cxnLst/>
          <a:rect l="0" t="0" r="0" b="0"/>
          <a:pathLst>
            <a:path>
              <a:moveTo>
                <a:pt x="1623477" y="0"/>
              </a:moveTo>
              <a:lnTo>
                <a:pt x="1623477"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271890" y="1438911"/>
          <a:ext cx="349532" cy="2885032"/>
        </a:xfrm>
        <a:custGeom>
          <a:avLst/>
          <a:gdLst/>
          <a:ahLst/>
          <a:cxnLst/>
          <a:rect l="0" t="0" r="0" b="0"/>
          <a:pathLst>
            <a:path>
              <a:moveTo>
                <a:pt x="0" y="0"/>
              </a:moveTo>
              <a:lnTo>
                <a:pt x="0" y="2885032"/>
              </a:lnTo>
              <a:lnTo>
                <a:pt x="349532" y="288503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271890" y="1438911"/>
          <a:ext cx="349532" cy="1051161"/>
        </a:xfrm>
        <a:custGeom>
          <a:avLst/>
          <a:gdLst/>
          <a:ahLst/>
          <a:cxnLst/>
          <a:rect l="0" t="0" r="0" b="0"/>
          <a:pathLst>
            <a:path>
              <a:moveTo>
                <a:pt x="0" y="0"/>
              </a:moveTo>
              <a:lnTo>
                <a:pt x="0" y="1051161"/>
              </a:lnTo>
              <a:lnTo>
                <a:pt x="349532" y="105116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203977" y="531291"/>
          <a:ext cx="4614372" cy="268450"/>
        </a:xfrm>
        <a:custGeom>
          <a:avLst/>
          <a:gdLst/>
          <a:ahLst/>
          <a:cxnLst/>
          <a:rect l="0" t="0" r="0" b="0"/>
          <a:pathLst>
            <a:path>
              <a:moveTo>
                <a:pt x="4614372" y="0"/>
              </a:moveTo>
              <a:lnTo>
                <a:pt x="4614372"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486256" y="570"/>
          <a:ext cx="10664186" cy="530721"/>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Une étude approfondie de la Bible se compose de quatre sections</a:t>
          </a:r>
          <a:endParaRPr lang="es-ES" sz="2000" b="1" kern="1200" dirty="0">
            <a:effectLst>
              <a:outerShdw blurRad="38100" dist="38100" dir="2700000" algn="tl">
                <a:srgbClr val="000000"/>
              </a:outerShdw>
            </a:effectLst>
          </a:endParaRPr>
        </a:p>
      </dsp:txBody>
      <dsp:txXfrm>
        <a:off x="486256" y="570"/>
        <a:ext cx="10664186" cy="530721"/>
      </dsp:txXfrm>
    </dsp:sp>
    <dsp:sp modelId="{25FBE55C-7604-4739-A70C-E0D555C8D2DB}">
      <dsp:nvSpPr>
        <dsp:cNvPr id="0" name=""/>
        <dsp:cNvSpPr/>
      </dsp:nvSpPr>
      <dsp:spPr>
        <a:xfrm>
          <a:off x="38868" y="799742"/>
          <a:ext cx="2330217" cy="639168"/>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Prier</a:t>
          </a:r>
          <a:endParaRPr lang="es-ES" sz="2000" b="1" kern="1200" dirty="0">
            <a:effectLst>
              <a:outerShdw blurRad="38100" dist="38100" dir="2700000" algn="tl">
                <a:srgbClr val="000000"/>
              </a:outerShdw>
            </a:effectLst>
          </a:endParaRPr>
        </a:p>
      </dsp:txBody>
      <dsp:txXfrm>
        <a:off x="38868" y="799742"/>
        <a:ext cx="2330217" cy="639168"/>
      </dsp:txXfrm>
    </dsp:sp>
    <dsp:sp modelId="{581F876A-5E78-460A-8BA8-059CBD9F8CF3}">
      <dsp:nvSpPr>
        <dsp:cNvPr id="0" name=""/>
        <dsp:cNvSpPr/>
      </dsp:nvSpPr>
      <dsp:spPr>
        <a:xfrm>
          <a:off x="621423" y="1707362"/>
          <a:ext cx="1904774" cy="156542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rPr>
            <a:t>Invite le Saint-Esprit à être ton guide dans l'étude</a:t>
          </a:r>
          <a:endParaRPr lang="es-ES" sz="2000" b="1" kern="1200" dirty="0">
            <a:effectLst/>
          </a:endParaRPr>
        </a:p>
      </dsp:txBody>
      <dsp:txXfrm>
        <a:off x="621423" y="1707362"/>
        <a:ext cx="1904774" cy="1565420"/>
      </dsp:txXfrm>
    </dsp:sp>
    <dsp:sp modelId="{E9A2B961-0D76-43C7-898F-1FBA133E7C1B}">
      <dsp:nvSpPr>
        <dsp:cNvPr id="0" name=""/>
        <dsp:cNvSpPr/>
      </dsp:nvSpPr>
      <dsp:spPr>
        <a:xfrm>
          <a:off x="621423" y="3541233"/>
          <a:ext cx="1904774" cy="1565420"/>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rPr>
            <a:t>Il touchera ton cœur et ton esprit pour que tu comprennes ce que tu lis</a:t>
          </a:r>
          <a:endParaRPr lang="es-ES" sz="2000" b="1" kern="1200" dirty="0">
            <a:effectLst/>
          </a:endParaRPr>
        </a:p>
      </dsp:txBody>
      <dsp:txXfrm>
        <a:off x="621423" y="3541233"/>
        <a:ext cx="1904774" cy="1565420"/>
      </dsp:txXfrm>
    </dsp:sp>
    <dsp:sp modelId="{E6C9E379-076F-4E92-936C-C837C8A36F33}">
      <dsp:nvSpPr>
        <dsp:cNvPr id="0" name=""/>
        <dsp:cNvSpPr/>
      </dsp:nvSpPr>
      <dsp:spPr>
        <a:xfrm>
          <a:off x="2637537" y="799742"/>
          <a:ext cx="3114669" cy="639168"/>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Lire et comprendre [technique proposée]</a:t>
          </a:r>
          <a:endParaRPr lang="es-ES" sz="2000" b="1" kern="1200" dirty="0">
            <a:effectLst>
              <a:outerShdw blurRad="38100" dist="38100" dir="2700000" algn="tl">
                <a:srgbClr val="000000"/>
              </a:outerShdw>
            </a:effectLst>
          </a:endParaRPr>
        </a:p>
      </dsp:txBody>
      <dsp:txXfrm>
        <a:off x="2637537" y="799742"/>
        <a:ext cx="3114669" cy="639168"/>
      </dsp:txXfrm>
    </dsp:sp>
    <dsp:sp modelId="{994F54E2-AE64-44AE-BA55-562ABA4B5042}">
      <dsp:nvSpPr>
        <dsp:cNvPr id="0" name=""/>
        <dsp:cNvSpPr/>
      </dsp:nvSpPr>
      <dsp:spPr>
        <a:xfrm>
          <a:off x="3188865" y="1707362"/>
          <a:ext cx="3566843" cy="774806"/>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rPr>
            <a:t>Choisis un verset ou un passage de la Bible</a:t>
          </a:r>
          <a:endParaRPr lang="es-ES" sz="2000" b="1" kern="1200" dirty="0">
            <a:effectLst/>
          </a:endParaRPr>
        </a:p>
      </dsp:txBody>
      <dsp:txXfrm>
        <a:off x="3188865" y="1707362"/>
        <a:ext cx="3566843" cy="774806"/>
      </dsp:txXfrm>
    </dsp:sp>
    <dsp:sp modelId="{46ABF043-736E-42FD-8322-B00CAF308F8C}">
      <dsp:nvSpPr>
        <dsp:cNvPr id="0" name=""/>
        <dsp:cNvSpPr/>
      </dsp:nvSpPr>
      <dsp:spPr>
        <a:xfrm>
          <a:off x="3188865" y="2750620"/>
          <a:ext cx="3566843" cy="77480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prstClr val="black"/>
              </a:solidFill>
              <a:effectLst/>
              <a:latin typeface="Aptos" panose="02110004020202020204"/>
              <a:ea typeface="+mn-ea"/>
              <a:cs typeface="+mn-cs"/>
            </a:rPr>
            <a:t>Écris-le pour t'aider à le graver dans l'esprit</a:t>
          </a:r>
          <a:endParaRPr lang="es-ES" sz="2000" b="1" kern="1200" dirty="0">
            <a:solidFill>
              <a:prstClr val="black"/>
            </a:solidFill>
            <a:effectLst/>
            <a:latin typeface="Aptos" panose="02110004020202020204"/>
            <a:ea typeface="+mn-ea"/>
            <a:cs typeface="+mn-cs"/>
          </a:endParaRPr>
        </a:p>
      </dsp:txBody>
      <dsp:txXfrm>
        <a:off x="3188865" y="2750620"/>
        <a:ext cx="3566843" cy="774806"/>
      </dsp:txXfrm>
    </dsp:sp>
    <dsp:sp modelId="{7C618FE8-14FE-4ED3-889A-F0EB7DAC9545}">
      <dsp:nvSpPr>
        <dsp:cNvPr id="0" name=""/>
        <dsp:cNvSpPr/>
      </dsp:nvSpPr>
      <dsp:spPr>
        <a:xfrm>
          <a:off x="3188865" y="3793877"/>
          <a:ext cx="3566843" cy="63916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chemeClr val="bg1"/>
              </a:solidFill>
              <a:effectLst>
                <a:outerShdw blurRad="38100" dist="38100" dir="2700000" algn="tl">
                  <a:srgbClr val="000000"/>
                </a:outerShdw>
              </a:effectLst>
              <a:latin typeface="Aptos" panose="02110004020202020204"/>
              <a:ea typeface="+mn-ea"/>
              <a:cs typeface="+mn-cs"/>
            </a:rPr>
            <a:t>Souligne</a:t>
          </a:r>
          <a:r>
            <a:rPr lang="es-ES" sz="2000" b="1" kern="1200" dirty="0">
              <a:solidFill>
                <a:schemeClr val="bg1"/>
              </a:solidFill>
              <a:effectLst>
                <a:outerShdw blurRad="38100" dist="38100" dir="2700000" algn="tl">
                  <a:srgbClr val="000000"/>
                </a:outerShdw>
              </a:effectLst>
              <a:latin typeface="Aptos" panose="02110004020202020204"/>
              <a:ea typeface="+mn-ea"/>
              <a:cs typeface="+mn-cs"/>
            </a:rPr>
            <a:t> les </a:t>
          </a:r>
          <a:r>
            <a:rPr lang="es-ES" sz="2000" b="1" kern="1200" dirty="0" err="1">
              <a:solidFill>
                <a:schemeClr val="bg1"/>
              </a:solidFill>
              <a:effectLst>
                <a:outerShdw blurRad="38100" dist="38100" dir="2700000" algn="tl">
                  <a:srgbClr val="000000"/>
                </a:outerShdw>
              </a:effectLst>
              <a:latin typeface="Aptos" panose="02110004020202020204"/>
              <a:ea typeface="+mn-ea"/>
              <a:cs typeface="+mn-cs"/>
            </a:rPr>
            <a:t>idées</a:t>
          </a:r>
          <a:r>
            <a:rPr lang="es-ES" sz="2000" b="1" kern="1200" dirty="0">
              <a:solidFill>
                <a:schemeClr val="bg1"/>
              </a:solidFill>
              <a:effectLst>
                <a:outerShdw blurRad="38100" dist="38100" dir="2700000" algn="tl">
                  <a:srgbClr val="000000"/>
                </a:outerShdw>
              </a:effectLst>
              <a:latin typeface="Aptos" panose="02110004020202020204"/>
              <a:ea typeface="+mn-ea"/>
              <a:cs typeface="+mn-cs"/>
            </a:rPr>
            <a:t> </a:t>
          </a:r>
          <a:r>
            <a:rPr lang="es-ES" sz="2000" b="1" kern="1200" dirty="0" err="1">
              <a:solidFill>
                <a:schemeClr val="bg1"/>
              </a:solidFill>
              <a:effectLst>
                <a:outerShdw blurRad="38100" dist="38100" dir="2700000" algn="tl">
                  <a:srgbClr val="000000"/>
                </a:outerShdw>
              </a:effectLst>
              <a:latin typeface="Aptos" panose="02110004020202020204"/>
              <a:ea typeface="+mn-ea"/>
              <a:cs typeface="+mn-cs"/>
            </a:rPr>
            <a:t>clés</a:t>
          </a:r>
          <a:endParaRPr lang="es-ES" sz="2000" b="1" kern="1200" dirty="0">
            <a:solidFill>
              <a:schemeClr val="bg1"/>
            </a:solidFill>
            <a:effectLst>
              <a:outerShdw blurRad="38100" dist="38100" dir="2700000" algn="tl">
                <a:srgbClr val="000000"/>
              </a:outerShdw>
            </a:effectLst>
            <a:latin typeface="Aptos" panose="02110004020202020204"/>
            <a:ea typeface="+mn-ea"/>
            <a:cs typeface="+mn-cs"/>
          </a:endParaRPr>
        </a:p>
      </dsp:txBody>
      <dsp:txXfrm>
        <a:off x="3188865" y="3793877"/>
        <a:ext cx="3566843" cy="639168"/>
      </dsp:txXfrm>
    </dsp:sp>
    <dsp:sp modelId="{EFAB4D20-F384-44DF-9D95-96DD516309D7}">
      <dsp:nvSpPr>
        <dsp:cNvPr id="0" name=""/>
        <dsp:cNvSpPr/>
      </dsp:nvSpPr>
      <dsp:spPr>
        <a:xfrm>
          <a:off x="3188865" y="4701497"/>
          <a:ext cx="3566843" cy="774806"/>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effectLst>
                <a:outerShdw blurRad="38100" dist="38100" dir="2700000" algn="tl">
                  <a:srgbClr val="000000"/>
                </a:outerShdw>
              </a:effectLst>
            </a:rPr>
            <a:t>Écris les pensées que t'inspirent ces idées clés</a:t>
          </a:r>
          <a:endParaRPr lang="es-ES" sz="2000" b="1" kern="1200" dirty="0">
            <a:solidFill>
              <a:schemeClr val="bg1"/>
            </a:solidFill>
            <a:effectLst>
              <a:outerShdw blurRad="38100" dist="38100" dir="2700000" algn="tl">
                <a:srgbClr val="000000"/>
              </a:outerShdw>
            </a:effectLst>
          </a:endParaRPr>
        </a:p>
      </dsp:txBody>
      <dsp:txXfrm>
        <a:off x="3188865" y="4701497"/>
        <a:ext cx="3566843" cy="774806"/>
      </dsp:txXfrm>
    </dsp:sp>
    <dsp:sp modelId="{9CBE719F-D12F-4ABD-B52B-46803A37B44B}">
      <dsp:nvSpPr>
        <dsp:cNvPr id="0" name=""/>
        <dsp:cNvSpPr/>
      </dsp:nvSpPr>
      <dsp:spPr>
        <a:xfrm>
          <a:off x="6668944" y="799742"/>
          <a:ext cx="2330217" cy="63916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Prier</a:t>
          </a:r>
          <a:endParaRPr lang="es-ES" sz="2000" b="1" kern="1200" dirty="0">
            <a:effectLst>
              <a:outerShdw blurRad="38100" dist="38100" dir="2700000" algn="tl">
                <a:srgbClr val="000000"/>
              </a:outerShdw>
            </a:effectLst>
          </a:endParaRPr>
        </a:p>
      </dsp:txBody>
      <dsp:txXfrm>
        <a:off x="6668944" y="799742"/>
        <a:ext cx="2330217" cy="639168"/>
      </dsp:txXfrm>
    </dsp:sp>
    <dsp:sp modelId="{BEAE7541-50F8-44FE-B4E4-5C0BD16B6740}">
      <dsp:nvSpPr>
        <dsp:cNvPr id="0" name=""/>
        <dsp:cNvSpPr/>
      </dsp:nvSpPr>
      <dsp:spPr>
        <a:xfrm>
          <a:off x="7251499" y="1707362"/>
          <a:ext cx="2027545" cy="1276343"/>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rPr>
            <a:t>Demande à Dieu de t'aider à appliquer les idées apprises</a:t>
          </a:r>
          <a:endParaRPr lang="es-ES" sz="2000" b="1" kern="1200" dirty="0">
            <a:effectLst/>
          </a:endParaRPr>
        </a:p>
      </dsp:txBody>
      <dsp:txXfrm>
        <a:off x="7251499" y="1707362"/>
        <a:ext cx="2027545" cy="1276343"/>
      </dsp:txXfrm>
    </dsp:sp>
    <dsp:sp modelId="{F06D3B0D-33F3-4E4F-9FD7-EEDCCDABD356}">
      <dsp:nvSpPr>
        <dsp:cNvPr id="0" name=""/>
        <dsp:cNvSpPr/>
      </dsp:nvSpPr>
      <dsp:spPr>
        <a:xfrm>
          <a:off x="9267613" y="799742"/>
          <a:ext cx="2330217" cy="63916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Partager</a:t>
          </a:r>
          <a:endParaRPr lang="es-ES" sz="2000" b="1" kern="1200" dirty="0">
            <a:effectLst>
              <a:outerShdw blurRad="38100" dist="38100" dir="2700000" algn="tl">
                <a:srgbClr val="000000"/>
              </a:outerShdw>
            </a:effectLst>
          </a:endParaRPr>
        </a:p>
      </dsp:txBody>
      <dsp:txXfrm>
        <a:off x="9267613" y="799742"/>
        <a:ext cx="2330217" cy="639168"/>
      </dsp:txXfrm>
    </dsp:sp>
    <dsp:sp modelId="{CFA922AC-43B1-4C81-A717-6122794DD71F}">
      <dsp:nvSpPr>
        <dsp:cNvPr id="0" name=""/>
        <dsp:cNvSpPr/>
      </dsp:nvSpPr>
      <dsp:spPr>
        <a:xfrm>
          <a:off x="9850168" y="1707362"/>
          <a:ext cx="1779088" cy="1318330"/>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rPr>
            <a:t>Pense à qui tu pourrais partager ce que tu as appris</a:t>
          </a:r>
          <a:endParaRPr lang="es-ES" sz="2000" b="1" kern="1200" dirty="0">
            <a:effectLst/>
          </a:endParaRPr>
        </a:p>
      </dsp:txBody>
      <dsp:txXfrm>
        <a:off x="9850168" y="1707362"/>
        <a:ext cx="1779088" cy="131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effectLst>
                <a:outerShdw blurRad="38100" dist="38100" dir="2700000" algn="tl">
                  <a:srgbClr val="000000"/>
                </a:outerShdw>
              </a:effectLst>
            </a:rPr>
            <a:t>Autres techniques d'étude de la Bible</a:t>
          </a:r>
          <a:endParaRPr lang="es-ES" sz="2400" b="1" kern="1200" dirty="0">
            <a:effectLst>
              <a:outerShdw blurRad="38100" dist="38100" dir="2700000" algn="tl">
                <a:srgbClr val="000000"/>
              </a:outerShdw>
            </a:effectLst>
          </a:endParaRPr>
        </a:p>
      </dsp:txBody>
      <dsp:txXfrm>
        <a:off x="19085" y="121835"/>
        <a:ext cx="6343579" cy="613401"/>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effectLst/>
            </a:rPr>
            <a:t>Comparer verset à verset (Ésaïe 28.10)</a:t>
          </a:r>
          <a:endParaRPr lang="es-ES" sz="2000" b="1" kern="1200" dirty="0">
            <a:solidFill>
              <a:schemeClr val="tx1"/>
            </a:solidFill>
            <a:effectLst/>
          </a:endParaRPr>
        </a:p>
      </dsp:txBody>
      <dsp:txXfrm>
        <a:off x="956321" y="950409"/>
        <a:ext cx="5383588" cy="77325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81" y="1868336"/>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effectLst/>
            </a:rPr>
            <a:t>Étudier des chapitres ou des livres entiers</a:t>
          </a:r>
          <a:endParaRPr lang="es-ES" sz="2000" b="1" kern="1200" dirty="0">
            <a:solidFill>
              <a:schemeClr val="tx1"/>
            </a:solidFill>
            <a:effectLst/>
          </a:endParaRPr>
        </a:p>
      </dsp:txBody>
      <dsp:txXfrm>
        <a:off x="956321" y="1910176"/>
        <a:ext cx="5383588" cy="77325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effectLst/>
            </a:rPr>
            <a:t>Étudier un thème ou un mot à l'aide d'une concordance</a:t>
          </a:r>
          <a:endParaRPr lang="es-ES" sz="2000" b="1" kern="1200" dirty="0">
            <a:solidFill>
              <a:schemeClr val="tx1"/>
            </a:solidFill>
            <a:effectLst/>
          </a:endParaRPr>
        </a:p>
      </dsp:txBody>
      <dsp:txXfrm>
        <a:off x="956321" y="2869942"/>
        <a:ext cx="5383588" cy="77325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effectLst/>
            </a:rPr>
            <a:t>Consulter des commentaires ou des dictionnaires bibliques</a:t>
          </a:r>
          <a:endParaRPr lang="es-ES" sz="2000" b="1" kern="1200" dirty="0">
            <a:solidFill>
              <a:schemeClr val="tx1"/>
            </a:solidFill>
            <a:effectLst/>
          </a:endParaRPr>
        </a:p>
      </dsp:txBody>
      <dsp:txXfrm>
        <a:off x="956321" y="3829708"/>
        <a:ext cx="5383588" cy="77325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effectLst/>
            </a:rPr>
            <a:t>Lire en parallèle avec des passages de la série “La Grande Controverse” d'Ellen G. White</a:t>
          </a:r>
          <a:endParaRPr lang="es-ES" sz="2000" b="1" kern="1200" dirty="0">
            <a:solidFill>
              <a:schemeClr val="tx1"/>
            </a:solidFill>
            <a:effectLst/>
          </a:endParaRPr>
        </a:p>
      </dsp:txBody>
      <dsp:txXfrm>
        <a:off x="956321" y="4789475"/>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20/04/2026</a:t>
            </a:fld>
            <a:endParaRPr lang="es-ES"/>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png"/><Relationship Id="rId7" Type="http://schemas.openxmlformats.org/officeDocument/2006/relationships/diagramColors" Target="../diagrams/colors3.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4.png"/><Relationship Id="rId5" Type="http://schemas.openxmlformats.org/officeDocument/2006/relationships/diagramLayout" Target="../diagrams/layout3.xml"/><Relationship Id="rId10" Type="http://schemas.openxmlformats.org/officeDocument/2006/relationships/image" Target="../media/image23.png"/><Relationship Id="rId4" Type="http://schemas.openxmlformats.org/officeDocument/2006/relationships/diagramData" Target="../diagrams/data3.xml"/><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EBCB2ED-EF86-A48B-BB4A-D43F63AEDD6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A35E9748-F233-A2B5-9DCE-6DA4123C6FC8}"/>
              </a:ext>
            </a:extLst>
          </p:cNvPr>
          <p:cNvSpPr txBox="1"/>
          <p:nvPr/>
        </p:nvSpPr>
        <p:spPr>
          <a:xfrm>
            <a:off x="0" y="4057650"/>
            <a:ext cx="5005582" cy="2492990"/>
          </a:xfrm>
          <a:prstGeom prst="rect">
            <a:avLst/>
          </a:prstGeom>
          <a:noFill/>
        </p:spPr>
        <p:txBody>
          <a:bodyPr wrap="square" rtlCol="0">
            <a:spAutoFit/>
          </a:bodyPr>
          <a:lstStyle/>
          <a:p>
            <a:pPr algn="ctr"/>
            <a:r>
              <a:rPr lang="fr-FR" sz="5200" b="1" spc="6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COMMENT ÉTUDIER</a:t>
            </a:r>
            <a:br>
              <a:rPr lang="fr-FR" sz="5200" b="1" spc="6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br>
            <a:r>
              <a:rPr lang="fr-FR" sz="5200" b="1" spc="6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LA BIBLE</a:t>
            </a:r>
          </a:p>
        </p:txBody>
      </p:sp>
      <p:sp>
        <p:nvSpPr>
          <p:cNvPr id="6" name="CuadroTexto 5">
            <a:extLst>
              <a:ext uri="{FF2B5EF4-FFF2-40B4-BE49-F238E27FC236}">
                <a16:creationId xmlns:a16="http://schemas.microsoft.com/office/drawing/2014/main" id="{B30C9D10-1456-54A4-17C3-7EACB9AA2FFD}"/>
              </a:ext>
            </a:extLst>
          </p:cNvPr>
          <p:cNvSpPr txBox="1"/>
          <p:nvPr/>
        </p:nvSpPr>
        <p:spPr>
          <a:xfrm>
            <a:off x="0" y="6467475"/>
            <a:ext cx="5005582" cy="338554"/>
          </a:xfrm>
          <a:prstGeom prst="rect">
            <a:avLst/>
          </a:prstGeom>
          <a:noFill/>
        </p:spPr>
        <p:txBody>
          <a:bodyPr wrap="square" rtlCol="0">
            <a:spAutoFit/>
          </a:bodyPr>
          <a:lstStyle/>
          <a:p>
            <a:pPr algn="ctr"/>
            <a:r>
              <a:rPr lang="fr-FR" sz="1600" b="1" noProof="1">
                <a:solidFill>
                  <a:schemeClr val="accent5">
                    <a:lumMod val="40000"/>
                    <a:lumOff val="60000"/>
                  </a:schemeClr>
                </a:solidFill>
                <a:effectLst>
                  <a:outerShdw blurRad="38100" dist="38100" dir="2700000" algn="tl">
                    <a:srgbClr val="000000"/>
                  </a:outerShdw>
                </a:effectLst>
              </a:rPr>
              <a:t>Leçon 5 pour le 2 mai 2026</a:t>
            </a: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1F973D-8E76-355E-D2C0-BD93475D611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23D82EB-3371-9251-70E5-8E761556F7BB}"/>
              </a:ext>
            </a:extLst>
          </p:cNvPr>
          <p:cNvSpPr txBox="1"/>
          <p:nvPr/>
        </p:nvSpPr>
        <p:spPr>
          <a:xfrm>
            <a:off x="0" y="0"/>
            <a:ext cx="12191999" cy="769441"/>
          </a:xfrm>
          <a:prstGeom prst="rect">
            <a:avLst/>
          </a:prstGeom>
          <a:noFill/>
        </p:spPr>
        <p:txBody>
          <a:bodyPr wrap="square">
            <a:spAutoFit/>
          </a:bodyPr>
          <a:lstStyle/>
          <a:p>
            <a:pPr algn="ctr"/>
            <a:r>
              <a:rPr lang="fr-FR" sz="4400" b="1" noProof="1">
                <a:ln w="10160">
                  <a:solidFill>
                    <a:schemeClr val="accent5"/>
                  </a:solidFill>
                  <a:prstDash val="solid"/>
                </a:ln>
                <a:solidFill>
                  <a:srgbClr val="FFFFFF"/>
                </a:solidFill>
                <a:effectLst>
                  <a:outerShdw blurRad="38100" dist="22860" dir="5400000" algn="tl" rotWithShape="0">
                    <a:srgbClr val="000000">
                      <a:alpha val="30000"/>
                    </a:srgbClr>
                  </a:outerShdw>
                </a:effectLst>
              </a:rPr>
              <a:t>LE BÉNÉFICE DE LA PARTAGER</a:t>
            </a: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567742"/>
            <a:ext cx="12191999" cy="861774"/>
          </a:xfrm>
          <a:prstGeom prst="rect">
            <a:avLst/>
          </a:prstGeom>
          <a:noFill/>
        </p:spPr>
        <p:txBody>
          <a:bodyPr wrap="square">
            <a:spAutoFit/>
          </a:bodyPr>
          <a:lstStyle/>
          <a:p>
            <a:pPr algn="ctr"/>
            <a:r>
              <a:rPr lang="fr-FR" b="1" noProof="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“Le Seigneur m'a donné une langue exercée, pour que je sache soutenir par la parole celui qui est abattu. Chaque matin il éveille, il éveille mon oreille, pour que j'écoute comme écoutent les disciples”</a:t>
            </a:r>
          </a:p>
          <a:p>
            <a:pPr algn="ctr"/>
            <a:r>
              <a:rPr lang="fr-FR" sz="1400" b="1" noProof="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(Ésaïe 50.4 </a:t>
            </a:r>
            <a:r>
              <a:rPr lang="fr-FR" sz="1100" b="1" noProof="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NEG 1979</a:t>
            </a:r>
            <a:r>
              <a:rPr lang="fr-FR" sz="1400" b="1" noProof="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endParaRPr lang="fr-FR" b="1" noProof="1">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253666" y="1481732"/>
            <a:ext cx="8748361" cy="1323439"/>
          </a:xfrm>
          <a:prstGeom prst="rect">
            <a:avLst/>
          </a:prstGeom>
          <a:noFill/>
        </p:spPr>
        <p:txBody>
          <a:bodyPr wrap="square" rtlCol="0">
            <a:spAutoFit/>
          </a:bodyPr>
          <a:lstStyle/>
          <a:p>
            <a:pPr>
              <a:spcBef>
                <a:spcPts val="600"/>
              </a:spcBef>
            </a:pPr>
            <a:r>
              <a:rPr lang="fr-FR" sz="2000" b="1" noProof="1"/>
              <a:t>On te demande de préparer une prédication pour le culte du sabbat. Tu consacres un temps particulier à étudier avec prière un thème que le Saint-Esprit t'a inspiré. Le sabbat, tu prêches avec puissance. Qui peut tirer le plus grand profit de ce sermon ?</a:t>
            </a:r>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00676" y="2808000"/>
            <a:ext cx="6097604" cy="1015663"/>
          </a:xfrm>
          <a:prstGeom prst="rect">
            <a:avLst/>
          </a:prstGeom>
          <a:noFill/>
        </p:spPr>
        <p:txBody>
          <a:bodyPr wrap="square">
            <a:spAutoFit/>
          </a:bodyPr>
          <a:lstStyle/>
          <a:p>
            <a:pPr>
              <a:spcBef>
                <a:spcPts val="600"/>
              </a:spcBef>
            </a:pPr>
            <a:r>
              <a:rPr lang="fr-FR" sz="2000" b="1" noProof="1"/>
              <a:t>Une étude de la Bible que nous partageons avec d'autres — que ce soit dans un sermon ou de façon personnelle — a un double bénéfice.</a:t>
            </a:r>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00676" y="5454000"/>
            <a:ext cx="6097604" cy="1323439"/>
          </a:xfrm>
          <a:prstGeom prst="rect">
            <a:avLst/>
          </a:prstGeom>
          <a:noFill/>
        </p:spPr>
        <p:txBody>
          <a:bodyPr wrap="square">
            <a:spAutoFit/>
          </a:bodyPr>
          <a:lstStyle/>
          <a:p>
            <a:pPr>
              <a:spcBef>
                <a:spcPts val="600"/>
              </a:spcBef>
            </a:pPr>
            <a:r>
              <a:rPr lang="fr-FR" sz="2000" b="1" noProof="1"/>
              <a:t>Dans les deux cas, la relation avec Dieu se fortifie et s'approfondit. Tel est le pouvoir de la Parole de Dieu qui “ne reviendra point sans effet” </a:t>
            </a:r>
          </a:p>
          <a:p>
            <a:r>
              <a:rPr lang="fr-FR" noProof="1"/>
              <a:t>(Ésaïe 55.11)</a:t>
            </a:r>
            <a:r>
              <a:rPr lang="fr-FR" sz="2000" b="1" noProof="1"/>
              <a:t>.</a:t>
            </a:r>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6" y="3823200"/>
            <a:ext cx="6097604" cy="1631216"/>
          </a:xfrm>
          <a:prstGeom prst="rect">
            <a:avLst/>
          </a:prstGeom>
          <a:noFill/>
        </p:spPr>
        <p:txBody>
          <a:bodyPr wrap="square">
            <a:spAutoFit/>
          </a:bodyPr>
          <a:lstStyle/>
          <a:p>
            <a:pPr>
              <a:spcBef>
                <a:spcPts val="600"/>
              </a:spcBef>
            </a:pPr>
            <a:r>
              <a:rPr lang="fr-FR" sz="2000" b="1" noProof="1"/>
              <a:t>En premier lieu, nous en bénéficions nous-mêmes par ce que nous avons appris. En second lieu, les personnes avec qui nous partageons cette connaissance en tirent profit et sont encouragées à approfondir cette connaissance.</a:t>
            </a:r>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A8B3B8-7B19-171F-81E3-4FF9413B2CD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51399110-00B2-CFC1-A8D2-6C0BF6B79CE5}"/>
              </a:ext>
            </a:extLst>
          </p:cNvPr>
          <p:cNvSpPr>
            <a:spLocks/>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3" name="CuadroTexto 2">
            <a:extLst>
              <a:ext uri="{FF2B5EF4-FFF2-40B4-BE49-F238E27FC236}">
                <a16:creationId xmlns:a16="http://schemas.microsoft.com/office/drawing/2014/main" id="{EBC03DB3-77AD-C7E1-9F78-AFA5D3656690}"/>
              </a:ext>
            </a:extLst>
          </p:cNvPr>
          <p:cNvSpPr txBox="1"/>
          <p:nvPr/>
        </p:nvSpPr>
        <p:spPr>
          <a:xfrm>
            <a:off x="0" y="0"/>
            <a:ext cx="12192000" cy="769441"/>
          </a:xfrm>
          <a:prstGeom prst="rect">
            <a:avLst/>
          </a:prstGeom>
          <a:noFill/>
        </p:spPr>
        <p:txBody>
          <a:bodyPr wrap="square">
            <a:spAutoFit/>
          </a:bodyPr>
          <a:lstStyle/>
          <a:p>
            <a:pPr algn="ctr"/>
            <a:r>
              <a:rPr lang="fr-FR" sz="4400" b="1" spc="300" noProof="1">
                <a:ln w="22225">
                  <a:solidFill>
                    <a:schemeClr val="accent2"/>
                  </a:solidFill>
                  <a:prstDash val="solid"/>
                </a:ln>
                <a:solidFill>
                  <a:schemeClr val="accent2">
                    <a:lumMod val="40000"/>
                    <a:lumOff val="60000"/>
                  </a:schemeClr>
                </a:solidFill>
                <a:effectLst>
                  <a:outerShdw blurRad="38100" dist="38100" dir="2700000" algn="tl">
                    <a:srgbClr val="000000"/>
                  </a:outerShdw>
                </a:effectLst>
              </a:rPr>
              <a:t>LE BÉNÉFICE DE LA MANGER</a:t>
            </a:r>
          </a:p>
        </p:txBody>
      </p:sp>
      <p:sp>
        <p:nvSpPr>
          <p:cNvPr id="5" name="CuadroTexto 4">
            <a:extLst>
              <a:ext uri="{FF2B5EF4-FFF2-40B4-BE49-F238E27FC236}">
                <a16:creationId xmlns:a16="http://schemas.microsoft.com/office/drawing/2014/main" id="{BA6E8906-48DA-9348-8C40-D1D3C19E673B}"/>
              </a:ext>
            </a:extLst>
          </p:cNvPr>
          <p:cNvSpPr txBox="1"/>
          <p:nvPr/>
        </p:nvSpPr>
        <p:spPr>
          <a:xfrm>
            <a:off x="-1" y="684000"/>
            <a:ext cx="12191999" cy="369332"/>
          </a:xfrm>
          <a:prstGeom prst="rect">
            <a:avLst/>
          </a:prstGeom>
          <a:noFill/>
        </p:spPr>
        <p:txBody>
          <a:bodyPr wrap="square">
            <a:spAutoFit/>
          </a:bodyPr>
          <a:lstStyle/>
          <a:p>
            <a:pPr algn="ctr"/>
            <a:r>
              <a:rPr lang="fr-FR" b="1" noProof="1">
                <a:solidFill>
                  <a:schemeClr val="accent5">
                    <a:lumMod val="50000"/>
                  </a:schemeClr>
                </a:solidFill>
                <a:latin typeface="Comic Sans MS" panose="030F0702030302020204" pitchFamily="66" charset="0"/>
              </a:rPr>
              <a:t>“Que tes paroles sont douces à mon palais ! Plus que le miel à ma bouche !” </a:t>
            </a:r>
            <a:r>
              <a:rPr lang="fr-FR" sz="1400" b="1" noProof="1">
                <a:solidFill>
                  <a:schemeClr val="accent5">
                    <a:lumMod val="50000"/>
                  </a:schemeClr>
                </a:solidFill>
                <a:latin typeface="Comic Sans MS" panose="030F0702030302020204" pitchFamily="66" charset="0"/>
              </a:rPr>
              <a:t>(Psaumes 119.103)</a:t>
            </a:r>
          </a:p>
        </p:txBody>
      </p:sp>
      <p:sp>
        <p:nvSpPr>
          <p:cNvPr id="6" name="CuadroTexto 5">
            <a:extLst>
              <a:ext uri="{FF2B5EF4-FFF2-40B4-BE49-F238E27FC236}">
                <a16:creationId xmlns:a16="http://schemas.microsoft.com/office/drawing/2014/main" id="{BDC4DBC2-75D8-3FD9-7482-19B95FECD43B}"/>
              </a:ext>
            </a:extLst>
          </p:cNvPr>
          <p:cNvSpPr txBox="1"/>
          <p:nvPr/>
        </p:nvSpPr>
        <p:spPr>
          <a:xfrm>
            <a:off x="160697" y="1190625"/>
            <a:ext cx="7583128" cy="400110"/>
          </a:xfrm>
          <a:prstGeom prst="rect">
            <a:avLst/>
          </a:prstGeom>
          <a:noFill/>
        </p:spPr>
        <p:txBody>
          <a:bodyPr wrap="square" rtlCol="0">
            <a:spAutoFit/>
          </a:bodyPr>
          <a:lstStyle/>
          <a:p>
            <a:pPr>
              <a:spcBef>
                <a:spcPts val="600"/>
              </a:spcBef>
            </a:pPr>
            <a:r>
              <a:rPr lang="fr-FR" sz="2000" b="1" noProof="1"/>
              <a:t>Nous devons manger la Parole de Dieu </a:t>
            </a:r>
            <a:r>
              <a:rPr lang="fr-FR" sz="2000" noProof="1"/>
              <a:t>(Jérémie 15.16)</a:t>
            </a:r>
            <a:r>
              <a:rPr lang="fr-FR" sz="2000" b="1" noProof="1"/>
              <a:t> !</a:t>
            </a:r>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1074" y="1284340"/>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008682" y="4644000"/>
            <a:ext cx="5853064" cy="2217723"/>
          </a:xfrm>
          <a:prstGeom prst="rect">
            <a:avLst/>
          </a:prstGeom>
          <a:noFill/>
        </p:spPr>
        <p:txBody>
          <a:bodyPr wrap="square">
            <a:spAutoFit/>
          </a:bodyPr>
          <a:lstStyle/>
          <a:p>
            <a:pPr>
              <a:spcBef>
                <a:spcPts val="600"/>
              </a:spcBef>
            </a:pPr>
            <a:r>
              <a:rPr lang="fr-FR" sz="2000" b="1" noProof="1"/>
              <a:t>«Quel que soit le niveau intellectuel de l'homme, qu'il ne croie pas un instant ne pas avoir besoin de scruter continuellement les Écritures pour obtenir plus de lumière. En tant que peuple, nous sommes individuellement appelés à être des étudiants de la prophétie» </a:t>
            </a:r>
          </a:p>
          <a:p>
            <a:pPr>
              <a:lnSpc>
                <a:spcPct val="80000"/>
              </a:lnSpc>
            </a:pPr>
            <a:r>
              <a:rPr lang="fr-FR" sz="1600" noProof="1"/>
              <a:t>(Ellen G. White, Counsels to Writers and Editors, p. 41)</a:t>
            </a:r>
            <a:r>
              <a:rPr lang="fr-FR" sz="2000" b="1" noProof="1"/>
              <a:t>.</a:t>
            </a:r>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60697" y="4865057"/>
            <a:ext cx="1673745" cy="1604635"/>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160697" y="3315600"/>
            <a:ext cx="7583128" cy="1323439"/>
          </a:xfrm>
          <a:prstGeom prst="rect">
            <a:avLst/>
          </a:prstGeom>
          <a:noFill/>
        </p:spPr>
        <p:txBody>
          <a:bodyPr wrap="square">
            <a:spAutoFit/>
          </a:bodyPr>
          <a:lstStyle/>
          <a:p>
            <a:pPr>
              <a:spcBef>
                <a:spcPts val="600"/>
              </a:spcBef>
            </a:pPr>
            <a:r>
              <a:rPr lang="fr-FR" sz="2000" b="1" noProof="1"/>
              <a:t>Il nous suffit de nous approcher et d'écouter ce que Dieu nous dit à travers la Bible </a:t>
            </a:r>
            <a:r>
              <a:rPr lang="fr-FR" noProof="1"/>
              <a:t>(Ésaïe 55.3)</a:t>
            </a:r>
            <a:r>
              <a:rPr lang="fr-FR" sz="2000" b="1" noProof="1"/>
              <a:t>. Plus nous consacrons de temps à approfondir ses pages, plus nous recevrons de nourriture et plus nous obtiendrons de bénédictions.</a:t>
            </a:r>
          </a:p>
        </p:txBody>
      </p:sp>
      <p:sp>
        <p:nvSpPr>
          <p:cNvPr id="12" name="CuadroTexto 11">
            <a:extLst>
              <a:ext uri="{FF2B5EF4-FFF2-40B4-BE49-F238E27FC236}">
                <a16:creationId xmlns:a16="http://schemas.microsoft.com/office/drawing/2014/main" id="{D7CC24A2-15AE-1F11-AE00-50B50554AA2A}"/>
              </a:ext>
            </a:extLst>
          </p:cNvPr>
          <p:cNvSpPr txBox="1"/>
          <p:nvPr/>
        </p:nvSpPr>
        <p:spPr>
          <a:xfrm>
            <a:off x="160697" y="2916000"/>
            <a:ext cx="7583128" cy="400110"/>
          </a:xfrm>
          <a:prstGeom prst="rect">
            <a:avLst/>
          </a:prstGeom>
          <a:noFill/>
        </p:spPr>
        <p:txBody>
          <a:bodyPr wrap="square">
            <a:spAutoFit/>
          </a:bodyPr>
          <a:lstStyle/>
          <a:p>
            <a:pPr lvl="0">
              <a:spcBef>
                <a:spcPts val="600"/>
              </a:spcBef>
              <a:defRPr/>
            </a:pPr>
            <a:r>
              <a:rPr kumimoji="0" lang="fr-FR" sz="2000" b="1" i="0" u="none" strike="noStrike" kern="1200" cap="none" spc="0" normalizeH="0" baseline="0" noProof="1">
                <a:ln>
                  <a:noFill/>
                </a:ln>
                <a:effectLst/>
                <a:uLnTx/>
                <a:uFillTx/>
                <a:latin typeface="Aptos" panose="02110004020202020204"/>
                <a:ea typeface="+mn-ea"/>
                <a:cs typeface="+mn-cs"/>
              </a:rPr>
              <a:t>Et, de plus, cette nourriture est gratuite </a:t>
            </a:r>
            <a:r>
              <a:rPr lang="fr-FR" noProof="1"/>
              <a:t>(Ésaïe 55:1)</a:t>
            </a:r>
            <a:r>
              <a:rPr kumimoji="0" lang="fr-FR" sz="2000" b="1" i="0" u="none" strike="noStrike" kern="1200" cap="none" spc="0" normalizeH="0" baseline="0" noProof="1">
                <a:ln>
                  <a:noFill/>
                </a:ln>
                <a:effectLst/>
                <a:uLnTx/>
                <a:uFillTx/>
                <a:latin typeface="Aptos" panose="02110004020202020204"/>
                <a:ea typeface="+mn-ea"/>
                <a:cs typeface="+mn-cs"/>
              </a:rPr>
              <a:t> !</a:t>
            </a:r>
          </a:p>
        </p:txBody>
      </p:sp>
      <p:sp>
        <p:nvSpPr>
          <p:cNvPr id="14" name="CuadroTexto 13">
            <a:extLst>
              <a:ext uri="{FF2B5EF4-FFF2-40B4-BE49-F238E27FC236}">
                <a16:creationId xmlns:a16="http://schemas.microsoft.com/office/drawing/2014/main" id="{69496E67-6AE1-6270-C487-DDD2B75E755D}"/>
              </a:ext>
            </a:extLst>
          </p:cNvPr>
          <p:cNvSpPr txBox="1"/>
          <p:nvPr/>
        </p:nvSpPr>
        <p:spPr>
          <a:xfrm>
            <a:off x="160697" y="1591200"/>
            <a:ext cx="758312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Bien qu'elle soit plus douce que le miel, nous ne devons pas la manger littéralement </a:t>
            </a:r>
            <a:r>
              <a:rPr kumimoji="0" lang="fr-FR" i="0" u="none" strike="noStrike" kern="1200" cap="none" spc="0" normalizeH="0" baseline="0" noProof="1">
                <a:ln>
                  <a:noFill/>
                </a:ln>
                <a:effectLst/>
                <a:uLnTx/>
                <a:uFillTx/>
                <a:latin typeface="Aptos" panose="02110004020202020204"/>
                <a:ea typeface="+mn-ea"/>
                <a:cs typeface="+mn-cs"/>
              </a:rPr>
              <a:t>(Psaumes 119.103)</a:t>
            </a:r>
            <a:r>
              <a:rPr kumimoji="0" lang="fr-FR" sz="2000" b="1" i="0" u="none" strike="noStrike" kern="1200" cap="none" spc="0" normalizeH="0" baseline="0" noProof="1">
                <a:ln>
                  <a:noFill/>
                </a:ln>
                <a:effectLst/>
                <a:uLnTx/>
                <a:uFillTx/>
                <a:latin typeface="Aptos" panose="02110004020202020204"/>
                <a:ea typeface="+mn-ea"/>
                <a:cs typeface="+mn-cs"/>
              </a:rPr>
              <a:t>. Lire la Bible est une nourriture pour l'âme, un véritable rafraîchissement qui guérit notre esprit et transforme notre caractère.</a:t>
            </a: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DBDB42-2739-4CEC-F0BE-7146CD75702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83E3182-B6B9-A190-3195-227224F8C9BA}"/>
              </a:ext>
            </a:extLst>
          </p:cNvPr>
          <p:cNvSpPr txBox="1"/>
          <p:nvPr/>
        </p:nvSpPr>
        <p:spPr>
          <a:xfrm>
            <a:off x="245876" y="901570"/>
            <a:ext cx="10491019" cy="4601260"/>
          </a:xfrm>
          <a:prstGeom prst="rect">
            <a:avLst/>
          </a:prstGeom>
          <a:noFill/>
        </p:spPr>
        <p:txBody>
          <a:bodyPr wrap="square">
            <a:spAutoFit/>
          </a:bodyPr>
          <a:lstStyle/>
          <a:p>
            <a:pPr>
              <a:spcBef>
                <a:spcPts val="600"/>
              </a:spcBef>
            </a:pPr>
            <a:r>
              <a:rPr lang="fr-FR" sz="2400" b="1" noProof="1">
                <a:latin typeface="Constantia" panose="02030602050306030303" pitchFamily="18" charset="0"/>
              </a:rPr>
              <a:t>“La simple lecture de la Parole ne produira pas les résultats prévus par le ciel ; elle doit être étudiée et nourrie dans le cœur. La connaissance de Dieu ne s'obtient pas sans un effort mental. Nous devons étudier la Bible avec diligence, en demandant à Dieu l'aide de son Saint-Esprit, afin que nous soyons capables de la comprendre. Nous devrions prendre un verset et concentrer notre esprit sur la tâche de découvrir quelle est la pensée que Dieu a placée pour nous dans ce verset. […]</a:t>
            </a:r>
          </a:p>
          <a:p>
            <a:pPr>
              <a:spcBef>
                <a:spcPts val="600"/>
              </a:spcBef>
            </a:pPr>
            <a:r>
              <a:rPr lang="fr-FR" sz="2400" b="1" noProof="1">
                <a:latin typeface="Constantia" panose="02030602050306030303" pitchFamily="18" charset="0"/>
              </a:rPr>
              <a:t>La Parole de Dieu est le pain de vie. Ceux qui la mangent et la digèrent, en en faisant une partie de chaque action et de chaque attribut du caractère, grandiront vigoureux dans la force de Dieu. Elle confère une vigueur immortelle à l'âme, perfectionne l'expérience et produit une allégresse qui demeurera pour toujours”</a:t>
            </a:r>
          </a:p>
        </p:txBody>
      </p:sp>
      <p:sp>
        <p:nvSpPr>
          <p:cNvPr id="4" name="CuadroTexto 3">
            <a:extLst>
              <a:ext uri="{FF2B5EF4-FFF2-40B4-BE49-F238E27FC236}">
                <a16:creationId xmlns:a16="http://schemas.microsoft.com/office/drawing/2014/main" id="{5B44EB59-82F9-15E0-BFCD-3F93D0B28D6C}"/>
              </a:ext>
            </a:extLst>
          </p:cNvPr>
          <p:cNvSpPr txBox="1"/>
          <p:nvPr/>
        </p:nvSpPr>
        <p:spPr>
          <a:xfrm>
            <a:off x="5936105" y="5617876"/>
            <a:ext cx="4833491" cy="338554"/>
          </a:xfrm>
          <a:prstGeom prst="rect">
            <a:avLst/>
          </a:prstGeom>
          <a:noFill/>
        </p:spPr>
        <p:txBody>
          <a:bodyPr wrap="square" rtlCol="0">
            <a:spAutoFit/>
          </a:bodyPr>
          <a:lstStyle/>
          <a:p>
            <a:r>
              <a:rPr lang="fr-FR" sz="1600" b="1" noProof="1"/>
              <a:t>E. G. White (Lift Him Up, p.111 , </a:t>
            </a:r>
            <a:r>
              <a:rPr lang="fr-FR" sz="1600" noProof="1"/>
              <a:t>Élever Jésus</a:t>
            </a:r>
            <a:r>
              <a:rPr lang="fr-FR" sz="1600" b="1" noProof="1"/>
              <a:t>)</a:t>
            </a:r>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7E26625-C85F-479E-95ED-5790E0D9B84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119901" y="233660"/>
            <a:ext cx="8261189" cy="1569660"/>
          </a:xfrm>
          <a:prstGeom prst="rect">
            <a:avLst/>
          </a:prstGeom>
          <a:noFill/>
        </p:spPr>
        <p:txBody>
          <a:bodyPr wrap="square">
            <a:spAutoFit/>
            <a:scene3d>
              <a:camera prst="orthographicFront"/>
              <a:lightRig rig="contrasting"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1">
                <a:ln>
                  <a:noFill/>
                </a:ln>
                <a:solidFill>
                  <a:srgbClr val="E4CE84"/>
                </a:solidFill>
                <a:effectLst/>
                <a:uLnTx/>
                <a:uFillTx/>
                <a:latin typeface="Comic Sans MS" panose="030F0702030302020204" pitchFamily="66" charset="0"/>
                <a:ea typeface="+mn-ea"/>
                <a:cs typeface="+mn-cs"/>
              </a:rPr>
              <a:t>“Ainsi en sera-t-il de ma parole, qui sort de ma bouche, elle ne me reviendra point sans effet, mais elle accomplira ce que j'aurai voulu, et exécutera ce pour quoi je l'aurai envoyée” </a:t>
            </a:r>
            <a:r>
              <a:rPr kumimoji="0" lang="fr-FR" sz="1800" b="1" i="0" u="none" strike="noStrike" kern="1200" cap="none" spc="0" normalizeH="0" baseline="0" noProof="1">
                <a:ln>
                  <a:noFill/>
                </a:ln>
                <a:solidFill>
                  <a:srgbClr val="E4CE84"/>
                </a:solidFill>
                <a:effectLst/>
                <a:uLnTx/>
                <a:uFillTx/>
                <a:latin typeface="Comic Sans MS" panose="030F0702030302020204" pitchFamily="66" charset="0"/>
                <a:ea typeface="+mn-ea"/>
                <a:cs typeface="+mn-cs"/>
              </a:rPr>
              <a:t>(Ésaïe 55.11)</a:t>
            </a:r>
            <a:endParaRPr kumimoji="0" lang="fr-FR" sz="2400" b="1" i="0" u="none" strike="noStrike" kern="1200" cap="none" spc="0" normalizeH="0" baseline="0" noProof="1">
              <a:ln>
                <a:noFill/>
              </a:ln>
              <a:solidFill>
                <a:srgbClr val="E4CE8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5223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2672986473"/>
              </p:ext>
            </p:extLst>
          </p:nvPr>
        </p:nvGraphicFramePr>
        <p:xfrm>
          <a:off x="6522402" y="3795653"/>
          <a:ext cx="553488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1F29454-13B8-8D10-D555-C51062872C37}"/>
              </a:ext>
            </a:extLst>
          </p:cNvPr>
          <p:cNvSpPr txBox="1"/>
          <p:nvPr/>
        </p:nvSpPr>
        <p:spPr>
          <a:xfrm>
            <a:off x="134719" y="8603"/>
            <a:ext cx="6351805" cy="1015663"/>
          </a:xfrm>
          <a:prstGeom prst="rect">
            <a:avLst/>
          </a:prstGeom>
          <a:noFill/>
        </p:spPr>
        <p:txBody>
          <a:bodyPr wrap="square" rtlCol="0">
            <a:spAutoFit/>
          </a:bodyPr>
          <a:lstStyle/>
          <a:p>
            <a:pPr lvl="0">
              <a:spcBef>
                <a:spcPts val="600"/>
              </a:spcBef>
            </a:pPr>
            <a:r>
              <a:rPr lang="fr-FR" sz="2000" b="1" dirty="0">
                <a:solidFill>
                  <a:prstClr val="black"/>
                </a:solidFill>
              </a:rPr>
              <a:t>“Des hommes de Dieu ont parlé, étant poussés par le Saint-Esprit” </a:t>
            </a:r>
            <a:r>
              <a:rPr lang="fr-FR" sz="2000" dirty="0">
                <a:solidFill>
                  <a:prstClr val="black"/>
                </a:solidFill>
              </a:rPr>
              <a:t>(2 Pierre 1.21)</a:t>
            </a:r>
            <a:r>
              <a:rPr lang="fr-FR" sz="2000" b="1" dirty="0">
                <a:solidFill>
                  <a:prstClr val="black"/>
                </a:solidFill>
              </a:rPr>
              <a:t>, et ils ont consigné leur message dans les pages de la Bible.</a:t>
            </a:r>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6522401" y="101705"/>
            <a:ext cx="5534880"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154622" y="2198277"/>
            <a:ext cx="6331902" cy="1015663"/>
          </a:xfrm>
          <a:prstGeom prst="rect">
            <a:avLst/>
          </a:prstGeom>
          <a:noFill/>
        </p:spPr>
        <p:txBody>
          <a:bodyPr wrap="square">
            <a:spAutoFit/>
          </a:bodyPr>
          <a:lstStyle/>
          <a:p>
            <a:pPr lvl="0">
              <a:spcBef>
                <a:spcPts val="600"/>
              </a:spcBef>
              <a:defRPr/>
            </a:pPr>
            <a:r>
              <a:rPr lang="fr-FR" sz="2000" b="1" dirty="0">
                <a:solidFill>
                  <a:prstClr val="black"/>
                </a:solidFill>
              </a:rPr>
              <a:t>Comment pouvons-nous extraire ces joyaux que Dieu a préparés pour nous dans la Bible, et quels bénéfices tirons-nous de son étude ?</a:t>
            </a:r>
          </a:p>
        </p:txBody>
      </p:sp>
      <p:sp>
        <p:nvSpPr>
          <p:cNvPr id="12" name="CuadroTexto 11">
            <a:extLst>
              <a:ext uri="{FF2B5EF4-FFF2-40B4-BE49-F238E27FC236}">
                <a16:creationId xmlns:a16="http://schemas.microsoft.com/office/drawing/2014/main" id="{1BDB0345-6978-BA9D-D74D-BD6DE2BA3B8E}"/>
              </a:ext>
            </a:extLst>
          </p:cNvPr>
          <p:cNvSpPr txBox="1"/>
          <p:nvPr/>
        </p:nvSpPr>
        <p:spPr>
          <a:xfrm>
            <a:off x="134719" y="949552"/>
            <a:ext cx="6351805" cy="1323439"/>
          </a:xfrm>
          <a:prstGeom prst="rect">
            <a:avLst/>
          </a:prstGeom>
          <a:noFill/>
        </p:spPr>
        <p:txBody>
          <a:bodyPr wrap="square">
            <a:spAutoFit/>
          </a:bodyPr>
          <a:lstStyle/>
          <a:p>
            <a:pPr lvl="0">
              <a:spcBef>
                <a:spcPts val="600"/>
              </a:spcBef>
              <a:defRPr/>
            </a:pPr>
            <a:r>
              <a:rPr lang="fr-FR" sz="2000" b="1" dirty="0">
                <a:solidFill>
                  <a:prstClr val="black"/>
                </a:solidFill>
              </a:rPr>
              <a:t>On y trouve des joyaux qui donnent vie, espérance, courage, consolation… Certains se voient à première vue, d'autres doivent être cherchés avec plus d'attention.</a:t>
            </a:r>
          </a:p>
        </p:txBody>
      </p:sp>
    </p:spTree>
    <p:extLst>
      <p:ext uri="{BB962C8B-B14F-4D97-AF65-F5344CB8AC3E}">
        <p14:creationId xmlns:p14="http://schemas.microsoft.com/office/powerpoint/2010/main" val="65916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7236C4-9825-E4A7-1A2D-4DA8087032A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02E77FD-CB93-71A7-E631-7999F281572F}"/>
              </a:ext>
            </a:extLst>
          </p:cNvPr>
          <p:cNvSpPr txBox="1"/>
          <p:nvPr/>
        </p:nvSpPr>
        <p:spPr>
          <a:xfrm>
            <a:off x="3597641" y="851750"/>
            <a:ext cx="5375344" cy="49185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fr-FR" sz="7200" b="1" spc="600" noProof="1">
                <a:ln/>
                <a:solidFill>
                  <a:srgbClr val="A32FFF"/>
                </a:solidFill>
                <a:effectLst>
                  <a:reflection blurRad="6350" stA="55000" endA="300" endPos="45500" dir="5400000" sy="-100000" algn="bl" rotWithShape="0"/>
                </a:effectLst>
              </a:rPr>
              <a:t>COMMENT ÉTUDIER LA BIBLE</a:t>
            </a: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30A7D1-449A-C203-E47A-BF494604CDB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469B370-8D2A-AF63-46DC-079AFB0BE64C}"/>
              </a:ext>
            </a:extLst>
          </p:cNvPr>
          <p:cNvSpPr txBox="1"/>
          <p:nvPr/>
        </p:nvSpPr>
        <p:spPr>
          <a:xfrm>
            <a:off x="0" y="-89648"/>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fr-FR" sz="5400" b="1" spc="2000" noProof="1">
                <a:ln/>
                <a:solidFill>
                  <a:srgbClr val="FFE24F"/>
                </a:solidFill>
                <a:effectLst>
                  <a:outerShdw blurRad="38100" dist="38100" dir="2700000" algn="tl">
                    <a:srgbClr val="000000"/>
                  </a:outerShdw>
                  <a:reflection blurRad="6350" stA="55000" endA="300" endPos="45500" dir="5400000" sy="-100000" algn="bl" rotWithShape="0"/>
                </a:effectLst>
              </a:rPr>
              <a:t>LE TEMPS</a:t>
            </a:r>
          </a:p>
        </p:txBody>
      </p:sp>
      <p:sp>
        <p:nvSpPr>
          <p:cNvPr id="5" name="CuadroTexto 4">
            <a:extLst>
              <a:ext uri="{FF2B5EF4-FFF2-40B4-BE49-F238E27FC236}">
                <a16:creationId xmlns:a16="http://schemas.microsoft.com/office/drawing/2014/main" id="{1DD1E3B2-A885-4772-9512-E5CE5A73FF8D}"/>
              </a:ext>
            </a:extLst>
          </p:cNvPr>
          <p:cNvSpPr txBox="1"/>
          <p:nvPr/>
        </p:nvSpPr>
        <p:spPr>
          <a:xfrm>
            <a:off x="461683" y="694172"/>
            <a:ext cx="11268635" cy="584775"/>
          </a:xfrm>
          <a:prstGeom prst="rect">
            <a:avLst/>
          </a:prstGeom>
          <a:noFill/>
        </p:spPr>
        <p:txBody>
          <a:bodyPr wrap="square">
            <a:spAutoFit/>
          </a:bodyPr>
          <a:lstStyle/>
          <a:p>
            <a:pPr algn="ctr"/>
            <a:r>
              <a:rPr lang="fr-FR" b="1" noProof="1">
                <a:solidFill>
                  <a:schemeClr val="bg2">
                    <a:lumMod val="20000"/>
                    <a:lumOff val="80000"/>
                  </a:schemeClr>
                </a:solidFill>
                <a:effectLst>
                  <a:outerShdw blurRad="38100" dist="38100" dir="2700000" algn="tl">
                    <a:srgbClr val="000000"/>
                  </a:outerShdw>
                </a:effectLst>
                <a:latin typeface="Comic Sans MS" panose="030F0702030302020204" pitchFamily="66" charset="0"/>
              </a:rPr>
              <a:t>“Vous me chercherez et vous me trouverez, parce que vous me chercherez de tout votre cœur” </a:t>
            </a:r>
            <a:r>
              <a:rPr lang="fr-FR" sz="1400" b="1" noProof="1">
                <a:solidFill>
                  <a:schemeClr val="bg2">
                    <a:lumMod val="20000"/>
                    <a:lumOff val="80000"/>
                  </a:schemeClr>
                </a:solidFill>
                <a:effectLst>
                  <a:outerShdw blurRad="38100" dist="38100" dir="2700000" algn="tl">
                    <a:srgbClr val="000000"/>
                  </a:outerShdw>
                </a:effectLst>
                <a:latin typeface="Comic Sans MS" panose="030F0702030302020204" pitchFamily="66" charset="0"/>
              </a:rPr>
              <a:t>(Jérémie 29.13)</a:t>
            </a:r>
            <a:endParaRPr lang="fr-FR" sz="1100" b="1" noProof="1">
              <a:solidFill>
                <a:schemeClr val="bg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325632" y="1304440"/>
            <a:ext cx="8866367" cy="400110"/>
          </a:xfrm>
          <a:prstGeom prst="rect">
            <a:avLst/>
          </a:prstGeom>
          <a:noFill/>
        </p:spPr>
        <p:txBody>
          <a:bodyPr wrap="square" rtlCol="0">
            <a:spAutoFit/>
          </a:bodyPr>
          <a:lstStyle/>
          <a:p>
            <a:pPr>
              <a:spcBef>
                <a:spcPts val="600"/>
              </a:spcBef>
            </a:pPr>
            <a:r>
              <a:rPr lang="fr-FR" sz="2000" b="1" noProof="1"/>
              <a:t>Quel est le meilleur moment pour étudier la Bible ?</a:t>
            </a:r>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594504" y="1721888"/>
            <a:ext cx="3466422" cy="2310948"/>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325634" y="1774760"/>
            <a:ext cx="5268870" cy="1015663"/>
          </a:xfrm>
          <a:prstGeom prst="rect">
            <a:avLst/>
          </a:prstGeom>
          <a:noFill/>
        </p:spPr>
        <p:txBody>
          <a:bodyPr wrap="square">
            <a:spAutoFit/>
          </a:bodyPr>
          <a:lstStyle/>
          <a:p>
            <a:pPr>
              <a:spcBef>
                <a:spcPts val="600"/>
              </a:spcBef>
            </a:pPr>
            <a:r>
              <a:rPr lang="fr-FR" sz="2000" b="1" noProof="1"/>
              <a:t>Nous devons analyser notre réponse en tenant compte de deux facteurs : le facteur temps et le facteur qualité.</a:t>
            </a:r>
          </a:p>
        </p:txBody>
      </p:sp>
      <p:sp>
        <p:nvSpPr>
          <p:cNvPr id="19" name="CuadroTexto 18">
            <a:extLst>
              <a:ext uri="{FF2B5EF4-FFF2-40B4-BE49-F238E27FC236}">
                <a16:creationId xmlns:a16="http://schemas.microsoft.com/office/drawing/2014/main" id="{623E2813-1F83-BA73-EE34-981EB0EADC2D}"/>
              </a:ext>
            </a:extLst>
          </p:cNvPr>
          <p:cNvSpPr txBox="1"/>
          <p:nvPr/>
        </p:nvSpPr>
        <p:spPr>
          <a:xfrm>
            <a:off x="3325634" y="4129355"/>
            <a:ext cx="8866366" cy="1323439"/>
          </a:xfrm>
          <a:prstGeom prst="rect">
            <a:avLst/>
          </a:prstGeom>
          <a:noFill/>
        </p:spPr>
        <p:txBody>
          <a:bodyPr wrap="square">
            <a:spAutoFit/>
          </a:bodyPr>
          <a:lstStyle/>
          <a:p>
            <a:pPr>
              <a:spcBef>
                <a:spcPts val="600"/>
              </a:spcBef>
            </a:pPr>
            <a:r>
              <a:rPr lang="fr-FR" sz="2000" b="1" noProof="1"/>
              <a:t>Quoi qu'il en soit, le temps que nous consacrons à l'étude ne peut se limiter à une lecture superficielle. C'est ici qu'entre en jeu notre motivation. Pourquoi est-ce que je lis la Bible ? Y cherché-je simplement de la connaissance, ou ai-je un désir intense de mieux connaître Dieu ?</a:t>
            </a:r>
          </a:p>
        </p:txBody>
      </p:sp>
      <p:sp>
        <p:nvSpPr>
          <p:cNvPr id="6" name="CuadroTexto 5">
            <a:extLst>
              <a:ext uri="{FF2B5EF4-FFF2-40B4-BE49-F238E27FC236}">
                <a16:creationId xmlns:a16="http://schemas.microsoft.com/office/drawing/2014/main" id="{00BAE010-D325-4F10-67D3-DDB22B936626}"/>
              </a:ext>
            </a:extLst>
          </p:cNvPr>
          <p:cNvSpPr txBox="1"/>
          <p:nvPr/>
        </p:nvSpPr>
        <p:spPr>
          <a:xfrm>
            <a:off x="3325633" y="2796584"/>
            <a:ext cx="526886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Il est évident que nous tirerons davantage profit en réservant dans notre agenda une heure pour l'étude de la Bible qu'en n'y consacrant que cinq minutes.</a:t>
            </a: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325632" y="5452794"/>
            <a:ext cx="886636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Nous tirerons le maximum de notre étude de la Bible lorsqu'elle deviendra un temps pour être avec Dieu </a:t>
            </a:r>
            <a:r>
              <a:rPr kumimoji="0" lang="fr-FR" i="0" u="none" strike="noStrike" kern="1200" cap="none" spc="0" normalizeH="0" baseline="0" noProof="1">
                <a:ln>
                  <a:noFill/>
                </a:ln>
                <a:effectLst/>
                <a:uLnTx/>
                <a:uFillTx/>
                <a:latin typeface="Aptos" panose="02110004020202020204"/>
                <a:ea typeface="+mn-ea"/>
                <a:cs typeface="+mn-cs"/>
              </a:rPr>
              <a:t>(Jérémie 29.13)</a:t>
            </a:r>
            <a:r>
              <a:rPr kumimoji="0" lang="fr-FR" sz="2000" b="1" i="0" u="none" strike="noStrike" kern="1200" cap="none" spc="0" normalizeH="0" baseline="0" noProof="1">
                <a:ln>
                  <a:noFill/>
                </a:ln>
                <a:effectLst/>
                <a:uLnTx/>
                <a:uFillTx/>
                <a:latin typeface="Aptos" panose="02110004020202020204"/>
                <a:ea typeface="+mn-ea"/>
                <a:cs typeface="+mn-cs"/>
              </a:rPr>
              <a:t>, pour nous délecter en lui </a:t>
            </a:r>
            <a:r>
              <a:rPr kumimoji="0" lang="fr-FR" i="0" u="none" strike="noStrike" kern="1200" cap="none" spc="0" normalizeH="0" baseline="0" noProof="1">
                <a:ln>
                  <a:noFill/>
                </a:ln>
                <a:effectLst/>
                <a:uLnTx/>
                <a:uFillTx/>
                <a:latin typeface="Aptos" panose="02110004020202020204"/>
                <a:ea typeface="+mn-ea"/>
                <a:cs typeface="+mn-cs"/>
              </a:rPr>
              <a:t>(Psaumes 37.4)</a:t>
            </a:r>
            <a:r>
              <a:rPr kumimoji="0" lang="fr-FR" sz="2000" b="1" i="0" u="none" strike="noStrike" kern="1200" cap="none" spc="0" normalizeH="0" baseline="0" noProof="1">
                <a:ln>
                  <a:noFill/>
                </a:ln>
                <a:effectLst/>
                <a:uLnTx/>
                <a:uFillTx/>
                <a:latin typeface="Aptos" panose="02110004020202020204"/>
                <a:ea typeface="+mn-ea"/>
                <a:cs typeface="+mn-cs"/>
              </a:rPr>
              <a:t> ; lorsque nous cherchons dans ses pages le message spécial que Dieu nous adresse.</a:t>
            </a: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4BA417-CC82-6206-5529-C65721B8D3D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5E80EC6-A98C-4238-D808-34E7F034211E}"/>
              </a:ext>
            </a:extLst>
          </p:cNvPr>
          <p:cNvSpPr txBox="1"/>
          <p:nvPr/>
        </p:nvSpPr>
        <p:spPr>
          <a:xfrm>
            <a:off x="0" y="0"/>
            <a:ext cx="12191999" cy="923330"/>
          </a:xfrm>
          <a:prstGeom prst="rect">
            <a:avLst/>
          </a:prstGeom>
          <a:noFill/>
        </p:spPr>
        <p:txBody>
          <a:bodyPr wrap="square" lIns="90000">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fr-FR" noProof="1">
                <a:solidFill>
                  <a:schemeClr val="accent5"/>
                </a:solidFill>
              </a:rPr>
              <a:t>LE LIEU</a:t>
            </a:r>
          </a:p>
        </p:txBody>
      </p:sp>
      <p:sp>
        <p:nvSpPr>
          <p:cNvPr id="5" name="CuadroTexto 4">
            <a:extLst>
              <a:ext uri="{FF2B5EF4-FFF2-40B4-BE49-F238E27FC236}">
                <a16:creationId xmlns:a16="http://schemas.microsoft.com/office/drawing/2014/main" id="{7BFF996C-CC13-8D7E-C58A-B1092A7C9104}"/>
              </a:ext>
            </a:extLst>
          </p:cNvPr>
          <p:cNvSpPr txBox="1"/>
          <p:nvPr/>
        </p:nvSpPr>
        <p:spPr>
          <a:xfrm>
            <a:off x="-1" y="936000"/>
            <a:ext cx="12191998" cy="369332"/>
          </a:xfrm>
          <a:prstGeom prst="rect">
            <a:avLst/>
          </a:prstGeom>
          <a:noFill/>
        </p:spPr>
        <p:txBody>
          <a:bodyPr wrap="square">
            <a:spAutoFit/>
          </a:bodyPr>
          <a:lstStyle/>
          <a:p>
            <a:pPr algn="ctr"/>
            <a:r>
              <a:rPr lang="fr-FR" b="1" noProof="1">
                <a:solidFill>
                  <a:srgbClr val="002060"/>
                </a:solidFill>
                <a:effectLst>
                  <a:glow rad="127000">
                    <a:srgbClr val="4CEE7B"/>
                  </a:glow>
                </a:effectLst>
                <a:latin typeface="Comic Sans MS" panose="030F0702030302020204" pitchFamily="66" charset="0"/>
              </a:rPr>
              <a:t>“Le matin, bien avant le jour, il se leva, sortit, et s'en alla dans un lieu désert, où il priait” </a:t>
            </a:r>
            <a:r>
              <a:rPr lang="fr-FR" sz="1400" b="1" noProof="1">
                <a:solidFill>
                  <a:srgbClr val="002060"/>
                </a:solidFill>
                <a:effectLst>
                  <a:glow rad="127000">
                    <a:srgbClr val="4CEE7B"/>
                  </a:glow>
                </a:effectLst>
                <a:latin typeface="Comic Sans MS" panose="030F0702030302020204" pitchFamily="66" charset="0"/>
              </a:rPr>
              <a:t>(Marc 1.35)</a:t>
            </a:r>
          </a:p>
        </p:txBody>
      </p:sp>
      <p:sp>
        <p:nvSpPr>
          <p:cNvPr id="6" name="CuadroTexto 5">
            <a:extLst>
              <a:ext uri="{FF2B5EF4-FFF2-40B4-BE49-F238E27FC236}">
                <a16:creationId xmlns:a16="http://schemas.microsoft.com/office/drawing/2014/main" id="{65475007-AC81-C337-FB59-CB516D22D706}"/>
              </a:ext>
            </a:extLst>
          </p:cNvPr>
          <p:cNvSpPr txBox="1"/>
          <p:nvPr/>
        </p:nvSpPr>
        <p:spPr>
          <a:xfrm>
            <a:off x="200639" y="1403538"/>
            <a:ext cx="8465974" cy="1015663"/>
          </a:xfrm>
          <a:prstGeom prst="rect">
            <a:avLst/>
          </a:prstGeom>
          <a:noFill/>
        </p:spPr>
        <p:txBody>
          <a:bodyPr wrap="square" rtlCol="0">
            <a:spAutoFit/>
          </a:bodyPr>
          <a:lstStyle/>
          <a:p>
            <a:pPr>
              <a:spcBef>
                <a:spcPts val="600"/>
              </a:spcBef>
            </a:pPr>
            <a:r>
              <a:rPr lang="fr-FR" sz="2000" b="1" noProof="1"/>
              <a:t>Lorsque Jésus voulait avoir un moment de communion particulière avec Dieu, il se levait tôt et cherchait un lieu tranquille </a:t>
            </a:r>
            <a:r>
              <a:rPr lang="fr-FR" noProof="1"/>
              <a:t>(Marc 1.35)</a:t>
            </a:r>
            <a:r>
              <a:rPr lang="fr-FR" sz="2000" b="1" noProof="1"/>
              <a:t>. Cela peut s'appliquer aussi bien à la prière qu'à l'étude de la Bible.</a:t>
            </a:r>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33368" y="2426771"/>
            <a:ext cx="5933245" cy="1015663"/>
          </a:xfrm>
          <a:prstGeom prst="rect">
            <a:avLst/>
          </a:prstGeom>
          <a:noFill/>
        </p:spPr>
        <p:txBody>
          <a:bodyPr wrap="square">
            <a:spAutoFit/>
          </a:bodyPr>
          <a:lstStyle/>
          <a:p>
            <a:pPr>
              <a:spcBef>
                <a:spcPts val="600"/>
              </a:spcBef>
            </a:pPr>
            <a:r>
              <a:rPr lang="fr-FR" sz="2000" b="1" noProof="1"/>
              <a:t>Il est difficile de se concentrer sur l'étude dans un lieu bruyant ou agité. Il est plus facile de le faire dans un endroit confortable, isolé et tranquille.</a:t>
            </a:r>
          </a:p>
        </p:txBody>
      </p:sp>
      <p:sp>
        <p:nvSpPr>
          <p:cNvPr id="7" name="CuadroTexto 6">
            <a:extLst>
              <a:ext uri="{FF2B5EF4-FFF2-40B4-BE49-F238E27FC236}">
                <a16:creationId xmlns:a16="http://schemas.microsoft.com/office/drawing/2014/main" id="{4080F6A6-F76C-36E3-79E4-E7D5920CF707}"/>
              </a:ext>
            </a:extLst>
          </p:cNvPr>
          <p:cNvSpPr txBox="1"/>
          <p:nvPr/>
        </p:nvSpPr>
        <p:spPr>
          <a:xfrm>
            <a:off x="2733367" y="4781014"/>
            <a:ext cx="5933245"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Une fois le moment et le lieu opportuns trouvés, faisons-en une activité régulière. Il se peut qu'une circonstance particulière nous fasse perdre ce moment, mais ne laissons pas passer trop de temps sans notre étude quotidienne de la Bible.</a:t>
            </a: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33365" y="3450004"/>
            <a:ext cx="592341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Les premières ou les dernières heures de la journée, lorsqu'il y a plus de silence, peuvent être des moments où nous pouvons plus facilement centrer nos pensées sur Dieu.</a:t>
            </a: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5A486FA1-EF0D-BCF2-1D01-9F1742F6AD4C}"/>
              </a:ext>
            </a:extLst>
          </p:cNvPr>
          <p:cNvSpPr txBox="1"/>
          <p:nvPr/>
        </p:nvSpPr>
        <p:spPr>
          <a:xfrm>
            <a:off x="2015613" y="-90517"/>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pPr lvl="0"/>
            <a:r>
              <a:rPr lang="es-ES" dirty="0">
                <a:solidFill>
                  <a:srgbClr val="008000">
                    <a:lumMod val="40000"/>
                    <a:lumOff val="60000"/>
                  </a:srgbClr>
                </a:solidFill>
              </a:rPr>
              <a:t>LA </a:t>
            </a:r>
            <a:r>
              <a:rPr lang="es-ES" dirty="0" err="1">
                <a:solidFill>
                  <a:srgbClr val="008000">
                    <a:lumMod val="40000"/>
                    <a:lumOff val="60000"/>
                  </a:srgbClr>
                </a:solidFill>
              </a:rPr>
              <a:t>TECHNIQUE</a:t>
            </a:r>
            <a:r>
              <a:rPr lang="es-ES" dirty="0">
                <a:solidFill>
                  <a:srgbClr val="008000">
                    <a:lumMod val="40000"/>
                    <a:lumOff val="60000"/>
                  </a:srgbClr>
                </a:solidFill>
              </a:rPr>
              <a:t> (1)</a:t>
            </a:r>
          </a:p>
        </p:txBody>
      </p:sp>
      <p:sp>
        <p:nvSpPr>
          <p:cNvPr id="5" name="CuadroTexto 4">
            <a:extLst>
              <a:ext uri="{FF2B5EF4-FFF2-40B4-BE49-F238E27FC236}">
                <a16:creationId xmlns:a16="http://schemas.microsoft.com/office/drawing/2014/main" id="{8543F40B-5A8E-7716-2968-82E89F65278A}"/>
              </a:ext>
            </a:extLst>
          </p:cNvPr>
          <p:cNvSpPr txBox="1"/>
          <p:nvPr/>
        </p:nvSpPr>
        <p:spPr>
          <a:xfrm>
            <a:off x="2015612" y="667930"/>
            <a:ext cx="10176386" cy="523220"/>
          </a:xfrm>
          <a:prstGeom prst="rect">
            <a:avLst/>
          </a:prstGeom>
          <a:noFill/>
        </p:spPr>
        <p:txBody>
          <a:bodyPr wrap="square">
            <a:spAutoFit/>
          </a:bodyPr>
          <a:lstStyle/>
          <a:p>
            <a:pPr lvl="0" algn="ctr"/>
            <a:r>
              <a:rPr lang="fr-FR" sz="1600" b="1" dirty="0">
                <a:solidFill>
                  <a:srgbClr val="FFFF66">
                    <a:lumMod val="60000"/>
                    <a:lumOff val="40000"/>
                  </a:srgbClr>
                </a:solidFill>
                <a:effectLst>
                  <a:outerShdw blurRad="38100" dist="38100" dir="2700000" algn="tl">
                    <a:srgbClr val="000000"/>
                  </a:outerShdw>
                </a:effectLst>
                <a:latin typeface="Comic Sans MS" panose="030F0702030302020204" pitchFamily="66" charset="0"/>
              </a:rPr>
              <a:t>“Ainsi en sera-t-il de ma parole, qui sort de ma bouche… elle ne me reviendra point sans effet…” </a:t>
            </a:r>
            <a:r>
              <a:rPr lang="fr-FR" sz="1200" b="1" dirty="0">
                <a:solidFill>
                  <a:srgbClr val="FFFF66">
                    <a:lumMod val="60000"/>
                    <a:lumOff val="40000"/>
                  </a:srgbClr>
                </a:solidFill>
                <a:effectLst>
                  <a:outerShdw blurRad="38100" dist="38100" dir="2700000" algn="tl">
                    <a:srgbClr val="000000"/>
                  </a:outerShdw>
                </a:effectLst>
                <a:latin typeface="Comic Sans MS" panose="030F0702030302020204" pitchFamily="66" charset="0"/>
              </a:rPr>
              <a:t>(Ésaïe 55.11)</a:t>
            </a:r>
            <a:endParaRPr lang="fr-FR" sz="1600" b="1" dirty="0">
              <a:solidFill>
                <a:srgbClr val="FFFF66">
                  <a:lumMod val="60000"/>
                  <a:lumOff val="40000"/>
                </a:srgbClr>
              </a:solidFill>
              <a:effectLst>
                <a:outerShdw blurRad="38100" dist="38100" dir="2700000" algn="tl">
                  <a:srgbClr val="000000"/>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2125010468"/>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7246374" y="4361574"/>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925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37" dur="1000"/>
                                        <p:tgtEl>
                                          <p:spTgt spid="6">
                                            <p:graphicEl>
                                              <a:dgm id="{77BBCBA0-791A-41C4-9398-5670486A89EE}"/>
                                            </p:graphicEl>
                                          </p:spTgt>
                                        </p:tgtEl>
                                      </p:cBhvr>
                                    </p:animEffect>
                                    <p:anim calcmode="lin" valueType="num">
                                      <p:cBhvr>
                                        <p:cTn id="38"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2" dur="1000"/>
                                        <p:tgtEl>
                                          <p:spTgt spid="6">
                                            <p:graphicEl>
                                              <a:dgm id="{25FBE55C-7604-4739-A70C-E0D555C8D2DB}"/>
                                            </p:graphicEl>
                                          </p:spTgt>
                                        </p:tgtEl>
                                      </p:cBhvr>
                                    </p:animEffect>
                                    <p:anim calcmode="lin" valueType="num">
                                      <p:cBhvr>
                                        <p:cTn id="43"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49" dur="1000"/>
                                        <p:tgtEl>
                                          <p:spTgt spid="6">
                                            <p:graphicEl>
                                              <a:dgm id="{87E11445-84E5-4790-ABAC-E073B8837569}"/>
                                            </p:graphicEl>
                                          </p:spTgt>
                                        </p:tgtEl>
                                      </p:cBhvr>
                                    </p:animEffect>
                                    <p:anim calcmode="lin" valueType="num">
                                      <p:cBhvr>
                                        <p:cTn id="50"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4" dur="1000"/>
                                        <p:tgtEl>
                                          <p:spTgt spid="6">
                                            <p:graphicEl>
                                              <a:dgm id="{581F876A-5E78-460A-8BA8-059CBD9F8CF3}"/>
                                            </p:graphicEl>
                                          </p:spTgt>
                                        </p:tgtEl>
                                      </p:cBhvr>
                                    </p:animEffect>
                                    <p:anim calcmode="lin" valueType="num">
                                      <p:cBhvr>
                                        <p:cTn id="55"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1" dur="1000"/>
                                        <p:tgtEl>
                                          <p:spTgt spid="6">
                                            <p:graphicEl>
                                              <a:dgm id="{454F7BB4-9A0C-405D-96FE-16BFF2C738E5}"/>
                                            </p:graphicEl>
                                          </p:spTgt>
                                        </p:tgtEl>
                                      </p:cBhvr>
                                    </p:animEffect>
                                    <p:anim calcmode="lin" valueType="num">
                                      <p:cBhvr>
                                        <p:cTn id="62"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66" dur="1000"/>
                                        <p:tgtEl>
                                          <p:spTgt spid="6">
                                            <p:graphicEl>
                                              <a:dgm id="{E9A2B961-0D76-43C7-898F-1FBA133E7C1B}"/>
                                            </p:graphicEl>
                                          </p:spTgt>
                                        </p:tgtEl>
                                      </p:cBhvr>
                                    </p:animEffect>
                                    <p:anim calcmode="lin" valueType="num">
                                      <p:cBhvr>
                                        <p:cTn id="67"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3" dur="1000"/>
                                        <p:tgtEl>
                                          <p:spTgt spid="6">
                                            <p:graphicEl>
                                              <a:dgm id="{AB4F6A03-C4BE-47AA-B58F-1F4556F2AB24}"/>
                                            </p:graphicEl>
                                          </p:spTgt>
                                        </p:tgtEl>
                                      </p:cBhvr>
                                    </p:animEffect>
                                    <p:anim calcmode="lin" valueType="num">
                                      <p:cBhvr>
                                        <p:cTn id="74"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78" dur="1000"/>
                                        <p:tgtEl>
                                          <p:spTgt spid="6">
                                            <p:graphicEl>
                                              <a:dgm id="{E6C9E379-076F-4E92-936C-C837C8A36F33}"/>
                                            </p:graphicEl>
                                          </p:spTgt>
                                        </p:tgtEl>
                                      </p:cBhvr>
                                    </p:animEffect>
                                    <p:anim calcmode="lin" valueType="num">
                                      <p:cBhvr>
                                        <p:cTn id="79"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5" dur="1000"/>
                                        <p:tgtEl>
                                          <p:spTgt spid="6">
                                            <p:graphicEl>
                                              <a:dgm id="{2ABE35A9-7719-4DD8-A294-26D03B142083}"/>
                                            </p:graphicEl>
                                          </p:spTgt>
                                        </p:tgtEl>
                                      </p:cBhvr>
                                    </p:animEffect>
                                    <p:anim calcmode="lin" valueType="num">
                                      <p:cBhvr>
                                        <p:cTn id="86"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0" dur="1000"/>
                                        <p:tgtEl>
                                          <p:spTgt spid="6">
                                            <p:graphicEl>
                                              <a:dgm id="{994F54E2-AE64-44AE-BA55-562ABA4B5042}"/>
                                            </p:graphicEl>
                                          </p:spTgt>
                                        </p:tgtEl>
                                      </p:cBhvr>
                                    </p:animEffect>
                                    <p:anim calcmode="lin" valueType="num">
                                      <p:cBhvr>
                                        <p:cTn id="91"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1" dur="1000"/>
                                        <p:tgtEl>
                                          <p:spTgt spid="6">
                                            <p:graphicEl>
                                              <a:dgm id="{03CEDE70-69DD-4EAB-B62C-36855871E613}"/>
                                            </p:graphicEl>
                                          </p:spTgt>
                                        </p:tgtEl>
                                      </p:cBhvr>
                                    </p:animEffect>
                                    <p:anim calcmode="lin" valueType="num">
                                      <p:cBhvr>
                                        <p:cTn id="102"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06" dur="1000"/>
                                        <p:tgtEl>
                                          <p:spTgt spid="6">
                                            <p:graphicEl>
                                              <a:dgm id="{46ABF043-736E-42FD-8322-B00CAF308F8C}"/>
                                            </p:graphicEl>
                                          </p:spTgt>
                                        </p:tgtEl>
                                      </p:cBhvr>
                                    </p:animEffect>
                                    <p:anim calcmode="lin" valueType="num">
                                      <p:cBhvr>
                                        <p:cTn id="107"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3" dur="1000"/>
                                        <p:tgtEl>
                                          <p:spTgt spid="6">
                                            <p:graphicEl>
                                              <a:dgm id="{939FF73F-7112-4DC2-99DF-A60AE88A3F9E}"/>
                                            </p:graphicEl>
                                          </p:spTgt>
                                        </p:tgtEl>
                                      </p:cBhvr>
                                    </p:animEffect>
                                    <p:anim calcmode="lin" valueType="num">
                                      <p:cBhvr>
                                        <p:cTn id="114"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18" dur="1000"/>
                                        <p:tgtEl>
                                          <p:spTgt spid="6">
                                            <p:graphicEl>
                                              <a:dgm id="{7C618FE8-14FE-4ED3-889A-F0EB7DAC9545}"/>
                                            </p:graphicEl>
                                          </p:spTgt>
                                        </p:tgtEl>
                                      </p:cBhvr>
                                    </p:animEffect>
                                    <p:anim calcmode="lin" valueType="num">
                                      <p:cBhvr>
                                        <p:cTn id="119"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5" dur="1000"/>
                                        <p:tgtEl>
                                          <p:spTgt spid="6">
                                            <p:graphicEl>
                                              <a:dgm id="{5B30709B-5FD3-4A1C-8634-E305882DC6EB}"/>
                                            </p:graphicEl>
                                          </p:spTgt>
                                        </p:tgtEl>
                                      </p:cBhvr>
                                    </p:animEffect>
                                    <p:anim calcmode="lin" valueType="num">
                                      <p:cBhvr>
                                        <p:cTn id="126"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0" dur="1000"/>
                                        <p:tgtEl>
                                          <p:spTgt spid="6">
                                            <p:graphicEl>
                                              <a:dgm id="{EFAB4D20-F384-44DF-9D95-96DD516309D7}"/>
                                            </p:graphicEl>
                                          </p:spTgt>
                                        </p:tgtEl>
                                      </p:cBhvr>
                                    </p:animEffect>
                                    <p:anim calcmode="lin" valueType="num">
                                      <p:cBhvr>
                                        <p:cTn id="131"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37" dur="1000"/>
                                        <p:tgtEl>
                                          <p:spTgt spid="6">
                                            <p:graphicEl>
                                              <a:dgm id="{7D64A22C-BAC1-4D41-9539-FB452EF05452}"/>
                                            </p:graphicEl>
                                          </p:spTgt>
                                        </p:tgtEl>
                                      </p:cBhvr>
                                    </p:animEffect>
                                    <p:anim calcmode="lin" valueType="num">
                                      <p:cBhvr>
                                        <p:cTn id="138"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2" dur="1000"/>
                                        <p:tgtEl>
                                          <p:spTgt spid="6">
                                            <p:graphicEl>
                                              <a:dgm id="{9CBE719F-D12F-4ABD-B52B-46803A37B44B}"/>
                                            </p:graphicEl>
                                          </p:spTgt>
                                        </p:tgtEl>
                                      </p:cBhvr>
                                    </p:animEffect>
                                    <p:anim calcmode="lin" valueType="num">
                                      <p:cBhvr>
                                        <p:cTn id="143"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49" dur="1000"/>
                                        <p:tgtEl>
                                          <p:spTgt spid="6">
                                            <p:graphicEl>
                                              <a:dgm id="{38D49924-E10B-4B7C-AA89-DB6588DD3E55}"/>
                                            </p:graphicEl>
                                          </p:spTgt>
                                        </p:tgtEl>
                                      </p:cBhvr>
                                    </p:animEffect>
                                    <p:anim calcmode="lin" valueType="num">
                                      <p:cBhvr>
                                        <p:cTn id="150"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4" dur="1000"/>
                                        <p:tgtEl>
                                          <p:spTgt spid="6">
                                            <p:graphicEl>
                                              <a:dgm id="{BEAE7541-50F8-44FE-B4E4-5C0BD16B6740}"/>
                                            </p:graphicEl>
                                          </p:spTgt>
                                        </p:tgtEl>
                                      </p:cBhvr>
                                    </p:animEffect>
                                    <p:anim calcmode="lin" valueType="num">
                                      <p:cBhvr>
                                        <p:cTn id="155"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1" dur="1000"/>
                                        <p:tgtEl>
                                          <p:spTgt spid="6">
                                            <p:graphicEl>
                                              <a:dgm id="{A6463EAC-7AB1-46F7-ADB2-E583DD398D05}"/>
                                            </p:graphicEl>
                                          </p:spTgt>
                                        </p:tgtEl>
                                      </p:cBhvr>
                                    </p:animEffect>
                                    <p:anim calcmode="lin" valueType="num">
                                      <p:cBhvr>
                                        <p:cTn id="162"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66" dur="1000"/>
                                        <p:tgtEl>
                                          <p:spTgt spid="6">
                                            <p:graphicEl>
                                              <a:dgm id="{F06D3B0D-33F3-4E4F-9FD7-EEDCCDABD356}"/>
                                            </p:graphicEl>
                                          </p:spTgt>
                                        </p:tgtEl>
                                      </p:cBhvr>
                                    </p:animEffect>
                                    <p:anim calcmode="lin" valueType="num">
                                      <p:cBhvr>
                                        <p:cTn id="167"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3" dur="1000"/>
                                        <p:tgtEl>
                                          <p:spTgt spid="6">
                                            <p:graphicEl>
                                              <a:dgm id="{5C69B503-D48E-414A-9C8A-F778801B2240}"/>
                                            </p:graphicEl>
                                          </p:spTgt>
                                        </p:tgtEl>
                                      </p:cBhvr>
                                    </p:animEffect>
                                    <p:anim calcmode="lin" valueType="num">
                                      <p:cBhvr>
                                        <p:cTn id="174"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78" dur="1000"/>
                                        <p:tgtEl>
                                          <p:spTgt spid="6">
                                            <p:graphicEl>
                                              <a:dgm id="{CFA922AC-43B1-4C81-A717-6122794DD71F}"/>
                                            </p:graphicEl>
                                          </p:spTgt>
                                        </p:tgtEl>
                                      </p:cBhvr>
                                    </p:animEffect>
                                    <p:anim calcmode="lin" valueType="num">
                                      <p:cBhvr>
                                        <p:cTn id="179"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967138236"/>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2000" normalizeH="0" baseline="0" noProof="0" dirty="0">
                <a:ln/>
                <a:solidFill>
                  <a:srgbClr val="008000">
                    <a:lumMod val="40000"/>
                    <a:lumOff val="60000"/>
                  </a:srgbClr>
                </a:solidFill>
                <a:effectLst>
                  <a:outerShdw blurRad="38100" dist="38100" dir="2700000" algn="tl">
                    <a:srgbClr val="000000"/>
                  </a:outerShdw>
                  <a:reflection blurRad="6350" stA="55000" endA="300" endPos="45500" dir="5400000" sy="-100000" algn="bl" rotWithShape="0"/>
                </a:effectLst>
                <a:uLnTx/>
                <a:uFillTx/>
                <a:latin typeface="Aptos" panose="02110004020202020204"/>
                <a:ea typeface="+mn-ea"/>
                <a:cs typeface="+mn-cs"/>
              </a:rPr>
              <a:t>LA </a:t>
            </a:r>
            <a:r>
              <a:rPr kumimoji="0" lang="es-ES" sz="5400" b="1" i="0" u="none" strike="noStrike" kern="1200" cap="none" spc="2000" normalizeH="0" baseline="0" noProof="0" dirty="0" err="1">
                <a:ln/>
                <a:solidFill>
                  <a:srgbClr val="008000">
                    <a:lumMod val="40000"/>
                    <a:lumOff val="60000"/>
                  </a:srgbClr>
                </a:solidFill>
                <a:effectLst>
                  <a:outerShdw blurRad="38100" dist="38100" dir="2700000" algn="tl">
                    <a:srgbClr val="000000"/>
                  </a:outerShdw>
                  <a:reflection blurRad="6350" stA="55000" endA="300" endPos="45500" dir="5400000" sy="-100000" algn="bl" rotWithShape="0"/>
                </a:effectLst>
                <a:uLnTx/>
                <a:uFillTx/>
                <a:latin typeface="Aptos" panose="02110004020202020204"/>
                <a:ea typeface="+mn-ea"/>
                <a:cs typeface="+mn-cs"/>
              </a:rPr>
              <a:t>TECHNIQUE</a:t>
            </a:r>
            <a:r>
              <a:rPr kumimoji="0" lang="es-ES" sz="5400" b="1" i="0" u="none" strike="noStrike" kern="1200" cap="none" spc="2000" normalizeH="0" baseline="0" noProof="0" dirty="0">
                <a:ln/>
                <a:solidFill>
                  <a:srgbClr val="008000">
                    <a:lumMod val="40000"/>
                    <a:lumOff val="60000"/>
                  </a:srgbClr>
                </a:solidFill>
                <a:effectLst>
                  <a:outerShdw blurRad="38100" dist="38100" dir="2700000" algn="tl">
                    <a:srgbClr val="000000"/>
                  </a:outerShdw>
                  <a:reflection blurRad="6350" stA="55000" endA="300" endPos="45500" dir="5400000" sy="-100000" algn="bl" rotWithShape="0"/>
                </a:effectLst>
                <a:uLnTx/>
                <a:uFillTx/>
                <a:latin typeface="Aptos" panose="02110004020202020204"/>
                <a:ea typeface="+mn-ea"/>
                <a:cs typeface="+mn-cs"/>
              </a:rPr>
              <a:t> (2)</a:t>
            </a:r>
          </a:p>
        </p:txBody>
      </p:sp>
      <p:sp>
        <p:nvSpPr>
          <p:cNvPr id="7" name="CuadroTexto 6">
            <a:extLst>
              <a:ext uri="{FF2B5EF4-FFF2-40B4-BE49-F238E27FC236}">
                <a16:creationId xmlns:a16="http://schemas.microsoft.com/office/drawing/2014/main" id="{FF5D2F94-A072-14E2-62D5-FDC171E73C25}"/>
              </a:ext>
            </a:extLst>
          </p:cNvPr>
          <p:cNvSpPr txBox="1"/>
          <p:nvPr/>
        </p:nvSpPr>
        <p:spPr>
          <a:xfrm>
            <a:off x="2015613" y="775506"/>
            <a:ext cx="1017638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66">
                    <a:lumMod val="60000"/>
                    <a:lumOff val="40000"/>
                  </a:srgbClr>
                </a:solidFill>
                <a:effectLst>
                  <a:outerShdw blurRad="38100" dist="38100" dir="2700000" algn="tl">
                    <a:srgbClr val="000000"/>
                  </a:outerShdw>
                </a:effectLst>
                <a:uLnTx/>
                <a:uFillTx/>
                <a:latin typeface="Comic Sans MS" panose="030F0702030302020204" pitchFamily="66" charset="0"/>
                <a:ea typeface="+mn-ea"/>
                <a:cs typeface="+mn-cs"/>
              </a:rPr>
              <a:t>“Ainsi en est-il de ma parole, qui sort de ma bouche : …” </a:t>
            </a:r>
            <a:r>
              <a:rPr kumimoji="0" lang="fr-FR" sz="1400" b="1" i="0" u="none" strike="noStrike" kern="1200" cap="none" spc="0" normalizeH="0" baseline="0" noProof="0" dirty="0">
                <a:ln>
                  <a:noFill/>
                </a:ln>
                <a:solidFill>
                  <a:srgbClr val="FFFF66">
                    <a:lumMod val="60000"/>
                    <a:lumOff val="40000"/>
                  </a:srgbClr>
                </a:solidFill>
                <a:effectLst>
                  <a:outerShdw blurRad="38100" dist="38100" dir="2700000" algn="tl">
                    <a:srgbClr val="000000"/>
                  </a:outerShdw>
                </a:effectLst>
                <a:uLnTx/>
                <a:uFillTx/>
                <a:latin typeface="Comic Sans MS" panose="030F0702030302020204" pitchFamily="66" charset="0"/>
                <a:ea typeface="+mn-ea"/>
                <a:cs typeface="+mn-cs"/>
              </a:rPr>
              <a:t>(Esaïe 55:11)</a:t>
            </a:r>
            <a:endParaRPr kumimoji="0" lang="fr-FR" sz="1800" b="1" i="0" u="none" strike="noStrike" kern="1200" cap="none" spc="0" normalizeH="0" baseline="0" noProof="0" dirty="0">
              <a:ln>
                <a:noFill/>
              </a:ln>
              <a:solidFill>
                <a:srgbClr val="FFFF66">
                  <a:lumMod val="60000"/>
                  <a:lumOff val="40000"/>
                </a:srgbClr>
              </a:solidFill>
              <a:effectLst>
                <a:outerShdw blurRad="38100" dist="38100" dir="2700000" algn="tl">
                  <a:srgbClr val="000000"/>
                </a:outerShdw>
              </a:effectLst>
              <a:uLnTx/>
              <a:uFillTx/>
              <a:latin typeface="Comic Sans MS" panose="030F0702030302020204" pitchFamily="66" charset="0"/>
              <a:ea typeface="+mn-ea"/>
              <a:cs typeface="+mn-cs"/>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9" cstate="hqprint">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10"/>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1"/>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1855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8"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47A7E3-14BF-63EB-69E7-47D5A658BE5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5CEA5C00-07B8-53A7-F77A-162769C77F3B}"/>
              </a:ext>
            </a:extLst>
          </p:cNvPr>
          <p:cNvSpPr txBox="1"/>
          <p:nvPr/>
        </p:nvSpPr>
        <p:spPr>
          <a:xfrm>
            <a:off x="3552669" y="1510509"/>
            <a:ext cx="5620829" cy="3126690"/>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fr-FR" sz="6000" b="1" spc="600" noProof="1">
                <a:ln/>
                <a:solidFill>
                  <a:srgbClr val="FF0000"/>
                </a:solidFill>
                <a:effectLst>
                  <a:reflection blurRad="6350" stA="55000" endA="300" endPos="30000" dir="5400000" sy="-100000" algn="bl" rotWithShape="0"/>
                </a:effectLst>
              </a:rPr>
              <a:t>BIENFAITS DE L'ÉTUDE DE LA BIBLE</a:t>
            </a: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617</TotalTime>
  <Words>1316</Words>
  <Application>Microsoft Office PowerPoint</Application>
  <PresentationFormat>Panorámica</PresentationFormat>
  <Paragraphs>70</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Comic Sans MS</vt:lpstr>
      <vt:lpstr>Arial</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74</cp:revision>
  <dcterms:created xsi:type="dcterms:W3CDTF">2026-03-21T15:43:08Z</dcterms:created>
  <dcterms:modified xsi:type="dcterms:W3CDTF">2026-04-20T15:55:51Z</dcterms:modified>
</cp:coreProperties>
</file>