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7"/>
  </p:notesMasterIdLst>
  <p:sldIdLst>
    <p:sldId id="256" r:id="rId3"/>
    <p:sldId id="278" r:id="rId4"/>
    <p:sldId id="257" r:id="rId5"/>
    <p:sldId id="258" r:id="rId6"/>
    <p:sldId id="282" r:id="rId7"/>
    <p:sldId id="288" r:id="rId8"/>
    <p:sldId id="260" r:id="rId9"/>
    <p:sldId id="289" r:id="rId10"/>
    <p:sldId id="286" r:id="rId11"/>
    <p:sldId id="262" r:id="rId12"/>
    <p:sldId id="287" r:id="rId13"/>
    <p:sldId id="264" r:id="rId14"/>
    <p:sldId id="290" r:id="rId15"/>
    <p:sldId id="280" r:id="rId16"/>
  </p:sldIdLst>
  <p:sldSz cx="12192000" cy="6858000"/>
  <p:notesSz cx="6858000" cy="9144000"/>
  <p:embeddedFontLs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99"/>
    <a:srgbClr val="992E00"/>
    <a:srgbClr val="FECC75"/>
    <a:srgbClr val="DAA100"/>
    <a:srgbClr val="FFC00D"/>
    <a:srgbClr val="EBE600"/>
    <a:srgbClr val="90BADA"/>
    <a:srgbClr val="DCC4AE"/>
    <a:srgbClr val="AB202A"/>
    <a:srgbClr val="DDA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39" autoAdjust="0"/>
    <p:restoredTop sz="96400"/>
  </p:normalViewPr>
  <p:slideViewPr>
    <p:cSldViewPr snapToGrid="0">
      <p:cViewPr varScale="1">
        <p:scale>
          <a:sx n="107" d="100"/>
          <a:sy n="107" d="100"/>
        </p:scale>
        <p:origin x="1014"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4" Type="http://schemas.openxmlformats.org/officeDocument/2006/relationships/image" Target="../media/image44.jpeg"/></Relationships>
</file>

<file path=ppt/diagrams/_rels/data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diagrams/_rels/data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5.png"/><Relationship Id="rId1" Type="http://schemas.openxmlformats.org/officeDocument/2006/relationships/image" Target="../media/image74.jpeg"/><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 Id="rId4" Type="http://schemas.openxmlformats.org/officeDocument/2006/relationships/image" Target="../media/image4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diagrams/_rels/drawing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5.png"/><Relationship Id="rId1" Type="http://schemas.openxmlformats.org/officeDocument/2006/relationships/image" Target="../media/image74.jpeg"/><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r>
            <a:rPr lang="fr-FR" sz="2000" b="1" dirty="0">
              <a:effectLst>
                <a:outerShdw blurRad="38100" dist="38100" dir="2700000" algn="tl">
                  <a:srgbClr val="000000"/>
                </a:outerShdw>
              </a:effectLst>
            </a:rPr>
            <a:t>Il était constant, priant trois fois par jour</a:t>
          </a:r>
          <a:endParaRPr lang="es-ES" sz="2000" b="1" dirty="0">
            <a:effectLst>
              <a:outerShdw blurRad="38100" dist="38100" dir="2700000" algn="tl">
                <a:srgbClr val="000000"/>
              </a:outerShdw>
            </a:effectLst>
          </a:endParaRP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r>
            <a:rPr lang="fr-FR" sz="2000" b="1" dirty="0">
              <a:effectLst>
                <a:outerShdw blurRad="38100" dist="38100" dir="2700000" algn="tl">
                  <a:srgbClr val="000000"/>
                </a:outerShdw>
              </a:effectLst>
            </a:rPr>
            <a:t>Il était prévisible, ouvrant sa fenêtre vers Jérusalem</a:t>
          </a:r>
          <a:endParaRPr lang="es-ES" sz="2000" b="1" dirty="0">
            <a:effectLst>
              <a:outerShdw blurRad="38100" dist="38100" dir="2700000" algn="tl">
                <a:srgbClr val="000000"/>
              </a:outerShdw>
            </a:effectLst>
          </a:endParaRP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r>
            <a:rPr lang="fr-FR" sz="2000" b="1" dirty="0">
              <a:effectLst>
                <a:outerShdw blurRad="38100" dist="38100" dir="2700000" algn="tl">
                  <a:srgbClr val="000000"/>
                </a:outerShdw>
              </a:effectLst>
            </a:rPr>
            <a:t>Il avait des habitudes concrètes, </a:t>
          </a:r>
          <a:br>
            <a:rPr lang="fr-FR" sz="2000" b="1" dirty="0">
              <a:effectLst>
                <a:outerShdw blurRad="38100" dist="38100" dir="2700000" algn="tl">
                  <a:srgbClr val="000000"/>
                </a:outerShdw>
              </a:effectLst>
            </a:rPr>
          </a:br>
          <a:r>
            <a:rPr lang="es-ES" sz="2000" b="1" dirty="0" err="1">
              <a:effectLst>
                <a:outerShdw blurRad="38100" dist="38100" dir="2700000" algn="tl">
                  <a:srgbClr val="000000"/>
                </a:outerShdw>
              </a:effectLst>
            </a:rPr>
            <a:t>il</a:t>
          </a:r>
          <a:r>
            <a:rPr lang="es-ES" sz="2000" b="1" dirty="0">
              <a:effectLst>
                <a:outerShdw blurRad="38100" dist="38100" dir="2700000" algn="tl">
                  <a:srgbClr val="000000"/>
                </a:outerShdw>
              </a:effectLst>
            </a:rPr>
            <a:t> </a:t>
          </a:r>
          <a:r>
            <a:rPr lang="es-ES" sz="2000" b="1" dirty="0" err="1">
              <a:effectLst>
                <a:outerShdw blurRad="38100" dist="38100" dir="2700000" algn="tl">
                  <a:srgbClr val="000000"/>
                </a:outerShdw>
              </a:effectLst>
            </a:rPr>
            <a:t>priait</a:t>
          </a:r>
          <a:r>
            <a:rPr lang="es-ES" sz="2000" b="1" dirty="0">
              <a:effectLst>
                <a:outerShdw blurRad="38100" dist="38100" dir="2700000" algn="tl">
                  <a:srgbClr val="000000"/>
                </a:outerShdw>
              </a:effectLst>
            </a:rPr>
            <a:t> à </a:t>
          </a:r>
          <a:r>
            <a:rPr lang="es-ES" sz="2000" b="1" dirty="0" err="1">
              <a:effectLst>
                <a:outerShdw blurRad="38100" dist="38100" dir="2700000" algn="tl">
                  <a:srgbClr val="000000"/>
                </a:outerShdw>
              </a:effectLst>
            </a:rPr>
            <a:t>genoux</a:t>
          </a:r>
          <a:endParaRPr lang="es-ES" sz="2000" b="1" dirty="0">
            <a:effectLst>
              <a:outerShdw blurRad="38100" dist="38100" dir="2700000" algn="tl">
                <a:srgbClr val="000000"/>
              </a:outerShdw>
            </a:effectLst>
          </a:endParaRP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r>
            <a:rPr lang="fr-FR" sz="2000" b="1" dirty="0">
              <a:effectLst>
                <a:outerShdw blurRad="38100" dist="38100" dir="2700000" algn="tl">
                  <a:srgbClr val="000000"/>
                </a:outerShdw>
              </a:effectLst>
            </a:rPr>
            <a:t>Il se concentrait sur l'action de grâces et la supplication</a:t>
          </a:r>
          <a:endParaRPr lang="es-ES" sz="2000" b="1" dirty="0">
            <a:effectLst>
              <a:outerShdw blurRad="38100" dist="38100" dir="2700000" algn="tl">
                <a:srgbClr val="000000"/>
              </a:outerShdw>
            </a:effectLst>
          </a:endParaRP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r>
            <a:rPr lang="fr-FR" sz="2000" b="1" dirty="0">
              <a:solidFill>
                <a:schemeClr val="accent6">
                  <a:lumMod val="75000"/>
                </a:schemeClr>
              </a:solidFill>
            </a:rPr>
            <a:t>Josaphat pria debout devant le peuple</a:t>
          </a:r>
          <a:br>
            <a:rPr lang="fr-FR" sz="2000" b="1" dirty="0">
              <a:solidFill>
                <a:schemeClr val="accent6">
                  <a:lumMod val="75000"/>
                </a:schemeClr>
              </a:solidFill>
            </a:rPr>
          </a:br>
          <a:r>
            <a:rPr lang="es-ES" sz="1400" b="0" dirty="0">
              <a:solidFill>
                <a:schemeClr val="accent6">
                  <a:lumMod val="75000"/>
                </a:schemeClr>
              </a:solidFill>
            </a:rPr>
            <a:t>(2 </a:t>
          </a:r>
          <a:r>
            <a:rPr lang="es-ES" sz="1400" b="0" dirty="0" err="1">
              <a:solidFill>
                <a:schemeClr val="accent6">
                  <a:lumMod val="75000"/>
                </a:schemeClr>
              </a:solidFill>
            </a:rPr>
            <a:t>Chroniques</a:t>
          </a:r>
          <a:r>
            <a:rPr lang="es-ES" sz="1400" b="0" dirty="0">
              <a:solidFill>
                <a:schemeClr val="accent6">
                  <a:lumMod val="75000"/>
                </a:schemeClr>
              </a:solidFill>
            </a:rPr>
            <a:t> 20.5)</a:t>
          </a:r>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r>
            <a:rPr lang="fr-FR" sz="2000" b="1" dirty="0">
              <a:solidFill>
                <a:schemeClr val="accent5">
                  <a:lumMod val="75000"/>
                </a:schemeClr>
              </a:solidFill>
            </a:rPr>
            <a:t>David s'assit devant Dieu pour Le remercier</a:t>
          </a:r>
          <a:br>
            <a:rPr lang="fr-FR" sz="2000" b="1" dirty="0">
              <a:solidFill>
                <a:schemeClr val="accent5">
                  <a:lumMod val="75000"/>
                </a:schemeClr>
              </a:solidFill>
            </a:rPr>
          </a:br>
          <a:r>
            <a:rPr lang="es-ES" sz="1400" b="0" dirty="0">
              <a:solidFill>
                <a:schemeClr val="accent5">
                  <a:lumMod val="75000"/>
                </a:schemeClr>
              </a:solidFill>
            </a:rPr>
            <a:t>(2 Samuel 7.18)</a:t>
          </a:r>
          <a:endParaRPr lang="es-ES" sz="2000" b="0" dirty="0">
            <a:solidFill>
              <a:schemeClr val="accent5">
                <a:lumMod val="75000"/>
              </a:schemeClr>
            </a:solidFill>
          </a:endParaRPr>
        </a:p>
        <a:p>
          <a:endParaRPr lang="es-ES" sz="2000" b="1" dirty="0">
            <a:solidFill>
              <a:schemeClr val="accent5">
                <a:lumMod val="75000"/>
              </a:schemeClr>
            </a:solidFill>
          </a:endParaRP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r>
            <a:rPr lang="fr-FR" sz="2000" b="1" dirty="0">
              <a:solidFill>
                <a:schemeClr val="accent2">
                  <a:lumMod val="75000"/>
                </a:schemeClr>
              </a:solidFill>
            </a:rPr>
            <a:t>Salomon pria   à genoux, les mains levées</a:t>
          </a:r>
          <a:br>
            <a:rPr lang="fr-FR" sz="2000" b="1" dirty="0">
              <a:solidFill>
                <a:schemeClr val="accent2">
                  <a:lumMod val="75000"/>
                </a:schemeClr>
              </a:solidFill>
            </a:rPr>
          </a:br>
          <a:r>
            <a:rPr lang="fr-FR" sz="1400" b="0" dirty="0">
              <a:solidFill>
                <a:schemeClr val="accent2">
                  <a:lumMod val="75000"/>
                </a:schemeClr>
              </a:solidFill>
            </a:rPr>
            <a:t>(1 Rois 8.54)</a:t>
          </a:r>
          <a:endParaRPr lang="es-ES" sz="1400" b="0" dirty="0">
            <a:solidFill>
              <a:schemeClr val="accent2">
                <a:lumMod val="75000"/>
              </a:schemeClr>
            </a:solidFill>
          </a:endParaRP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r>
            <a:rPr lang="fr-FR" sz="2000" b="1" dirty="0">
              <a:ln>
                <a:solidFill>
                  <a:schemeClr val="accent4">
                    <a:lumMod val="50000"/>
                  </a:schemeClr>
                </a:solidFill>
              </a:ln>
            </a:rPr>
            <a:t>Le peuple s'inclina jusqu'à terre pour prier</a:t>
          </a:r>
          <a:br>
            <a:rPr lang="fr-FR" sz="2000" b="1" dirty="0">
              <a:ln>
                <a:solidFill>
                  <a:schemeClr val="accent4">
                    <a:lumMod val="50000"/>
                  </a:schemeClr>
                </a:solidFill>
              </a:ln>
            </a:rPr>
          </a:br>
          <a:r>
            <a:rPr lang="fr-FR" sz="1400" b="0" dirty="0">
              <a:ln>
                <a:solidFill>
                  <a:schemeClr val="accent4">
                    <a:lumMod val="50000"/>
                  </a:schemeClr>
                </a:solidFill>
              </a:ln>
            </a:rPr>
            <a:t>(Néhémie  8.6)</a:t>
          </a:r>
          <a:endParaRPr lang="es-ES" sz="1400" b="0" dirty="0">
            <a:ln>
              <a:solidFill>
                <a:schemeClr val="accent4">
                  <a:lumMod val="50000"/>
                </a:schemeClr>
              </a:solidFill>
            </a:ln>
          </a:endParaRP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r>
            <a:rPr lang="fr-FR" sz="2000" b="1" dirty="0">
              <a:solidFill>
                <a:schemeClr val="accent1">
                  <a:lumMod val="75000"/>
                </a:schemeClr>
              </a:solidFill>
            </a:rPr>
            <a:t>David pria prosterné sur son lit</a:t>
          </a:r>
          <a:br>
            <a:rPr lang="fr-FR" sz="2000" b="1" dirty="0">
              <a:solidFill>
                <a:schemeClr val="accent1">
                  <a:lumMod val="75000"/>
                </a:schemeClr>
              </a:solidFill>
            </a:rPr>
          </a:br>
          <a:r>
            <a:rPr lang="fr-FR" sz="1400" b="0" dirty="0">
              <a:solidFill>
                <a:schemeClr val="accent1">
                  <a:lumMod val="75000"/>
                </a:schemeClr>
              </a:solidFill>
            </a:rPr>
            <a:t>(1 Rois 1.47)</a:t>
          </a:r>
          <a:endParaRPr lang="es-ES" sz="2000" b="0" dirty="0">
            <a:solidFill>
              <a:schemeClr val="accent1">
                <a:lumMod val="75000"/>
              </a:schemeClr>
            </a:solidFill>
          </a:endParaRP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r>
            <a:rPr lang="fr-FR" sz="2000" b="1" dirty="0">
              <a:solidFill>
                <a:schemeClr val="accent3">
                  <a:lumMod val="75000"/>
                </a:schemeClr>
              </a:solidFill>
            </a:rPr>
            <a:t>Néhémie pria debout, en silence, devant le roi </a:t>
          </a:r>
          <a:r>
            <a:rPr lang="es-ES" sz="1400" b="0" dirty="0">
              <a:solidFill>
                <a:schemeClr val="accent3">
                  <a:lumMod val="75000"/>
                </a:schemeClr>
              </a:solidFill>
            </a:rPr>
            <a:t>(</a:t>
          </a:r>
          <a:r>
            <a:rPr lang="es-ES" sz="1400" b="0" dirty="0" err="1">
              <a:solidFill>
                <a:schemeClr val="accent3">
                  <a:lumMod val="75000"/>
                </a:schemeClr>
              </a:solidFill>
            </a:rPr>
            <a:t>Néhémie</a:t>
          </a:r>
          <a:r>
            <a:rPr lang="es-ES" sz="1400" b="0" dirty="0">
              <a:solidFill>
                <a:schemeClr val="accent3">
                  <a:lumMod val="75000"/>
                </a:schemeClr>
              </a:solidFill>
            </a:rPr>
            <a:t> 2.1-4)</a:t>
          </a: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ScaleX="104512"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hqprint">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LinFactNeighborY="-43087">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es-ES" sz="2000" b="1" dirty="0" err="1">
              <a:solidFill>
                <a:schemeClr val="accent3"/>
              </a:solidFill>
            </a:rPr>
            <a:t>POUR</a:t>
          </a:r>
          <a:r>
            <a:rPr lang="es-ES" sz="2000" b="1" dirty="0">
              <a:solidFill>
                <a:schemeClr val="accent3"/>
              </a:solidFill>
            </a:rPr>
            <a:t> SA </a:t>
          </a:r>
          <a:r>
            <a:rPr lang="es-ES" sz="2000" b="1" dirty="0" err="1">
              <a:solidFill>
                <a:schemeClr val="accent3"/>
              </a:solidFill>
            </a:rPr>
            <a:t>FAMILLE</a:t>
          </a:r>
          <a:endParaRPr lang="es-ES" sz="2000" b="1" dirty="0">
            <a:solidFill>
              <a:schemeClr val="accent3"/>
            </a:solidFill>
          </a:endParaRP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es-ES" sz="2400" b="1" dirty="0">
              <a:solidFill>
                <a:schemeClr val="accent1">
                  <a:lumMod val="75000"/>
                </a:schemeClr>
              </a:solidFill>
            </a:rPr>
            <a:t>⁕</a:t>
          </a:r>
          <a:r>
            <a:rPr lang="es-ES" sz="2000" b="1" dirty="0"/>
            <a:t> </a:t>
          </a:r>
          <a:r>
            <a:rPr lang="fr-FR" sz="2000" b="1" dirty="0"/>
            <a:t>Pour le péché d'Aaron</a:t>
          </a:r>
          <a:br>
            <a:rPr lang="fr-FR" sz="2000" b="1" dirty="0"/>
          </a:br>
          <a:r>
            <a:rPr lang="fr-FR" sz="1400" b="0" dirty="0"/>
            <a:t>(Deutéronome 9.20)</a:t>
          </a:r>
          <a:endParaRPr lang="es-ES" sz="2000" b="0" dirty="0"/>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es-ES" sz="2400" b="1" dirty="0">
              <a:solidFill>
                <a:schemeClr val="accent3">
                  <a:lumMod val="75000"/>
                </a:schemeClr>
              </a:solidFill>
            </a:rPr>
            <a:t>⁕</a:t>
          </a:r>
          <a:r>
            <a:rPr lang="es-ES" sz="2000" b="1" dirty="0"/>
            <a:t> </a:t>
          </a:r>
          <a:r>
            <a:rPr lang="fr-FR" sz="2000" b="1" dirty="0"/>
            <a:t>Pour les murmures de Marie</a:t>
          </a:r>
          <a:br>
            <a:rPr lang="fr-FR" sz="2000" b="1" dirty="0"/>
          </a:br>
          <a:r>
            <a:rPr lang="fr-FR" sz="1400" b="0" dirty="0"/>
            <a:t>(Nombres 12.10-13)</a:t>
          </a:r>
          <a:endParaRPr lang="es-ES" sz="2000" b="0" dirty="0"/>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es-ES" sz="2000" b="1" dirty="0" err="1">
              <a:solidFill>
                <a:srgbClr val="7030A0"/>
              </a:solidFill>
            </a:rPr>
            <a:t>POUR</a:t>
          </a:r>
          <a:r>
            <a:rPr lang="es-ES" sz="2000" b="1" dirty="0">
              <a:solidFill>
                <a:srgbClr val="7030A0"/>
              </a:solidFill>
            </a:rPr>
            <a:t> LE </a:t>
          </a:r>
          <a:r>
            <a:rPr lang="es-ES" sz="2000" b="1" dirty="0" err="1">
              <a:solidFill>
                <a:srgbClr val="7030A0"/>
              </a:solidFill>
            </a:rPr>
            <a:t>PEUPLE</a:t>
          </a:r>
          <a:endParaRPr lang="es-ES" sz="2000" b="1" dirty="0">
            <a:solidFill>
              <a:srgbClr val="7030A0"/>
            </a:solidFill>
          </a:endParaRP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es-ES" sz="2400" b="1" dirty="0">
              <a:solidFill>
                <a:schemeClr val="accent5">
                  <a:lumMod val="75000"/>
                </a:schemeClr>
              </a:solidFill>
            </a:rPr>
            <a:t>⁕</a:t>
          </a:r>
          <a:r>
            <a:rPr lang="es-ES" sz="2000" b="1" dirty="0"/>
            <a:t> </a:t>
          </a:r>
          <a:r>
            <a:rPr lang="es-ES" sz="2000" b="1" dirty="0" err="1"/>
            <a:t>Quand</a:t>
          </a:r>
          <a:r>
            <a:rPr lang="es-ES" sz="2000" b="1" dirty="0"/>
            <a:t> </a:t>
          </a:r>
          <a:r>
            <a:rPr lang="es-ES" sz="2000" b="1" dirty="0" err="1"/>
            <a:t>ils</a:t>
          </a:r>
          <a:r>
            <a:rPr lang="es-ES" sz="2000" b="1" dirty="0"/>
            <a:t> </a:t>
          </a:r>
          <a:r>
            <a:rPr lang="es-ES" sz="2000" b="1" dirty="0" err="1"/>
            <a:t>avaient</a:t>
          </a:r>
          <a:r>
            <a:rPr lang="es-ES" sz="2000" b="1" dirty="0"/>
            <a:t> </a:t>
          </a:r>
          <a:r>
            <a:rPr lang="es-ES" sz="2000" b="1" dirty="0" err="1"/>
            <a:t>soif</a:t>
          </a:r>
          <a:br>
            <a:rPr lang="es-ES" sz="2000" b="1" dirty="0"/>
          </a:br>
          <a:r>
            <a:rPr lang="es-ES" sz="1400" b="0" dirty="0"/>
            <a:t>(</a:t>
          </a:r>
          <a:r>
            <a:rPr lang="es-ES" sz="1400" b="0" dirty="0" err="1"/>
            <a:t>Exode</a:t>
          </a:r>
          <a:r>
            <a:rPr lang="es-ES" sz="1400" b="0" dirty="0"/>
            <a:t> 15.24-25)</a:t>
          </a:r>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es-ES" sz="2400" b="1" dirty="0">
              <a:solidFill>
                <a:schemeClr val="accent6">
                  <a:lumMod val="50000"/>
                </a:schemeClr>
              </a:solidFill>
            </a:rPr>
            <a:t>⁕</a:t>
          </a:r>
          <a:r>
            <a:rPr lang="es-ES" sz="2000" b="1" dirty="0"/>
            <a:t> </a:t>
          </a:r>
          <a:r>
            <a:rPr lang="fr-FR" sz="2000" b="1" dirty="0"/>
            <a:t>Quand ils avaient faim </a:t>
          </a:r>
          <a:r>
            <a:rPr lang="fr-FR" sz="1400" b="0" dirty="0"/>
            <a:t>(Nombres 11.11-13)</a:t>
          </a:r>
          <a:endParaRPr lang="es-ES" sz="2000" b="0" dirty="0"/>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es-ES" sz="2400" b="1" dirty="0">
              <a:solidFill>
                <a:schemeClr val="tx2"/>
              </a:solidFill>
            </a:rPr>
            <a:t>⁕</a:t>
          </a:r>
          <a:r>
            <a:rPr lang="es-ES" sz="2000" b="1" dirty="0"/>
            <a:t> </a:t>
          </a:r>
          <a:r>
            <a:rPr lang="fr-FR" sz="2000" b="1" dirty="0"/>
            <a:t>Quand ils péchèrent </a:t>
          </a:r>
          <a:r>
            <a:rPr lang="fr-FR" sz="1400" b="0" dirty="0"/>
            <a:t>(Exode 32.30-32)</a:t>
          </a:r>
          <a:endParaRPr lang="es-ES" sz="2000" b="0" dirty="0"/>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553039" custLinFactX="100000" custLinFactY="-69120" custLinFactNeighborX="132236"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275006" custLinFactY="35323"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14603" custLinFactY="35323"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369505" custLinFactX="43226" custLinFactY="-69120"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235973"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284319"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235973"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519" y="0"/>
          <a:ext cx="159219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Il était constant, priant trois fois par jour</a:t>
          </a:r>
          <a:endParaRPr lang="es-ES" sz="2000" b="1" kern="1200" dirty="0">
            <a:effectLst>
              <a:outerShdw blurRad="38100" dist="38100" dir="2700000" algn="tl">
                <a:srgbClr val="000000"/>
              </a:outerShdw>
            </a:effectLst>
          </a:endParaRPr>
        </a:p>
      </dsp:txBody>
      <dsp:txXfrm>
        <a:off x="1519" y="1358119"/>
        <a:ext cx="1592191" cy="1358119"/>
      </dsp:txXfrm>
    </dsp:sp>
    <dsp:sp modelId="{40BF4BA6-603A-4B87-8573-2D46CFD7DC54}">
      <dsp:nvSpPr>
        <dsp:cNvPr id="0" name=""/>
        <dsp:cNvSpPr/>
      </dsp:nvSpPr>
      <dsp:spPr>
        <a:xfrm>
          <a:off x="232297" y="203718"/>
          <a:ext cx="1130634" cy="1130634"/>
        </a:xfrm>
        <a:prstGeom prst="ellipse">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641475" y="0"/>
          <a:ext cx="1592191"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Il était prévisible, ouvrant sa fenêtre vers Jérusalem</a:t>
          </a:r>
          <a:endParaRPr lang="es-ES" sz="2000" b="1" kern="1200" dirty="0">
            <a:effectLst>
              <a:outerShdw blurRad="38100" dist="38100" dir="2700000" algn="tl">
                <a:srgbClr val="000000"/>
              </a:outerShdw>
            </a:effectLst>
          </a:endParaRPr>
        </a:p>
      </dsp:txBody>
      <dsp:txXfrm>
        <a:off x="1641475" y="1358119"/>
        <a:ext cx="1592191" cy="1358119"/>
      </dsp:txXfrm>
    </dsp:sp>
    <dsp:sp modelId="{F1275158-66F6-4241-B296-26F82F5BAD47}">
      <dsp:nvSpPr>
        <dsp:cNvPr id="0" name=""/>
        <dsp:cNvSpPr/>
      </dsp:nvSpPr>
      <dsp:spPr>
        <a:xfrm>
          <a:off x="1872254" y="203718"/>
          <a:ext cx="1130634" cy="1130634"/>
        </a:xfrm>
        <a:prstGeom prst="ellipse">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281432" y="0"/>
          <a:ext cx="159219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Il avait des habitudes concrètes, </a:t>
          </a:r>
          <a:br>
            <a:rPr lang="fr-FR" sz="2000" b="1" kern="1200" dirty="0">
              <a:effectLst>
                <a:outerShdw blurRad="38100" dist="38100" dir="2700000" algn="tl">
                  <a:srgbClr val="000000"/>
                </a:outerShdw>
              </a:effectLst>
            </a:rPr>
          </a:br>
          <a:r>
            <a:rPr lang="es-ES" sz="2000" b="1" kern="1200" dirty="0" err="1">
              <a:effectLst>
                <a:outerShdw blurRad="38100" dist="38100" dir="2700000" algn="tl">
                  <a:srgbClr val="000000"/>
                </a:outerShdw>
              </a:effectLst>
            </a:rPr>
            <a:t>il</a:t>
          </a:r>
          <a:r>
            <a:rPr lang="es-ES" sz="2000" b="1" kern="1200" dirty="0">
              <a:effectLst>
                <a:outerShdw blurRad="38100" dist="38100" dir="2700000" algn="tl">
                  <a:srgbClr val="000000"/>
                </a:outerShdw>
              </a:effectLst>
            </a:rPr>
            <a:t> </a:t>
          </a:r>
          <a:r>
            <a:rPr lang="es-ES" sz="2000" b="1" kern="1200" dirty="0" err="1">
              <a:effectLst>
                <a:outerShdw blurRad="38100" dist="38100" dir="2700000" algn="tl">
                  <a:srgbClr val="000000"/>
                </a:outerShdw>
              </a:effectLst>
            </a:rPr>
            <a:t>priait</a:t>
          </a:r>
          <a:r>
            <a:rPr lang="es-ES" sz="2000" b="1" kern="1200" dirty="0">
              <a:effectLst>
                <a:outerShdw blurRad="38100" dist="38100" dir="2700000" algn="tl">
                  <a:srgbClr val="000000"/>
                </a:outerShdw>
              </a:effectLst>
            </a:rPr>
            <a:t> à </a:t>
          </a:r>
          <a:r>
            <a:rPr lang="es-ES" sz="2000" b="1" kern="1200" dirty="0" err="1">
              <a:effectLst>
                <a:outerShdw blurRad="38100" dist="38100" dir="2700000" algn="tl">
                  <a:srgbClr val="000000"/>
                </a:outerShdw>
              </a:effectLst>
            </a:rPr>
            <a:t>genoux</a:t>
          </a:r>
          <a:endParaRPr lang="es-ES" sz="2000" b="1" kern="1200" dirty="0">
            <a:effectLst>
              <a:outerShdw blurRad="38100" dist="38100" dir="2700000" algn="tl">
                <a:srgbClr val="000000"/>
              </a:outerShdw>
            </a:effectLst>
          </a:endParaRPr>
        </a:p>
      </dsp:txBody>
      <dsp:txXfrm>
        <a:off x="3281432" y="1358119"/>
        <a:ext cx="1592191" cy="1358119"/>
      </dsp:txXfrm>
    </dsp:sp>
    <dsp:sp modelId="{59ADE160-BEAE-495D-A6DD-F6D596F8628E}">
      <dsp:nvSpPr>
        <dsp:cNvPr id="0" name=""/>
        <dsp:cNvSpPr/>
      </dsp:nvSpPr>
      <dsp:spPr>
        <a:xfrm>
          <a:off x="3512211" y="203718"/>
          <a:ext cx="1130634" cy="1130634"/>
        </a:xfrm>
        <a:prstGeom prst="ellipse">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4921389" y="0"/>
          <a:ext cx="159219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Il se concentrait sur l'action de grâces et la supplication</a:t>
          </a:r>
          <a:endParaRPr lang="es-ES" sz="2000" b="1" kern="1200" dirty="0">
            <a:effectLst>
              <a:outerShdw blurRad="38100" dist="38100" dir="2700000" algn="tl">
                <a:srgbClr val="000000"/>
              </a:outerShdw>
            </a:effectLst>
          </a:endParaRPr>
        </a:p>
      </dsp:txBody>
      <dsp:txXfrm>
        <a:off x="4921389" y="1358119"/>
        <a:ext cx="1592191" cy="1358119"/>
      </dsp:txXfrm>
    </dsp:sp>
    <dsp:sp modelId="{90CE2DE1-9304-475F-9667-6098C759709D}">
      <dsp:nvSpPr>
        <dsp:cNvPr id="0" name=""/>
        <dsp:cNvSpPr/>
      </dsp:nvSpPr>
      <dsp:spPr>
        <a:xfrm>
          <a:off x="5152167" y="203718"/>
          <a:ext cx="1130634" cy="1130634"/>
        </a:xfrm>
        <a:prstGeom prst="ellipse">
          <a:avLst/>
        </a:prstGeom>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0603" y="3223849"/>
          <a:ext cx="5993892"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40554" y="0"/>
          <a:ext cx="1775966" cy="1861683"/>
        </a:xfrm>
        <a:prstGeom prst="round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488" y="1836301"/>
          <a:ext cx="1856097" cy="65888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fr-FR" sz="2000" b="1" kern="1200" dirty="0">
              <a:solidFill>
                <a:schemeClr val="accent6">
                  <a:lumMod val="75000"/>
                </a:schemeClr>
              </a:solidFill>
            </a:rPr>
            <a:t>Josaphat pria debout devant le peuple</a:t>
          </a:r>
          <a:br>
            <a:rPr lang="fr-FR" sz="2000" b="1" kern="1200" dirty="0">
              <a:solidFill>
                <a:schemeClr val="accent6">
                  <a:lumMod val="75000"/>
                </a:schemeClr>
              </a:solidFill>
            </a:rPr>
          </a:br>
          <a:r>
            <a:rPr lang="es-ES" sz="1400" b="0" kern="1200" dirty="0">
              <a:solidFill>
                <a:schemeClr val="accent6">
                  <a:lumMod val="75000"/>
                </a:schemeClr>
              </a:solidFill>
            </a:rPr>
            <a:t>(2 </a:t>
          </a:r>
          <a:r>
            <a:rPr lang="es-ES" sz="1400" b="0" kern="1200" dirty="0" err="1">
              <a:solidFill>
                <a:schemeClr val="accent6">
                  <a:lumMod val="75000"/>
                </a:schemeClr>
              </a:solidFill>
            </a:rPr>
            <a:t>Chroniques</a:t>
          </a:r>
          <a:r>
            <a:rPr lang="es-ES" sz="1400" b="0" kern="1200" dirty="0">
              <a:solidFill>
                <a:schemeClr val="accent6">
                  <a:lumMod val="75000"/>
                </a:schemeClr>
              </a:solidFill>
            </a:rPr>
            <a:t> 20.5)</a:t>
          </a:r>
        </a:p>
      </dsp:txBody>
      <dsp:txXfrm>
        <a:off x="488" y="1836301"/>
        <a:ext cx="1856097" cy="658883"/>
      </dsp:txXfrm>
    </dsp:sp>
    <dsp:sp modelId="{EDB4A37D-8561-4929-99F8-AC235B3239EA}">
      <dsp:nvSpPr>
        <dsp:cNvPr id="0" name=""/>
        <dsp:cNvSpPr/>
      </dsp:nvSpPr>
      <dsp:spPr>
        <a:xfrm>
          <a:off x="2034257" y="0"/>
          <a:ext cx="1775966" cy="1861683"/>
        </a:xfrm>
        <a:prstGeom prst="round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2034257" y="1836301"/>
          <a:ext cx="1775966" cy="65888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fr-FR" sz="2000" b="1" kern="1200" dirty="0">
              <a:solidFill>
                <a:schemeClr val="accent5">
                  <a:lumMod val="75000"/>
                </a:schemeClr>
              </a:solidFill>
            </a:rPr>
            <a:t>David s'assit devant Dieu pour Le remercier</a:t>
          </a:r>
          <a:br>
            <a:rPr lang="fr-FR" sz="2000" b="1" kern="1200" dirty="0">
              <a:solidFill>
                <a:schemeClr val="accent5">
                  <a:lumMod val="75000"/>
                </a:schemeClr>
              </a:solidFill>
            </a:rPr>
          </a:br>
          <a:r>
            <a:rPr lang="es-ES" sz="1400" b="0" kern="1200" dirty="0">
              <a:solidFill>
                <a:schemeClr val="accent5">
                  <a:lumMod val="75000"/>
                </a:schemeClr>
              </a:solidFill>
            </a:rPr>
            <a:t>(2 Samuel 7.18)</a:t>
          </a:r>
          <a:endParaRPr lang="es-ES" sz="2000" b="0" kern="1200" dirty="0">
            <a:solidFill>
              <a:schemeClr val="accent5">
                <a:lumMod val="75000"/>
              </a:schemeClr>
            </a:solidFill>
          </a:endParaRPr>
        </a:p>
        <a:p>
          <a:pPr marL="0" lvl="0" indent="0" algn="ctr" defTabSz="889000">
            <a:lnSpc>
              <a:spcPct val="90000"/>
            </a:lnSpc>
            <a:spcBef>
              <a:spcPct val="0"/>
            </a:spcBef>
            <a:spcAft>
              <a:spcPct val="35000"/>
            </a:spcAft>
            <a:buNone/>
          </a:pPr>
          <a:endParaRPr lang="es-ES" sz="2000" b="1" kern="1200" dirty="0">
            <a:solidFill>
              <a:schemeClr val="accent5">
                <a:lumMod val="75000"/>
              </a:schemeClr>
            </a:solidFill>
          </a:endParaRPr>
        </a:p>
      </dsp:txBody>
      <dsp:txXfrm>
        <a:off x="2034257" y="1836301"/>
        <a:ext cx="1775966" cy="658883"/>
      </dsp:txXfrm>
    </dsp:sp>
    <dsp:sp modelId="{EC92B07E-2904-41D0-9661-42C1AFD2B2F2}">
      <dsp:nvSpPr>
        <dsp:cNvPr id="0" name=""/>
        <dsp:cNvSpPr/>
      </dsp:nvSpPr>
      <dsp:spPr>
        <a:xfrm>
          <a:off x="3987895" y="0"/>
          <a:ext cx="1775966" cy="1861683"/>
        </a:xfrm>
        <a:prstGeom prst="round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3987895" y="1836301"/>
          <a:ext cx="1775966" cy="65888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fr-FR" sz="2000" b="1" kern="1200" dirty="0">
              <a:solidFill>
                <a:schemeClr val="accent2">
                  <a:lumMod val="75000"/>
                </a:schemeClr>
              </a:solidFill>
            </a:rPr>
            <a:t>Salomon pria   à genoux, les mains levées</a:t>
          </a:r>
          <a:br>
            <a:rPr lang="fr-FR" sz="2000" b="1" kern="1200" dirty="0">
              <a:solidFill>
                <a:schemeClr val="accent2">
                  <a:lumMod val="75000"/>
                </a:schemeClr>
              </a:solidFill>
            </a:rPr>
          </a:br>
          <a:r>
            <a:rPr lang="fr-FR" sz="1400" b="0" kern="1200" dirty="0">
              <a:solidFill>
                <a:schemeClr val="accent2">
                  <a:lumMod val="75000"/>
                </a:schemeClr>
              </a:solidFill>
            </a:rPr>
            <a:t>(1 Rois 8.54)</a:t>
          </a:r>
          <a:endParaRPr lang="es-ES" sz="1400" b="0" kern="1200" dirty="0">
            <a:solidFill>
              <a:schemeClr val="accent2">
                <a:lumMod val="75000"/>
              </a:schemeClr>
            </a:solidFill>
          </a:endParaRPr>
        </a:p>
      </dsp:txBody>
      <dsp:txXfrm>
        <a:off x="3987895" y="1836301"/>
        <a:ext cx="1775966" cy="658883"/>
      </dsp:txXfrm>
    </dsp:sp>
    <dsp:sp modelId="{E04F557E-0620-4279-8185-F3D5DA5EFC90}">
      <dsp:nvSpPr>
        <dsp:cNvPr id="0" name=""/>
        <dsp:cNvSpPr/>
      </dsp:nvSpPr>
      <dsp:spPr>
        <a:xfrm>
          <a:off x="5941532" y="0"/>
          <a:ext cx="1775966" cy="1861683"/>
        </a:xfrm>
        <a:prstGeom prst="round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5941532" y="1836301"/>
          <a:ext cx="1775966" cy="65888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fr-FR" sz="2000" b="1" kern="1200" dirty="0">
              <a:ln>
                <a:solidFill>
                  <a:schemeClr val="accent4">
                    <a:lumMod val="50000"/>
                  </a:schemeClr>
                </a:solidFill>
              </a:ln>
            </a:rPr>
            <a:t>Le peuple s'inclina jusqu'à terre pour prier</a:t>
          </a:r>
          <a:br>
            <a:rPr lang="fr-FR" sz="2000" b="1" kern="1200" dirty="0">
              <a:ln>
                <a:solidFill>
                  <a:schemeClr val="accent4">
                    <a:lumMod val="50000"/>
                  </a:schemeClr>
                </a:solidFill>
              </a:ln>
            </a:rPr>
          </a:br>
          <a:r>
            <a:rPr lang="fr-FR" sz="1400" b="0" kern="1200" dirty="0">
              <a:ln>
                <a:solidFill>
                  <a:schemeClr val="accent4">
                    <a:lumMod val="50000"/>
                  </a:schemeClr>
                </a:solidFill>
              </a:ln>
            </a:rPr>
            <a:t>(Néhémie  8.6)</a:t>
          </a:r>
          <a:endParaRPr lang="es-ES" sz="1400" b="0" kern="1200" dirty="0">
            <a:ln>
              <a:solidFill>
                <a:schemeClr val="accent4">
                  <a:lumMod val="50000"/>
                </a:schemeClr>
              </a:solidFill>
            </a:ln>
          </a:endParaRPr>
        </a:p>
      </dsp:txBody>
      <dsp:txXfrm>
        <a:off x="5941532" y="1836301"/>
        <a:ext cx="1775966" cy="658883"/>
      </dsp:txXfrm>
    </dsp:sp>
    <dsp:sp modelId="{409CBAFB-D84F-4FB1-8ADF-A849DF484FB6}">
      <dsp:nvSpPr>
        <dsp:cNvPr id="0" name=""/>
        <dsp:cNvSpPr/>
      </dsp:nvSpPr>
      <dsp:spPr>
        <a:xfrm>
          <a:off x="7895170" y="0"/>
          <a:ext cx="1775966" cy="1861683"/>
        </a:xfrm>
        <a:prstGeom prst="round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895170" y="1836301"/>
          <a:ext cx="1775966" cy="65888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fr-FR" sz="2000" b="1" kern="1200" dirty="0">
              <a:solidFill>
                <a:schemeClr val="accent1">
                  <a:lumMod val="75000"/>
                </a:schemeClr>
              </a:solidFill>
            </a:rPr>
            <a:t>David pria prosterné sur son lit</a:t>
          </a:r>
          <a:br>
            <a:rPr lang="fr-FR" sz="2000" b="1" kern="1200" dirty="0">
              <a:solidFill>
                <a:schemeClr val="accent1">
                  <a:lumMod val="75000"/>
                </a:schemeClr>
              </a:solidFill>
            </a:rPr>
          </a:br>
          <a:r>
            <a:rPr lang="fr-FR" sz="1400" b="0" kern="1200" dirty="0">
              <a:solidFill>
                <a:schemeClr val="accent1">
                  <a:lumMod val="75000"/>
                </a:schemeClr>
              </a:solidFill>
            </a:rPr>
            <a:t>(1 Rois 1.47)</a:t>
          </a:r>
          <a:endParaRPr lang="es-ES" sz="2000" b="0" kern="1200" dirty="0">
            <a:solidFill>
              <a:schemeClr val="accent1">
                <a:lumMod val="75000"/>
              </a:schemeClr>
            </a:solidFill>
          </a:endParaRPr>
        </a:p>
      </dsp:txBody>
      <dsp:txXfrm>
        <a:off x="7895170" y="1836301"/>
        <a:ext cx="1775966" cy="658883"/>
      </dsp:txXfrm>
    </dsp:sp>
    <dsp:sp modelId="{FAC1B06F-82D6-44E5-8A3F-A94EDA2109E5}">
      <dsp:nvSpPr>
        <dsp:cNvPr id="0" name=""/>
        <dsp:cNvSpPr/>
      </dsp:nvSpPr>
      <dsp:spPr>
        <a:xfrm>
          <a:off x="9848808" y="0"/>
          <a:ext cx="1775966" cy="1861683"/>
        </a:xfrm>
        <a:prstGeom prst="roundRect">
          <a:avLst/>
        </a:prstGeom>
        <a:blipFill dpi="0" rotWithShape="1">
          <a:blip xmlns:r="http://schemas.openxmlformats.org/officeDocument/2006/relationships" r:embed="rId6" cstate="hqprint">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848808" y="1836301"/>
          <a:ext cx="1775966" cy="65888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fr-FR" sz="2000" b="1" kern="1200" dirty="0">
              <a:solidFill>
                <a:schemeClr val="accent3">
                  <a:lumMod val="75000"/>
                </a:schemeClr>
              </a:solidFill>
            </a:rPr>
            <a:t>Néhémie pria debout, en silence, devant le roi </a:t>
          </a:r>
          <a:r>
            <a:rPr lang="es-ES" sz="1400" b="0" kern="1200" dirty="0">
              <a:solidFill>
                <a:schemeClr val="accent3">
                  <a:lumMod val="75000"/>
                </a:schemeClr>
              </a:solidFill>
            </a:rPr>
            <a:t>(</a:t>
          </a:r>
          <a:r>
            <a:rPr lang="es-ES" sz="1400" b="0" kern="1200" dirty="0" err="1">
              <a:solidFill>
                <a:schemeClr val="accent3">
                  <a:lumMod val="75000"/>
                </a:schemeClr>
              </a:solidFill>
            </a:rPr>
            <a:t>Néhémie</a:t>
          </a:r>
          <a:r>
            <a:rPr lang="es-ES" sz="1400" b="0" kern="1200" dirty="0">
              <a:solidFill>
                <a:schemeClr val="accent3">
                  <a:lumMod val="75000"/>
                </a:schemeClr>
              </a:solidFill>
            </a:rPr>
            <a:t> 2.1-4)</a:t>
          </a:r>
        </a:p>
      </dsp:txBody>
      <dsp:txXfrm>
        <a:off x="9848808" y="1836301"/>
        <a:ext cx="1775966" cy="6588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953747" y="422011"/>
          <a:ext cx="2741499" cy="226375"/>
        </a:xfrm>
        <a:custGeom>
          <a:avLst/>
          <a:gdLst/>
          <a:ahLst/>
          <a:cxnLst/>
          <a:rect l="0" t="0" r="0" b="0"/>
          <a:pathLst>
            <a:path>
              <a:moveTo>
                <a:pt x="0" y="0"/>
              </a:moveTo>
              <a:lnTo>
                <a:pt x="0" y="160436"/>
              </a:lnTo>
              <a:lnTo>
                <a:pt x="2741499" y="160436"/>
              </a:lnTo>
              <a:lnTo>
                <a:pt x="2741499" y="226375"/>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953747" y="422011"/>
          <a:ext cx="278736" cy="226375"/>
        </a:xfrm>
        <a:custGeom>
          <a:avLst/>
          <a:gdLst/>
          <a:ahLst/>
          <a:cxnLst/>
          <a:rect l="0" t="0" r="0" b="0"/>
          <a:pathLst>
            <a:path>
              <a:moveTo>
                <a:pt x="0" y="0"/>
              </a:moveTo>
              <a:lnTo>
                <a:pt x="0" y="160436"/>
              </a:lnTo>
              <a:lnTo>
                <a:pt x="278736" y="160436"/>
              </a:lnTo>
              <a:lnTo>
                <a:pt x="278736" y="226375"/>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922739" y="422011"/>
          <a:ext cx="2031007" cy="226375"/>
        </a:xfrm>
        <a:custGeom>
          <a:avLst/>
          <a:gdLst/>
          <a:ahLst/>
          <a:cxnLst/>
          <a:rect l="0" t="0" r="0" b="0"/>
          <a:pathLst>
            <a:path>
              <a:moveTo>
                <a:pt x="2031007" y="0"/>
              </a:moveTo>
              <a:lnTo>
                <a:pt x="2031007" y="160436"/>
              </a:lnTo>
              <a:lnTo>
                <a:pt x="0" y="160436"/>
              </a:lnTo>
              <a:lnTo>
                <a:pt x="0" y="226375"/>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916670" y="422011"/>
          <a:ext cx="1447454" cy="226375"/>
        </a:xfrm>
        <a:custGeom>
          <a:avLst/>
          <a:gdLst/>
          <a:ahLst/>
          <a:cxnLst/>
          <a:rect l="0" t="0" r="0" b="0"/>
          <a:pathLst>
            <a:path>
              <a:moveTo>
                <a:pt x="0" y="0"/>
              </a:moveTo>
              <a:lnTo>
                <a:pt x="0" y="160436"/>
              </a:lnTo>
              <a:lnTo>
                <a:pt x="1447454" y="160436"/>
              </a:lnTo>
              <a:lnTo>
                <a:pt x="1447454" y="226375"/>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930838" y="422011"/>
          <a:ext cx="985832" cy="226375"/>
        </a:xfrm>
        <a:custGeom>
          <a:avLst/>
          <a:gdLst/>
          <a:ahLst/>
          <a:cxnLst/>
          <a:rect l="0" t="0" r="0" b="0"/>
          <a:pathLst>
            <a:path>
              <a:moveTo>
                <a:pt x="985832" y="0"/>
              </a:moveTo>
              <a:lnTo>
                <a:pt x="985832" y="160436"/>
              </a:lnTo>
              <a:lnTo>
                <a:pt x="0" y="160436"/>
              </a:lnTo>
              <a:lnTo>
                <a:pt x="0" y="226375"/>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705665" y="0"/>
          <a:ext cx="422011" cy="422011"/>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2163862" y="54228"/>
          <a:ext cx="3500829" cy="422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s-ES" sz="2000" b="1" kern="1200" dirty="0" err="1">
              <a:solidFill>
                <a:schemeClr val="accent3"/>
              </a:solidFill>
            </a:rPr>
            <a:t>POUR</a:t>
          </a:r>
          <a:r>
            <a:rPr lang="es-ES" sz="2000" b="1" kern="1200" dirty="0">
              <a:solidFill>
                <a:schemeClr val="accent3"/>
              </a:solidFill>
            </a:rPr>
            <a:t> SA </a:t>
          </a:r>
          <a:r>
            <a:rPr lang="es-ES" sz="2000" b="1" kern="1200" dirty="0" err="1">
              <a:solidFill>
                <a:schemeClr val="accent3"/>
              </a:solidFill>
            </a:rPr>
            <a:t>FAMILLE</a:t>
          </a:r>
          <a:endParaRPr lang="es-ES" sz="2000" b="1" kern="1200" dirty="0">
            <a:solidFill>
              <a:schemeClr val="accent3"/>
            </a:solidFill>
          </a:endParaRPr>
        </a:p>
      </dsp:txBody>
      <dsp:txXfrm>
        <a:off x="2163862" y="54228"/>
        <a:ext cx="3500829" cy="422011"/>
      </dsp:txXfrm>
    </dsp:sp>
    <dsp:sp modelId="{9D111C27-E043-480C-8A20-BEB0A7F7A350}">
      <dsp:nvSpPr>
        <dsp:cNvPr id="0" name=""/>
        <dsp:cNvSpPr/>
      </dsp:nvSpPr>
      <dsp:spPr>
        <a:xfrm>
          <a:off x="985" y="648386"/>
          <a:ext cx="1859706" cy="1177579"/>
        </a:xfrm>
        <a:prstGeom prst="round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187438" y="2270686"/>
          <a:ext cx="1740833" cy="422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Tx/>
            <a:buNone/>
          </a:pPr>
          <a:r>
            <a:rPr lang="es-ES" sz="2400" b="1" kern="1200" dirty="0">
              <a:solidFill>
                <a:schemeClr val="accent1">
                  <a:lumMod val="75000"/>
                </a:schemeClr>
              </a:solidFill>
            </a:rPr>
            <a:t>⁕</a:t>
          </a:r>
          <a:r>
            <a:rPr lang="es-ES" sz="2000" b="1" kern="1200" dirty="0"/>
            <a:t> </a:t>
          </a:r>
          <a:r>
            <a:rPr lang="fr-FR" sz="2000" b="1" kern="1200" dirty="0"/>
            <a:t>Pour le péché d'Aaron</a:t>
          </a:r>
          <a:br>
            <a:rPr lang="fr-FR" sz="2000" b="1" kern="1200" dirty="0"/>
          </a:br>
          <a:r>
            <a:rPr lang="fr-FR" sz="1400" b="0" kern="1200" dirty="0"/>
            <a:t>(Deutéronome 9.20)</a:t>
          </a:r>
          <a:endParaRPr lang="es-ES" sz="2000" b="0" kern="1200" dirty="0"/>
        </a:p>
      </dsp:txBody>
      <dsp:txXfrm>
        <a:off x="187438" y="2270686"/>
        <a:ext cx="1740833" cy="422011"/>
      </dsp:txXfrm>
    </dsp:sp>
    <dsp:sp modelId="{88F1BAE8-136E-42BF-9207-09B358BAB561}">
      <dsp:nvSpPr>
        <dsp:cNvPr id="0" name=""/>
        <dsp:cNvSpPr/>
      </dsp:nvSpPr>
      <dsp:spPr>
        <a:xfrm>
          <a:off x="2434272" y="648386"/>
          <a:ext cx="1859706" cy="1177579"/>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495397" y="2270686"/>
          <a:ext cx="1991489" cy="422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accent3">
                  <a:lumMod val="75000"/>
                </a:schemeClr>
              </a:solidFill>
            </a:rPr>
            <a:t>⁕</a:t>
          </a:r>
          <a:r>
            <a:rPr lang="es-ES" sz="2000" b="1" kern="1200" dirty="0"/>
            <a:t> </a:t>
          </a:r>
          <a:r>
            <a:rPr lang="fr-FR" sz="2000" b="1" kern="1200" dirty="0"/>
            <a:t>Pour les murmures de Marie</a:t>
          </a:r>
          <a:br>
            <a:rPr lang="fr-FR" sz="2000" b="1" kern="1200" dirty="0"/>
          </a:br>
          <a:r>
            <a:rPr lang="fr-FR" sz="1400" b="0" kern="1200" dirty="0"/>
            <a:t>(Nombres 12.10-13)</a:t>
          </a:r>
          <a:endParaRPr lang="es-ES" sz="2000" b="0" kern="1200" dirty="0"/>
        </a:p>
      </dsp:txBody>
      <dsp:txXfrm>
        <a:off x="2495397" y="2270686"/>
        <a:ext cx="1991489" cy="422011"/>
      </dsp:txXfrm>
    </dsp:sp>
    <dsp:sp modelId="{2FB7C8D9-58F1-4B12-A15B-42E3B531EF11}">
      <dsp:nvSpPr>
        <dsp:cNvPr id="0" name=""/>
        <dsp:cNvSpPr/>
      </dsp:nvSpPr>
      <dsp:spPr>
        <a:xfrm>
          <a:off x="7742741" y="0"/>
          <a:ext cx="422011" cy="422011"/>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218391" y="54228"/>
          <a:ext cx="2339028" cy="422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s-ES" sz="2000" b="1" kern="1200" dirty="0" err="1">
              <a:solidFill>
                <a:srgbClr val="7030A0"/>
              </a:solidFill>
            </a:rPr>
            <a:t>POUR</a:t>
          </a:r>
          <a:r>
            <a:rPr lang="es-ES" sz="2000" b="1" kern="1200" dirty="0">
              <a:solidFill>
                <a:srgbClr val="7030A0"/>
              </a:solidFill>
            </a:rPr>
            <a:t> LE </a:t>
          </a:r>
          <a:r>
            <a:rPr lang="es-ES" sz="2000" b="1" kern="1200" dirty="0" err="1">
              <a:solidFill>
                <a:srgbClr val="7030A0"/>
              </a:solidFill>
            </a:rPr>
            <a:t>PEUPLE</a:t>
          </a:r>
          <a:endParaRPr lang="es-ES" sz="2000" b="1" kern="1200" dirty="0">
            <a:solidFill>
              <a:srgbClr val="7030A0"/>
            </a:solidFill>
          </a:endParaRPr>
        </a:p>
      </dsp:txBody>
      <dsp:txXfrm>
        <a:off x="8218391" y="54228"/>
        <a:ext cx="2339028" cy="422011"/>
      </dsp:txXfrm>
    </dsp:sp>
    <dsp:sp modelId="{E15C53C2-DCBA-4343-9AC7-09FB8C81C12F}">
      <dsp:nvSpPr>
        <dsp:cNvPr id="0" name=""/>
        <dsp:cNvSpPr/>
      </dsp:nvSpPr>
      <dsp:spPr>
        <a:xfrm>
          <a:off x="4992886" y="648386"/>
          <a:ext cx="1859706" cy="1177579"/>
        </a:xfrm>
        <a:prstGeom prst="round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5302882" y="2270686"/>
          <a:ext cx="1493748" cy="422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accent5">
                  <a:lumMod val="75000"/>
                </a:schemeClr>
              </a:solidFill>
            </a:rPr>
            <a:t>⁕</a:t>
          </a:r>
          <a:r>
            <a:rPr lang="es-ES" sz="2000" b="1" kern="1200" dirty="0"/>
            <a:t> </a:t>
          </a:r>
          <a:r>
            <a:rPr lang="es-ES" sz="2000" b="1" kern="1200" dirty="0" err="1"/>
            <a:t>Quand</a:t>
          </a:r>
          <a:r>
            <a:rPr lang="es-ES" sz="2000" b="1" kern="1200" dirty="0"/>
            <a:t> </a:t>
          </a:r>
          <a:r>
            <a:rPr lang="es-ES" sz="2000" b="1" kern="1200" dirty="0" err="1"/>
            <a:t>ils</a:t>
          </a:r>
          <a:r>
            <a:rPr lang="es-ES" sz="2000" b="1" kern="1200" dirty="0"/>
            <a:t> </a:t>
          </a:r>
          <a:r>
            <a:rPr lang="es-ES" sz="2000" b="1" kern="1200" dirty="0" err="1"/>
            <a:t>avaient</a:t>
          </a:r>
          <a:r>
            <a:rPr lang="es-ES" sz="2000" b="1" kern="1200" dirty="0"/>
            <a:t> </a:t>
          </a:r>
          <a:r>
            <a:rPr lang="es-ES" sz="2000" b="1" kern="1200" dirty="0" err="1"/>
            <a:t>soif</a:t>
          </a:r>
          <a:br>
            <a:rPr lang="es-ES" sz="2000" b="1" kern="1200" dirty="0"/>
          </a:br>
          <a:r>
            <a:rPr lang="es-ES" sz="1400" b="0" kern="1200" dirty="0"/>
            <a:t>(</a:t>
          </a:r>
          <a:r>
            <a:rPr lang="es-ES" sz="1400" b="0" kern="1200" dirty="0" err="1"/>
            <a:t>Exode</a:t>
          </a:r>
          <a:r>
            <a:rPr lang="es-ES" sz="1400" b="0" kern="1200" dirty="0"/>
            <a:t> 15.24-25)</a:t>
          </a:r>
        </a:p>
      </dsp:txBody>
      <dsp:txXfrm>
        <a:off x="5302882" y="2270686"/>
        <a:ext cx="1493748" cy="422011"/>
      </dsp:txXfrm>
    </dsp:sp>
    <dsp:sp modelId="{DB6B9390-5F47-4F37-A57D-3476786C6143}">
      <dsp:nvSpPr>
        <dsp:cNvPr id="0" name=""/>
        <dsp:cNvSpPr/>
      </dsp:nvSpPr>
      <dsp:spPr>
        <a:xfrm>
          <a:off x="7302630" y="648386"/>
          <a:ext cx="1859706" cy="1177579"/>
        </a:xfrm>
        <a:prstGeom prst="round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7459607" y="2270686"/>
          <a:ext cx="1799786" cy="422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accent6">
                  <a:lumMod val="50000"/>
                </a:schemeClr>
              </a:solidFill>
            </a:rPr>
            <a:t>⁕</a:t>
          </a:r>
          <a:r>
            <a:rPr lang="es-ES" sz="2000" b="1" kern="1200" dirty="0"/>
            <a:t> </a:t>
          </a:r>
          <a:r>
            <a:rPr lang="fr-FR" sz="2000" b="1" kern="1200" dirty="0"/>
            <a:t>Quand ils avaient faim </a:t>
          </a:r>
          <a:r>
            <a:rPr lang="fr-FR" sz="1400" b="0" kern="1200" dirty="0"/>
            <a:t>(Nombres 11.11-13)</a:t>
          </a:r>
          <a:endParaRPr lang="es-ES" sz="2000" b="0" kern="1200" dirty="0"/>
        </a:p>
      </dsp:txBody>
      <dsp:txXfrm>
        <a:off x="7459607" y="2270686"/>
        <a:ext cx="1799786" cy="422011"/>
      </dsp:txXfrm>
    </dsp:sp>
    <dsp:sp modelId="{CD389D96-F776-43A9-A232-CA0484CC1C83}">
      <dsp:nvSpPr>
        <dsp:cNvPr id="0" name=""/>
        <dsp:cNvSpPr/>
      </dsp:nvSpPr>
      <dsp:spPr>
        <a:xfrm>
          <a:off x="9765394" y="648386"/>
          <a:ext cx="1859706" cy="1177579"/>
        </a:xfrm>
        <a:prstGeom prst="roundRect">
          <a:avLst/>
        </a:prstGeom>
        <a:blipFill dpi="0"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10075389" y="2270686"/>
          <a:ext cx="1493748" cy="422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2"/>
              </a:solidFill>
            </a:rPr>
            <a:t>⁕</a:t>
          </a:r>
          <a:r>
            <a:rPr lang="es-ES" sz="2000" b="1" kern="1200" dirty="0"/>
            <a:t> </a:t>
          </a:r>
          <a:r>
            <a:rPr lang="fr-FR" sz="2000" b="1" kern="1200" dirty="0"/>
            <a:t>Quand ils péchèrent </a:t>
          </a:r>
          <a:r>
            <a:rPr lang="fr-FR" sz="1400" b="0" kern="1200" dirty="0"/>
            <a:t>(Exode 32.30-32)</a:t>
          </a:r>
          <a:endParaRPr lang="es-ES" sz="2000" b="0" kern="1200" dirty="0"/>
        </a:p>
      </dsp:txBody>
      <dsp:txXfrm>
        <a:off x="10075389" y="2270686"/>
        <a:ext cx="1493748" cy="422011"/>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B829DB-5620-B840-AE2A-8C5C7B22C23F}" type="datetimeFigureOut">
              <a:rPr lang="fr-FR" smtClean="0"/>
              <a:t>04/05/2026</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C2319B-E9A1-3A4E-92F7-B9CB5C35DFD2}" type="slidenum">
              <a:rPr lang="fr-FR" smtClean="0"/>
              <a:t>‹Nº›</a:t>
            </a:fld>
            <a:endParaRPr lang="fr-FR"/>
          </a:p>
        </p:txBody>
      </p:sp>
    </p:spTree>
    <p:extLst>
      <p:ext uri="{BB962C8B-B14F-4D97-AF65-F5344CB8AC3E}">
        <p14:creationId xmlns:p14="http://schemas.microsoft.com/office/powerpoint/2010/main" val="30403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1</a:t>
            </a:fld>
            <a:endParaRPr lang="fr-FR"/>
          </a:p>
        </p:txBody>
      </p:sp>
    </p:spTree>
    <p:extLst>
      <p:ext uri="{BB962C8B-B14F-4D97-AF65-F5344CB8AC3E}">
        <p14:creationId xmlns:p14="http://schemas.microsoft.com/office/powerpoint/2010/main" val="2239855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10</a:t>
            </a:fld>
            <a:endParaRPr lang="fr-FR"/>
          </a:p>
        </p:txBody>
      </p:sp>
    </p:spTree>
    <p:extLst>
      <p:ext uri="{BB962C8B-B14F-4D97-AF65-F5344CB8AC3E}">
        <p14:creationId xmlns:p14="http://schemas.microsoft.com/office/powerpoint/2010/main" val="4290546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11</a:t>
            </a:fld>
            <a:endParaRPr lang="fr-FR"/>
          </a:p>
        </p:txBody>
      </p:sp>
    </p:spTree>
    <p:extLst>
      <p:ext uri="{BB962C8B-B14F-4D97-AF65-F5344CB8AC3E}">
        <p14:creationId xmlns:p14="http://schemas.microsoft.com/office/powerpoint/2010/main" val="1639500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12</a:t>
            </a:fld>
            <a:endParaRPr lang="fr-FR"/>
          </a:p>
        </p:txBody>
      </p:sp>
    </p:spTree>
    <p:extLst>
      <p:ext uri="{BB962C8B-B14F-4D97-AF65-F5344CB8AC3E}">
        <p14:creationId xmlns:p14="http://schemas.microsoft.com/office/powerpoint/2010/main" val="3854252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40F3C-E341-D4B0-E5B7-33E8EB85A4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FBDEA6-E57C-275A-5910-E19D68594E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0B4CD1-E159-D93B-005F-DCA39C68DE96}"/>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1F8BD206-63F1-9728-F8A3-6AF748C8D01A}"/>
              </a:ext>
            </a:extLst>
          </p:cNvPr>
          <p:cNvSpPr>
            <a:spLocks noGrp="1"/>
          </p:cNvSpPr>
          <p:nvPr>
            <p:ph type="sldNum" sz="quarter" idx="5"/>
          </p:nvPr>
        </p:nvSpPr>
        <p:spPr/>
        <p:txBody>
          <a:bodyPr/>
          <a:lstStyle/>
          <a:p>
            <a:fld id="{ADC2319B-E9A1-3A4E-92F7-B9CB5C35DFD2}" type="slidenum">
              <a:rPr lang="fr-FR" smtClean="0"/>
              <a:t>13</a:t>
            </a:fld>
            <a:endParaRPr lang="fr-FR"/>
          </a:p>
        </p:txBody>
      </p:sp>
    </p:spTree>
    <p:extLst>
      <p:ext uri="{BB962C8B-B14F-4D97-AF65-F5344CB8AC3E}">
        <p14:creationId xmlns:p14="http://schemas.microsoft.com/office/powerpoint/2010/main" val="3432088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14</a:t>
            </a:fld>
            <a:endParaRPr lang="fr-FR"/>
          </a:p>
        </p:txBody>
      </p:sp>
    </p:spTree>
    <p:extLst>
      <p:ext uri="{BB962C8B-B14F-4D97-AF65-F5344CB8AC3E}">
        <p14:creationId xmlns:p14="http://schemas.microsoft.com/office/powerpoint/2010/main" val="736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2</a:t>
            </a:fld>
            <a:endParaRPr lang="fr-FR"/>
          </a:p>
        </p:txBody>
      </p:sp>
    </p:spTree>
    <p:extLst>
      <p:ext uri="{BB962C8B-B14F-4D97-AF65-F5344CB8AC3E}">
        <p14:creationId xmlns:p14="http://schemas.microsoft.com/office/powerpoint/2010/main" val="90970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3</a:t>
            </a:fld>
            <a:endParaRPr lang="fr-FR"/>
          </a:p>
        </p:txBody>
      </p:sp>
    </p:spTree>
    <p:extLst>
      <p:ext uri="{BB962C8B-B14F-4D97-AF65-F5344CB8AC3E}">
        <p14:creationId xmlns:p14="http://schemas.microsoft.com/office/powerpoint/2010/main" val="3099605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4</a:t>
            </a:fld>
            <a:endParaRPr lang="fr-FR"/>
          </a:p>
        </p:txBody>
      </p:sp>
    </p:spTree>
    <p:extLst>
      <p:ext uri="{BB962C8B-B14F-4D97-AF65-F5344CB8AC3E}">
        <p14:creationId xmlns:p14="http://schemas.microsoft.com/office/powerpoint/2010/main" val="291243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5</a:t>
            </a:fld>
            <a:endParaRPr lang="fr-FR"/>
          </a:p>
        </p:txBody>
      </p:sp>
    </p:spTree>
    <p:extLst>
      <p:ext uri="{BB962C8B-B14F-4D97-AF65-F5344CB8AC3E}">
        <p14:creationId xmlns:p14="http://schemas.microsoft.com/office/powerpoint/2010/main" val="972159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5E202-9618-91D9-256F-30E73AAC87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E4958-07B5-A74A-EA91-6401EFF09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BB6B46-1063-9214-54E2-54A72E64DB69}"/>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DB160ADA-3933-8B33-8740-9E29A1BB34A6}"/>
              </a:ext>
            </a:extLst>
          </p:cNvPr>
          <p:cNvSpPr>
            <a:spLocks noGrp="1"/>
          </p:cNvSpPr>
          <p:nvPr>
            <p:ph type="sldNum" sz="quarter" idx="5"/>
          </p:nvPr>
        </p:nvSpPr>
        <p:spPr/>
        <p:txBody>
          <a:bodyPr/>
          <a:lstStyle/>
          <a:p>
            <a:fld id="{ADC2319B-E9A1-3A4E-92F7-B9CB5C35DFD2}" type="slidenum">
              <a:rPr lang="fr-FR" smtClean="0"/>
              <a:t>6</a:t>
            </a:fld>
            <a:endParaRPr lang="fr-FR"/>
          </a:p>
        </p:txBody>
      </p:sp>
    </p:spTree>
    <p:extLst>
      <p:ext uri="{BB962C8B-B14F-4D97-AF65-F5344CB8AC3E}">
        <p14:creationId xmlns:p14="http://schemas.microsoft.com/office/powerpoint/2010/main" val="571869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7</a:t>
            </a:fld>
            <a:endParaRPr lang="fr-FR"/>
          </a:p>
        </p:txBody>
      </p:sp>
    </p:spTree>
    <p:extLst>
      <p:ext uri="{BB962C8B-B14F-4D97-AF65-F5344CB8AC3E}">
        <p14:creationId xmlns:p14="http://schemas.microsoft.com/office/powerpoint/2010/main" val="1417843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F542B-A1C8-0A75-AD31-31B860B07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B913AB-CF68-E17E-F8EE-46D034ED5E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D61DFB-B9BC-A76A-5ADD-AB4FC05CE74D}"/>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1FE42A42-39B6-4979-6F71-3E1D2056C1EF}"/>
              </a:ext>
            </a:extLst>
          </p:cNvPr>
          <p:cNvSpPr>
            <a:spLocks noGrp="1"/>
          </p:cNvSpPr>
          <p:nvPr>
            <p:ph type="sldNum" sz="quarter" idx="5"/>
          </p:nvPr>
        </p:nvSpPr>
        <p:spPr/>
        <p:txBody>
          <a:bodyPr/>
          <a:lstStyle/>
          <a:p>
            <a:fld id="{ADC2319B-E9A1-3A4E-92F7-B9CB5C35DFD2}" type="slidenum">
              <a:rPr lang="fr-FR" smtClean="0"/>
              <a:t>8</a:t>
            </a:fld>
            <a:endParaRPr lang="fr-FR"/>
          </a:p>
        </p:txBody>
      </p:sp>
    </p:spTree>
    <p:extLst>
      <p:ext uri="{BB962C8B-B14F-4D97-AF65-F5344CB8AC3E}">
        <p14:creationId xmlns:p14="http://schemas.microsoft.com/office/powerpoint/2010/main" val="4096113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ADC2319B-E9A1-3A4E-92F7-B9CB5C35DFD2}" type="slidenum">
              <a:rPr lang="fr-FR" smtClean="0"/>
              <a:t>9</a:t>
            </a:fld>
            <a:endParaRPr lang="fr-FR"/>
          </a:p>
        </p:txBody>
      </p:sp>
    </p:spTree>
    <p:extLst>
      <p:ext uri="{BB962C8B-B14F-4D97-AF65-F5344CB8AC3E}">
        <p14:creationId xmlns:p14="http://schemas.microsoft.com/office/powerpoint/2010/main" val="232107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04/05/2026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71.jpeg"/><Relationship Id="rId7" Type="http://schemas.openxmlformats.org/officeDocument/2006/relationships/diagramLayout" Target="../diagrams/layout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73.jpeg"/><Relationship Id="rId10" Type="http://schemas.microsoft.com/office/2007/relationships/diagramDrawing" Target="../diagrams/drawing3.xml"/><Relationship Id="rId4" Type="http://schemas.openxmlformats.org/officeDocument/2006/relationships/image" Target="../media/image72.jpeg"/><Relationship Id="rId9" Type="http://schemas.openxmlformats.org/officeDocument/2006/relationships/diagramColors" Target="../diagrams/colors3.xml"/></Relationships>
</file>

<file path=ppt/slides/_rels/slide1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3.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jpeg"/><Relationship Id="rId21" Type="http://schemas.openxmlformats.org/officeDocument/2006/relationships/image" Target="../media/image36.jpe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37.jpeg"/><Relationship Id="rId7"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0.jpeg"/><Relationship Id="rId11" Type="http://schemas.microsoft.com/office/2007/relationships/diagramDrawing" Target="../diagrams/drawing1.xml"/><Relationship Id="rId5" Type="http://schemas.openxmlformats.org/officeDocument/2006/relationships/image" Target="../media/image39.jpeg"/><Relationship Id="rId10" Type="http://schemas.openxmlformats.org/officeDocument/2006/relationships/diagramColors" Target="../diagrams/colors1.xml"/><Relationship Id="rId4" Type="http://schemas.openxmlformats.org/officeDocument/2006/relationships/image" Target="../media/image38.jpe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0.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9D72CE-1E13-4E5C-DAD3-28FBB19C2A0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C3C4639E-446F-CDBA-2541-064EACD6AA35}"/>
              </a:ext>
            </a:extLst>
          </p:cNvPr>
          <p:cNvSpPr txBox="1"/>
          <p:nvPr/>
        </p:nvSpPr>
        <p:spPr>
          <a:xfrm>
            <a:off x="6910938" y="548639"/>
            <a:ext cx="5127056" cy="4273617"/>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fr-FR" sz="6600" b="1" noProof="1">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GUERRIERS</a:t>
            </a:r>
            <a:br>
              <a:rPr lang="fr-FR" sz="6600" b="1" noProof="1">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br>
            <a:r>
              <a:rPr lang="fr-FR" sz="6600" b="1" noProof="1">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DE LA</a:t>
            </a:r>
            <a:br>
              <a:rPr lang="fr-FR" sz="6600" b="1" noProof="1">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br>
            <a:r>
              <a:rPr lang="fr-FR" sz="6600" b="1" noProof="1">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PRIÈRE</a:t>
            </a:r>
          </a:p>
        </p:txBody>
      </p:sp>
      <p:sp>
        <p:nvSpPr>
          <p:cNvPr id="5" name="CuadroTexto 4">
            <a:extLst>
              <a:ext uri="{FF2B5EF4-FFF2-40B4-BE49-F238E27FC236}">
                <a16:creationId xmlns:a16="http://schemas.microsoft.com/office/drawing/2014/main" id="{9CBB66A7-5E94-20D4-0E9A-52FB6551D002}"/>
              </a:ext>
            </a:extLst>
          </p:cNvPr>
          <p:cNvSpPr txBox="1"/>
          <p:nvPr/>
        </p:nvSpPr>
        <p:spPr>
          <a:xfrm>
            <a:off x="0" y="6557946"/>
            <a:ext cx="3479478" cy="338554"/>
          </a:xfrm>
          <a:prstGeom prst="rect">
            <a:avLst/>
          </a:prstGeom>
          <a:noFill/>
        </p:spPr>
        <p:txBody>
          <a:bodyPr wrap="none" rtlCol="0">
            <a:spAutoFit/>
          </a:bodyPr>
          <a:lstStyle/>
          <a:p>
            <a:r>
              <a:rPr lang="fr-FR" sz="1600" b="1" noProof="1">
                <a:solidFill>
                  <a:srgbClr val="FEF5A8"/>
                </a:solidFill>
                <a:effectLst>
                  <a:outerShdw blurRad="38100" dist="38100" dir="2700000" algn="tl">
                    <a:srgbClr val="000000"/>
                  </a:outerShdw>
                </a:effectLst>
              </a:rPr>
              <a:t>Leçon 6 pour le 9 mai 2026</a:t>
            </a: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E5E279-E043-D97F-008A-A30A8C6B5DC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230B812-F89F-0DDA-7DCD-13444165841C}"/>
              </a:ext>
            </a:extLst>
          </p:cNvPr>
          <p:cNvSpPr txBox="1"/>
          <p:nvPr/>
        </p:nvSpPr>
        <p:spPr>
          <a:xfrm>
            <a:off x="3319025" y="0"/>
            <a:ext cx="6607251" cy="769441"/>
          </a:xfrm>
          <a:prstGeom prst="rect">
            <a:avLst/>
          </a:prstGeom>
          <a:noFill/>
        </p:spPr>
        <p:txBody>
          <a:bodyPr wrap="square">
            <a:spAutoFit/>
          </a:bodyPr>
          <a:lstStyle/>
          <a:p>
            <a:pPr algn="ctr"/>
            <a:r>
              <a:rPr lang="fr-FR" sz="4400" b="1" noProof="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UNE VIE DE PRIÈRE</a:t>
            </a: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6" y="672197"/>
            <a:ext cx="6607251" cy="646331"/>
          </a:xfrm>
          <a:prstGeom prst="rect">
            <a:avLst/>
          </a:prstGeom>
          <a:noFill/>
        </p:spPr>
        <p:txBody>
          <a:bodyPr wrap="square">
            <a:spAutoFit/>
          </a:bodyPr>
          <a:lstStyle/>
          <a:p>
            <a:pPr algn="ctr"/>
            <a:r>
              <a:rPr lang="fr-FR" b="1" noProof="1">
                <a:solidFill>
                  <a:schemeClr val="accent3">
                    <a:lumMod val="50000"/>
                  </a:schemeClr>
                </a:solidFill>
                <a:latin typeface="Comic Sans MS" panose="030F0702030302020204" pitchFamily="66" charset="0"/>
              </a:rPr>
              <a:t>“Hénoc marcha avec Dieu, puis il ne fut plus, parce que Dieu le prit” </a:t>
            </a:r>
            <a:r>
              <a:rPr lang="fr-FR" sz="1200" b="1" noProof="1">
                <a:solidFill>
                  <a:schemeClr val="accent3">
                    <a:lumMod val="50000"/>
                  </a:schemeClr>
                </a:solidFill>
                <a:latin typeface="Comic Sans MS" panose="030F0702030302020204" pitchFamily="66" charset="0"/>
              </a:rPr>
              <a:t>(Genèse 5.24)</a:t>
            </a:r>
          </a:p>
        </p:txBody>
      </p:sp>
      <p:sp>
        <p:nvSpPr>
          <p:cNvPr id="6" name="CuadroTexto 5">
            <a:extLst>
              <a:ext uri="{FF2B5EF4-FFF2-40B4-BE49-F238E27FC236}">
                <a16:creationId xmlns:a16="http://schemas.microsoft.com/office/drawing/2014/main" id="{6E3A5502-4661-27F9-3F7B-B5BA5A3883C3}"/>
              </a:ext>
            </a:extLst>
          </p:cNvPr>
          <p:cNvSpPr txBox="1"/>
          <p:nvPr/>
        </p:nvSpPr>
        <p:spPr>
          <a:xfrm>
            <a:off x="3070578" y="1271321"/>
            <a:ext cx="7518400" cy="1323439"/>
          </a:xfrm>
          <a:prstGeom prst="rect">
            <a:avLst/>
          </a:prstGeom>
          <a:noFill/>
        </p:spPr>
        <p:txBody>
          <a:bodyPr wrap="square" rtlCol="0">
            <a:spAutoFit/>
          </a:bodyPr>
          <a:lstStyle/>
          <a:p>
            <a:pPr>
              <a:spcBef>
                <a:spcPts val="600"/>
              </a:spcBef>
            </a:pPr>
            <a:r>
              <a:rPr lang="fr-FR" sz="2000" b="1" noProof="1"/>
              <a:t>Énoch vécut à une époque difficile, alors que la méchanceté des antédiluviens allait croissant. À la naissance de son fils, </a:t>
            </a:r>
          </a:p>
          <a:p>
            <a:r>
              <a:rPr lang="fr-FR" sz="2000" b="1" noProof="1"/>
              <a:t>sa compréhension de Dieu s'approfondit et sa communion </a:t>
            </a:r>
          </a:p>
          <a:p>
            <a:r>
              <a:rPr lang="fr-FR" sz="2000" b="1" noProof="1"/>
              <a:t>avec lui s'intensifia </a:t>
            </a:r>
            <a:r>
              <a:rPr lang="fr-FR" noProof="1"/>
              <a:t>(Genèse 5.21-24)</a:t>
            </a:r>
            <a:r>
              <a:rPr lang="fr-FR" sz="2000" b="1" noProof="1"/>
              <a:t>.</a:t>
            </a:r>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396841" y="3728705"/>
            <a:ext cx="1670400" cy="2287198"/>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41648" y="487335"/>
            <a:ext cx="2832100" cy="18669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396302" y="137376"/>
            <a:ext cx="1670939" cy="2820313"/>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36415" y="3919039"/>
            <a:ext cx="1670400" cy="2337486"/>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648" y="4160404"/>
            <a:ext cx="2385690" cy="2385690"/>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41648" y="2595600"/>
            <a:ext cx="10244130" cy="1323439"/>
          </a:xfrm>
          <a:prstGeom prst="rect">
            <a:avLst/>
          </a:prstGeom>
          <a:noFill/>
        </p:spPr>
        <p:txBody>
          <a:bodyPr wrap="square">
            <a:spAutoFit/>
          </a:bodyPr>
          <a:lstStyle/>
          <a:p>
            <a:pPr>
              <a:spcBef>
                <a:spcPts val="600"/>
              </a:spcBef>
            </a:pPr>
            <a:r>
              <a:rPr lang="fr-FR" sz="2000" b="1" noProof="1"/>
              <a:t>La prière fut un facteur important dans cette relation. Plus ses travaux étaient intenses et urgents, plus ses prières étaient constantes et ferventes. Il lui arrivait de se retirer en des lieux isolés pour être davantage en communion avec Dieu. Cependant, il revenait toujours auprès des gens pour leur communiquer sa connaissance de Dieu.</a:t>
            </a:r>
          </a:p>
        </p:txBody>
      </p:sp>
      <p:sp>
        <p:nvSpPr>
          <p:cNvPr id="22" name="CuadroTexto 21">
            <a:extLst>
              <a:ext uri="{FF2B5EF4-FFF2-40B4-BE49-F238E27FC236}">
                <a16:creationId xmlns:a16="http://schemas.microsoft.com/office/drawing/2014/main" id="{DE477E4F-FEE9-6F08-0ADC-F9EB5F5A9F24}"/>
              </a:ext>
            </a:extLst>
          </p:cNvPr>
          <p:cNvSpPr txBox="1"/>
          <p:nvPr/>
        </p:nvSpPr>
        <p:spPr>
          <a:xfrm>
            <a:off x="2572268" y="3924000"/>
            <a:ext cx="5886785" cy="2862322"/>
          </a:xfrm>
          <a:prstGeom prst="rect">
            <a:avLst/>
          </a:prstGeom>
          <a:noFill/>
        </p:spPr>
        <p:txBody>
          <a:bodyPr wrap="square">
            <a:spAutoFit/>
          </a:bodyPr>
          <a:lstStyle/>
          <a:p>
            <a:pPr>
              <a:spcBef>
                <a:spcPts val="600"/>
              </a:spcBef>
            </a:pPr>
            <a:r>
              <a:rPr lang="fr-FR" sz="2000" b="1" noProof="1"/>
              <a:t>Dieu nous entend aussi bien dans l'agitation quotidienne que dans la quiétude du retrait. Il n'y a aucun endroit sur la Terre où il ne puisse nous voir et nous entendre. Nous pouvons exprimer notre prière avec des mots (cela aide notre concentration), ou nous pouvons le faire en silence (cela nous aide à exprimer nos pensées). L'essentiel est de ne jamais cesser de communiquer avec Dieu par la prière.</a:t>
            </a:r>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6B8B798-448F-82AE-6A11-E0DB1B874BB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7200" b="1" spc="300" noProof="1">
                <a:ln/>
                <a:solidFill>
                  <a:srgbClr val="9A23BC"/>
                </a:solidFill>
                <a:effectLst>
                  <a:outerShdw blurRad="38100" dist="12700" dir="2700000" algn="tl">
                    <a:srgbClr val="000000"/>
                  </a:outerShdw>
                  <a:reflection blurRad="6350" stA="60000" endA="900" endPos="58000" dir="5400000" sy="-100000" algn="bl" rotWithShape="0"/>
                </a:effectLst>
              </a:rPr>
              <a:t>MOÏSE</a:t>
            </a:r>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450EAE-8B53-2A2E-3FF8-758D3146A2C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1968DA86-83F1-7D58-938D-5D0FBD0AEC6F}"/>
              </a:ext>
            </a:extLst>
          </p:cNvPr>
          <p:cNvSpPr txBox="1"/>
          <p:nvPr/>
        </p:nvSpPr>
        <p:spPr>
          <a:xfrm>
            <a:off x="0" y="-38100"/>
            <a:ext cx="12191999" cy="830997"/>
          </a:xfrm>
          <a:prstGeom prst="rect">
            <a:avLst/>
          </a:prstGeom>
          <a:noFill/>
        </p:spPr>
        <p:txBody>
          <a:bodyPr wrap="square">
            <a:spAutoFit/>
          </a:bodyPr>
          <a:lstStyle/>
          <a:p>
            <a:pPr algn="ctr"/>
            <a:r>
              <a:rPr lang="fr-FR" sz="4800" b="1" spc="600" noProof="1">
                <a:ln w="6600">
                  <a:solidFill>
                    <a:schemeClr val="accent2"/>
                  </a:solidFill>
                  <a:prstDash val="solid"/>
                </a:ln>
                <a:solidFill>
                  <a:schemeClr val="accent2">
                    <a:lumMod val="20000"/>
                    <a:lumOff val="80000"/>
                  </a:schemeClr>
                </a:solidFill>
                <a:effectLst>
                  <a:outerShdw dist="38100" dir="2700000" algn="tl" rotWithShape="0">
                    <a:schemeClr val="accent2"/>
                  </a:outerShdw>
                </a:effectLst>
              </a:rPr>
              <a:t>PARLER AVEC DIEU</a:t>
            </a:r>
          </a:p>
        </p:txBody>
      </p:sp>
      <p:sp>
        <p:nvSpPr>
          <p:cNvPr id="5" name="CuadroTexto 4">
            <a:extLst>
              <a:ext uri="{FF2B5EF4-FFF2-40B4-BE49-F238E27FC236}">
                <a16:creationId xmlns:a16="http://schemas.microsoft.com/office/drawing/2014/main" id="{BFBCBE06-7EA0-F2C8-3DB1-0511A81F474F}"/>
              </a:ext>
            </a:extLst>
          </p:cNvPr>
          <p:cNvSpPr txBox="1"/>
          <p:nvPr/>
        </p:nvSpPr>
        <p:spPr>
          <a:xfrm>
            <a:off x="0" y="725009"/>
            <a:ext cx="12192000" cy="553998"/>
          </a:xfrm>
          <a:prstGeom prst="rect">
            <a:avLst/>
          </a:prstGeom>
          <a:noFill/>
        </p:spPr>
        <p:txBody>
          <a:bodyPr wrap="square">
            <a:spAutoFit/>
          </a:bodyPr>
          <a:lstStyle/>
          <a:p>
            <a:pPr algn="ctr"/>
            <a:r>
              <a:rPr lang="fr-FR" b="1" noProof="1">
                <a:solidFill>
                  <a:srgbClr val="FECC75"/>
                </a:solidFill>
                <a:effectLst>
                  <a:outerShdw blurRad="38100" dist="38100" dir="2700000" algn="tl">
                    <a:srgbClr val="000000">
                      <a:alpha val="43137"/>
                    </a:srgbClr>
                  </a:outerShdw>
                </a:effectLst>
                <a:latin typeface="Comic Sans MS" panose="030F0702030302020204" pitchFamily="66" charset="0"/>
              </a:rPr>
              <a:t>“Il ne s'est plus levé en Israël de prophète comme Moïse, que l'Éternel connaissait face à face” </a:t>
            </a:r>
          </a:p>
          <a:p>
            <a:pPr algn="ctr"/>
            <a:r>
              <a:rPr lang="fr-FR" sz="1200" b="1" noProof="1">
                <a:solidFill>
                  <a:srgbClr val="FECC75"/>
                </a:solidFill>
                <a:effectLst>
                  <a:outerShdw blurRad="38100" dist="38100" dir="2700000" algn="tl">
                    <a:srgbClr val="000000">
                      <a:alpha val="43137"/>
                    </a:srgbClr>
                  </a:outerShdw>
                </a:effectLst>
                <a:latin typeface="Comic Sans MS" panose="030F0702030302020204" pitchFamily="66" charset="0"/>
              </a:rPr>
              <a:t>(Deutéronome 34.10)</a:t>
            </a:r>
          </a:p>
        </p:txBody>
      </p:sp>
      <p:sp>
        <p:nvSpPr>
          <p:cNvPr id="2" name="CuadroTexto 1">
            <a:extLst>
              <a:ext uri="{FF2B5EF4-FFF2-40B4-BE49-F238E27FC236}">
                <a16:creationId xmlns:a16="http://schemas.microsoft.com/office/drawing/2014/main" id="{3D44DF05-91D5-E534-6B05-85B39076CCCC}"/>
              </a:ext>
            </a:extLst>
          </p:cNvPr>
          <p:cNvSpPr txBox="1"/>
          <p:nvPr/>
        </p:nvSpPr>
        <p:spPr>
          <a:xfrm>
            <a:off x="67734" y="1512688"/>
            <a:ext cx="10634133" cy="707886"/>
          </a:xfrm>
          <a:prstGeom prst="rect">
            <a:avLst/>
          </a:prstGeom>
          <a:noFill/>
        </p:spPr>
        <p:txBody>
          <a:bodyPr wrap="square" rtlCol="0">
            <a:spAutoFit/>
          </a:bodyPr>
          <a:lstStyle/>
          <a:p>
            <a:pPr>
              <a:spcBef>
                <a:spcPts val="600"/>
              </a:spcBef>
            </a:pPr>
            <a:r>
              <a:rPr lang="fr-FR" sz="2000" b="1" noProof="1"/>
              <a:t>En entendant la voix de Dieu parler depuis le Sinaï, le peuple d'Israël demanda qu'il ne leur parlât plus directement, car ils craignaient de mourir à cause de sa voix </a:t>
            </a:r>
            <a:r>
              <a:rPr lang="fr-FR" noProof="1"/>
              <a:t>(Exode 20.18-19)</a:t>
            </a:r>
            <a:r>
              <a:rPr lang="fr-FR" sz="2000" b="1" noProof="1"/>
              <a:t>.</a:t>
            </a:r>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332585"/>
            <a:ext cx="1973179" cy="272162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634133" y="1832294"/>
            <a:ext cx="1433765" cy="1214262"/>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492" y="4190379"/>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709311" y="2221200"/>
            <a:ext cx="7924821" cy="1323439"/>
          </a:xfrm>
          <a:prstGeom prst="rect">
            <a:avLst/>
          </a:prstGeom>
          <a:noFill/>
        </p:spPr>
        <p:txBody>
          <a:bodyPr wrap="square">
            <a:spAutoFit/>
          </a:bodyPr>
          <a:lstStyle/>
          <a:p>
            <a:pPr>
              <a:spcBef>
                <a:spcPts val="600"/>
              </a:spcBef>
            </a:pPr>
            <a:r>
              <a:rPr lang="fr-FR" sz="2000" b="1" noProof="1"/>
              <a:t>Il n'en fut pas ainsi avec Moïse, qui parlait avec Dieu face à face </a:t>
            </a:r>
            <a:r>
              <a:rPr lang="fr-FR" noProof="1"/>
              <a:t>(Deutéronome 34.10)</a:t>
            </a:r>
            <a:r>
              <a:rPr lang="fr-FR" sz="2000" b="1" noProof="1"/>
              <a:t> Pendant 40 ans (depuis le buisson ardent jusqu'à sa mort), Moïse et Dieu eurent des entretiens personnels de manière habituelle </a:t>
            </a:r>
            <a:r>
              <a:rPr lang="fr-FR" noProof="1"/>
              <a:t>(Exode 33.9-11)</a:t>
            </a:r>
            <a:r>
              <a:rPr lang="fr-FR" sz="2000" b="1" noProof="1"/>
              <a:t>.</a:t>
            </a:r>
          </a:p>
        </p:txBody>
      </p:sp>
      <p:sp>
        <p:nvSpPr>
          <p:cNvPr id="32" name="CuadroTexto 31">
            <a:extLst>
              <a:ext uri="{FF2B5EF4-FFF2-40B4-BE49-F238E27FC236}">
                <a16:creationId xmlns:a16="http://schemas.microsoft.com/office/drawing/2014/main" id="{24A62686-ADF1-71B7-0808-9CCF35A4A770}"/>
              </a:ext>
            </a:extLst>
          </p:cNvPr>
          <p:cNvSpPr txBox="1"/>
          <p:nvPr/>
        </p:nvSpPr>
        <p:spPr>
          <a:xfrm>
            <a:off x="67734" y="5792400"/>
            <a:ext cx="9586405" cy="1015663"/>
          </a:xfrm>
          <a:prstGeom prst="rect">
            <a:avLst/>
          </a:prstGeom>
          <a:noFill/>
        </p:spPr>
        <p:txBody>
          <a:bodyPr wrap="square">
            <a:spAutoFit/>
          </a:bodyPr>
          <a:lstStyle/>
          <a:p>
            <a:pPr>
              <a:spcBef>
                <a:spcPts val="600"/>
              </a:spcBef>
            </a:pPr>
            <a:r>
              <a:rPr lang="fr-FR" sz="2000" b="1" noProof="1"/>
              <a:t>		               Nous n'avons pas le privilège de parler </a:t>
            </a:r>
          </a:p>
          <a:p>
            <a:r>
              <a:rPr lang="fr-FR" sz="2000" b="1" noProof="1"/>
              <a:t>avec Dieu face à face, mais la prière supplée à ce manque en nous permettant de communiquer directement avec lui.</a:t>
            </a:r>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10800" y="3546000"/>
            <a:ext cx="4902784" cy="2246769"/>
          </a:xfrm>
          <a:prstGeom prst="rect">
            <a:avLst/>
          </a:prstGeom>
          <a:noFill/>
        </p:spPr>
        <p:txBody>
          <a:bodyPr wrap="square">
            <a:spAutoFit/>
          </a:bodyPr>
          <a:lstStyle/>
          <a:p>
            <a:pPr>
              <a:spcBef>
                <a:spcPts val="600"/>
              </a:spcBef>
            </a:pPr>
            <a:r>
              <a:rPr lang="fr-FR" sz="2000" b="1" noProof="1"/>
              <a:t>La Bible relate plusieurs périodes de quarante jours durant lesquelles Dieu donna à Moïse des instructions précises sur la construction du tabernacle et lui communiqua diverses lois. Durant ces dialogues, Moïse intercéda aussi pour le peuple.</a:t>
            </a:r>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3F5CF-8DC6-4899-4054-214574DE60BA}"/>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03690F15-553A-5976-59F1-9BE71B55205B}"/>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4" name="CuadroTexto 2">
            <a:extLst>
              <a:ext uri="{FF2B5EF4-FFF2-40B4-BE49-F238E27FC236}">
                <a16:creationId xmlns:a16="http://schemas.microsoft.com/office/drawing/2014/main" id="{BA67B4C0-EDF2-0EF6-3A2E-F75D79513D0A}"/>
              </a:ext>
            </a:extLst>
          </p:cNvPr>
          <p:cNvSpPr txBox="1"/>
          <p:nvPr/>
        </p:nvSpPr>
        <p:spPr>
          <a:xfrm>
            <a:off x="2789420" y="0"/>
            <a:ext cx="7127871" cy="707886"/>
          </a:xfrm>
          <a:prstGeom prst="rect">
            <a:avLst/>
          </a:prstGeom>
          <a:noFill/>
        </p:spPr>
        <p:txBody>
          <a:bodyPr wrap="square">
            <a:spAutoFit/>
          </a:bodyPr>
          <a:lstStyle/>
          <a:p>
            <a:pPr algn="ctr"/>
            <a:r>
              <a:rPr lang="fr-FR" sz="4000" b="1" noProof="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LA PRIÈRE D'INTERCESSION</a:t>
            </a:r>
          </a:p>
        </p:txBody>
      </p:sp>
      <p:sp>
        <p:nvSpPr>
          <p:cNvPr id="35" name="CuadroTexto 4">
            <a:extLst>
              <a:ext uri="{FF2B5EF4-FFF2-40B4-BE49-F238E27FC236}">
                <a16:creationId xmlns:a16="http://schemas.microsoft.com/office/drawing/2014/main" id="{C392C78E-EC58-D83F-47B8-A682DFB35BA8}"/>
              </a:ext>
            </a:extLst>
          </p:cNvPr>
          <p:cNvSpPr txBox="1"/>
          <p:nvPr/>
        </p:nvSpPr>
        <p:spPr>
          <a:xfrm>
            <a:off x="2789420" y="617305"/>
            <a:ext cx="7127871" cy="861774"/>
          </a:xfrm>
          <a:prstGeom prst="rect">
            <a:avLst/>
          </a:prstGeom>
          <a:noFill/>
        </p:spPr>
        <p:txBody>
          <a:bodyPr wrap="square">
            <a:spAutoFit/>
            <a:scene3d>
              <a:camera prst="orthographicFront"/>
              <a:lightRig rig="threePt" dir="t"/>
            </a:scene3d>
            <a:sp3d extrusionH="57150">
              <a:bevelT w="38100" h="38100"/>
            </a:sp3d>
          </a:bodyPr>
          <a:lstStyle/>
          <a:p>
            <a:pPr algn="ctr"/>
            <a:r>
              <a:rPr lang="fr-FR" b="1" noProof="1">
                <a:solidFill>
                  <a:srgbClr val="7030A0"/>
                </a:solidFill>
                <a:latin typeface="Comic Sans MS" panose="030F0702030302020204" pitchFamily="66" charset="0"/>
              </a:rPr>
              <a:t>“L'Éternel fut aussi très irrité contre Aaron, au point de vouloir le détruire; et je priai aussi pour Aaron en ce temps-là” </a:t>
            </a:r>
            <a:r>
              <a:rPr lang="fr-FR" sz="1400" b="1" noProof="1">
                <a:solidFill>
                  <a:srgbClr val="7030A0"/>
                </a:solidFill>
                <a:latin typeface="Comic Sans MS" panose="030F0702030302020204" pitchFamily="66" charset="0"/>
              </a:rPr>
              <a:t>(Deutéronome 9.20)</a:t>
            </a:r>
          </a:p>
        </p:txBody>
      </p:sp>
      <p:sp>
        <p:nvSpPr>
          <p:cNvPr id="36" name="CuadroTexto 1">
            <a:extLst>
              <a:ext uri="{FF2B5EF4-FFF2-40B4-BE49-F238E27FC236}">
                <a16:creationId xmlns:a16="http://schemas.microsoft.com/office/drawing/2014/main" id="{F6F7DF61-5A8C-BDCF-E2DF-564D6324C9BD}"/>
              </a:ext>
            </a:extLst>
          </p:cNvPr>
          <p:cNvSpPr txBox="1"/>
          <p:nvPr/>
        </p:nvSpPr>
        <p:spPr>
          <a:xfrm>
            <a:off x="2789420" y="1448970"/>
            <a:ext cx="7257691" cy="707886"/>
          </a:xfrm>
          <a:prstGeom prst="rect">
            <a:avLst/>
          </a:prstGeom>
          <a:noFill/>
        </p:spPr>
        <p:txBody>
          <a:bodyPr wrap="square" rtlCol="0">
            <a:spAutoFit/>
          </a:bodyPr>
          <a:lstStyle/>
          <a:p>
            <a:pPr>
              <a:spcBef>
                <a:spcPts val="600"/>
              </a:spcBef>
            </a:pPr>
            <a:r>
              <a:rPr lang="fr-FR" sz="2000" b="1" noProof="1"/>
              <a:t>La prière d'intercession est celle où nous prions en faveur d'autres personnes </a:t>
            </a:r>
            <a:r>
              <a:rPr lang="fr-FR" noProof="1"/>
              <a:t>(Jacques 5.16; Matthieu 5.44; 1 Timothée 2.1-4)</a:t>
            </a:r>
            <a:r>
              <a:rPr lang="fr-FR" sz="2000" noProof="1">
                <a:solidFill>
                  <a:srgbClr val="0070C0"/>
                </a:solidFill>
              </a:rPr>
              <a:t>.</a:t>
            </a:r>
            <a:endParaRPr lang="fr-FR" sz="2000" b="1" noProof="1"/>
          </a:p>
        </p:txBody>
      </p:sp>
      <p:pic>
        <p:nvPicPr>
          <p:cNvPr id="57" name="Imagen 8">
            <a:extLst>
              <a:ext uri="{FF2B5EF4-FFF2-40B4-BE49-F238E27FC236}">
                <a16:creationId xmlns:a16="http://schemas.microsoft.com/office/drawing/2014/main" id="{8DA88EB1-F04A-575D-8819-F4524A7FD3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58" name="Imagen 10">
            <a:extLst>
              <a:ext uri="{FF2B5EF4-FFF2-40B4-BE49-F238E27FC236}">
                <a16:creationId xmlns:a16="http://schemas.microsoft.com/office/drawing/2014/main" id="{A68CBA98-8130-BBDF-7C3F-8B8D6C8BE3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59" name="CuadroTexto 5">
            <a:extLst>
              <a:ext uri="{FF2B5EF4-FFF2-40B4-BE49-F238E27FC236}">
                <a16:creationId xmlns:a16="http://schemas.microsoft.com/office/drawing/2014/main" id="{E7FA6FAC-A0C1-2044-3DCA-63A9A185C9FF}"/>
              </a:ext>
            </a:extLst>
          </p:cNvPr>
          <p:cNvSpPr txBox="1"/>
          <p:nvPr/>
        </p:nvSpPr>
        <p:spPr>
          <a:xfrm>
            <a:off x="0" y="6062664"/>
            <a:ext cx="12192000" cy="707886"/>
          </a:xfrm>
          <a:prstGeom prst="rect">
            <a:avLst/>
          </a:prstGeom>
          <a:noFill/>
        </p:spPr>
        <p:txBody>
          <a:bodyPr wrap="square" rtlCol="0">
            <a:spAutoFit/>
          </a:bodyPr>
          <a:lstStyle/>
          <a:p>
            <a:pPr algn="ctr">
              <a:spcBef>
                <a:spcPts val="600"/>
              </a:spcBef>
            </a:pPr>
            <a:r>
              <a:rPr lang="fr-FR" sz="2000" b="1" noProof="1"/>
              <a:t>Qu'est-ce qui motivait Moïse à prier pour les autres?</a:t>
            </a:r>
          </a:p>
          <a:p>
            <a:pPr algn="ctr"/>
            <a:r>
              <a:rPr lang="fr-FR" sz="2000" b="1" noProof="1">
                <a:solidFill>
                  <a:prstClr val="black"/>
                </a:solidFill>
              </a:rPr>
              <a:t>La même chose qui doit nous motiver: l'amour envers ceux pour lesquels nous prions.</a:t>
            </a:r>
          </a:p>
        </p:txBody>
      </p:sp>
      <p:sp>
        <p:nvSpPr>
          <p:cNvPr id="60" name="CuadroTexto 7">
            <a:extLst>
              <a:ext uri="{FF2B5EF4-FFF2-40B4-BE49-F238E27FC236}">
                <a16:creationId xmlns:a16="http://schemas.microsoft.com/office/drawing/2014/main" id="{4A05B124-4A4C-A125-F98E-9837DD30F499}"/>
              </a:ext>
            </a:extLst>
          </p:cNvPr>
          <p:cNvSpPr txBox="1"/>
          <p:nvPr/>
        </p:nvSpPr>
        <p:spPr>
          <a:xfrm>
            <a:off x="2789419" y="2155835"/>
            <a:ext cx="710671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Moïse intercéda auprès de Dieu pour d'autres personnes en diverses occasions et pour différentes raisons :</a:t>
            </a:r>
          </a:p>
        </p:txBody>
      </p:sp>
      <p:graphicFrame>
        <p:nvGraphicFramePr>
          <p:cNvPr id="2" name="Diagrama 1">
            <a:extLst>
              <a:ext uri="{FF2B5EF4-FFF2-40B4-BE49-F238E27FC236}">
                <a16:creationId xmlns:a16="http://schemas.microsoft.com/office/drawing/2014/main" id="{08CC5F19-2C69-A719-8F11-D3D4D8BDCB2D}"/>
              </a:ext>
            </a:extLst>
          </p:cNvPr>
          <p:cNvGraphicFramePr/>
          <p:nvPr>
            <p:extLst>
              <p:ext uri="{D42A27DB-BD31-4B8C-83A1-F6EECF244321}">
                <p14:modId xmlns:p14="http://schemas.microsoft.com/office/powerpoint/2010/main" val="4202009242"/>
              </p:ext>
            </p:extLst>
          </p:nvPr>
        </p:nvGraphicFramePr>
        <p:xfrm>
          <a:off x="200221" y="2862699"/>
          <a:ext cx="11970621" cy="32683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8202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800" decel="100000"/>
                                        <p:tgtEl>
                                          <p:spTgt spid="34"/>
                                        </p:tgtEl>
                                      </p:cBhvr>
                                    </p:animEffect>
                                    <p:anim calcmode="lin" valueType="num">
                                      <p:cBhvr>
                                        <p:cTn id="8" dur="800" decel="100000" fill="hold"/>
                                        <p:tgtEl>
                                          <p:spTgt spid="34"/>
                                        </p:tgtEl>
                                        <p:attrNameLst>
                                          <p:attrName>style.rotation</p:attrName>
                                        </p:attrNameLst>
                                      </p:cBhvr>
                                      <p:tavLst>
                                        <p:tav tm="0">
                                          <p:val>
                                            <p:fltVal val="-90"/>
                                          </p:val>
                                        </p:tav>
                                        <p:tav tm="100000">
                                          <p:val>
                                            <p:fltVal val="0"/>
                                          </p:val>
                                        </p:tav>
                                      </p:tavLst>
                                    </p:anim>
                                    <p:anim calcmode="lin" valueType="num">
                                      <p:cBhvr>
                                        <p:cTn id="9" dur="800" decel="100000" fill="hold"/>
                                        <p:tgtEl>
                                          <p:spTgt spid="34"/>
                                        </p:tgtEl>
                                        <p:attrNameLst>
                                          <p:attrName>ppt_x</p:attrName>
                                        </p:attrNameLst>
                                      </p:cBhvr>
                                      <p:tavLst>
                                        <p:tav tm="0">
                                          <p:val>
                                            <p:strVal val="#ppt_x+0.4"/>
                                          </p:val>
                                        </p:tav>
                                        <p:tav tm="100000">
                                          <p:val>
                                            <p:strVal val="#ppt_x-0.05"/>
                                          </p:val>
                                        </p:tav>
                                      </p:tavLst>
                                    </p:anim>
                                    <p:anim calcmode="lin" valueType="num">
                                      <p:cBhvr>
                                        <p:cTn id="10" dur="800" decel="100000" fill="hold"/>
                                        <p:tgtEl>
                                          <p:spTgt spid="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217">
                                          <p:stCondLst>
                                            <p:cond delay="0"/>
                                          </p:stCondLst>
                                        </p:cTn>
                                        <p:tgtEl>
                                          <p:spTgt spid="35"/>
                                        </p:tgtEl>
                                      </p:cBhvr>
                                    </p:animEffect>
                                    <p:anim calcmode="lin" valueType="num">
                                      <p:cBhvr>
                                        <p:cTn id="17" dur="683"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3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3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35"/>
                                        </p:tgtEl>
                                        <p:attrNameLst>
                                          <p:attrName>ppt_y</p:attrName>
                                        </p:attrNameLst>
                                      </p:cBhvr>
                                      <p:tavLst>
                                        <p:tav tm="0" fmla="#ppt_y-sin(pi*$)/81">
                                          <p:val>
                                            <p:fltVal val="0"/>
                                          </p:val>
                                        </p:tav>
                                        <p:tav tm="100000">
                                          <p:val>
                                            <p:fltVal val="1"/>
                                          </p:val>
                                        </p:tav>
                                      </p:tavLst>
                                    </p:anim>
                                    <p:animScale>
                                      <p:cBhvr>
                                        <p:cTn id="22" dur="10">
                                          <p:stCondLst>
                                            <p:cond delay="244"/>
                                          </p:stCondLst>
                                        </p:cTn>
                                        <p:tgtEl>
                                          <p:spTgt spid="35"/>
                                        </p:tgtEl>
                                      </p:cBhvr>
                                      <p:to x="100000" y="60000"/>
                                    </p:animScale>
                                    <p:animScale>
                                      <p:cBhvr>
                                        <p:cTn id="23" dur="62" decel="50000">
                                          <p:stCondLst>
                                            <p:cond delay="254"/>
                                          </p:stCondLst>
                                        </p:cTn>
                                        <p:tgtEl>
                                          <p:spTgt spid="35"/>
                                        </p:tgtEl>
                                      </p:cBhvr>
                                      <p:to x="100000" y="100000"/>
                                    </p:animScale>
                                    <p:animScale>
                                      <p:cBhvr>
                                        <p:cTn id="24" dur="10">
                                          <p:stCondLst>
                                            <p:cond delay="492"/>
                                          </p:stCondLst>
                                        </p:cTn>
                                        <p:tgtEl>
                                          <p:spTgt spid="35"/>
                                        </p:tgtEl>
                                      </p:cBhvr>
                                      <p:to x="100000" y="80000"/>
                                    </p:animScale>
                                    <p:animScale>
                                      <p:cBhvr>
                                        <p:cTn id="25" dur="62" decel="50000">
                                          <p:stCondLst>
                                            <p:cond delay="502"/>
                                          </p:stCondLst>
                                        </p:cTn>
                                        <p:tgtEl>
                                          <p:spTgt spid="35"/>
                                        </p:tgtEl>
                                      </p:cBhvr>
                                      <p:to x="100000" y="100000"/>
                                    </p:animScale>
                                    <p:animScale>
                                      <p:cBhvr>
                                        <p:cTn id="26" dur="10">
                                          <p:stCondLst>
                                            <p:cond delay="616"/>
                                          </p:stCondLst>
                                        </p:cTn>
                                        <p:tgtEl>
                                          <p:spTgt spid="35"/>
                                        </p:tgtEl>
                                      </p:cBhvr>
                                      <p:to x="100000" y="90000"/>
                                    </p:animScale>
                                    <p:animScale>
                                      <p:cBhvr>
                                        <p:cTn id="27" dur="62" decel="50000">
                                          <p:stCondLst>
                                            <p:cond delay="625"/>
                                          </p:stCondLst>
                                        </p:cTn>
                                        <p:tgtEl>
                                          <p:spTgt spid="35"/>
                                        </p:tgtEl>
                                      </p:cBhvr>
                                      <p:to x="100000" y="100000"/>
                                    </p:animScale>
                                    <p:animScale>
                                      <p:cBhvr>
                                        <p:cTn id="28" dur="10">
                                          <p:stCondLst>
                                            <p:cond delay="678"/>
                                          </p:stCondLst>
                                        </p:cTn>
                                        <p:tgtEl>
                                          <p:spTgt spid="35"/>
                                        </p:tgtEl>
                                      </p:cBhvr>
                                      <p:to x="100000" y="95000"/>
                                    </p:animScale>
                                    <p:animScale>
                                      <p:cBhvr>
                                        <p:cTn id="29" dur="62" decel="50000">
                                          <p:stCondLst>
                                            <p:cond delay="688"/>
                                          </p:stCondLst>
                                        </p:cTn>
                                        <p:tgtEl>
                                          <p:spTgt spid="3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p:cTn id="34" dur="500" fill="hold"/>
                                        <p:tgtEl>
                                          <p:spTgt spid="58"/>
                                        </p:tgtEl>
                                        <p:attrNameLst>
                                          <p:attrName>ppt_w</p:attrName>
                                        </p:attrNameLst>
                                      </p:cBhvr>
                                      <p:tavLst>
                                        <p:tav tm="0">
                                          <p:val>
                                            <p:fltVal val="0"/>
                                          </p:val>
                                        </p:tav>
                                        <p:tav tm="100000">
                                          <p:val>
                                            <p:strVal val="#ppt_w"/>
                                          </p:val>
                                        </p:tav>
                                      </p:tavLst>
                                    </p:anim>
                                    <p:anim calcmode="lin" valueType="num">
                                      <p:cBhvr>
                                        <p:cTn id="35" dur="500" fill="hold"/>
                                        <p:tgtEl>
                                          <p:spTgt spid="58"/>
                                        </p:tgtEl>
                                        <p:attrNameLst>
                                          <p:attrName>ppt_h</p:attrName>
                                        </p:attrNameLst>
                                      </p:cBhvr>
                                      <p:tavLst>
                                        <p:tav tm="0">
                                          <p:val>
                                            <p:fltVal val="0"/>
                                          </p:val>
                                        </p:tav>
                                        <p:tav tm="100000">
                                          <p:val>
                                            <p:strVal val="#ppt_h"/>
                                          </p:val>
                                        </p:tav>
                                      </p:tavLst>
                                    </p:anim>
                                    <p:anim calcmode="lin" valueType="num">
                                      <p:cBhvr>
                                        <p:cTn id="36" dur="500" fill="hold"/>
                                        <p:tgtEl>
                                          <p:spTgt spid="58"/>
                                        </p:tgtEl>
                                        <p:attrNameLst>
                                          <p:attrName>style.rotation</p:attrName>
                                        </p:attrNameLst>
                                      </p:cBhvr>
                                      <p:tavLst>
                                        <p:tav tm="0">
                                          <p:val>
                                            <p:fltVal val="360"/>
                                          </p:val>
                                        </p:tav>
                                        <p:tav tm="100000">
                                          <p:val>
                                            <p:fltVal val="0"/>
                                          </p:val>
                                        </p:tav>
                                      </p:tavLst>
                                    </p:anim>
                                    <p:animEffect transition="in" filter="fade">
                                      <p:cBhvr>
                                        <p:cTn id="37" dur="500"/>
                                        <p:tgtEl>
                                          <p:spTgt spid="58"/>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 calcmode="lin" valueType="num">
                                      <p:cBhvr>
                                        <p:cTn id="43" dur="500" fill="hold"/>
                                        <p:tgtEl>
                                          <p:spTgt spid="57"/>
                                        </p:tgtEl>
                                        <p:attrNameLst>
                                          <p:attrName>style.rotation</p:attrName>
                                        </p:attrNameLst>
                                      </p:cBhvr>
                                      <p:tavLst>
                                        <p:tav tm="0">
                                          <p:val>
                                            <p:fltVal val="360"/>
                                          </p:val>
                                        </p:tav>
                                        <p:tav tm="100000">
                                          <p:val>
                                            <p:fltVal val="0"/>
                                          </p:val>
                                        </p:tav>
                                      </p:tavLst>
                                    </p:anim>
                                    <p:animEffect transition="in" filter="fade">
                                      <p:cBhvr>
                                        <p:cTn id="44" dur="500"/>
                                        <p:tgtEl>
                                          <p:spTgt spid="57"/>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left)">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left)">
                                      <p:cBhvr>
                                        <p:cTn id="53" dur="500"/>
                                        <p:tgtEl>
                                          <p:spTgt spid="60"/>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2">
                                            <p:graphicEl>
                                              <a:dgm id="{143FC85D-4F78-4CAD-9109-3C2C2B37CAB9}"/>
                                            </p:graphicEl>
                                          </p:spTgt>
                                        </p:tgtEl>
                                        <p:attrNameLst>
                                          <p:attrName>style.visibility</p:attrName>
                                        </p:attrNameLst>
                                      </p:cBhvr>
                                      <p:to>
                                        <p:strVal val="visible"/>
                                      </p:to>
                                    </p:set>
                                    <p:anim calcmode="lin" valueType="num">
                                      <p:cBhvr>
                                        <p:cTn id="58" dur="500" fill="hold"/>
                                        <p:tgtEl>
                                          <p:spTgt spid="2">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2">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2">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graphicEl>
                                              <a:dgm id="{4CBC93CC-9EE9-4680-9D34-AF4A3AD78538}"/>
                                            </p:graphicEl>
                                          </p:spTgt>
                                        </p:tgtEl>
                                        <p:attrNameLst>
                                          <p:attrName>style.visibility</p:attrName>
                                        </p:attrNameLst>
                                      </p:cBhvr>
                                      <p:to>
                                        <p:strVal val="visible"/>
                                      </p:to>
                                    </p:set>
                                    <p:animEffect transition="in" filter="wipe(left)">
                                      <p:cBhvr>
                                        <p:cTn id="65" dur="500"/>
                                        <p:tgtEl>
                                          <p:spTgt spid="2">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2">
                                            <p:graphicEl>
                                              <a:dgm id="{59616663-DE44-4B22-8ABF-3394A5518568}"/>
                                            </p:graphicEl>
                                          </p:spTgt>
                                        </p:tgtEl>
                                        <p:attrNameLst>
                                          <p:attrName>style.visibility</p:attrName>
                                        </p:attrNameLst>
                                      </p:cBhvr>
                                      <p:to>
                                        <p:strVal val="visible"/>
                                      </p:to>
                                    </p:set>
                                    <p:animEffect transition="in" filter="fade">
                                      <p:cBhvr>
                                        <p:cTn id="70" dur="1000"/>
                                        <p:tgtEl>
                                          <p:spTgt spid="2">
                                            <p:graphicEl>
                                              <a:dgm id="{59616663-DE44-4B22-8ABF-3394A5518568}"/>
                                            </p:graphicEl>
                                          </p:spTgt>
                                        </p:tgtEl>
                                      </p:cBhvr>
                                    </p:animEffect>
                                    <p:anim calcmode="lin" valueType="num">
                                      <p:cBhvr>
                                        <p:cTn id="71" dur="1000" fill="hold"/>
                                        <p:tgtEl>
                                          <p:spTgt spid="2">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2">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
                                            <p:graphicEl>
                                              <a:dgm id="{9D111C27-E043-480C-8A20-BEB0A7F7A350}"/>
                                            </p:graphicEl>
                                          </p:spTgt>
                                        </p:tgtEl>
                                        <p:attrNameLst>
                                          <p:attrName>style.visibility</p:attrName>
                                        </p:attrNameLst>
                                      </p:cBhvr>
                                      <p:to>
                                        <p:strVal val="visible"/>
                                      </p:to>
                                    </p:set>
                                    <p:animEffect transition="in" filter="fade">
                                      <p:cBhvr>
                                        <p:cTn id="75" dur="1000"/>
                                        <p:tgtEl>
                                          <p:spTgt spid="2">
                                            <p:graphicEl>
                                              <a:dgm id="{9D111C27-E043-480C-8A20-BEB0A7F7A350}"/>
                                            </p:graphicEl>
                                          </p:spTgt>
                                        </p:tgtEl>
                                      </p:cBhvr>
                                    </p:animEffect>
                                    <p:anim calcmode="lin" valueType="num">
                                      <p:cBhvr>
                                        <p:cTn id="76" dur="1000" fill="hold"/>
                                        <p:tgtEl>
                                          <p:spTgt spid="2">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
                                            <p:graphicEl>
                                              <a:dgm id="{CBECB27E-FA87-4942-8610-3B94203FD45E}"/>
                                            </p:graphicEl>
                                          </p:spTgt>
                                        </p:tgtEl>
                                        <p:attrNameLst>
                                          <p:attrName>style.visibility</p:attrName>
                                        </p:attrNameLst>
                                      </p:cBhvr>
                                      <p:to>
                                        <p:strVal val="visible"/>
                                      </p:to>
                                    </p:set>
                                    <p:animEffect transition="in" filter="fade">
                                      <p:cBhvr>
                                        <p:cTn id="80" dur="1000"/>
                                        <p:tgtEl>
                                          <p:spTgt spid="2">
                                            <p:graphicEl>
                                              <a:dgm id="{CBECB27E-FA87-4942-8610-3B94203FD45E}"/>
                                            </p:graphicEl>
                                          </p:spTgt>
                                        </p:tgtEl>
                                      </p:cBhvr>
                                    </p:animEffect>
                                    <p:anim calcmode="lin" valueType="num">
                                      <p:cBhvr>
                                        <p:cTn id="81" dur="1000" fill="hold"/>
                                        <p:tgtEl>
                                          <p:spTgt spid="2">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2">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2">
                                            <p:graphicEl>
                                              <a:dgm id="{41AF6472-0683-4E5F-8779-185940828832}"/>
                                            </p:graphicEl>
                                          </p:spTgt>
                                        </p:tgtEl>
                                        <p:attrNameLst>
                                          <p:attrName>style.visibility</p:attrName>
                                        </p:attrNameLst>
                                      </p:cBhvr>
                                      <p:to>
                                        <p:strVal val="visible"/>
                                      </p:to>
                                    </p:set>
                                    <p:animEffect transition="in" filter="fade">
                                      <p:cBhvr>
                                        <p:cTn id="87" dur="1000"/>
                                        <p:tgtEl>
                                          <p:spTgt spid="2">
                                            <p:graphicEl>
                                              <a:dgm id="{41AF6472-0683-4E5F-8779-185940828832}"/>
                                            </p:graphicEl>
                                          </p:spTgt>
                                        </p:tgtEl>
                                      </p:cBhvr>
                                    </p:animEffect>
                                    <p:anim calcmode="lin" valueType="num">
                                      <p:cBhvr>
                                        <p:cTn id="88" dur="1000" fill="hold"/>
                                        <p:tgtEl>
                                          <p:spTgt spid="2">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2">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2">
                                            <p:graphicEl>
                                              <a:dgm id="{88F1BAE8-136E-42BF-9207-09B358BAB561}"/>
                                            </p:graphicEl>
                                          </p:spTgt>
                                        </p:tgtEl>
                                        <p:attrNameLst>
                                          <p:attrName>style.visibility</p:attrName>
                                        </p:attrNameLst>
                                      </p:cBhvr>
                                      <p:to>
                                        <p:strVal val="visible"/>
                                      </p:to>
                                    </p:set>
                                    <p:animEffect transition="in" filter="fade">
                                      <p:cBhvr>
                                        <p:cTn id="92" dur="1000"/>
                                        <p:tgtEl>
                                          <p:spTgt spid="2">
                                            <p:graphicEl>
                                              <a:dgm id="{88F1BAE8-136E-42BF-9207-09B358BAB561}"/>
                                            </p:graphicEl>
                                          </p:spTgt>
                                        </p:tgtEl>
                                      </p:cBhvr>
                                    </p:animEffect>
                                    <p:anim calcmode="lin" valueType="num">
                                      <p:cBhvr>
                                        <p:cTn id="93" dur="1000" fill="hold"/>
                                        <p:tgtEl>
                                          <p:spTgt spid="2">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2">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2">
                                            <p:graphicEl>
                                              <a:dgm id="{E4B860D4-2513-4294-B132-02E1E6F96A8A}"/>
                                            </p:graphicEl>
                                          </p:spTgt>
                                        </p:tgtEl>
                                        <p:attrNameLst>
                                          <p:attrName>style.visibility</p:attrName>
                                        </p:attrNameLst>
                                      </p:cBhvr>
                                      <p:to>
                                        <p:strVal val="visible"/>
                                      </p:to>
                                    </p:set>
                                    <p:animEffect transition="in" filter="fade">
                                      <p:cBhvr>
                                        <p:cTn id="97" dur="1000"/>
                                        <p:tgtEl>
                                          <p:spTgt spid="2">
                                            <p:graphicEl>
                                              <a:dgm id="{E4B860D4-2513-4294-B132-02E1E6F96A8A}"/>
                                            </p:graphicEl>
                                          </p:spTgt>
                                        </p:tgtEl>
                                      </p:cBhvr>
                                    </p:animEffect>
                                    <p:anim calcmode="lin" valueType="num">
                                      <p:cBhvr>
                                        <p:cTn id="98" dur="1000" fill="hold"/>
                                        <p:tgtEl>
                                          <p:spTgt spid="2">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2">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2">
                                            <p:graphicEl>
                                              <a:dgm id="{2FB7C8D9-58F1-4B12-A15B-42E3B531EF11}"/>
                                            </p:graphicEl>
                                          </p:spTgt>
                                        </p:tgtEl>
                                        <p:attrNameLst>
                                          <p:attrName>style.visibility</p:attrName>
                                        </p:attrNameLst>
                                      </p:cBhvr>
                                      <p:to>
                                        <p:strVal val="visible"/>
                                      </p:to>
                                    </p:set>
                                    <p:anim calcmode="lin" valueType="num">
                                      <p:cBhvr>
                                        <p:cTn id="104" dur="500" fill="hold"/>
                                        <p:tgtEl>
                                          <p:spTgt spid="2">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2">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2">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graphicEl>
                                              <a:dgm id="{705F7FF5-6C93-4BDE-B1A1-BB89E423B70A}"/>
                                            </p:graphicEl>
                                          </p:spTgt>
                                        </p:tgtEl>
                                        <p:attrNameLst>
                                          <p:attrName>style.visibility</p:attrName>
                                        </p:attrNameLst>
                                      </p:cBhvr>
                                      <p:to>
                                        <p:strVal val="visible"/>
                                      </p:to>
                                    </p:set>
                                    <p:animEffect transition="in" filter="wipe(left)">
                                      <p:cBhvr>
                                        <p:cTn id="111" dur="500"/>
                                        <p:tgtEl>
                                          <p:spTgt spid="2">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2">
                                            <p:graphicEl>
                                              <a:dgm id="{C50AE4C6-2D67-44E3-93B0-9CD360D8888E}"/>
                                            </p:graphicEl>
                                          </p:spTgt>
                                        </p:tgtEl>
                                        <p:attrNameLst>
                                          <p:attrName>style.visibility</p:attrName>
                                        </p:attrNameLst>
                                      </p:cBhvr>
                                      <p:to>
                                        <p:strVal val="visible"/>
                                      </p:to>
                                    </p:set>
                                    <p:animEffect transition="in" filter="fade">
                                      <p:cBhvr>
                                        <p:cTn id="116" dur="1000"/>
                                        <p:tgtEl>
                                          <p:spTgt spid="2">
                                            <p:graphicEl>
                                              <a:dgm id="{C50AE4C6-2D67-44E3-93B0-9CD360D8888E}"/>
                                            </p:graphicEl>
                                          </p:spTgt>
                                        </p:tgtEl>
                                      </p:cBhvr>
                                    </p:animEffect>
                                    <p:anim calcmode="lin" valueType="num">
                                      <p:cBhvr>
                                        <p:cTn id="117" dur="1000" fill="hold"/>
                                        <p:tgtEl>
                                          <p:spTgt spid="2">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2">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2">
                                            <p:graphicEl>
                                              <a:dgm id="{E15C53C2-DCBA-4343-9AC7-09FB8C81C12F}"/>
                                            </p:graphicEl>
                                          </p:spTgt>
                                        </p:tgtEl>
                                        <p:attrNameLst>
                                          <p:attrName>style.visibility</p:attrName>
                                        </p:attrNameLst>
                                      </p:cBhvr>
                                      <p:to>
                                        <p:strVal val="visible"/>
                                      </p:to>
                                    </p:set>
                                    <p:animEffect transition="in" filter="fade">
                                      <p:cBhvr>
                                        <p:cTn id="121" dur="1000"/>
                                        <p:tgtEl>
                                          <p:spTgt spid="2">
                                            <p:graphicEl>
                                              <a:dgm id="{E15C53C2-DCBA-4343-9AC7-09FB8C81C12F}"/>
                                            </p:graphicEl>
                                          </p:spTgt>
                                        </p:tgtEl>
                                      </p:cBhvr>
                                    </p:animEffect>
                                    <p:anim calcmode="lin" valueType="num">
                                      <p:cBhvr>
                                        <p:cTn id="122" dur="1000" fill="hold"/>
                                        <p:tgtEl>
                                          <p:spTgt spid="2">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2">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2">
                                            <p:graphicEl>
                                              <a:dgm id="{C6AD6231-7A6D-4E82-8166-F54F7E6836A6}"/>
                                            </p:graphicEl>
                                          </p:spTgt>
                                        </p:tgtEl>
                                        <p:attrNameLst>
                                          <p:attrName>style.visibility</p:attrName>
                                        </p:attrNameLst>
                                      </p:cBhvr>
                                      <p:to>
                                        <p:strVal val="visible"/>
                                      </p:to>
                                    </p:set>
                                    <p:animEffect transition="in" filter="fade">
                                      <p:cBhvr>
                                        <p:cTn id="126" dur="1000"/>
                                        <p:tgtEl>
                                          <p:spTgt spid="2">
                                            <p:graphicEl>
                                              <a:dgm id="{C6AD6231-7A6D-4E82-8166-F54F7E6836A6}"/>
                                            </p:graphicEl>
                                          </p:spTgt>
                                        </p:tgtEl>
                                      </p:cBhvr>
                                    </p:animEffect>
                                    <p:anim calcmode="lin" valueType="num">
                                      <p:cBhvr>
                                        <p:cTn id="127" dur="1000" fill="hold"/>
                                        <p:tgtEl>
                                          <p:spTgt spid="2">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2">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2">
                                            <p:graphicEl>
                                              <a:dgm id="{54A8189E-74F9-4733-BFC6-09EE6F741993}"/>
                                            </p:graphicEl>
                                          </p:spTgt>
                                        </p:tgtEl>
                                        <p:attrNameLst>
                                          <p:attrName>style.visibility</p:attrName>
                                        </p:attrNameLst>
                                      </p:cBhvr>
                                      <p:to>
                                        <p:strVal val="visible"/>
                                      </p:to>
                                    </p:set>
                                    <p:animEffect transition="in" filter="fade">
                                      <p:cBhvr>
                                        <p:cTn id="133" dur="1000"/>
                                        <p:tgtEl>
                                          <p:spTgt spid="2">
                                            <p:graphicEl>
                                              <a:dgm id="{54A8189E-74F9-4733-BFC6-09EE6F741993}"/>
                                            </p:graphicEl>
                                          </p:spTgt>
                                        </p:tgtEl>
                                      </p:cBhvr>
                                    </p:animEffect>
                                    <p:anim calcmode="lin" valueType="num">
                                      <p:cBhvr>
                                        <p:cTn id="134" dur="1000" fill="hold"/>
                                        <p:tgtEl>
                                          <p:spTgt spid="2">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2">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2">
                                            <p:graphicEl>
                                              <a:dgm id="{DB6B9390-5F47-4F37-A57D-3476786C6143}"/>
                                            </p:graphicEl>
                                          </p:spTgt>
                                        </p:tgtEl>
                                        <p:attrNameLst>
                                          <p:attrName>style.visibility</p:attrName>
                                        </p:attrNameLst>
                                      </p:cBhvr>
                                      <p:to>
                                        <p:strVal val="visible"/>
                                      </p:to>
                                    </p:set>
                                    <p:animEffect transition="in" filter="fade">
                                      <p:cBhvr>
                                        <p:cTn id="138" dur="1000"/>
                                        <p:tgtEl>
                                          <p:spTgt spid="2">
                                            <p:graphicEl>
                                              <a:dgm id="{DB6B9390-5F47-4F37-A57D-3476786C6143}"/>
                                            </p:graphicEl>
                                          </p:spTgt>
                                        </p:tgtEl>
                                      </p:cBhvr>
                                    </p:animEffect>
                                    <p:anim calcmode="lin" valueType="num">
                                      <p:cBhvr>
                                        <p:cTn id="139" dur="1000" fill="hold"/>
                                        <p:tgtEl>
                                          <p:spTgt spid="2">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2">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2">
                                            <p:graphicEl>
                                              <a:dgm id="{45A53110-E4BF-4ED1-BD2B-113E0606164F}"/>
                                            </p:graphicEl>
                                          </p:spTgt>
                                        </p:tgtEl>
                                        <p:attrNameLst>
                                          <p:attrName>style.visibility</p:attrName>
                                        </p:attrNameLst>
                                      </p:cBhvr>
                                      <p:to>
                                        <p:strVal val="visible"/>
                                      </p:to>
                                    </p:set>
                                    <p:animEffect transition="in" filter="fade">
                                      <p:cBhvr>
                                        <p:cTn id="143" dur="1000"/>
                                        <p:tgtEl>
                                          <p:spTgt spid="2">
                                            <p:graphicEl>
                                              <a:dgm id="{45A53110-E4BF-4ED1-BD2B-113E0606164F}"/>
                                            </p:graphicEl>
                                          </p:spTgt>
                                        </p:tgtEl>
                                      </p:cBhvr>
                                    </p:animEffect>
                                    <p:anim calcmode="lin" valueType="num">
                                      <p:cBhvr>
                                        <p:cTn id="144" dur="1000" fill="hold"/>
                                        <p:tgtEl>
                                          <p:spTgt spid="2">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2">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2">
                                            <p:graphicEl>
                                              <a:dgm id="{31C4B1B0-CC77-4A76-943F-0BFC35DAC21E}"/>
                                            </p:graphicEl>
                                          </p:spTgt>
                                        </p:tgtEl>
                                        <p:attrNameLst>
                                          <p:attrName>style.visibility</p:attrName>
                                        </p:attrNameLst>
                                      </p:cBhvr>
                                      <p:to>
                                        <p:strVal val="visible"/>
                                      </p:to>
                                    </p:set>
                                    <p:animEffect transition="in" filter="fade">
                                      <p:cBhvr>
                                        <p:cTn id="150" dur="1000"/>
                                        <p:tgtEl>
                                          <p:spTgt spid="2">
                                            <p:graphicEl>
                                              <a:dgm id="{31C4B1B0-CC77-4A76-943F-0BFC35DAC21E}"/>
                                            </p:graphicEl>
                                          </p:spTgt>
                                        </p:tgtEl>
                                      </p:cBhvr>
                                    </p:animEffect>
                                    <p:anim calcmode="lin" valueType="num">
                                      <p:cBhvr>
                                        <p:cTn id="151" dur="1000" fill="hold"/>
                                        <p:tgtEl>
                                          <p:spTgt spid="2">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2">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2">
                                            <p:graphicEl>
                                              <a:dgm id="{CD389D96-F776-43A9-A232-CA0484CC1C83}"/>
                                            </p:graphicEl>
                                          </p:spTgt>
                                        </p:tgtEl>
                                        <p:attrNameLst>
                                          <p:attrName>style.visibility</p:attrName>
                                        </p:attrNameLst>
                                      </p:cBhvr>
                                      <p:to>
                                        <p:strVal val="visible"/>
                                      </p:to>
                                    </p:set>
                                    <p:animEffect transition="in" filter="fade">
                                      <p:cBhvr>
                                        <p:cTn id="155" dur="1000"/>
                                        <p:tgtEl>
                                          <p:spTgt spid="2">
                                            <p:graphicEl>
                                              <a:dgm id="{CD389D96-F776-43A9-A232-CA0484CC1C83}"/>
                                            </p:graphicEl>
                                          </p:spTgt>
                                        </p:tgtEl>
                                      </p:cBhvr>
                                    </p:animEffect>
                                    <p:anim calcmode="lin" valueType="num">
                                      <p:cBhvr>
                                        <p:cTn id="156" dur="1000" fill="hold"/>
                                        <p:tgtEl>
                                          <p:spTgt spid="2">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2">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2">
                                            <p:graphicEl>
                                              <a:dgm id="{C67457EE-ADDB-42CA-BFD0-CB184BC31DB4}"/>
                                            </p:graphicEl>
                                          </p:spTgt>
                                        </p:tgtEl>
                                        <p:attrNameLst>
                                          <p:attrName>style.visibility</p:attrName>
                                        </p:attrNameLst>
                                      </p:cBhvr>
                                      <p:to>
                                        <p:strVal val="visible"/>
                                      </p:to>
                                    </p:set>
                                    <p:animEffect transition="in" filter="fade">
                                      <p:cBhvr>
                                        <p:cTn id="160" dur="1000"/>
                                        <p:tgtEl>
                                          <p:spTgt spid="2">
                                            <p:graphicEl>
                                              <a:dgm id="{C67457EE-ADDB-42CA-BFD0-CB184BC31DB4}"/>
                                            </p:graphicEl>
                                          </p:spTgt>
                                        </p:tgtEl>
                                      </p:cBhvr>
                                    </p:animEffect>
                                    <p:anim calcmode="lin" valueType="num">
                                      <p:cBhvr>
                                        <p:cTn id="161" dur="1000" fill="hold"/>
                                        <p:tgtEl>
                                          <p:spTgt spid="2">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2">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59"/>
                                        </p:tgtEl>
                                        <p:attrNameLst>
                                          <p:attrName>style.visibility</p:attrName>
                                        </p:attrNameLst>
                                      </p:cBhvr>
                                      <p:to>
                                        <p:strVal val="visible"/>
                                      </p:to>
                                    </p:set>
                                    <p:anim calcmode="lin" valueType="num">
                                      <p:cBhvr>
                                        <p:cTn id="167" dur="500" decel="50000" fill="hold">
                                          <p:stCondLst>
                                            <p:cond delay="0"/>
                                          </p:stCondLst>
                                        </p:cTn>
                                        <p:tgtEl>
                                          <p:spTgt spid="59"/>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59"/>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59"/>
                                        </p:tgtEl>
                                        <p:attrNameLst>
                                          <p:attrName>ppt_w</p:attrName>
                                        </p:attrNameLst>
                                      </p:cBhvr>
                                      <p:tavLst>
                                        <p:tav tm="0">
                                          <p:val>
                                            <p:strVal val="#ppt_w*.05"/>
                                          </p:val>
                                        </p:tav>
                                        <p:tav tm="100000">
                                          <p:val>
                                            <p:strVal val="#ppt_w"/>
                                          </p:val>
                                        </p:tav>
                                      </p:tavLst>
                                    </p:anim>
                                    <p:anim calcmode="lin" valueType="num">
                                      <p:cBhvr>
                                        <p:cTn id="170" dur="1000" fill="hold"/>
                                        <p:tgtEl>
                                          <p:spTgt spid="59"/>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59"/>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59"/>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59"/>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59" grpId="0"/>
      <p:bldP spid="60" grpId="0"/>
      <p:bldGraphic spid="2"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762381-1BF6-917A-E6D8-130F81BDD05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C37A68DD-BBCA-9710-FDE2-DF98947FE898}"/>
              </a:ext>
            </a:extLst>
          </p:cNvPr>
          <p:cNvSpPr txBox="1"/>
          <p:nvPr/>
        </p:nvSpPr>
        <p:spPr>
          <a:xfrm>
            <a:off x="514905" y="711540"/>
            <a:ext cx="11469571" cy="5262979"/>
          </a:xfrm>
          <a:prstGeom prst="rect">
            <a:avLst/>
          </a:prstGeom>
          <a:noFill/>
        </p:spPr>
        <p:txBody>
          <a:bodyPr wrap="square">
            <a:spAutoFit/>
          </a:bodyPr>
          <a:lstStyle/>
          <a:p>
            <a:pPr>
              <a:spcBef>
                <a:spcPts val="600"/>
              </a:spcBef>
            </a:pPr>
            <a:r>
              <a:rPr lang="fr-FR" sz="2800" b="1" noProof="1">
                <a:latin typeface="Constantia" panose="02030602050306030303" pitchFamily="18" charset="0"/>
              </a:rPr>
              <a:t>“ Il faut aussi prier dans le cercle de la famille; et surtout ne pas négliger la prière secrète. Celle-ci est la vie de l’âme et sans elle toute croissance spirituelle est impossible. Prier en famille et en public ne saurait suffire. Quand vous êtes seul, ouvrez votre âme au regard scrutateur de Dieu. Votre prière ne doit être entendue que de lui seul. Aucune oreille curieuse ne doit être témoin de vos épanchements. Dans la prière secrète, l’âme est affranchie des influences extérieures, sourde aux bruits de la terre. Calme mais fervente, elle s’élève jusqu’à Dieu, qui est sa forteresse et sa force. Une influence douce et durable émanera de celui qui exauce les prières faites en secret, et dont l’oreille est ouverte aux requêtes de nos cœurs. ”</a:t>
            </a:r>
          </a:p>
        </p:txBody>
      </p:sp>
      <p:sp>
        <p:nvSpPr>
          <p:cNvPr id="4" name="CuadroTexto 3">
            <a:extLst>
              <a:ext uri="{FF2B5EF4-FFF2-40B4-BE49-F238E27FC236}">
                <a16:creationId xmlns:a16="http://schemas.microsoft.com/office/drawing/2014/main" id="{4E2CC1B3-73B1-099F-53B4-714CF6550D11}"/>
              </a:ext>
            </a:extLst>
          </p:cNvPr>
          <p:cNvSpPr txBox="1"/>
          <p:nvPr/>
        </p:nvSpPr>
        <p:spPr>
          <a:xfrm>
            <a:off x="1" y="6134100"/>
            <a:ext cx="12192000" cy="338554"/>
          </a:xfrm>
          <a:prstGeom prst="rect">
            <a:avLst/>
          </a:prstGeom>
          <a:noFill/>
        </p:spPr>
        <p:txBody>
          <a:bodyPr wrap="square" rtlCol="0">
            <a:spAutoFit/>
          </a:bodyPr>
          <a:lstStyle/>
          <a:p>
            <a:pPr algn="ctr"/>
            <a:r>
              <a:rPr lang="fr-FR" sz="1600" b="1" noProof="1"/>
              <a:t>E. G. White (Le Meilleur Chemin, p. 96)</a:t>
            </a: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  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762375" y="127797"/>
            <a:ext cx="710565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“J'aime l'Éternel, car il entend ma voix, mes supplications ; car il a incliné son oreille vers moi, et je l'invoquerai toute ma vie” </a:t>
            </a:r>
            <a:r>
              <a:rPr kumimoji="0" lang="fr-FR" sz="1600" b="0" i="0" u="none" strike="noStrike" kern="1200" cap="none" spc="0" normalizeH="0" baseline="0" noProof="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(Psaumes 116.1-2)</a:t>
            </a:r>
            <a:endParaRPr kumimoji="0" lang="fr-FR" sz="2400" b="0" i="0" u="none" strike="noStrike" kern="1200" cap="none" spc="0" normalizeH="0" baseline="0" noProof="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1876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562C9A-FD28-2D9D-B520-1AC8D9CDBA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1C776E6B-89AA-5797-073F-B020F2AC2A2E}"/>
              </a:ext>
            </a:extLst>
          </p:cNvPr>
          <p:cNvSpPr txBox="1"/>
          <p:nvPr/>
        </p:nvSpPr>
        <p:spPr>
          <a:xfrm>
            <a:off x="7572375" y="3380839"/>
            <a:ext cx="4647172"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fr-FR" sz="2000" b="1" noProof="1">
                <a:solidFill>
                  <a:srgbClr val="00BB2C"/>
                </a:solidFill>
              </a:rPr>
              <a:t>Daniel :</a:t>
            </a:r>
          </a:p>
          <a:p>
            <a:pPr lvl="1">
              <a:spcBef>
                <a:spcPts val="600"/>
              </a:spcBef>
            </a:pPr>
            <a:r>
              <a:rPr lang="fr-FR" sz="2000" b="1" noProof="1"/>
              <a:t>Prier dans les temps dangereux.</a:t>
            </a:r>
          </a:p>
          <a:p>
            <a:pPr lvl="1">
              <a:spcBef>
                <a:spcPts val="600"/>
              </a:spcBef>
            </a:pPr>
            <a:r>
              <a:rPr lang="fr-FR" sz="2000" b="1" noProof="1"/>
              <a:t>Prier dans la posture adéquate.</a:t>
            </a:r>
          </a:p>
          <a:p>
            <a:pPr>
              <a:spcBef>
                <a:spcPts val="1800"/>
              </a:spcBef>
            </a:pPr>
            <a:r>
              <a:rPr lang="fr-FR" sz="2000" b="1" noProof="1">
                <a:solidFill>
                  <a:srgbClr val="0070BB"/>
                </a:solidFill>
              </a:rPr>
              <a:t>Énoch :</a:t>
            </a:r>
          </a:p>
          <a:p>
            <a:pPr lvl="1">
              <a:spcBef>
                <a:spcPts val="600"/>
              </a:spcBef>
            </a:pPr>
            <a:r>
              <a:rPr lang="fr-FR" sz="2000" b="1" noProof="1"/>
              <a:t>Une vie de prière.</a:t>
            </a:r>
          </a:p>
          <a:p>
            <a:pPr>
              <a:spcBef>
                <a:spcPts val="1800"/>
              </a:spcBef>
            </a:pPr>
            <a:r>
              <a:rPr lang="fr-FR" sz="2000" b="1" noProof="1">
                <a:solidFill>
                  <a:srgbClr val="BB4B00"/>
                </a:solidFill>
              </a:rPr>
              <a:t>Moïse :</a:t>
            </a:r>
          </a:p>
          <a:p>
            <a:pPr lvl="1">
              <a:spcBef>
                <a:spcPts val="600"/>
              </a:spcBef>
            </a:pPr>
            <a:r>
              <a:rPr lang="fr-FR" sz="2000" b="1" noProof="1"/>
              <a:t>Parler avec Dieu.</a:t>
            </a:r>
          </a:p>
          <a:p>
            <a:pPr lvl="1">
              <a:spcBef>
                <a:spcPts val="600"/>
              </a:spcBef>
            </a:pPr>
            <a:r>
              <a:rPr lang="fr-FR" sz="2000" b="1" noProof="1"/>
              <a:t>La prière d'intercession.</a:t>
            </a:r>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70" y="135821"/>
            <a:ext cx="7075369" cy="707886"/>
          </a:xfrm>
          <a:prstGeom prst="rect">
            <a:avLst/>
          </a:prstGeom>
          <a:noFill/>
        </p:spPr>
        <p:txBody>
          <a:bodyPr wrap="square" rtlCol="0">
            <a:spAutoFit/>
          </a:bodyPr>
          <a:lstStyle/>
          <a:p>
            <a:pPr>
              <a:spcBef>
                <a:spcPts val="600"/>
              </a:spcBef>
            </a:pPr>
            <a:r>
              <a:rPr lang="fr-FR" sz="2000" b="1" noProof="1"/>
              <a:t>Tous les êtres, y compris l'humanité, ont été créés par Dieu avec la capacité de communiquer entre eux et avec lui.</a:t>
            </a:r>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45466" y="4658567"/>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6845998" y="5572239"/>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845466" y="3376107"/>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6049439"/>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5140719"/>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6442290"/>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3850150"/>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585394" y="4225392"/>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9" y="2540730"/>
            <a:ext cx="707536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Daniel, Énoch et Moïse sont des exemples de la manière dont nous pouvons utiliser ce puissant cadeau.</a:t>
            </a: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8" y="1841686"/>
            <a:ext cx="716150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Mais Dieu nous a laissé un cadeau. Un “téléphone” qui nous permet de continuer à communiquer avec lui : la prière.</a:t>
            </a: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7" y="834865"/>
            <a:ext cx="707536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Malheureusement, les êtres humains ont perdu la capacité de communiquer directement avec Dieu lorsqu'Adam et Ève ont péché.</a:t>
            </a: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1D80A-3A06-B648-CDA1-84FEA9A2002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CAEBDFB3-3F1D-784F-16C0-934DE46948BA}"/>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7200" b="1" spc="300" noProof="1">
                <a:ln/>
                <a:solidFill>
                  <a:srgbClr val="D15381"/>
                </a:solidFill>
                <a:effectLst>
                  <a:outerShdw blurRad="38100" dist="12700" dir="2700000" algn="tl">
                    <a:srgbClr val="000000"/>
                  </a:outerShdw>
                  <a:reflection blurRad="6350" stA="60000" endA="900" endPos="58000" dir="5400000" sy="-100000" algn="bl" rotWithShape="0"/>
                </a:effectLst>
              </a:rPr>
              <a:t>DANIEL</a:t>
            </a:r>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2459F8B-D552-EF12-EFF0-F108C552917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51289" y="2513126"/>
            <a:ext cx="3317875" cy="4186555"/>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0"/>
            <a:ext cx="12192000" cy="769441"/>
          </a:xfrm>
          <a:prstGeom prst="rect">
            <a:avLst/>
          </a:prstGeom>
          <a:noFill/>
        </p:spPr>
        <p:txBody>
          <a:bodyPr wrap="square">
            <a:spAutoFit/>
          </a:bodyPr>
          <a:lstStyle/>
          <a:p>
            <a:pPr algn="ctr"/>
            <a:r>
              <a:rPr lang="fr-FR" sz="4400" b="1" spc="50" noProof="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PRIER DANS LES TEMPS DANGEREUX</a:t>
            </a:r>
          </a:p>
        </p:txBody>
      </p:sp>
      <p:sp>
        <p:nvSpPr>
          <p:cNvPr id="5" name="CuadroTexto 4">
            <a:extLst>
              <a:ext uri="{FF2B5EF4-FFF2-40B4-BE49-F238E27FC236}">
                <a16:creationId xmlns:a16="http://schemas.microsoft.com/office/drawing/2014/main" id="{962EDA29-BBA5-B3DF-ED18-A0FB9F33347D}"/>
              </a:ext>
            </a:extLst>
          </p:cNvPr>
          <p:cNvSpPr txBox="1"/>
          <p:nvPr/>
        </p:nvSpPr>
        <p:spPr>
          <a:xfrm>
            <a:off x="0" y="626562"/>
            <a:ext cx="12192000" cy="646331"/>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fr-FR" b="1" noProof="1">
                <a:solidFill>
                  <a:schemeClr val="accent1">
                    <a:lumMod val="75000"/>
                  </a:schemeClr>
                </a:solidFill>
                <a:latin typeface="Comic Sans MS" panose="030F0702030302020204" pitchFamily="66" charset="0"/>
              </a:rPr>
              <a:t>“Je tournai ma face vers le Seigneur Dieu, pour le chercher par la prière et les supplications, </a:t>
            </a:r>
          </a:p>
          <a:p>
            <a:pPr algn="ctr"/>
            <a:r>
              <a:rPr lang="fr-FR" b="1" noProof="1">
                <a:solidFill>
                  <a:schemeClr val="accent1">
                    <a:lumMod val="75000"/>
                  </a:schemeClr>
                </a:solidFill>
                <a:latin typeface="Comic Sans MS" panose="030F0702030302020204" pitchFamily="66" charset="0"/>
              </a:rPr>
              <a:t>avec le jeûne, le sac et la cendre” </a:t>
            </a:r>
            <a:r>
              <a:rPr lang="fr-FR" sz="1200" b="1" noProof="1">
                <a:solidFill>
                  <a:schemeClr val="accent1">
                    <a:lumMod val="75000"/>
                  </a:schemeClr>
                </a:solidFill>
                <a:latin typeface="Comic Sans MS" panose="030F0702030302020204" pitchFamily="66" charset="0"/>
              </a:rPr>
              <a:t>(Daniel 9.3)</a:t>
            </a:r>
            <a:endParaRPr lang="fr-FR" b="1" noProof="1">
              <a:solidFill>
                <a:schemeClr val="accent1">
                  <a:lumMod val="75000"/>
                </a:schemeClr>
              </a:solidFill>
              <a:latin typeface="Comic Sans MS" panose="030F0702030302020204" pitchFamily="66" charset="0"/>
            </a:endParaRPr>
          </a:p>
        </p:txBody>
      </p:sp>
      <p:grpSp>
        <p:nvGrpSpPr>
          <p:cNvPr id="2" name="Grupo 1">
            <a:extLst>
              <a:ext uri="{FF2B5EF4-FFF2-40B4-BE49-F238E27FC236}">
                <a16:creationId xmlns:a16="http://schemas.microsoft.com/office/drawing/2014/main" id="{2267333C-A722-2786-4ACA-26DECFC5B39E}"/>
              </a:ext>
            </a:extLst>
          </p:cNvPr>
          <p:cNvGrpSpPr/>
          <p:nvPr/>
        </p:nvGrpSpPr>
        <p:grpSpPr>
          <a:xfrm>
            <a:off x="113363" y="3267077"/>
            <a:ext cx="842025" cy="3558472"/>
            <a:chOff x="113363" y="3267077"/>
            <a:chExt cx="842025" cy="3558472"/>
          </a:xfrm>
        </p:grpSpPr>
        <p:grpSp>
          <p:nvGrpSpPr>
            <p:cNvPr id="31" name="Grupo 30">
              <a:extLst>
                <a:ext uri="{FF2B5EF4-FFF2-40B4-BE49-F238E27FC236}">
                  <a16:creationId xmlns:a16="http://schemas.microsoft.com/office/drawing/2014/main" id="{5427E3BD-D8B0-14CF-8A3D-D9E7BDEB75A9}"/>
                </a:ext>
              </a:extLst>
            </p:cNvPr>
            <p:cNvGrpSpPr/>
            <p:nvPr/>
          </p:nvGrpSpPr>
          <p:grpSpPr>
            <a:xfrm>
              <a:off x="132847" y="3267077"/>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113363" y="3995479"/>
              <a:ext cx="842025" cy="2830070"/>
            </a:xfrm>
            <a:prstGeom prst="rect">
              <a:avLst/>
            </a:prstGeom>
            <a:noFill/>
          </p:spPr>
          <p:txBody>
            <a:bodyPr vert="wordArtVert" wrap="none" rtlCol="0">
              <a:spAutoFit/>
            </a:bodyPr>
            <a:lstStyle/>
            <a:p>
              <a:r>
                <a:rPr lang="fr-FR" b="1" spc="-300" noProof="1">
                  <a:effectLst>
                    <a:outerShdw blurRad="38100" dist="38100" dir="2700000" algn="tl">
                      <a:srgbClr val="000000">
                        <a:alpha val="43137"/>
                      </a:srgbClr>
                    </a:outerShdw>
                  </a:effectLst>
                </a:rPr>
                <a:t>BON</a:t>
              </a:r>
              <a:r>
                <a:rPr lang="fr-FR" sz="900" b="1" spc="-300" noProof="1">
                  <a:effectLst>
                    <a:outerShdw blurRad="38100" dist="38100" dir="2700000" algn="tl">
                      <a:srgbClr val="000000">
                        <a:alpha val="43137"/>
                      </a:srgbClr>
                    </a:outerShdw>
                  </a:effectLst>
                </a:rPr>
                <a:t> </a:t>
              </a:r>
              <a:r>
                <a:rPr lang="fr-FR" b="1" spc="-300" noProof="1">
                  <a:effectLst>
                    <a:outerShdw blurRad="38100" dist="38100" dir="2700000" algn="tl">
                      <a:srgbClr val="000000">
                        <a:alpha val="43137"/>
                      </a:srgbClr>
                    </a:outerShdw>
                  </a:effectLst>
                </a:rPr>
                <a:t>ADMINI</a:t>
              </a:r>
            </a:p>
            <a:p>
              <a:r>
                <a:rPr lang="fr-FR" b="1" spc="-300" noProof="1">
                  <a:effectLst>
                    <a:outerShdw blurRad="38100" dist="38100" dir="2700000" algn="tl">
                      <a:srgbClr val="000000">
                        <a:alpha val="43137"/>
                      </a:srgbClr>
                    </a:outerShdw>
                  </a:effectLst>
                </a:rPr>
                <a:t>STRATEUR</a:t>
              </a:r>
            </a:p>
          </p:txBody>
        </p:sp>
      </p:grpSp>
      <p:grpSp>
        <p:nvGrpSpPr>
          <p:cNvPr id="47" name="Grupo 46">
            <a:extLst>
              <a:ext uri="{FF2B5EF4-FFF2-40B4-BE49-F238E27FC236}">
                <a16:creationId xmlns:a16="http://schemas.microsoft.com/office/drawing/2014/main" id="{F545A433-5D87-7CD5-9204-AD76676982BD}"/>
              </a:ext>
            </a:extLst>
          </p:cNvPr>
          <p:cNvGrpSpPr/>
          <p:nvPr/>
        </p:nvGrpSpPr>
        <p:grpSpPr>
          <a:xfrm>
            <a:off x="1233081" y="3274120"/>
            <a:ext cx="763700" cy="3515911"/>
            <a:chOff x="909009" y="3143252"/>
            <a:chExt cx="763700" cy="3515911"/>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38264" y="3871654"/>
              <a:ext cx="513346" cy="2121543"/>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fr-FR" spc="-300" noProof="1"/>
                <a:t>INTÈGRE</a:t>
              </a:r>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3846" y="3267077"/>
            <a:ext cx="758519" cy="3515911"/>
            <a:chOff x="1677795" y="3143252"/>
            <a:chExt cx="758519"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809789" y="3871654"/>
              <a:ext cx="513346" cy="2413994"/>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fr-FR" spc="-300" noProof="1"/>
                <a:t>DILIGENT</a:t>
              </a:r>
            </a:p>
          </p:txBody>
        </p:sp>
      </p:grpSp>
      <p:grpSp>
        <p:nvGrpSpPr>
          <p:cNvPr id="18" name="Grupo 17">
            <a:extLst>
              <a:ext uri="{FF2B5EF4-FFF2-40B4-BE49-F238E27FC236}">
                <a16:creationId xmlns:a16="http://schemas.microsoft.com/office/drawing/2014/main" id="{5BCB16E1-6ED6-9B49-FB54-5C994E812B16}"/>
              </a:ext>
            </a:extLst>
          </p:cNvPr>
          <p:cNvGrpSpPr/>
          <p:nvPr/>
        </p:nvGrpSpPr>
        <p:grpSpPr>
          <a:xfrm>
            <a:off x="3268389" y="3267076"/>
            <a:ext cx="842025" cy="3515912"/>
            <a:chOff x="3268389" y="3267076"/>
            <a:chExt cx="842025" cy="3515912"/>
          </a:xfrm>
        </p:grpSpPr>
        <p:grpSp>
          <p:nvGrpSpPr>
            <p:cNvPr id="34" name="Grupo 33">
              <a:extLst>
                <a:ext uri="{FF2B5EF4-FFF2-40B4-BE49-F238E27FC236}">
                  <a16:creationId xmlns:a16="http://schemas.microsoft.com/office/drawing/2014/main" id="{F40446D4-C4C9-E2E1-4724-51A5D0AA83E9}"/>
                </a:ext>
              </a:extLst>
            </p:cNvPr>
            <p:cNvGrpSpPr/>
            <p:nvPr/>
          </p:nvGrpSpPr>
          <p:grpSpPr>
            <a:xfrm>
              <a:off x="3312013" y="3267076"/>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3268389" y="3995479"/>
              <a:ext cx="842025" cy="241187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fr-FR" spc="-300" noProof="1"/>
                <a:t>INCOR</a:t>
              </a:r>
            </a:p>
            <a:p>
              <a:pPr algn="l"/>
              <a:r>
                <a:rPr lang="fr-FR" spc="-300" noProof="1"/>
                <a:t>RUPTIBLE</a:t>
              </a:r>
            </a:p>
          </p:txBody>
        </p:sp>
      </p:grpSp>
      <p:grpSp>
        <p:nvGrpSpPr>
          <p:cNvPr id="21" name="Grupo 20">
            <a:extLst>
              <a:ext uri="{FF2B5EF4-FFF2-40B4-BE49-F238E27FC236}">
                <a16:creationId xmlns:a16="http://schemas.microsoft.com/office/drawing/2014/main" id="{C2D7B46B-CDD7-7893-1D31-DCBEB00B8C85}"/>
              </a:ext>
            </a:extLst>
          </p:cNvPr>
          <p:cNvGrpSpPr/>
          <p:nvPr/>
        </p:nvGrpSpPr>
        <p:grpSpPr>
          <a:xfrm>
            <a:off x="4341900" y="3267075"/>
            <a:ext cx="767206" cy="3515913"/>
            <a:chOff x="4341900" y="3267075"/>
            <a:chExt cx="767206" cy="3515913"/>
          </a:xfrm>
        </p:grpSpPr>
        <p:grpSp>
          <p:nvGrpSpPr>
            <p:cNvPr id="35" name="Grupo 34">
              <a:extLst>
                <a:ext uri="{FF2B5EF4-FFF2-40B4-BE49-F238E27FC236}">
                  <a16:creationId xmlns:a16="http://schemas.microsoft.com/office/drawing/2014/main" id="{B1C1D55B-58DC-0613-0C8F-7BA9CC518588}"/>
                </a:ext>
              </a:extLst>
            </p:cNvPr>
            <p:cNvGrpSpPr/>
            <p:nvPr/>
          </p:nvGrpSpPr>
          <p:grpSpPr>
            <a:xfrm>
              <a:off x="4341900" y="3267075"/>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4476882" y="3995479"/>
              <a:ext cx="513346" cy="183357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fr-FR" spc="-300" noProof="1"/>
                <a:t>FIABLE</a:t>
              </a:r>
            </a:p>
          </p:txBody>
        </p:sp>
      </p:grpSp>
      <p:grpSp>
        <p:nvGrpSpPr>
          <p:cNvPr id="51" name="Grupo 50">
            <a:extLst>
              <a:ext uri="{FF2B5EF4-FFF2-40B4-BE49-F238E27FC236}">
                <a16:creationId xmlns:a16="http://schemas.microsoft.com/office/drawing/2014/main" id="{C616705F-7E8E-F67E-7730-7621A653BFA9}"/>
              </a:ext>
            </a:extLst>
          </p:cNvPr>
          <p:cNvGrpSpPr/>
          <p:nvPr/>
        </p:nvGrpSpPr>
        <p:grpSpPr>
          <a:xfrm>
            <a:off x="5386485" y="3267075"/>
            <a:ext cx="771443" cy="3515913"/>
            <a:chOff x="3975615" y="3143250"/>
            <a:chExt cx="771443" cy="3515913"/>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104438" y="3871654"/>
              <a:ext cx="513346" cy="2123787"/>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fr-FR" spc="-300" noProof="1"/>
                <a:t>HONNÊTE</a:t>
              </a:r>
            </a:p>
          </p:txBody>
        </p:sp>
      </p:grpSp>
      <p:grpSp>
        <p:nvGrpSpPr>
          <p:cNvPr id="24" name="Grupo 23">
            <a:extLst>
              <a:ext uri="{FF2B5EF4-FFF2-40B4-BE49-F238E27FC236}">
                <a16:creationId xmlns:a16="http://schemas.microsoft.com/office/drawing/2014/main" id="{6C0000C1-4425-4405-C5B5-602624F84272}"/>
              </a:ext>
            </a:extLst>
          </p:cNvPr>
          <p:cNvGrpSpPr/>
          <p:nvPr/>
        </p:nvGrpSpPr>
        <p:grpSpPr>
          <a:xfrm>
            <a:off x="6502861" y="3267075"/>
            <a:ext cx="842025" cy="3515913"/>
            <a:chOff x="6502861" y="3267075"/>
            <a:chExt cx="842025" cy="3515913"/>
          </a:xfrm>
        </p:grpSpPr>
        <p:grpSp>
          <p:nvGrpSpPr>
            <p:cNvPr id="37" name="Grupo 36">
              <a:extLst>
                <a:ext uri="{FF2B5EF4-FFF2-40B4-BE49-F238E27FC236}">
                  <a16:creationId xmlns:a16="http://schemas.microsoft.com/office/drawing/2014/main" id="{8C544134-428C-580B-0C1A-97A3DDAD5826}"/>
                </a:ext>
              </a:extLst>
            </p:cNvPr>
            <p:cNvGrpSpPr/>
            <p:nvPr/>
          </p:nvGrpSpPr>
          <p:grpSpPr>
            <a:xfrm>
              <a:off x="6542512" y="3267075"/>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8"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6502861" y="3995479"/>
              <a:ext cx="842025" cy="2704202"/>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fr-FR" spc="-300" noProof="1"/>
                <a:t>FIDÈLE ET</a:t>
              </a:r>
            </a:p>
            <a:p>
              <a:pPr algn="l"/>
              <a:r>
                <a:rPr lang="fr-FR" spc="-300" noProof="1"/>
                <a:t>LOYAL</a:t>
              </a:r>
            </a:p>
          </p:txBody>
        </p:sp>
      </p:grpSp>
      <p:grpSp>
        <p:nvGrpSpPr>
          <p:cNvPr id="27" name="Grupo 26">
            <a:extLst>
              <a:ext uri="{FF2B5EF4-FFF2-40B4-BE49-F238E27FC236}">
                <a16:creationId xmlns:a16="http://schemas.microsoft.com/office/drawing/2014/main" id="{4B8F5A84-540E-16E6-8AD2-30DAC769BDCD}"/>
              </a:ext>
            </a:extLst>
          </p:cNvPr>
          <p:cNvGrpSpPr/>
          <p:nvPr/>
        </p:nvGrpSpPr>
        <p:grpSpPr>
          <a:xfrm>
            <a:off x="7503983" y="3267075"/>
            <a:ext cx="842025" cy="3553408"/>
            <a:chOff x="7503983" y="3267075"/>
            <a:chExt cx="842025" cy="3553408"/>
          </a:xfrm>
        </p:grpSpPr>
        <p:grpSp>
          <p:nvGrpSpPr>
            <p:cNvPr id="38" name="Grupo 37">
              <a:extLst>
                <a:ext uri="{FF2B5EF4-FFF2-40B4-BE49-F238E27FC236}">
                  <a16:creationId xmlns:a16="http://schemas.microsoft.com/office/drawing/2014/main" id="{4E85BEC7-A488-6FAE-20A2-73A5F5D61FCF}"/>
                </a:ext>
              </a:extLst>
            </p:cNvPr>
            <p:cNvGrpSpPr/>
            <p:nvPr/>
          </p:nvGrpSpPr>
          <p:grpSpPr>
            <a:xfrm>
              <a:off x="7532589" y="3267075"/>
              <a:ext cx="769343" cy="3515914"/>
              <a:chOff x="791358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2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7503983" y="3995479"/>
              <a:ext cx="842025" cy="2825004"/>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fr-FR" spc="-300" noProof="1"/>
                <a:t>SANS</a:t>
              </a:r>
              <a:r>
                <a:rPr lang="fr-FR" sz="900" spc="-300" noProof="1"/>
                <a:t> </a:t>
              </a:r>
              <a:r>
                <a:rPr lang="fr-FR" spc="-300" noProof="1"/>
                <a:t>AUCUN</a:t>
              </a:r>
              <a:br>
                <a:rPr lang="fr-FR" spc="-300" noProof="1"/>
              </a:br>
              <a:r>
                <a:rPr lang="fr-FR" spc="-300" noProof="1"/>
                <a:t>VICE</a:t>
              </a:r>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3363884" y="1260000"/>
            <a:ext cx="8828116" cy="1015663"/>
          </a:xfrm>
          <a:prstGeom prst="rect">
            <a:avLst/>
          </a:prstGeom>
          <a:noFill/>
        </p:spPr>
        <p:txBody>
          <a:bodyPr wrap="square" rtlCol="0">
            <a:spAutoFit/>
          </a:bodyPr>
          <a:lstStyle/>
          <a:p>
            <a:pPr>
              <a:spcBef>
                <a:spcPts val="600"/>
              </a:spcBef>
            </a:pPr>
            <a:r>
              <a:rPr lang="fr-FR" sz="2000" b="1" noProof="1"/>
              <a:t>Par sa confiance en Dieu, Daniel reçut intelligence, capacité d'interpréter les songes et sagesse </a:t>
            </a:r>
            <a:r>
              <a:rPr lang="fr-FR" noProof="1"/>
              <a:t>(Daniel 1.8, 17, 20)</a:t>
            </a:r>
            <a:r>
              <a:rPr lang="fr-FR" sz="2000" b="1" noProof="1"/>
              <a:t>.</a:t>
            </a:r>
            <a:r>
              <a:rPr lang="fr-FR" b="1" noProof="1"/>
              <a:t> </a:t>
            </a:r>
            <a:r>
              <a:rPr lang="fr-FR" sz="2000" b="1" noProof="1"/>
              <a:t>Lorsque sa vie et celle de ses amis fut en danger, il s'adressa à Dieu en prière </a:t>
            </a:r>
            <a:r>
              <a:rPr lang="fr-FR" noProof="1"/>
              <a:t>(Daniel 2.17-23)</a:t>
            </a:r>
            <a:r>
              <a:rPr lang="fr-FR" sz="2000" b="1" noProof="1"/>
              <a:t>.</a:t>
            </a:r>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4" y="2275200"/>
            <a:ext cx="5046691" cy="1015663"/>
          </a:xfrm>
          <a:prstGeom prst="rect">
            <a:avLst/>
          </a:prstGeom>
          <a:noFill/>
        </p:spPr>
        <p:txBody>
          <a:bodyPr wrap="square">
            <a:spAutoFit/>
          </a:bodyPr>
          <a:lstStyle/>
          <a:p>
            <a:pPr>
              <a:spcBef>
                <a:spcPts val="600"/>
              </a:spcBef>
            </a:pPr>
            <a:r>
              <a:rPr lang="fr-FR" sz="2000" b="1" noProof="1"/>
              <a:t>Après une vie de prière, quelles caractéristiques Daniel avait-il acquises </a:t>
            </a:r>
            <a:r>
              <a:rPr lang="fr-FR" noProof="1"/>
              <a:t>(Daniel 6.3-5)</a:t>
            </a:r>
            <a:r>
              <a:rPr lang="fr-FR" sz="2000" b="1" noProof="1"/>
              <a:t> ?</a:t>
            </a:r>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1" cstate="email">
            <a:extLst>
              <a:ext uri="{28A0092B-C50C-407E-A947-70E740481C1C}">
                <a14:useLocalDpi xmlns:a14="http://schemas.microsoft.com/office/drawing/2010/main"/>
              </a:ext>
            </a:extLst>
          </a:blip>
          <a:srcRect/>
          <a:stretch>
            <a:fillRect/>
          </a:stretch>
        </p:blipFill>
        <p:spPr>
          <a:xfrm>
            <a:off x="113364" y="1358297"/>
            <a:ext cx="3136392" cy="1779778"/>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strVal val="#ppt_w+.3"/>
                                          </p:val>
                                        </p:tav>
                                        <p:tav tm="100000">
                                          <p:val>
                                            <p:strVal val="#ppt_w"/>
                                          </p:val>
                                        </p:tav>
                                      </p:tavLst>
                                    </p:anim>
                                    <p:anim calcmode="lin" valueType="num">
                                      <p:cBhvr>
                                        <p:cTn id="46" dur="1000" fill="hold"/>
                                        <p:tgtEl>
                                          <p:spTgt spid="2"/>
                                        </p:tgtEl>
                                        <p:attrNameLst>
                                          <p:attrName>ppt_h</p:attrName>
                                        </p:attrNameLst>
                                      </p:cBhvr>
                                      <p:tavLst>
                                        <p:tav tm="0">
                                          <p:val>
                                            <p:strVal val="#ppt_h"/>
                                          </p:val>
                                        </p:tav>
                                        <p:tav tm="100000">
                                          <p:val>
                                            <p:strVal val="#ppt_h"/>
                                          </p:val>
                                        </p:tav>
                                      </p:tavLst>
                                    </p:anim>
                                    <p:animEffect transition="in" filter="fade">
                                      <p:cBhvr>
                                        <p:cTn id="47" dur="1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1000" fill="hold"/>
                                        <p:tgtEl>
                                          <p:spTgt spid="18"/>
                                        </p:tgtEl>
                                        <p:attrNameLst>
                                          <p:attrName>ppt_w</p:attrName>
                                        </p:attrNameLst>
                                      </p:cBhvr>
                                      <p:tavLst>
                                        <p:tav tm="0">
                                          <p:val>
                                            <p:strVal val="#ppt_w+.3"/>
                                          </p:val>
                                        </p:tav>
                                        <p:tav tm="100000">
                                          <p:val>
                                            <p:strVal val="#ppt_w"/>
                                          </p:val>
                                        </p:tav>
                                      </p:tavLst>
                                    </p:anim>
                                    <p:anim calcmode="lin" valueType="num">
                                      <p:cBhvr>
                                        <p:cTn id="67" dur="1000" fill="hold"/>
                                        <p:tgtEl>
                                          <p:spTgt spid="18"/>
                                        </p:tgtEl>
                                        <p:attrNameLst>
                                          <p:attrName>ppt_h</p:attrName>
                                        </p:attrNameLst>
                                      </p:cBhvr>
                                      <p:tavLst>
                                        <p:tav tm="0">
                                          <p:val>
                                            <p:strVal val="#ppt_h"/>
                                          </p:val>
                                        </p:tav>
                                        <p:tav tm="100000">
                                          <p:val>
                                            <p:strVal val="#ppt_h"/>
                                          </p:val>
                                        </p:tav>
                                      </p:tavLst>
                                    </p:anim>
                                    <p:animEffect transition="in" filter="fade">
                                      <p:cBhvr>
                                        <p:cTn id="68" dur="10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1000" fill="hold"/>
                                        <p:tgtEl>
                                          <p:spTgt spid="21"/>
                                        </p:tgtEl>
                                        <p:attrNameLst>
                                          <p:attrName>ppt_w</p:attrName>
                                        </p:attrNameLst>
                                      </p:cBhvr>
                                      <p:tavLst>
                                        <p:tav tm="0">
                                          <p:val>
                                            <p:strVal val="#ppt_w+.3"/>
                                          </p:val>
                                        </p:tav>
                                        <p:tav tm="100000">
                                          <p:val>
                                            <p:strVal val="#ppt_w"/>
                                          </p:val>
                                        </p:tav>
                                      </p:tavLst>
                                    </p:anim>
                                    <p:anim calcmode="lin" valueType="num">
                                      <p:cBhvr>
                                        <p:cTn id="74" dur="1000" fill="hold"/>
                                        <p:tgtEl>
                                          <p:spTgt spid="21"/>
                                        </p:tgtEl>
                                        <p:attrNameLst>
                                          <p:attrName>ppt_h</p:attrName>
                                        </p:attrNameLst>
                                      </p:cBhvr>
                                      <p:tavLst>
                                        <p:tav tm="0">
                                          <p:val>
                                            <p:strVal val="#ppt_h"/>
                                          </p:val>
                                        </p:tav>
                                        <p:tav tm="100000">
                                          <p:val>
                                            <p:strVal val="#ppt_h"/>
                                          </p:val>
                                        </p:tav>
                                      </p:tavLst>
                                    </p:anim>
                                    <p:animEffect transition="in" filter="fade">
                                      <p:cBhvr>
                                        <p:cTn id="75" dur="10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strVal val="#ppt_w+.3"/>
                                          </p:val>
                                        </p:tav>
                                        <p:tav tm="100000">
                                          <p:val>
                                            <p:strVal val="#ppt_w"/>
                                          </p:val>
                                        </p:tav>
                                      </p:tavLst>
                                    </p:anim>
                                    <p:anim calcmode="lin" valueType="num">
                                      <p:cBhvr>
                                        <p:cTn id="81" dur="1000" fill="hold"/>
                                        <p:tgtEl>
                                          <p:spTgt spid="51"/>
                                        </p:tgtEl>
                                        <p:attrNameLst>
                                          <p:attrName>ppt_h</p:attrName>
                                        </p:attrNameLst>
                                      </p:cBhvr>
                                      <p:tavLst>
                                        <p:tav tm="0">
                                          <p:val>
                                            <p:strVal val="#ppt_h"/>
                                          </p:val>
                                        </p:tav>
                                        <p:tav tm="100000">
                                          <p:val>
                                            <p:strVal val="#ppt_h"/>
                                          </p:val>
                                        </p:tav>
                                      </p:tavLst>
                                    </p:anim>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1000" fill="hold"/>
                                        <p:tgtEl>
                                          <p:spTgt spid="24"/>
                                        </p:tgtEl>
                                        <p:attrNameLst>
                                          <p:attrName>ppt_w</p:attrName>
                                        </p:attrNameLst>
                                      </p:cBhvr>
                                      <p:tavLst>
                                        <p:tav tm="0">
                                          <p:val>
                                            <p:strVal val="#ppt_w+.3"/>
                                          </p:val>
                                        </p:tav>
                                        <p:tav tm="100000">
                                          <p:val>
                                            <p:strVal val="#ppt_w"/>
                                          </p:val>
                                        </p:tav>
                                      </p:tavLst>
                                    </p:anim>
                                    <p:anim calcmode="lin" valueType="num">
                                      <p:cBhvr>
                                        <p:cTn id="88" dur="1000" fill="hold"/>
                                        <p:tgtEl>
                                          <p:spTgt spid="24"/>
                                        </p:tgtEl>
                                        <p:attrNameLst>
                                          <p:attrName>ppt_h</p:attrName>
                                        </p:attrNameLst>
                                      </p:cBhvr>
                                      <p:tavLst>
                                        <p:tav tm="0">
                                          <p:val>
                                            <p:strVal val="#ppt_h"/>
                                          </p:val>
                                        </p:tav>
                                        <p:tav tm="100000">
                                          <p:val>
                                            <p:strVal val="#ppt_h"/>
                                          </p:val>
                                        </p:tav>
                                      </p:tavLst>
                                    </p:anim>
                                    <p:animEffect transition="in" filter="fade">
                                      <p:cBhvr>
                                        <p:cTn id="89" dur="10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1000" fill="hold"/>
                                        <p:tgtEl>
                                          <p:spTgt spid="27"/>
                                        </p:tgtEl>
                                        <p:attrNameLst>
                                          <p:attrName>ppt_w</p:attrName>
                                        </p:attrNameLst>
                                      </p:cBhvr>
                                      <p:tavLst>
                                        <p:tav tm="0">
                                          <p:val>
                                            <p:strVal val="#ppt_w+.3"/>
                                          </p:val>
                                        </p:tav>
                                        <p:tav tm="100000">
                                          <p:val>
                                            <p:strVal val="#ppt_w"/>
                                          </p:val>
                                        </p:tav>
                                      </p:tavLst>
                                    </p:anim>
                                    <p:anim calcmode="lin" valueType="num">
                                      <p:cBhvr>
                                        <p:cTn id="95" dur="1000" fill="hold"/>
                                        <p:tgtEl>
                                          <p:spTgt spid="27"/>
                                        </p:tgtEl>
                                        <p:attrNameLst>
                                          <p:attrName>ppt_h</p:attrName>
                                        </p:attrNameLst>
                                      </p:cBhvr>
                                      <p:tavLst>
                                        <p:tav tm="0">
                                          <p:val>
                                            <p:strVal val="#ppt_h"/>
                                          </p:val>
                                        </p:tav>
                                        <p:tav tm="100000">
                                          <p:val>
                                            <p:strVal val="#ppt_h"/>
                                          </p:val>
                                        </p:tav>
                                      </p:tavLst>
                                    </p:anim>
                                    <p:animEffect transition="in" filter="fade">
                                      <p:cBhvr>
                                        <p:cTn id="9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2854A-3395-5E00-1431-1890D72A8A24}"/>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B2FE325E-49CE-C3A8-3510-CC186743D01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5" name="CuadroTexto 54">
            <a:extLst>
              <a:ext uri="{FF2B5EF4-FFF2-40B4-BE49-F238E27FC236}">
                <a16:creationId xmlns:a16="http://schemas.microsoft.com/office/drawing/2014/main" id="{890378F5-6954-79FA-EF65-B7F58E77D931}"/>
              </a:ext>
            </a:extLst>
          </p:cNvPr>
          <p:cNvSpPr txBox="1"/>
          <p:nvPr/>
        </p:nvSpPr>
        <p:spPr>
          <a:xfrm>
            <a:off x="228602" y="1247833"/>
            <a:ext cx="6085536" cy="1015663"/>
          </a:xfrm>
          <a:prstGeom prst="rect">
            <a:avLst/>
          </a:prstGeom>
          <a:noFill/>
        </p:spPr>
        <p:txBody>
          <a:bodyPr wrap="square" rtlCol="0">
            <a:spAutoFit/>
          </a:bodyPr>
          <a:lstStyle/>
          <a:p>
            <a:pPr>
              <a:spcBef>
                <a:spcPts val="600"/>
              </a:spcBef>
            </a:pPr>
            <a:r>
              <a:rPr lang="fr-FR" sz="2000" b="1" noProof="1"/>
              <a:t>Le Ciel était attentif à la prière de Daniel</a:t>
            </a:r>
            <a:br>
              <a:rPr lang="fr-FR" sz="2000" b="1" noProof="1"/>
            </a:br>
            <a:r>
              <a:rPr lang="fr-FR" noProof="1"/>
              <a:t>(Daniel 9.20-23 ; 10.12)</a:t>
            </a:r>
            <a:r>
              <a:rPr lang="fr-FR" sz="2000" b="1" noProof="1"/>
              <a:t>. Seul en brisant ce lien, ses ennemis pouvaient lui nuire </a:t>
            </a:r>
            <a:r>
              <a:rPr lang="fr-FR" noProof="1"/>
              <a:t>(Daniel 6.5-7)</a:t>
            </a:r>
            <a:r>
              <a:rPr lang="fr-FR" sz="2000" b="1" noProof="1"/>
              <a:t>.</a:t>
            </a:r>
          </a:p>
        </p:txBody>
      </p:sp>
      <p:pic>
        <p:nvPicPr>
          <p:cNvPr id="9" name="Imagen 8">
            <a:extLst>
              <a:ext uri="{FF2B5EF4-FFF2-40B4-BE49-F238E27FC236}">
                <a16:creationId xmlns:a16="http://schemas.microsoft.com/office/drawing/2014/main" id="{4BFF32EB-CFCF-2438-DABA-D22FD74034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1573" y="1259803"/>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A8B9EBF9-AFFC-ACB7-7E74-FCB8638EEC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6085" y="1258199"/>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28443869-7217-E66C-D0C3-A18A72B5B15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28601" y="3074578"/>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63116F82-A70E-4053-463E-3DE5606AF4F1}"/>
              </a:ext>
            </a:extLst>
          </p:cNvPr>
          <p:cNvSpPr txBox="1"/>
          <p:nvPr/>
        </p:nvSpPr>
        <p:spPr>
          <a:xfrm>
            <a:off x="0" y="0"/>
            <a:ext cx="12192000" cy="769441"/>
          </a:xfrm>
          <a:prstGeom prst="rect">
            <a:avLst/>
          </a:prstGeom>
          <a:noFill/>
        </p:spPr>
        <p:txBody>
          <a:bodyPr wrap="square">
            <a:spAutoFit/>
          </a:bodyPr>
          <a:lstStyle/>
          <a:p>
            <a:pPr algn="ctr"/>
            <a:r>
              <a:rPr lang="fr-FR" sz="4400" b="1" spc="50" noProof="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PRIER DANS LES TEMPS DANGEREUX</a:t>
            </a:r>
          </a:p>
        </p:txBody>
      </p:sp>
      <p:sp>
        <p:nvSpPr>
          <p:cNvPr id="8" name="CuadroTexto 7">
            <a:extLst>
              <a:ext uri="{FF2B5EF4-FFF2-40B4-BE49-F238E27FC236}">
                <a16:creationId xmlns:a16="http://schemas.microsoft.com/office/drawing/2014/main" id="{00633266-56FC-5E02-8AE5-7CABE3E1C97D}"/>
              </a:ext>
            </a:extLst>
          </p:cNvPr>
          <p:cNvSpPr txBox="1"/>
          <p:nvPr/>
        </p:nvSpPr>
        <p:spPr>
          <a:xfrm>
            <a:off x="-66675" y="740866"/>
            <a:ext cx="12325099" cy="307777"/>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fr-FR" sz="1400" b="1" noProof="1">
                <a:solidFill>
                  <a:schemeClr val="accent1">
                    <a:lumMod val="75000"/>
                  </a:schemeClr>
                </a:solidFill>
                <a:latin typeface="Comic Sans MS" panose="030F0702030302020204" pitchFamily="66" charset="0"/>
              </a:rPr>
              <a:t>“Je tournai ma face vers le Seigneur Dieu, pour le chercher par la prière et les supplications, avec le jeûne, le sac et la cendre” </a:t>
            </a:r>
            <a:r>
              <a:rPr lang="fr-FR" sz="1000" b="1" noProof="1">
                <a:solidFill>
                  <a:schemeClr val="accent1">
                    <a:lumMod val="75000"/>
                  </a:schemeClr>
                </a:solidFill>
                <a:latin typeface="Comic Sans MS" panose="030F0702030302020204" pitchFamily="66" charset="0"/>
              </a:rPr>
              <a:t>(Daniel 9.3)</a:t>
            </a:r>
            <a:endParaRPr lang="fr-FR" sz="1400" b="1" noProof="1">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19BAE200-04D0-A6A3-B7CF-B1678A440E1A}"/>
              </a:ext>
            </a:extLst>
          </p:cNvPr>
          <p:cNvSpPr txBox="1"/>
          <p:nvPr/>
        </p:nvSpPr>
        <p:spPr>
          <a:xfrm>
            <a:off x="228601" y="2263496"/>
            <a:ext cx="608553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Face à cette nouvelle menace de mort, Daniel maintint ses habitudes de prière </a:t>
            </a:r>
            <a:r>
              <a:rPr kumimoji="0" lang="fr-FR" i="0" u="none" strike="noStrike" kern="1200" cap="none" spc="0" normalizeH="0" baseline="0" noProof="1">
                <a:ln>
                  <a:noFill/>
                </a:ln>
                <a:effectLst/>
                <a:uLnTx/>
                <a:uFillTx/>
                <a:latin typeface="Aptos" panose="02110004020202020204"/>
                <a:ea typeface="+mn-ea"/>
                <a:cs typeface="+mn-cs"/>
              </a:rPr>
              <a:t>(Daniel 6.10)</a:t>
            </a: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 :</a:t>
            </a:r>
          </a:p>
        </p:txBody>
      </p:sp>
      <p:graphicFrame>
        <p:nvGraphicFramePr>
          <p:cNvPr id="2" name="Diagrama 1">
            <a:extLst>
              <a:ext uri="{FF2B5EF4-FFF2-40B4-BE49-F238E27FC236}">
                <a16:creationId xmlns:a16="http://schemas.microsoft.com/office/drawing/2014/main" id="{BE420E3D-B6F3-1029-8705-983C02D53410}"/>
              </a:ext>
            </a:extLst>
          </p:cNvPr>
          <p:cNvGraphicFramePr/>
          <p:nvPr>
            <p:extLst>
              <p:ext uri="{D42A27DB-BD31-4B8C-83A1-F6EECF244321}">
                <p14:modId xmlns:p14="http://schemas.microsoft.com/office/powerpoint/2010/main" val="2404854104"/>
              </p:ext>
            </p:extLst>
          </p:nvPr>
        </p:nvGraphicFramePr>
        <p:xfrm>
          <a:off x="5591175" y="3348400"/>
          <a:ext cx="6515100" cy="33953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5015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4"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B0EA2A-253B-F45D-0228-6D0F0EBBDD7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4588CB0-DF9F-5A80-020E-6A2C355CDBED}"/>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fr-FR" sz="4400" b="1" noProof="1">
                <a:ln/>
                <a:solidFill>
                  <a:schemeClr val="accent4"/>
                </a:solidFill>
                <a:effectLst>
                  <a:outerShdw blurRad="38100" dist="38100" dir="2700000" algn="tl">
                    <a:srgbClr val="000000">
                      <a:alpha val="43137"/>
                    </a:srgbClr>
                  </a:outerShdw>
                </a:effectLst>
              </a:rPr>
              <a:t>PRIER DANS LA POSTURE ADÉQUATE</a:t>
            </a:r>
          </a:p>
        </p:txBody>
      </p:sp>
      <p:sp>
        <p:nvSpPr>
          <p:cNvPr id="5" name="CuadroTexto 4">
            <a:extLst>
              <a:ext uri="{FF2B5EF4-FFF2-40B4-BE49-F238E27FC236}">
                <a16:creationId xmlns:a16="http://schemas.microsoft.com/office/drawing/2014/main" id="{2AB1FA57-78AF-CE95-B0B7-D080D0A79299}"/>
              </a:ext>
            </a:extLst>
          </p:cNvPr>
          <p:cNvSpPr txBox="1"/>
          <p:nvPr/>
        </p:nvSpPr>
        <p:spPr>
          <a:xfrm>
            <a:off x="1" y="683716"/>
            <a:ext cx="12191996"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b="1" noProof="1">
                <a:effectLst>
                  <a:outerShdw blurRad="38100" dist="38100" dir="2700000" algn="tl">
                    <a:srgbClr val="000000"/>
                  </a:outerShdw>
                </a:effectLst>
                <a:latin typeface="Comic Sans MS" panose="030F0702030302020204" pitchFamily="66" charset="0"/>
              </a:rPr>
              <a:t>“Daniel, ayant appris que le décret avait été signé, entra dans sa maison, où les fenêtres de la chambre haute s'ouvraient du côté de Jérusalem, et trois fois le jour il se mettait à genoux, il priait et rendait grâces devant son Dieu, comme il le faisait auparavant” </a:t>
            </a:r>
            <a:r>
              <a:rPr lang="fr-FR" sz="1400" b="1" noProof="1">
                <a:effectLst>
                  <a:outerShdw blurRad="38100" dist="38100" dir="2700000" algn="tl">
                    <a:srgbClr val="000000"/>
                  </a:outerShdw>
                </a:effectLst>
                <a:latin typeface="Comic Sans MS" panose="030F0702030302020204" pitchFamily="66" charset="0"/>
              </a:rPr>
              <a:t>(Daniel 6.10)</a:t>
            </a:r>
          </a:p>
        </p:txBody>
      </p:sp>
      <p:sp>
        <p:nvSpPr>
          <p:cNvPr id="6" name="CuadroTexto 5">
            <a:extLst>
              <a:ext uri="{FF2B5EF4-FFF2-40B4-BE49-F238E27FC236}">
                <a16:creationId xmlns:a16="http://schemas.microsoft.com/office/drawing/2014/main" id="{7EAE081E-9F15-4C1D-D895-99A43FDA98B4}"/>
              </a:ext>
            </a:extLst>
          </p:cNvPr>
          <p:cNvSpPr txBox="1"/>
          <p:nvPr/>
        </p:nvSpPr>
        <p:spPr>
          <a:xfrm>
            <a:off x="5766318" y="1714500"/>
            <a:ext cx="6425681" cy="1015663"/>
          </a:xfrm>
          <a:prstGeom prst="rect">
            <a:avLst/>
          </a:prstGeom>
          <a:noFill/>
        </p:spPr>
        <p:txBody>
          <a:bodyPr wrap="square" rtlCol="0">
            <a:spAutoFit/>
          </a:bodyPr>
          <a:lstStyle/>
          <a:p>
            <a:pPr>
              <a:spcBef>
                <a:spcPts val="600"/>
              </a:spcBef>
            </a:pPr>
            <a:r>
              <a:rPr lang="fr-FR" sz="2000" b="1" noProof="1"/>
              <a:t>Lorsque nous prions, nous parlons à Dieu comme si nous parlions à un ami. Cependant, Dieu n'est pas comme nous. Il est le Roi de l'Univers.</a:t>
            </a:r>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4787" y="1753000"/>
            <a:ext cx="5430903" cy="3103373"/>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5026096"/>
            <a:ext cx="7143267" cy="1015663"/>
          </a:xfrm>
          <a:prstGeom prst="rect">
            <a:avLst/>
          </a:prstGeom>
          <a:noFill/>
        </p:spPr>
        <p:txBody>
          <a:bodyPr wrap="square">
            <a:spAutoFit/>
          </a:bodyPr>
          <a:lstStyle/>
          <a:p>
            <a:pPr>
              <a:spcBef>
                <a:spcPts val="600"/>
              </a:spcBef>
            </a:pPr>
            <a:r>
              <a:rPr lang="fr-FR" sz="2000" b="1" noProof="1"/>
              <a:t>Fermer les yeux nous permet de nous concentrer davantage sur la prière, mais dans certaines circonstances ce n'est pas non plus possible (en marchant, en conduisant, etc.).</a:t>
            </a:r>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001277" y="5028822"/>
            <a:ext cx="1917700" cy="14351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392237" y="5024408"/>
            <a:ext cx="1066800" cy="13068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607992" y="5024408"/>
            <a:ext cx="1095375" cy="13335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5766317" y="3730436"/>
            <a:ext cx="642568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Étant donné que nous pouvons prier Dieu en toute circonstance et à tout moment, il n'est pas toujours possible ou nécessaire de le faire de cette façon.</a:t>
            </a:r>
          </a:p>
        </p:txBody>
      </p:sp>
      <p:sp>
        <p:nvSpPr>
          <p:cNvPr id="9" name="CuadroTexto 8">
            <a:extLst>
              <a:ext uri="{FF2B5EF4-FFF2-40B4-BE49-F238E27FC236}">
                <a16:creationId xmlns:a16="http://schemas.microsoft.com/office/drawing/2014/main" id="{0010E36F-F200-D2CA-A88B-AB0E117940E7}"/>
              </a:ext>
            </a:extLst>
          </p:cNvPr>
          <p:cNvSpPr txBox="1"/>
          <p:nvPr/>
        </p:nvSpPr>
        <p:spPr>
          <a:xfrm>
            <a:off x="5766318" y="2722468"/>
            <a:ext cx="642567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C'est pourquoi la coutume de Daniel était de se mettre à genoux devant lui pour prier, le reconnaissant comme son Souverain.</a:t>
            </a: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040800"/>
            <a:ext cx="7143267" cy="707886"/>
          </a:xfrm>
          <a:prstGeom prst="rect">
            <a:avLst/>
          </a:prstGeom>
          <a:noFill/>
        </p:spPr>
        <p:txBody>
          <a:bodyPr wrap="square" lIns="9000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1">
                <a:ln>
                  <a:noFill/>
                </a:ln>
                <a:solidFill>
                  <a:prstClr val="black"/>
                </a:solidFill>
                <a:effectLst/>
                <a:uLnTx/>
                <a:uFillTx/>
                <a:latin typeface="Aptos" panose="02110004020202020204"/>
                <a:ea typeface="+mn-ea"/>
                <a:cs typeface="+mn-cs"/>
              </a:rPr>
              <a:t>L'essentiel est que nos prières soient faites avec le respect que Dieu mérite.</a:t>
            </a: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437DC-2250-2C15-11E4-A034756A74CB}"/>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7F76B283-05CF-597F-341F-10D7816A784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81FB9986-1520-290D-471A-16A265657E41}"/>
              </a:ext>
            </a:extLst>
          </p:cNvPr>
          <p:cNvSpPr txBox="1"/>
          <p:nvPr/>
        </p:nvSpPr>
        <p:spPr>
          <a:xfrm>
            <a:off x="0" y="1647825"/>
            <a:ext cx="12191999" cy="707886"/>
          </a:xfrm>
          <a:prstGeom prst="rect">
            <a:avLst/>
          </a:prstGeom>
          <a:noFill/>
        </p:spPr>
        <p:txBody>
          <a:bodyPr wrap="square" lIns="180000" rIns="180000" rtlCol="0">
            <a:spAutoFit/>
          </a:bodyPr>
          <a:lstStyle/>
          <a:p>
            <a:pPr>
              <a:spcBef>
                <a:spcPts val="600"/>
              </a:spcBef>
            </a:pPr>
            <a:r>
              <a:rPr lang="fr-FR" sz="2000" b="1" noProof="1"/>
              <a:t>Dans la Bible, nous trouvons des exemples de personnes qui ont prié de différentes manières, selon leurs circonstances particulières.</a:t>
            </a:r>
          </a:p>
        </p:txBody>
      </p:sp>
      <p:sp>
        <p:nvSpPr>
          <p:cNvPr id="8" name="CuadroTexto 7">
            <a:extLst>
              <a:ext uri="{FF2B5EF4-FFF2-40B4-BE49-F238E27FC236}">
                <a16:creationId xmlns:a16="http://schemas.microsoft.com/office/drawing/2014/main" id="{CF17F33C-5649-BCA3-D29D-8DEC01A4BAF8}"/>
              </a:ext>
            </a:extLst>
          </p:cNvPr>
          <p:cNvSpPr txBox="1"/>
          <p:nvPr/>
        </p:nvSpPr>
        <p:spPr>
          <a:xfrm>
            <a:off x="300037" y="6003402"/>
            <a:ext cx="11625263" cy="707886"/>
          </a:xfrm>
          <a:prstGeom prst="rect">
            <a:avLst/>
          </a:prstGeom>
          <a:noFill/>
        </p:spPr>
        <p:txBody>
          <a:bodyPr wrap="square" rtlCol="0">
            <a:spAutoFit/>
          </a:bodyPr>
          <a:lstStyle/>
          <a:p>
            <a:pPr algn="ctr">
              <a:spcBef>
                <a:spcPts val="600"/>
              </a:spcBef>
            </a:pPr>
            <a:r>
              <a:rPr lang="fr-FR" sz="2000" b="1" noProof="1"/>
              <a:t>Quelle que soit notre posture, la Bible nous exhorte à prier sans cesse </a:t>
            </a:r>
            <a:r>
              <a:rPr lang="fr-FR" noProof="1"/>
              <a:t>(1 Thessaloniciens 5.17)</a:t>
            </a:r>
            <a:r>
              <a:rPr lang="fr-FR" sz="2000" b="1" noProof="1"/>
              <a:t>, de façon persévérante </a:t>
            </a:r>
            <a:r>
              <a:rPr lang="fr-FR" noProof="1"/>
              <a:t>(Colossiens 4.2)</a:t>
            </a:r>
            <a:r>
              <a:rPr lang="fr-FR" sz="2000" b="1" noProof="1"/>
              <a:t> et constante </a:t>
            </a:r>
            <a:r>
              <a:rPr lang="fr-FR" noProof="1"/>
              <a:t>(Romains 12.12)</a:t>
            </a:r>
            <a:r>
              <a:rPr lang="fr-FR" sz="2000" b="1" noProof="1"/>
              <a:t>.</a:t>
            </a:r>
          </a:p>
        </p:txBody>
      </p:sp>
      <p:sp>
        <p:nvSpPr>
          <p:cNvPr id="4" name="CuadroTexto 3">
            <a:extLst>
              <a:ext uri="{FF2B5EF4-FFF2-40B4-BE49-F238E27FC236}">
                <a16:creationId xmlns:a16="http://schemas.microsoft.com/office/drawing/2014/main" id="{C649FB05-3FEC-0283-E360-E291C8638C38}"/>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fr-FR" sz="4400" b="1" noProof="1">
                <a:ln/>
                <a:solidFill>
                  <a:schemeClr val="accent4"/>
                </a:solidFill>
                <a:effectLst>
                  <a:outerShdw blurRad="38100" dist="38100" dir="2700000" algn="tl">
                    <a:srgbClr val="000000">
                      <a:alpha val="43137"/>
                    </a:srgbClr>
                  </a:outerShdw>
                </a:effectLst>
              </a:rPr>
              <a:t>PRIER DANS LA POSTURE ADÉQUATE</a:t>
            </a:r>
          </a:p>
        </p:txBody>
      </p:sp>
      <p:sp>
        <p:nvSpPr>
          <p:cNvPr id="9" name="CuadroTexto 8">
            <a:extLst>
              <a:ext uri="{FF2B5EF4-FFF2-40B4-BE49-F238E27FC236}">
                <a16:creationId xmlns:a16="http://schemas.microsoft.com/office/drawing/2014/main" id="{203F6CAB-52C4-F422-D623-082DC3CF0D94}"/>
              </a:ext>
            </a:extLst>
          </p:cNvPr>
          <p:cNvSpPr txBox="1"/>
          <p:nvPr/>
        </p:nvSpPr>
        <p:spPr>
          <a:xfrm>
            <a:off x="0" y="683716"/>
            <a:ext cx="12191999"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b="1" noProof="1">
                <a:effectLst>
                  <a:outerShdw blurRad="38100" dist="38100" dir="2700000" algn="tl">
                    <a:srgbClr val="000000"/>
                  </a:outerShdw>
                </a:effectLst>
                <a:latin typeface="Comic Sans MS" panose="030F0702030302020204" pitchFamily="66" charset="0"/>
              </a:rPr>
              <a:t>“Daniel, ayant appris que le décret avait été signé, entra dans sa maison, où les fenêtres de la chambre haute s'ouvraient du côté de Jérusalem, et trois fois le jour il se mettait à genoux, il priait et rendait grâces devant son Dieu, comme il le faisait auparavant” </a:t>
            </a:r>
            <a:r>
              <a:rPr lang="fr-FR" sz="1200" b="1" noProof="1">
                <a:effectLst>
                  <a:outerShdw blurRad="38100" dist="38100" dir="2700000" algn="tl">
                    <a:srgbClr val="000000"/>
                  </a:outerShdw>
                </a:effectLst>
                <a:latin typeface="Comic Sans MS" panose="030F0702030302020204" pitchFamily="66" charset="0"/>
              </a:rPr>
              <a:t>(Daniel 6.10)</a:t>
            </a:r>
          </a:p>
        </p:txBody>
      </p:sp>
      <p:graphicFrame>
        <p:nvGraphicFramePr>
          <p:cNvPr id="2" name="Diagrama 1">
            <a:extLst>
              <a:ext uri="{FF2B5EF4-FFF2-40B4-BE49-F238E27FC236}">
                <a16:creationId xmlns:a16="http://schemas.microsoft.com/office/drawing/2014/main" id="{14940273-3A75-A6FD-1DD8-792E6C994F14}"/>
              </a:ext>
            </a:extLst>
          </p:cNvPr>
          <p:cNvGraphicFramePr/>
          <p:nvPr>
            <p:extLst>
              <p:ext uri="{D42A27DB-BD31-4B8C-83A1-F6EECF244321}">
                <p14:modId xmlns:p14="http://schemas.microsoft.com/office/powerpoint/2010/main" val="125637449"/>
              </p:ext>
            </p:extLst>
          </p:nvPr>
        </p:nvGraphicFramePr>
        <p:xfrm>
          <a:off x="300037" y="2434590"/>
          <a:ext cx="11625263" cy="33566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9247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Graphic spid="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294D922-258D-CD37-2053-2E71F12834D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300" normalizeH="0" baseline="0" noProof="1">
                <a:ln/>
                <a:solidFill>
                  <a:srgbClr val="26B246"/>
                </a:solidFill>
                <a:effectLst>
                  <a:outerShdw blurRad="38100" dist="12700" dir="2700000" algn="tl">
                    <a:srgbClr val="000000"/>
                  </a:outerShdw>
                  <a:reflection blurRad="6350" stA="60000" endA="900" endPos="58000" dir="5400000" sy="-100000" algn="bl" rotWithShape="0"/>
                </a:effectLst>
                <a:uLnTx/>
                <a:uFillTx/>
                <a:latin typeface="Aptos" panose="02110004020202020204"/>
                <a:ea typeface="+mn-ea"/>
                <a:cs typeface="+mn-cs"/>
              </a:rPr>
              <a:t>ÉNOCH</a:t>
            </a: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1206</TotalTime>
  <Words>1509</Words>
  <Application>Microsoft Office PowerPoint</Application>
  <PresentationFormat>Panorámica</PresentationFormat>
  <Paragraphs>103</Paragraphs>
  <Slides>14</Slides>
  <Notes>14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95</cp:revision>
  <dcterms:created xsi:type="dcterms:W3CDTF">2026-03-23T08:04:11Z</dcterms:created>
  <dcterms:modified xsi:type="dcterms:W3CDTF">2026-05-04T12:09:14Z</dcterms:modified>
</cp:coreProperties>
</file>