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1" r:id="rId3"/>
    <p:sldId id="283" r:id="rId4"/>
    <p:sldId id="292" r:id="rId5"/>
    <p:sldId id="293" r:id="rId6"/>
    <p:sldId id="259" r:id="rId7"/>
    <p:sldId id="260" r:id="rId8"/>
    <p:sldId id="261" r:id="rId9"/>
    <p:sldId id="297" r:id="rId10"/>
    <p:sldId id="299" r:id="rId11"/>
    <p:sldId id="300"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2" autoAdjust="0"/>
    <p:restoredTop sz="96949"/>
  </p:normalViewPr>
  <p:slideViewPr>
    <p:cSldViewPr snapToGrid="0">
      <p:cViewPr varScale="1">
        <p:scale>
          <a:sx n="105" d="100"/>
          <a:sy n="105"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fr-FR" sz="1800" b="1" dirty="0">
              <a:effectLst>
                <a:outerShdw blurRad="38100" dist="38100" dir="2700000" algn="tl">
                  <a:srgbClr val="000000"/>
                </a:outerShdw>
              </a:effectLst>
            </a:rPr>
            <a:t>«Notre Père qui es aux cieux»</a:t>
          </a:r>
          <a:endParaRPr lang="es-ES" sz="1800" b="1"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fr-FR" sz="1800" b="1" dirty="0"/>
            <a:t>Nous devons reconnaître notre relation personnelle avec le Père de tous les êtres humains</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fr-FR" sz="1800" b="1" dirty="0">
              <a:effectLst>
                <a:outerShdw blurRad="38100" dist="38100" dir="2700000" algn="tl">
                  <a:srgbClr val="000000"/>
                </a:outerShdw>
              </a:effectLst>
            </a:rPr>
            <a:t>«Que ton nom soit sanctifié»</a:t>
          </a:r>
          <a:endParaRPr lang="es-ES" sz="1800" b="1"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fr-FR" sz="1800" b="1" dirty="0"/>
            <a:t>Reconnaître la sainteté de Dieu nous rapproche de lui avec révérence et respect</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s-ES" sz="1800" b="1" dirty="0">
              <a:effectLst>
                <a:outerShdw blurRad="38100" dist="38100" dir="2700000" algn="tl">
                  <a:srgbClr val="000000"/>
                </a:outerShdw>
              </a:effectLst>
            </a:rPr>
            <a:t>«Que ton </a:t>
          </a:r>
          <a:r>
            <a:rPr lang="es-ES" sz="1800" b="1" dirty="0" err="1">
              <a:effectLst>
                <a:outerShdw blurRad="38100" dist="38100" dir="2700000" algn="tl">
                  <a:srgbClr val="000000"/>
                </a:outerShdw>
              </a:effectLst>
            </a:rPr>
            <a:t>règne</a:t>
          </a:r>
          <a:r>
            <a:rPr lang="es-ES" sz="1800" b="1" dirty="0">
              <a:effectLst>
                <a:outerShdw blurRad="38100" dist="38100" dir="2700000" algn="tl">
                  <a:srgbClr val="000000"/>
                </a:outerShdw>
              </a:effectLst>
            </a:rPr>
            <a:t> </a:t>
          </a:r>
          <a:r>
            <a:rPr lang="es-ES" sz="1800" b="1" dirty="0" err="1">
              <a:effectLst>
                <a:outerShdw blurRad="38100" dist="38100" dir="2700000" algn="tl">
                  <a:srgbClr val="000000"/>
                </a:outerShdw>
              </a:effectLst>
            </a:rPr>
            <a:t>vienne</a:t>
          </a:r>
          <a:r>
            <a:rPr lang="es-ES" sz="1800" b="1" dirty="0">
              <a:effectLst>
                <a:outerShdw blurRad="38100" dist="38100" dir="2700000" algn="tl">
                  <a:srgbClr val="000000"/>
                </a:outerShdw>
              </a:effectLst>
            </a:rPr>
            <a:t>»</a:t>
          </a: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fr-FR" sz="1800" b="1" dirty="0"/>
            <a:t>Aspirons au retour de Jésus</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fr-FR" sz="1800" b="1" dirty="0">
              <a:effectLst>
                <a:outerShdw blurRad="38100" dist="38100" dir="2700000" algn="tl">
                  <a:srgbClr val="000000"/>
                </a:outerShdw>
              </a:effectLst>
            </a:rPr>
            <a:t>«Que ta volonté soit faite sur la terre comme au ciel»</a:t>
          </a:r>
          <a:endParaRPr lang="es-ES" sz="1800" b="1"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fr-FR" sz="1800" b="1" dirty="0"/>
            <a:t>Acceptons la souveraineté divine et demandons que la volonté de Dieu s'accomplisse dans notre vie et dans le monde</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fr-FR" sz="1800" b="1" dirty="0">
              <a:effectLst>
                <a:outerShdw blurRad="38100" dist="38100" dir="2700000" algn="tl">
                  <a:srgbClr val="000000"/>
                </a:outerShdw>
              </a:effectLst>
            </a:rPr>
            <a:t>«Donne-nous aujourd'hui notre pain quotidien»</a:t>
          </a:r>
          <a:endParaRPr lang="es-ES" sz="1800" b="1"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fr-FR" sz="1800" b="1" dirty="0"/>
            <a:t>Demandons ce dont nous avons besoin pour vivre, tant physiquement que spirituellement</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ts val="1500"/>
            </a:lnSpc>
            <a:spcAft>
              <a:spcPts val="0"/>
            </a:spcAft>
          </a:pPr>
          <a:r>
            <a:rPr lang="fr-FR" sz="1600" b="1" dirty="0">
              <a:effectLst>
                <a:outerShdw blurRad="38100" dist="38100" dir="2700000" algn="tl">
                  <a:srgbClr val="000000"/>
                </a:outerShdw>
              </a:effectLst>
            </a:rPr>
            <a:t>«Pardonne-nous nos offenses, comme nous pardonnons aussi à ceux qui nous ont offensés»</a:t>
          </a:r>
          <a:endParaRPr lang="es-ES" sz="1600" b="1"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fr-FR" sz="1800" b="1" dirty="0"/>
            <a:t>Nous devons nous repentir, chercher le pardon et pardonner à ceux qui nous ont fait du mal, comme Dieu nous pardonne</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fr-FR" sz="1800" b="1" dirty="0">
              <a:effectLst>
                <a:outerShdw blurRad="38100" dist="38100" dir="2700000" algn="tl">
                  <a:srgbClr val="000000"/>
                </a:outerShdw>
              </a:effectLst>
            </a:rPr>
            <a:t>«Ne nous induis pas en tentation, mais délivre-nous du malin»</a:t>
          </a:r>
          <a:endParaRPr lang="es-ES" sz="1800" b="1"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fr-FR" sz="1800" b="1" dirty="0"/>
            <a:t>Demandons protection et refuge contre le mal présent dans ce monde</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fr-FR" sz="1400" b="1" dirty="0">
              <a:effectLst>
                <a:outerShdw blurRad="38100" dist="38100" dir="2700000" algn="tl">
                  <a:srgbClr val="000000"/>
                </a:outerShdw>
              </a:effectLst>
            </a:rPr>
            <a:t>«Car c'est à toi qu'appartiennent le règne, la puissance et la gloire, aux siècles des siècles. Amen»</a:t>
          </a:r>
          <a:endParaRPr lang="es-ES" sz="1400" b="1"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fr-FR" sz="1800" b="1" dirty="0"/>
            <a:t>Reconnaissons que tout ce que nous sommes, possédons et faisons appartient à Dieu. Lui seul mérite la gloire et la louange</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s-ES" sz="2000" b="1" dirty="0" err="1">
              <a:solidFill>
                <a:schemeClr val="tx1"/>
              </a:solidFill>
            </a:rPr>
            <a:t>Louange</a:t>
          </a:r>
          <a:br>
            <a:rPr lang="es-ES" sz="2000" b="1" dirty="0">
              <a:solidFill>
                <a:schemeClr val="tx1"/>
              </a:solidFill>
            </a:rPr>
          </a:br>
          <a:r>
            <a:rPr lang="es-ES" sz="2000" b="0" dirty="0">
              <a:solidFill>
                <a:schemeClr val="tx1"/>
              </a:solidFill>
            </a:rPr>
            <a:t>(Daniel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s-ES" sz="2000" b="1" dirty="0" err="1">
              <a:solidFill>
                <a:schemeClr val="tx1"/>
              </a:solidFill>
            </a:rPr>
            <a:t>Confession</a:t>
          </a:r>
          <a:r>
            <a:rPr lang="es-ES" sz="2000" b="1" dirty="0">
              <a:solidFill>
                <a:schemeClr val="tx1"/>
              </a:solidFill>
            </a:rPr>
            <a:t> et </a:t>
          </a:r>
          <a:r>
            <a:rPr lang="es-ES" sz="2000" b="1" dirty="0" err="1">
              <a:solidFill>
                <a:schemeClr val="tx1"/>
              </a:solidFill>
            </a:rPr>
            <a:t>pardon</a:t>
          </a:r>
          <a:r>
            <a:rPr lang="es-ES" sz="2000" b="1" dirty="0">
              <a:solidFill>
                <a:schemeClr val="tx1"/>
              </a:solidFill>
            </a:rPr>
            <a:t> </a:t>
          </a:r>
          <a:br>
            <a:rPr lang="es-ES" sz="2000" b="1" dirty="0">
              <a:solidFill>
                <a:schemeClr val="tx1"/>
              </a:solidFill>
            </a:rPr>
          </a:br>
          <a:r>
            <a:rPr lang="es-ES" sz="2000" b="0" dirty="0">
              <a:solidFill>
                <a:schemeClr val="tx1"/>
              </a:solidFill>
            </a:rPr>
            <a:t>(Daniel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s-ES" sz="2000" b="1" dirty="0" err="1">
              <a:solidFill>
                <a:schemeClr val="tx1"/>
              </a:solidFill>
            </a:rPr>
            <a:t>Pétitions</a:t>
          </a:r>
          <a:br>
            <a:rPr lang="es-ES" sz="2000" b="1" dirty="0">
              <a:solidFill>
                <a:schemeClr val="tx1"/>
              </a:solidFill>
            </a:rPr>
          </a:br>
          <a:r>
            <a:rPr lang="es-ES" sz="2000" b="0" dirty="0">
              <a:solidFill>
                <a:schemeClr val="tx1"/>
              </a:solidFill>
            </a:rPr>
            <a:t>(Daniel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fr-FR" sz="2000" b="1" dirty="0">
              <a:solidFill>
                <a:schemeClr val="tx1"/>
              </a:solidFill>
            </a:rPr>
            <a:t>Action de grâces</a:t>
          </a:r>
          <a:br>
            <a:rPr lang="fr-FR" sz="2000" b="1" dirty="0">
              <a:solidFill>
                <a:schemeClr val="tx1"/>
              </a:solidFill>
            </a:rPr>
          </a:br>
          <a:r>
            <a:rPr lang="fr-FR" sz="2000" b="0" dirty="0">
              <a:solidFill>
                <a:schemeClr val="tx1"/>
              </a:solidFill>
            </a:rPr>
            <a:t>(Philippiens 4.6)</a:t>
          </a:r>
          <a:endParaRPr lang="es-ES" sz="2000" b="0" dirty="0">
            <a:solidFill>
              <a:schemeClr val="tx1"/>
            </a:solidFill>
          </a:endParaRP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Nous devons reconnaître notre relation personnelle avec le Père de tous les êtres humains</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«Notre Père qui es aux cieux»</a:t>
          </a:r>
          <a:endParaRPr lang="es-ES" sz="1800" b="1"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Reconnaître la sainteté de Dieu nous rapproche de lui avec révérence et respect</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«Que ton nom soit sanctifié»</a:t>
          </a:r>
          <a:endParaRPr lang="es-ES" sz="1800" b="1"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Aspirons au retour de Jésus</a:t>
          </a:r>
          <a:endParaRPr lang="es-ES" sz="1800" kern="120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«Que ton </a:t>
          </a:r>
          <a:r>
            <a:rPr lang="es-ES" sz="1800" b="1" kern="1200" dirty="0" err="1">
              <a:effectLst>
                <a:outerShdw blurRad="38100" dist="38100" dir="2700000" algn="tl">
                  <a:srgbClr val="000000"/>
                </a:outerShdw>
              </a:effectLst>
            </a:rPr>
            <a:t>règne</a:t>
          </a:r>
          <a:r>
            <a:rPr lang="es-ES" sz="1800" b="1" kern="1200" dirty="0">
              <a:effectLst>
                <a:outerShdw blurRad="38100" dist="38100" dir="2700000" algn="tl">
                  <a:srgbClr val="000000"/>
                </a:outerShdw>
              </a:effectLst>
            </a:rPr>
            <a:t> </a:t>
          </a:r>
          <a:r>
            <a:rPr lang="es-ES" sz="1800" b="1" kern="1200" dirty="0" err="1">
              <a:effectLst>
                <a:outerShdw blurRad="38100" dist="38100" dir="2700000" algn="tl">
                  <a:srgbClr val="000000"/>
                </a:outerShdw>
              </a:effectLst>
            </a:rPr>
            <a:t>vienne</a:t>
          </a:r>
          <a:r>
            <a:rPr lang="es-ES" sz="1800" b="1" kern="1200" dirty="0">
              <a:effectLst>
                <a:outerShdw blurRad="38100" dist="38100" dir="2700000" algn="tl">
                  <a:srgbClr val="000000"/>
                </a:outerShdw>
              </a:effectLst>
            </a:rPr>
            <a:t>»</a:t>
          </a: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Acceptons la souveraineté divine et demandons que la volonté de Dieu s'accomplisse dans notre vie et dans le monde</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«Que ta volonté soit faite sur la terre comme au ciel»</a:t>
          </a:r>
          <a:endParaRPr lang="es-ES" sz="1800" b="1"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Demandons ce dont nous avons besoin pour vivre, tant physiquement que spirituellement</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«Donne-nous aujourd'hui notre pain quotidien»</a:t>
          </a:r>
          <a:endParaRPr lang="es-ES" sz="1800" b="1"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Nous devons nous repentir, chercher le pardon et pardonner à ceux qui nous ont fait du mal, comme Dieu nous pardonne</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ts val="1500"/>
            </a:lnSpc>
            <a:spcBef>
              <a:spcPct val="0"/>
            </a:spcBef>
            <a:spcAft>
              <a:spcPts val="0"/>
            </a:spcAft>
            <a:buNone/>
          </a:pPr>
          <a:r>
            <a:rPr lang="fr-FR" sz="1600" b="1" kern="1200" dirty="0">
              <a:effectLst>
                <a:outerShdw blurRad="38100" dist="38100" dir="2700000" algn="tl">
                  <a:srgbClr val="000000"/>
                </a:outerShdw>
              </a:effectLst>
            </a:rPr>
            <a:t>«Pardonne-nous nos offenses, comme nous pardonnons aussi à ceux qui nous ont offensés»</a:t>
          </a:r>
          <a:endParaRPr lang="es-ES" sz="1600" b="1"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Demandons protection et refuge contre le mal présent dans ce monde</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«Ne nous induis pas en tentation, mais délivre-nous du malin»</a:t>
          </a:r>
          <a:endParaRPr lang="es-ES" sz="1800" b="1"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fr-FR" sz="1800" b="1" kern="1200" dirty="0"/>
            <a:t>Reconnaissons que tout ce que nous sommes, possédons et faisons appartient à Dieu. Lui seul mérite la gloire et la louange</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effectLst>
                <a:outerShdw blurRad="38100" dist="38100" dir="2700000" algn="tl">
                  <a:srgbClr val="000000"/>
                </a:outerShdw>
              </a:effectLst>
            </a:rPr>
            <a:t>«Car c'est à toi qu'appartiennent le règne, la puissance et la gloire, aux siècles des siècles. Amen»</a:t>
          </a:r>
          <a:endParaRPr lang="es-ES" sz="1400" b="1"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Louange</a:t>
          </a:r>
          <a:br>
            <a:rPr lang="es-ES" sz="2000" b="1" kern="1200" dirty="0">
              <a:solidFill>
                <a:schemeClr val="tx1"/>
              </a:solidFill>
            </a:rPr>
          </a:br>
          <a:r>
            <a:rPr lang="es-ES" sz="2000" b="0" kern="1200" dirty="0">
              <a:solidFill>
                <a:schemeClr val="tx1"/>
              </a:solidFill>
            </a:rPr>
            <a:t>(Daniel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Confession</a:t>
          </a:r>
          <a:r>
            <a:rPr lang="es-ES" sz="2000" b="1" kern="1200" dirty="0">
              <a:solidFill>
                <a:schemeClr val="tx1"/>
              </a:solidFill>
            </a:rPr>
            <a:t> et </a:t>
          </a:r>
          <a:r>
            <a:rPr lang="es-ES" sz="2000" b="1" kern="1200" dirty="0" err="1">
              <a:solidFill>
                <a:schemeClr val="tx1"/>
              </a:solidFill>
            </a:rPr>
            <a:t>pardon</a:t>
          </a:r>
          <a:r>
            <a:rPr lang="es-ES" sz="2000" b="1" kern="1200" dirty="0">
              <a:solidFill>
                <a:schemeClr val="tx1"/>
              </a:solidFill>
            </a:rPr>
            <a:t> </a:t>
          </a:r>
          <a:br>
            <a:rPr lang="es-ES" sz="2000" b="1" kern="1200" dirty="0">
              <a:solidFill>
                <a:schemeClr val="tx1"/>
              </a:solidFill>
            </a:rPr>
          </a:br>
          <a:r>
            <a:rPr lang="es-ES" sz="2000" b="0" kern="1200" dirty="0">
              <a:solidFill>
                <a:schemeClr val="tx1"/>
              </a:solidFill>
            </a:rPr>
            <a:t>(Daniel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Pétitions</a:t>
          </a:r>
          <a:br>
            <a:rPr lang="es-ES" sz="2000" b="1" kern="1200" dirty="0">
              <a:solidFill>
                <a:schemeClr val="tx1"/>
              </a:solidFill>
            </a:rPr>
          </a:br>
          <a:r>
            <a:rPr lang="es-ES" sz="2000" b="0" kern="1200" dirty="0">
              <a:solidFill>
                <a:schemeClr val="tx1"/>
              </a:solidFill>
            </a:rPr>
            <a:t>(Daniel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Action de grâces</a:t>
          </a:r>
          <a:br>
            <a:rPr lang="fr-FR" sz="2000" b="1" kern="1200" dirty="0">
              <a:solidFill>
                <a:schemeClr val="tx1"/>
              </a:solidFill>
            </a:rPr>
          </a:br>
          <a:r>
            <a:rPr lang="fr-FR" sz="2000" b="0" kern="1200" dirty="0">
              <a:solidFill>
                <a:schemeClr val="tx1"/>
              </a:solidFill>
            </a:rPr>
            <a:t>(Philippiens 4.6)</a:t>
          </a:r>
          <a:endParaRPr lang="es-ES" sz="2000" b="0" kern="1200" dirty="0">
            <a:solidFill>
              <a:schemeClr val="tx1"/>
            </a:solidFill>
          </a:endParaRP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1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9.jpeg"/><Relationship Id="rId7" Type="http://schemas.openxmlformats.org/officeDocument/2006/relationships/diagramQuickStyle" Target="../diagrams/quickStyle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0.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67270"/>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fr-FR" sz="5400" b="1" noProof="0">
                <a:ln w="22225">
                  <a:noFill/>
                  <a:prstDash val="solid"/>
                </a:ln>
                <a:solidFill>
                  <a:schemeClr val="accent2">
                    <a:lumMod val="40000"/>
                    <a:lumOff val="60000"/>
                  </a:schemeClr>
                </a:solidFill>
                <a:effectLst>
                  <a:outerShdw blurRad="38100" dist="38100" dir="2700000" algn="tl">
                    <a:srgbClr val="000000"/>
                  </a:outerShdw>
                </a:effectLst>
              </a:rPr>
              <a:t>LA </a:t>
            </a:r>
          </a:p>
          <a:p>
            <a:pPr algn="ctr">
              <a:lnSpc>
                <a:spcPts val="7500"/>
              </a:lnSpc>
            </a:pPr>
            <a:r>
              <a:rPr lang="fr-FR" sz="5400" b="1" noProof="0">
                <a:ln w="22225">
                  <a:noFill/>
                  <a:prstDash val="solid"/>
                </a:ln>
                <a:solidFill>
                  <a:schemeClr val="accent2">
                    <a:lumMod val="40000"/>
                    <a:lumOff val="60000"/>
                  </a:schemeClr>
                </a:solidFill>
                <a:effectLst>
                  <a:outerShdw blurRad="38100" dist="38100" dir="2700000" algn="tl">
                    <a:srgbClr val="000000"/>
                  </a:outerShdw>
                </a:effectLst>
              </a:rPr>
              <a:t>PRIÈRE</a:t>
            </a:r>
            <a:endParaRPr lang="fr-FR" sz="5400" b="1" noProof="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988567" y="6273215"/>
            <a:ext cx="2850515" cy="584775"/>
          </a:xfrm>
          <a:prstGeom prst="rect">
            <a:avLst/>
          </a:prstGeom>
          <a:noFill/>
        </p:spPr>
        <p:txBody>
          <a:bodyPr wrap="square" rtlCol="0">
            <a:spAutoFit/>
          </a:bodyPr>
          <a:lstStyle/>
          <a:p>
            <a:pPr algn="ctr"/>
            <a:r>
              <a:rPr lang="fr-FR" sz="1600" b="1" noProof="0" dirty="0">
                <a:solidFill>
                  <a:srgbClr val="FAD7B1"/>
                </a:solidFill>
                <a:effectLst>
                  <a:outerShdw blurRad="38100" dist="38100" dir="2700000" algn="tl">
                    <a:srgbClr val="000000"/>
                  </a:outerShdw>
                </a:effectLst>
              </a:rPr>
              <a:t>Leçon 7 pour le 16 mai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lvl="0" algn="ctr"/>
            <a:r>
              <a:rPr lang="fr-FR" sz="4400" b="1"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outerShdw>
                </a:effectLst>
              </a:rPr>
              <a:t>DANIEL : LA STRUCTURE DE LA PRIÈRE</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553706"/>
            <a:ext cx="12192000" cy="646331"/>
          </a:xfrm>
          <a:prstGeom prst="rect">
            <a:avLst/>
          </a:prstGeom>
          <a:noFill/>
        </p:spPr>
        <p:txBody>
          <a:bodyPr wrap="square">
            <a:spAutoFit/>
          </a:bodyPr>
          <a:lstStyle/>
          <a:p>
            <a:pPr lvl="0" algn="ctr"/>
            <a:r>
              <a:rPr lang="fr-FR"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“Je tournai ma face vers le Seigneur Dieu, pour le chercher par la prière et les supplications, avec le jeûne, le sac et la cendre” </a:t>
            </a:r>
            <a:r>
              <a:rPr lang="fr-FR"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(Daniel 9.3)</a:t>
            </a:r>
            <a:endParaRPr lang="fr-FR"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lvl="0">
              <a:spcBef>
                <a:spcPts val="600"/>
              </a:spcBef>
            </a:pPr>
            <a:r>
              <a:rPr lang="fr-FR" sz="2000" b="1" dirty="0">
                <a:solidFill>
                  <a:prstClr val="black"/>
                </a:solidFill>
              </a:rPr>
              <a:t>La prière enregistrée dans Daniel 9.4-19 nous présente les quatre parties fondamentales de la prière :</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3023882250"/>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07886"/>
          </a:xfrm>
          <a:prstGeom prst="rect">
            <a:avLst/>
          </a:prstGeom>
          <a:noFill/>
        </p:spPr>
        <p:txBody>
          <a:bodyPr wrap="square" rtlCol="0">
            <a:spAutoFit/>
          </a:bodyPr>
          <a:lstStyle/>
          <a:p>
            <a:pPr lvl="0">
              <a:spcBef>
                <a:spcPts val="600"/>
              </a:spcBef>
            </a:pPr>
            <a:r>
              <a:rPr lang="fr-FR" sz="2000" b="1" dirty="0">
                <a:solidFill>
                  <a:prstClr val="black"/>
                </a:solidFill>
              </a:rPr>
              <a:t>Daniel fut interrompu par Gabriel avant de terminer sa prière (action de grâces).</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6877"/>
            <a:ext cx="6906577" cy="1015663"/>
          </a:xfrm>
          <a:prstGeom prst="rect">
            <a:avLst/>
          </a:prstGeom>
          <a:noFill/>
        </p:spPr>
        <p:txBody>
          <a:bodyPr wrap="square">
            <a:spAutoFit/>
          </a:bodyPr>
          <a:lstStyle/>
          <a:p>
            <a:pPr lvl="0">
              <a:spcBef>
                <a:spcPts val="600"/>
              </a:spcBef>
            </a:pPr>
            <a:r>
              <a:rPr lang="fr-FR" sz="2000" b="1" dirty="0">
                <a:solidFill>
                  <a:prstClr val="black"/>
                </a:solidFill>
              </a:rPr>
              <a:t>Ce schéma convient aussi bien à nos prières privées que publiques. Évidemment, la section “confession et pardon” devra être adaptée au contexte de la prière.</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6" y="5772540"/>
            <a:ext cx="6949441" cy="1015663"/>
          </a:xfrm>
          <a:prstGeom prst="rect">
            <a:avLst/>
          </a:prstGeom>
          <a:noFill/>
        </p:spPr>
        <p:txBody>
          <a:bodyPr wrap="square">
            <a:spAutoFit/>
          </a:bodyPr>
          <a:lstStyle/>
          <a:p>
            <a:pPr lvl="0">
              <a:spcBef>
                <a:spcPts val="600"/>
              </a:spcBef>
              <a:defRPr/>
            </a:pPr>
            <a:r>
              <a:rPr lang="fr-FR" sz="2000" b="1" dirty="0">
                <a:solidFill>
                  <a:prstClr val="black"/>
                </a:solidFill>
              </a:rPr>
              <a:t>Cette structure nous aide à centrer la prière sur Dieu, en évitant qu'elle ne devienne une sorte de “liste de courses” au magasin divin.</a:t>
            </a:r>
          </a:p>
        </p:txBody>
      </p:sp>
    </p:spTree>
    <p:extLst>
      <p:ext uri="{BB962C8B-B14F-4D97-AF65-F5344CB8AC3E}">
        <p14:creationId xmlns:p14="http://schemas.microsoft.com/office/powerpoint/2010/main" val="41720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D89A0610-4967-492A-B361-736642419D7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1859339"/>
            <a:ext cx="7203664" cy="2939266"/>
          </a:xfrm>
          <a:prstGeom prst="rect">
            <a:avLst/>
          </a:prstGeom>
          <a:noFill/>
        </p:spPr>
        <p:txBody>
          <a:bodyPr wrap="square">
            <a:spAutoFit/>
            <a:scene3d>
              <a:camera prst="orthographicFront"/>
              <a:lightRig rig="threePt" dir="t"/>
            </a:scene3d>
            <a:sp3d extrusionH="57150">
              <a:bevelT w="82550" h="38100" prst="coolSlant"/>
            </a:sp3d>
          </a:bodyPr>
          <a:lstStyle/>
          <a:p>
            <a:pPr algn="ctr">
              <a:spcAft>
                <a:spcPts val="600"/>
              </a:spcAft>
            </a:pPr>
            <a:r>
              <a:rPr lang="fr-FR" sz="6000" noProof="0" dirty="0">
                <a:ln w="0"/>
                <a:solidFill>
                  <a:srgbClr val="091306"/>
                </a:solidFill>
                <a:effectLst>
                  <a:reflection blurRad="6350" stA="53000" endA="300" endPos="35500" dir="5400000" sy="-90000" algn="bl" rotWithShape="0"/>
                </a:effectLst>
              </a:rPr>
              <a:t>QUATRE </a:t>
            </a:r>
          </a:p>
          <a:p>
            <a:pPr algn="ctr">
              <a:spcAft>
                <a:spcPts val="600"/>
              </a:spcAft>
            </a:pPr>
            <a:r>
              <a:rPr lang="fr-FR" sz="6000" noProof="0" dirty="0">
                <a:ln w="0"/>
                <a:solidFill>
                  <a:srgbClr val="091306"/>
                </a:solidFill>
                <a:effectLst>
                  <a:reflection blurRad="6350" stA="53000" endA="300" endPos="35500" dir="5400000" sy="-90000" algn="bl" rotWithShape="0"/>
                </a:effectLst>
              </a:rPr>
              <a:t>QUESTIONS SUR LA PRIÈRE</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5B1D87-0932-718D-F041-8451AB311E1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Pourquoi prier si Dieu sait déjà tout ?</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Pourquoi prier quand tout va bien ?</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Avec qui dois-je prier ?</a:t>
            </a: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Comment dois-je écouter ?</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6200" y="419160"/>
            <a:ext cx="3287531" cy="1938992"/>
          </a:xfrm>
          <a:prstGeom prst="rect">
            <a:avLst/>
          </a:prstGeom>
          <a:noFill/>
        </p:spPr>
        <p:txBody>
          <a:bodyPr wrap="square" rtlCol="0">
            <a:spAutoFit/>
          </a:bodyPr>
          <a:lstStyle/>
          <a:p>
            <a:pPr>
              <a:spcBef>
                <a:spcPts val="600"/>
              </a:spcBef>
            </a:pPr>
            <a:r>
              <a:rPr lang="fr-FR" sz="2000" b="1" noProof="0" dirty="0"/>
              <a:t>La prière nous élève au trône de Dieu et nous oblige à nous examiner nous-mêmes, et à reconsidérer chaque jour notre relation avec lui.</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2981325" cy="1631216"/>
          </a:xfrm>
          <a:prstGeom prst="rect">
            <a:avLst/>
          </a:prstGeom>
          <a:noFill/>
        </p:spPr>
        <p:txBody>
          <a:bodyPr wrap="square" rtlCol="0">
            <a:spAutoFit/>
          </a:bodyPr>
          <a:lstStyle/>
          <a:p>
            <a:pPr>
              <a:spcBef>
                <a:spcPts val="600"/>
              </a:spcBef>
            </a:pPr>
            <a:r>
              <a:rPr lang="fr-FR" sz="2000" b="1" noProof="0" dirty="0"/>
              <a:t>Les anges qui n'ont pas péché adorent Dieu continuellement. Combien plus devons-nous le faire !</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200025" y="3899684"/>
            <a:ext cx="2981325" cy="400110"/>
          </a:xfrm>
          <a:prstGeom prst="rect">
            <a:avLst/>
          </a:prstGeom>
          <a:noFill/>
        </p:spPr>
        <p:txBody>
          <a:bodyPr wrap="square" rtlCol="0">
            <a:spAutoFit/>
          </a:bodyPr>
          <a:lstStyle/>
          <a:p>
            <a:pPr>
              <a:spcBef>
                <a:spcPts val="600"/>
              </a:spcBef>
            </a:pPr>
            <a:r>
              <a:rPr lang="fr-FR" sz="2000" b="1" noProof="0" dirty="0"/>
              <a:t>Selon le moment :</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8893544" y="3897934"/>
            <a:ext cx="3098432" cy="2862322"/>
          </a:xfrm>
          <a:prstGeom prst="rect">
            <a:avLst/>
          </a:prstGeom>
          <a:noFill/>
        </p:spPr>
        <p:txBody>
          <a:bodyPr wrap="square" rtlCol="0">
            <a:spAutoFit/>
          </a:bodyPr>
          <a:lstStyle/>
          <a:p>
            <a:pPr>
              <a:spcBef>
                <a:spcPts val="600"/>
              </a:spcBef>
            </a:pPr>
            <a:r>
              <a:rPr lang="fr-FR" sz="2000" b="1" noProof="0" dirty="0"/>
              <a:t>La façon la plus claire et la plus sûre de le faire est de combiner la prière avec l'étude de la Bible dans le cadre de notre dévotion personnelle, en évitant de laisser l'esprit vide ou de nous écouter nous-mêmes.</a:t>
            </a:r>
          </a:p>
        </p:txBody>
      </p:sp>
      <p:grpSp>
        <p:nvGrpSpPr>
          <p:cNvPr id="8" name="Grupo 7">
            <a:extLst>
              <a:ext uri="{FF2B5EF4-FFF2-40B4-BE49-F238E27FC236}">
                <a16:creationId xmlns:a16="http://schemas.microsoft.com/office/drawing/2014/main" id="{5710076B-E564-908E-6379-CC8F1D83BA11}"/>
              </a:ext>
            </a:extLst>
          </p:cNvPr>
          <p:cNvGrpSpPr>
            <a:grpSpLocks noChangeAspect="1"/>
          </p:cNvGrpSpPr>
          <p:nvPr/>
        </p:nvGrpSpPr>
        <p:grpSpPr>
          <a:xfrm>
            <a:off x="3486453" y="514950"/>
            <a:ext cx="2418347" cy="2487244"/>
            <a:chOff x="3291840" y="489734"/>
            <a:chExt cx="268705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3291840" y="489734"/>
              <a:ext cx="268705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8"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6319034" y="4031899"/>
            <a:ext cx="2443157" cy="2520000"/>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5097" y="2317547"/>
            <a:ext cx="36546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Même si nous ne savons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pas quoi dire, le Saint-</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Esprit nous aide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(Romains 8.26)</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2003672"/>
            <a:ext cx="31051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Penser que nous n'avons pas besoin de Dieu parce que tout va bien, c'est de l'orgueil.</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58428" y="4256539"/>
            <a:ext cx="3122922" cy="240065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Dans la solitude. C'est alors que notre prière devient la plus intime.</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En famille ou en petits groupes.</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À l'église.</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B60DC59F-9A57-03E5-6017-686110581C6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9D9875C0-857D-09C8-9068-484E2B1CEC63}"/>
              </a:ext>
            </a:extLst>
          </p:cNvPr>
          <p:cNvSpPr txBox="1"/>
          <p:nvPr/>
        </p:nvSpPr>
        <p:spPr>
          <a:xfrm>
            <a:off x="757005" y="2224137"/>
            <a:ext cx="11124296" cy="4154984"/>
          </a:xfrm>
          <a:prstGeom prst="rect">
            <a:avLst/>
          </a:prstGeom>
          <a:noFill/>
        </p:spPr>
        <p:txBody>
          <a:bodyPr wrap="square">
            <a:spAutoFit/>
          </a:bodyPr>
          <a:lstStyle/>
          <a:p>
            <a:r>
              <a:rPr lang="fr-FR" sz="2400" b="1" dirty="0">
                <a:latin typeface="Constantia" panose="02030602050306030303" pitchFamily="18" charset="0"/>
              </a:rPr>
              <a:t>“Nos prières doivent être empreintes d’une profonde conscience de notre besoin et d’un ardent désir pour ce que nous demandons, sinon elles ne seront pas exaucées. Mais nous ne devons pas nous décourager ni cesser de prier sous prétexte que la réponse ne vient pas immédiatement. « Le royaume des cieux souffre de violence, et les violents s’en emparent » (Matthieu 11:12). La violence dont il est question ici est une sainte ferveur, telle que celle manifestée par Jacob. Nous n’avons pas besoin d’essayer de nous mettre dans un état d’excitation intense, mais c’est avec calme et persévérance que nous devons présenter nos requêtes devant le trône de la grâce. Notre tâche consiste à humilier notre âme devant Dieu, à confesser nos péchés et, dans la foi, à nous approcher de Dieu...”</a:t>
            </a:r>
            <a:endParaRPr lang="fr-FR"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spcAft>
                <a:spcPts val="600"/>
              </a:spcAft>
            </a:pPr>
            <a:r>
              <a:rPr lang="fr-FR" sz="1600" b="1" noProof="0" dirty="0"/>
              <a:t>E. G. White (</a:t>
            </a:r>
            <a:r>
              <a:rPr lang="fr-FR" sz="1600" noProof="0" dirty="0"/>
              <a:t>That I May Know </a:t>
            </a:r>
            <a:r>
              <a:rPr lang="fr-FR" sz="1600" noProof="0" dirty="0" err="1"/>
              <a:t>Him</a:t>
            </a:r>
            <a:r>
              <a:rPr lang="fr-FR" sz="1600" noProof="0" dirty="0"/>
              <a:t>, </a:t>
            </a:r>
            <a:r>
              <a:rPr lang="fr-FR" sz="1600" noProof="0" dirty="0" err="1"/>
              <a:t>September</a:t>
            </a:r>
            <a:r>
              <a:rPr lang="fr-FR" sz="1600" noProof="0" dirty="0"/>
              <a:t> 23, </a:t>
            </a:r>
            <a:r>
              <a:rPr lang="fr-FR" sz="1600" b="1" noProof="0" dirty="0"/>
              <a:t>Traduit)</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B06D499-08FF-D7E0-A20E-5224A5FB9C6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agen 3" descr="Grupo de personas de pie sobre pasto  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r="-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49533" y="720566"/>
            <a:ext cx="4946322" cy="541686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“Espérez en lui en tout temps,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ô peuples ! Répandez votre cœur devant lui. Dieu est notre refuge”</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(Psaumes 62.8 </a:t>
            </a:r>
            <a:r>
              <a:rPr kumimoji="0" lang="fr-FR" sz="2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NEG 1979</a:t>
            </a:r>
            <a:r>
              <a:rPr kumimoji="0" lang="fr-FR"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endParaRPr kumimoji="0" lang="fr-FR"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839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0" dirty="0">
                <a:solidFill>
                  <a:srgbClr val="931A7C"/>
                </a:solidFill>
              </a:rPr>
              <a:t>Prières dans les moments difficiles :</a:t>
            </a:r>
          </a:p>
          <a:p>
            <a:pPr lvl="1">
              <a:spcBef>
                <a:spcPts val="600"/>
              </a:spcBef>
            </a:pPr>
            <a:r>
              <a:rPr lang="fr-FR" sz="2000" b="1" noProof="0" dirty="0">
                <a:solidFill>
                  <a:srgbClr val="084A9C"/>
                </a:solidFill>
              </a:rPr>
              <a:t>Élie :</a:t>
            </a:r>
            <a:r>
              <a:rPr lang="fr-FR" sz="2000" b="1" noProof="0" dirty="0"/>
              <a:t> prière au milieu de la crise.</a:t>
            </a:r>
          </a:p>
          <a:p>
            <a:pPr lvl="1">
              <a:spcBef>
                <a:spcPts val="600"/>
              </a:spcBef>
            </a:pPr>
            <a:r>
              <a:rPr lang="fr-FR" sz="2000" b="1" noProof="0" dirty="0">
                <a:solidFill>
                  <a:srgbClr val="B4366B"/>
                </a:solidFill>
              </a:rPr>
              <a:t>Anne :</a:t>
            </a:r>
            <a:r>
              <a:rPr lang="fr-FR" sz="2000" b="1" noProof="0" dirty="0"/>
              <a:t> une réponse qui ne vient pas.</a:t>
            </a:r>
          </a:p>
          <a:p>
            <a:pPr>
              <a:spcBef>
                <a:spcPts val="1800"/>
              </a:spcBef>
            </a:pPr>
            <a:r>
              <a:rPr lang="fr-FR" sz="2000" b="1" noProof="0" dirty="0">
                <a:solidFill>
                  <a:srgbClr val="4A1982"/>
                </a:solidFill>
              </a:rPr>
              <a:t>Prières modèles :</a:t>
            </a:r>
          </a:p>
          <a:p>
            <a:pPr lvl="1">
              <a:spcBef>
                <a:spcPts val="600"/>
              </a:spcBef>
            </a:pPr>
            <a:r>
              <a:rPr lang="fr-FR" sz="2000" b="1" noProof="0" dirty="0">
                <a:solidFill>
                  <a:srgbClr val="08665D"/>
                </a:solidFill>
              </a:rPr>
              <a:t>Jésus :</a:t>
            </a:r>
            <a:r>
              <a:rPr lang="fr-FR" sz="2000" b="1" noProof="0" dirty="0"/>
              <a:t> Le contenu de la prière.</a:t>
            </a:r>
          </a:p>
          <a:p>
            <a:pPr lvl="1">
              <a:spcBef>
                <a:spcPts val="600"/>
              </a:spcBef>
            </a:pPr>
            <a:r>
              <a:rPr lang="fr-FR" sz="2000" b="1" noProof="0" dirty="0">
                <a:solidFill>
                  <a:srgbClr val="82047D"/>
                </a:solidFill>
              </a:rPr>
              <a:t>Daniel :</a:t>
            </a:r>
            <a:r>
              <a:rPr lang="fr-FR" sz="2000" b="1" noProof="0" dirty="0"/>
              <a:t> La structure de la prière.</a:t>
            </a:r>
          </a:p>
          <a:p>
            <a:pPr>
              <a:spcBef>
                <a:spcPts val="1800"/>
              </a:spcBef>
            </a:pPr>
            <a:r>
              <a:rPr lang="fr-FR" sz="2000" b="1" noProof="0" dirty="0">
                <a:solidFill>
                  <a:srgbClr val="415F00"/>
                </a:solidFill>
              </a:rPr>
              <a:t>Quatre questions sur la prière.</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121649" y="247100"/>
            <a:ext cx="6742566" cy="1323439"/>
          </a:xfrm>
          <a:prstGeom prst="rect">
            <a:avLst/>
          </a:prstGeom>
          <a:noFill/>
        </p:spPr>
        <p:txBody>
          <a:bodyPr wrap="square" rtlCol="0">
            <a:spAutoFit/>
          </a:bodyPr>
          <a:lstStyle/>
          <a:p>
            <a:pPr>
              <a:spcBef>
                <a:spcPts val="600"/>
              </a:spcBef>
            </a:pPr>
            <a:r>
              <a:rPr lang="fr-FR" sz="2000" b="1" noProof="0" dirty="0"/>
              <a:t>Paul nous exhorte à “prier en tout temps” </a:t>
            </a:r>
            <a:r>
              <a:rPr lang="fr-FR" noProof="0" dirty="0"/>
              <a:t>(Éphésiens 6.18)</a:t>
            </a:r>
            <a:r>
              <a:rPr lang="fr-FR" sz="2000" b="1" noProof="0" dirty="0"/>
              <a:t>, même si notre monde s'effondre ; même si le temps passe et que nous ne voyons pas de réponse à nos prières.</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9" name="CuadroTexto 8">
            <a:extLst>
              <a:ext uri="{FF2B5EF4-FFF2-40B4-BE49-F238E27FC236}">
                <a16:creationId xmlns:a16="http://schemas.microsoft.com/office/drawing/2014/main" id="{8D6FBD20-2DBA-2218-B7B4-438418EBB9C9}"/>
              </a:ext>
            </a:extLst>
          </p:cNvPr>
          <p:cNvSpPr txBox="1"/>
          <p:nvPr/>
        </p:nvSpPr>
        <p:spPr>
          <a:xfrm>
            <a:off x="121648" y="2262596"/>
            <a:ext cx="74829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Mais comment prier ? Que devons-nous demander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Devons-nous prier seuls ou accompagnés ? La prière nous permet-elle seulement de parler à Dieu, ou aussi de l'écouter ?</a:t>
            </a:r>
          </a:p>
        </p:txBody>
      </p:sp>
      <p:sp>
        <p:nvSpPr>
          <p:cNvPr id="11" name="CuadroTexto 10">
            <a:extLst>
              <a:ext uri="{FF2B5EF4-FFF2-40B4-BE49-F238E27FC236}">
                <a16:creationId xmlns:a16="http://schemas.microsoft.com/office/drawing/2014/main" id="{0036F0A3-9CD9-3966-2BB3-107AE591CE1B}"/>
              </a:ext>
            </a:extLst>
          </p:cNvPr>
          <p:cNvSpPr txBox="1"/>
          <p:nvPr/>
        </p:nvSpPr>
        <p:spPr>
          <a:xfrm>
            <a:off x="121649" y="1562625"/>
            <a:ext cx="66690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Dans de telles circonstances, les prières d'Élie et d'Anne nous aideront et nous encourageront.</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B8B9DFA5-D961-C96A-2A95-8CCAF79840C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1859339"/>
            <a:ext cx="7203664" cy="3139321"/>
          </a:xfrm>
          <a:prstGeom prst="rect">
            <a:avLst/>
          </a:prstGeom>
          <a:noFill/>
        </p:spPr>
        <p:txBody>
          <a:bodyPr wrap="square">
            <a:spAutoFit/>
            <a:scene3d>
              <a:camera prst="orthographicFront"/>
              <a:lightRig rig="threePt" dir="t"/>
            </a:scene3d>
            <a:sp3d extrusionH="57150">
              <a:bevelT w="82550" h="38100" prst="coolSlant"/>
            </a:sp3d>
          </a:bodyPr>
          <a:lstStyle/>
          <a:p>
            <a:pPr algn="ctr">
              <a:spcAft>
                <a:spcPts val="600"/>
              </a:spcAft>
            </a:pPr>
            <a:r>
              <a:rPr lang="fr-FR" sz="6600" spc="300" noProof="0" dirty="0">
                <a:ln w="0"/>
                <a:solidFill>
                  <a:srgbClr val="7C2850"/>
                </a:solidFill>
                <a:effectLst>
                  <a:reflection blurRad="6350" stA="53000" endA="300" endPos="35500" dir="5400000" sy="-90000" algn="bl" rotWithShape="0"/>
                </a:effectLst>
              </a:rPr>
              <a:t>PRIÈRES DANS LES MOMENTS DIFFICILES</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BE359C-4EDE-7095-309E-DFF52FBD4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fr-FR" sz="4400" b="1" noProof="0" dirty="0">
                <a:ln w="6600">
                  <a:solidFill>
                    <a:schemeClr val="accent2"/>
                  </a:solidFill>
                  <a:prstDash val="solid"/>
                </a:ln>
                <a:solidFill>
                  <a:srgbClr val="FFFFFF"/>
                </a:solidFill>
                <a:effectLst>
                  <a:outerShdw dist="38100" dir="2700000" algn="tl" rotWithShape="0">
                    <a:schemeClr val="accent2"/>
                  </a:outerShdw>
                </a:effectLst>
              </a:rPr>
              <a:t>ÉLIE : PRIÈRE AU MILIEU DE LA CRISE</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r>
              <a:rPr lang="fr-FR"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“Il répondit : J'ai été animé d'un zèle ardent pour l'Éternel, le Dieu des armées ; car les enfants d'Israël ont abandonné ton alliance, ont renversé tes autels et ont tué tes prophètes par l'épée ; moi seul il m'est resté, et ils cherchent à me faire mourir” </a:t>
            </a:r>
            <a:r>
              <a:rPr lang="fr-FR" sz="1400"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Rois 19.10)</a:t>
            </a:r>
            <a:endParaRPr lang="fr-FR"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00110"/>
          </a:xfrm>
          <a:prstGeom prst="rect">
            <a:avLst/>
          </a:prstGeom>
          <a:noFill/>
        </p:spPr>
        <p:txBody>
          <a:bodyPr wrap="square" rtlCol="0">
            <a:spAutoFit/>
          </a:bodyPr>
          <a:lstStyle/>
          <a:p>
            <a:pPr>
              <a:spcBef>
                <a:spcPts val="600"/>
              </a:spcBef>
            </a:pPr>
            <a:r>
              <a:rPr lang="fr-FR" sz="2000" b="1" noProof="0" dirty="0"/>
              <a:t>Comment Dieu répond-il à nos prières au milieu de la crise ?</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13679"/>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07886"/>
          </a:xfrm>
          <a:prstGeom prst="rect">
            <a:avLst/>
          </a:prstGeom>
          <a:noFill/>
        </p:spPr>
        <p:txBody>
          <a:bodyPr wrap="square">
            <a:spAutoFit/>
          </a:bodyPr>
          <a:lstStyle/>
          <a:p>
            <a:pPr>
              <a:spcBef>
                <a:spcPts val="600"/>
              </a:spcBef>
            </a:pPr>
            <a:r>
              <a:rPr lang="fr-FR" sz="2000" b="1" noProof="0" dirty="0"/>
              <a:t>Suite à une simple prière d'Élie, Dieu répondit immédiatement par le feu </a:t>
            </a:r>
            <a:r>
              <a:rPr lang="fr-FR" noProof="0" dirty="0"/>
              <a:t>(1 Rois 18.36-38)</a:t>
            </a:r>
            <a:r>
              <a:rPr lang="fr-FR" sz="2000" b="1" noProof="0" dirty="0"/>
              <a:t>.</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51671"/>
            <a:ext cx="6318251" cy="707886"/>
          </a:xfrm>
          <a:prstGeom prst="rect">
            <a:avLst/>
          </a:prstGeom>
          <a:noFill/>
        </p:spPr>
        <p:txBody>
          <a:bodyPr wrap="square">
            <a:spAutoFit/>
          </a:bodyPr>
          <a:lstStyle/>
          <a:p>
            <a:pPr>
              <a:spcBef>
                <a:spcPts val="600"/>
              </a:spcBef>
            </a:pPr>
            <a:r>
              <a:rPr lang="fr-FR" sz="2000" b="1" noProof="0" dirty="0"/>
              <a:t>Lorsqu'Élie demanda la mort, Dieu se tut, mais envoya son ange pour le nourrir </a:t>
            </a:r>
            <a:r>
              <a:rPr lang="fr-FR" noProof="0" dirty="0"/>
              <a:t>(1 Rois 19.4-8)</a:t>
            </a:r>
            <a:r>
              <a:rPr lang="fr-FR" sz="2000" b="1" noProof="0" dirty="0"/>
              <a:t>.</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49483" y="3638550"/>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Après sept prières demandant de la pluie, Dieu envoya un petit nuage qui se transforma en une puissante tempête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(1 Rois 18.42-45)</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29854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Une réponse fut immédiate et miraculeuse. Une autre, après sept périodes de prière, apporte la pluie demandée. Enfin, après 40 jours, une réponse verbale et encourageante. Dieu sait comment et quand répondre dans chacune de nos situations.</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454060"/>
            <a:ext cx="685779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Prostré dans une caverne, Élie entendit enfin la voix de Dieu répondant à sa prière désespérée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(1 Rois 19.9-18)</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56B523-929C-F6FC-65B9-DE57A70DD39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fr-FR" sz="4400" b="1" noProof="0" dirty="0">
                <a:ln w="10160">
                  <a:solidFill>
                    <a:schemeClr val="accent5"/>
                  </a:solidFill>
                  <a:prstDash val="solid"/>
                </a:ln>
                <a:solidFill>
                  <a:srgbClr val="FFFFFF"/>
                </a:solidFill>
                <a:effectLst>
                  <a:outerShdw blurRad="38100" dist="22860" dir="5400000" algn="tl" rotWithShape="0">
                    <a:srgbClr val="000000">
                      <a:alpha val="96000"/>
                    </a:srgbClr>
                  </a:outerShdw>
                </a:effectLst>
              </a:rPr>
              <a:t>ANNE : UNE RÉPONSE QUI NE VIENT PAS</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2" y="706922"/>
            <a:ext cx="12191999" cy="369332"/>
          </a:xfrm>
          <a:prstGeom prst="rect">
            <a:avLst/>
          </a:prstGeom>
          <a:noFill/>
        </p:spPr>
        <p:txBody>
          <a:bodyPr wrap="square">
            <a:spAutoFit/>
          </a:bodyPr>
          <a:lstStyle/>
          <a:p>
            <a:pPr algn="ctr"/>
            <a:r>
              <a:rPr lang="fr-FR" b="1" noProof="0" dirty="0">
                <a:solidFill>
                  <a:srgbClr val="FFFF99"/>
                </a:solidFill>
                <a:effectLst>
                  <a:outerShdw blurRad="38100" dist="38100" dir="2700000" algn="tl">
                    <a:srgbClr val="000000"/>
                  </a:outerShdw>
                </a:effectLst>
                <a:latin typeface="Comic Sans MS" panose="030F0702030302020204" pitchFamily="66" charset="0"/>
              </a:rPr>
              <a:t>“C'est pour cet enfant que je priais, et l'Éternel m'a accordé ce que je lui demandais” </a:t>
            </a:r>
            <a:r>
              <a:rPr lang="fr-FR" sz="1400" b="1" noProof="0" dirty="0">
                <a:solidFill>
                  <a:srgbClr val="FFFF99"/>
                </a:solidFill>
                <a:effectLst>
                  <a:outerShdw blurRad="38100" dist="38100" dir="2700000" algn="tl">
                    <a:srgbClr val="000000"/>
                  </a:outerShdw>
                </a:effectLst>
                <a:latin typeface="Comic Sans MS" panose="030F0702030302020204" pitchFamily="66" charset="0"/>
              </a:rPr>
              <a:t>(1 Samuel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fr-FR" sz="2000" b="1" noProof="0" dirty="0"/>
              <a:t>La prière d'Anne pour avoir un fils semble une prière à laquelle Dieu répondit rapidement (après neuf mois d'heureuse attente, bien sûr) </a:t>
            </a:r>
            <a:r>
              <a:rPr lang="fr-FR" noProof="0" dirty="0"/>
              <a:t>(1 Samuel 1.9-20)</a:t>
            </a:r>
            <a:r>
              <a:rPr lang="fr-FR" sz="2000" b="1" noProof="0" dirty="0"/>
              <a:t>.</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0120" y="4021911"/>
            <a:ext cx="2569845" cy="256984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99414"/>
            <a:ext cx="6180274" cy="1015663"/>
          </a:xfrm>
          <a:prstGeom prst="rect">
            <a:avLst/>
          </a:prstGeom>
          <a:noFill/>
        </p:spPr>
        <p:txBody>
          <a:bodyPr wrap="square">
            <a:spAutoFit/>
          </a:bodyPr>
          <a:lstStyle/>
          <a:p>
            <a:pPr>
              <a:spcBef>
                <a:spcPts val="600"/>
              </a:spcBef>
            </a:pPr>
            <a:r>
              <a:rPr lang="fr-FR" sz="2000" b="1" noProof="0" dirty="0"/>
              <a:t>Cependant, en lisant les versets précédents, nous observons que cette réponse mit énormément de temps à venir </a:t>
            </a:r>
            <a:r>
              <a:rPr lang="fr-FR" noProof="0" dirty="0"/>
              <a:t>(1 Samuel 1.1-8)</a:t>
            </a:r>
            <a:r>
              <a:rPr lang="fr-FR" sz="2000" b="1" noProof="0" dirty="0"/>
              <a:t>.</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767800"/>
            <a:ext cx="7540966" cy="1015663"/>
          </a:xfrm>
          <a:prstGeom prst="rect">
            <a:avLst/>
          </a:prstGeom>
          <a:noFill/>
        </p:spPr>
        <p:txBody>
          <a:bodyPr wrap="square">
            <a:spAutoFit/>
          </a:bodyPr>
          <a:lstStyle/>
          <a:p>
            <a:pPr>
              <a:spcBef>
                <a:spcPts val="600"/>
              </a:spcBef>
            </a:pPr>
            <a:r>
              <a:rPr lang="fr-FR" sz="2000" b="1" noProof="0" dirty="0"/>
              <a:t>Parfois, le silence de Dieu peut être dû à notre égoïsme </a:t>
            </a:r>
            <a:r>
              <a:rPr lang="fr-FR" noProof="0" dirty="0"/>
              <a:t>(Jacques 4.3) </a:t>
            </a:r>
            <a:r>
              <a:rPr lang="fr-FR" sz="2000" b="1" noProof="0" dirty="0"/>
              <a:t>; un péché chéri </a:t>
            </a:r>
            <a:r>
              <a:rPr lang="fr-FR" noProof="0" dirty="0"/>
              <a:t>(Psaumes 66.18)</a:t>
            </a:r>
            <a:r>
              <a:rPr lang="fr-FR" sz="2000" b="1" noProof="0" dirty="0"/>
              <a:t> ; un manque de foi </a:t>
            </a:r>
            <a:r>
              <a:rPr lang="fr-FR" noProof="0" dirty="0"/>
              <a:t>(Jacques 1.6)</a:t>
            </a:r>
            <a:r>
              <a:rPr lang="fr-FR" sz="2000" b="1" noProof="0" dirty="0"/>
              <a:t> ; ou simplement, le moment propice n'est pas encore venu.</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778338"/>
            <a:ext cx="5134651" cy="1015663"/>
          </a:xfrm>
          <a:prstGeom prst="rect">
            <a:avLst/>
          </a:prstGeom>
          <a:noFill/>
        </p:spPr>
        <p:txBody>
          <a:bodyPr wrap="square">
            <a:spAutoFit/>
          </a:bodyPr>
          <a:lstStyle/>
          <a:p>
            <a:pPr>
              <a:spcBef>
                <a:spcPts val="600"/>
              </a:spcBef>
            </a:pPr>
            <a:r>
              <a:rPr lang="fr-FR" sz="2000" b="1" noProof="0" dirty="0"/>
              <a:t>De ce point de vue, combien d'années Anne pria-t-elle pour un fils sans obtenir de réponse ?</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788876"/>
            <a:ext cx="73489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Peninna</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l'autre femme d'</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Elcana</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avait “des fils”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c'est-à-dire plus d'un fils —, et “chaque année” elle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irritait Anne parce que Dieu ne lui avait pas accordé d'enfants.</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757262"/>
            <a:ext cx="78951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En tout état de cause, Dieu voit le tableau complet et sait ce qui est le mieux pour nous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(Jérémie 29.11)</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Il répondra toujours, en son temps et à sa manière, à la prière faite avec foi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(1 Jean 5.14-15)</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C363EF2C-1CF3-7F14-0DB4-BB702ACE0AF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spcAft>
                <a:spcPts val="600"/>
              </a:spcAft>
            </a:pPr>
            <a:r>
              <a:rPr lang="fr-FR" sz="7200"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PRIÈRES MODÈLES</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04FDD02-8961-0226-92DB-B4D81922C2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455371B-2B13-020F-595A-3C14C6C0F3A3}"/>
              </a:ext>
            </a:extLst>
          </p:cNvPr>
          <p:cNvSpPr txBox="1"/>
          <p:nvPr/>
        </p:nvSpPr>
        <p:spPr>
          <a:xfrm>
            <a:off x="0" y="-3586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noProof="0" dirty="0">
                <a:ln/>
                <a:solidFill>
                  <a:schemeClr val="accent6"/>
                </a:solidFill>
              </a:rPr>
              <a:t>JÉSUS : LE CONTENU DE LA PRIÈRE</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536765"/>
            <a:ext cx="12191998" cy="584775"/>
          </a:xfrm>
          <a:prstGeom prst="rect">
            <a:avLst/>
          </a:prstGeom>
          <a:noFill/>
        </p:spPr>
        <p:txBody>
          <a:bodyPr wrap="square">
            <a:spAutoFit/>
          </a:bodyPr>
          <a:lstStyle/>
          <a:p>
            <a:pPr algn="ctr"/>
            <a:r>
              <a:rPr lang="fr-FR" b="1" dirty="0">
                <a:solidFill>
                  <a:schemeClr val="accent5">
                    <a:lumMod val="50000"/>
                  </a:schemeClr>
                </a:solidFill>
                <a:latin typeface="Comic Sans MS" panose="030F0702030302020204" pitchFamily="66" charset="0"/>
              </a:rPr>
              <a:t>“Voici donc comment vous devez prier: Notre Père qui es aux cieux! Que ton nom soit sanctifié;</a:t>
            </a:r>
            <a:r>
              <a:rPr lang="fr-FR" sz="1400" b="1" dirty="0">
                <a:solidFill>
                  <a:schemeClr val="accent5">
                    <a:lumMod val="50000"/>
                  </a:schemeClr>
                </a:solidFill>
                <a:latin typeface="Comic Sans MS" panose="030F0702030302020204" pitchFamily="66" charset="0"/>
              </a:rPr>
              <a:t> “</a:t>
            </a:r>
          </a:p>
          <a:p>
            <a:pPr algn="ctr"/>
            <a:r>
              <a:rPr lang="fr-FR" sz="1400" b="1" dirty="0">
                <a:solidFill>
                  <a:schemeClr val="accent5">
                    <a:lumMod val="50000"/>
                  </a:schemeClr>
                </a:solidFill>
                <a:latin typeface="Comic Sans MS" panose="030F0702030302020204" pitchFamily="66" charset="0"/>
              </a:rPr>
              <a:t>(Matthieu 6.9 NEG)</a:t>
            </a:r>
            <a:endParaRPr lang="fr-FR" sz="1400" b="1" noProof="0"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FDA6B93-C995-1906-4BBC-97F88E9D0609}"/>
              </a:ext>
            </a:extLst>
          </p:cNvPr>
          <p:cNvSpPr txBox="1"/>
          <p:nvPr/>
        </p:nvSpPr>
        <p:spPr>
          <a:xfrm>
            <a:off x="3552072" y="1171337"/>
            <a:ext cx="3671639" cy="1938992"/>
          </a:xfrm>
          <a:prstGeom prst="rect">
            <a:avLst/>
          </a:prstGeom>
          <a:noFill/>
        </p:spPr>
        <p:txBody>
          <a:bodyPr wrap="square" rtlCol="0">
            <a:spAutoFit/>
          </a:bodyPr>
          <a:lstStyle/>
          <a:p>
            <a:pPr>
              <a:spcBef>
                <a:spcPts val="600"/>
              </a:spcBef>
            </a:pPr>
            <a:r>
              <a:rPr lang="fr-FR" sz="2000" b="1" noProof="0" dirty="0"/>
              <a:t>Faire de longues prières élaborées pour impressionner et être loué des auditeurs n'est pas le style de prière que Jésus nous a enseigné </a:t>
            </a:r>
            <a:r>
              <a:rPr lang="fr-FR" noProof="0" dirty="0"/>
              <a:t>(Matthieu 6.5-8)</a:t>
            </a:r>
            <a:r>
              <a:rPr lang="fr-FR" sz="2000" noProof="0" dirty="0"/>
              <a:t>.</a:t>
            </a:r>
          </a:p>
        </p:txBody>
      </p:sp>
      <p:sp>
        <p:nvSpPr>
          <p:cNvPr id="7" name="CuadroTexto 6">
            <a:extLst>
              <a:ext uri="{FF2B5EF4-FFF2-40B4-BE49-F238E27FC236}">
                <a16:creationId xmlns:a16="http://schemas.microsoft.com/office/drawing/2014/main" id="{1EC6925E-3156-58BF-9C7A-4025E2CEE601}"/>
              </a:ext>
            </a:extLst>
          </p:cNvPr>
          <p:cNvSpPr txBox="1"/>
          <p:nvPr/>
        </p:nvSpPr>
        <p:spPr>
          <a:xfrm>
            <a:off x="186413" y="4492453"/>
            <a:ext cx="6829427" cy="2323713"/>
          </a:xfrm>
          <a:prstGeom prst="rect">
            <a:avLst/>
          </a:prstGeom>
          <a:noFill/>
        </p:spPr>
        <p:txBody>
          <a:bodyPr wrap="square">
            <a:spAutoFit/>
          </a:bodyPr>
          <a:lstStyle/>
          <a:p>
            <a:pPr>
              <a:spcBef>
                <a:spcPts val="600"/>
              </a:spcBef>
            </a:pPr>
            <a:r>
              <a:rPr lang="fr-FR" sz="2000" b="1" dirty="0"/>
              <a:t>“Apprenez à prier brièvement et </a:t>
            </a:r>
          </a:p>
          <a:p>
            <a:r>
              <a:rPr lang="fr-FR" sz="2000" b="1" dirty="0"/>
              <a:t>sans détours, en demandant uniquement ce dont vous avez besoin. Apprenez à prier à voix haute là où seul Dieu peut vous entendre. Ne prononcez pas de prières de pure forme, mais des supplications sincères et émouvantes, qui expriment la soif de l’âme pour le Pain de Vie. ” </a:t>
            </a:r>
          </a:p>
          <a:p>
            <a:r>
              <a:rPr lang="fr-FR" sz="1600" b="1" noProof="0" dirty="0"/>
              <a:t>(Ellen G. White, “Our High Calling”, p. 130.4, </a:t>
            </a:r>
            <a:r>
              <a:rPr lang="fr-FR" sz="1600" i="1" noProof="0" dirty="0"/>
              <a:t>Traduction</a:t>
            </a:r>
            <a:r>
              <a:rPr lang="fr-FR" sz="1600" b="1" noProof="0" dirty="0"/>
              <a:t>)</a:t>
            </a:r>
            <a:r>
              <a:rPr lang="fr-FR" sz="2000" b="1" noProof="0" dirty="0"/>
              <a:t>.</a:t>
            </a:r>
          </a:p>
        </p:txBody>
      </p:sp>
      <p:sp>
        <p:nvSpPr>
          <p:cNvPr id="8" name="CuadroTexto 7">
            <a:extLst>
              <a:ext uri="{FF2B5EF4-FFF2-40B4-BE49-F238E27FC236}">
                <a16:creationId xmlns:a16="http://schemas.microsoft.com/office/drawing/2014/main" id="{D98F0FD0-7251-9900-A5AB-7D5CBDFAD746}"/>
              </a:ext>
            </a:extLst>
          </p:cNvPr>
          <p:cNvSpPr txBox="1"/>
          <p:nvPr/>
        </p:nvSpPr>
        <p:spPr>
          <a:xfrm>
            <a:off x="186413" y="3169014"/>
            <a:ext cx="3985537" cy="1323439"/>
          </a:xfrm>
          <a:prstGeom prst="rect">
            <a:avLst/>
          </a:prstGeom>
          <a:noFill/>
        </p:spPr>
        <p:txBody>
          <a:bodyPr wrap="square" rtlCol="0">
            <a:spAutoFit/>
          </a:bodyPr>
          <a:lstStyle/>
          <a:p>
            <a:pPr>
              <a:spcBef>
                <a:spcPts val="600"/>
              </a:spcBef>
            </a:pPr>
            <a:r>
              <a:rPr lang="fr-FR" sz="2000" b="1" noProof="0" dirty="0"/>
              <a:t>Nos prières doivent être faites avec sincérité et simplicité, dans un langage quotidien. La prière est une part vitale de notre vie.</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1231113"/>
            <a:ext cx="3197225" cy="1797685"/>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5343" y="1356434"/>
            <a:ext cx="4645025" cy="524827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B6608-2EDF-14EB-08D8-557EF6A8A5F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31D2FE-1874-84E1-47A0-B6E2800C79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2D51BD4-E457-8F0F-D3D9-2EA684B9C79B}"/>
              </a:ext>
            </a:extLst>
          </p:cNvPr>
          <p:cNvSpPr txBox="1"/>
          <p:nvPr/>
        </p:nvSpPr>
        <p:spPr>
          <a:xfrm>
            <a:off x="2498427" y="-20454"/>
            <a:ext cx="6854420"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fr-FR" noProof="0" dirty="0">
                <a:solidFill>
                  <a:srgbClr val="FFFF00"/>
                </a:solidFill>
                <a:effectLst>
                  <a:outerShdw blurRad="38100" dist="38100" dir="2700000" algn="tl">
                    <a:srgbClr val="000000">
                      <a:alpha val="43137"/>
                    </a:srgbClr>
                  </a:outerShdw>
                </a:effectLst>
              </a:rPr>
              <a:t>JÉSUS : LE CONTENU DE LA PRIÈRE</a:t>
            </a:r>
          </a:p>
        </p:txBody>
      </p:sp>
      <p:sp>
        <p:nvSpPr>
          <p:cNvPr id="8" name="CuadroTexto 7">
            <a:extLst>
              <a:ext uri="{FF2B5EF4-FFF2-40B4-BE49-F238E27FC236}">
                <a16:creationId xmlns:a16="http://schemas.microsoft.com/office/drawing/2014/main" id="{EEB67997-7725-3975-95A1-09D5ED23E51E}"/>
              </a:ext>
            </a:extLst>
          </p:cNvPr>
          <p:cNvSpPr txBox="1"/>
          <p:nvPr/>
        </p:nvSpPr>
        <p:spPr>
          <a:xfrm>
            <a:off x="3097731" y="1265277"/>
            <a:ext cx="5996539" cy="400110"/>
          </a:xfrm>
          <a:prstGeom prst="rect">
            <a:avLst/>
          </a:prstGeom>
          <a:noFill/>
        </p:spPr>
        <p:txBody>
          <a:bodyPr wrap="square" rtlCol="0">
            <a:spAutoFit/>
          </a:bodyPr>
          <a:lstStyle/>
          <a:p>
            <a:pPr>
              <a:spcBef>
                <a:spcPts val="600"/>
              </a:spcBef>
            </a:pPr>
            <a:r>
              <a:rPr lang="fr-FR" sz="2000" b="1" noProof="0" dirty="0">
                <a:solidFill>
                  <a:schemeClr val="bg1"/>
                </a:solidFill>
                <a:effectLst>
                  <a:outerShdw blurRad="38100" dist="38100" dir="2700000" algn="tl">
                    <a:srgbClr val="000000">
                      <a:alpha val="43137"/>
                    </a:srgbClr>
                  </a:outerShdw>
                </a:effectLst>
              </a:rPr>
              <a:t>Voici le modèle de prière que Jésus nous a donné :</a:t>
            </a:r>
          </a:p>
        </p:txBody>
      </p:sp>
      <p:pic>
        <p:nvPicPr>
          <p:cNvPr id="5" name="Imagen 4">
            <a:extLst>
              <a:ext uri="{FF2B5EF4-FFF2-40B4-BE49-F238E27FC236}">
                <a16:creationId xmlns:a16="http://schemas.microsoft.com/office/drawing/2014/main" id="{13AC45E3-4AAB-3B05-A94E-6AC870FAC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31E694BB-2D39-5056-C189-EFD30414AE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graphicFrame>
        <p:nvGraphicFramePr>
          <p:cNvPr id="2" name="Diagrama 1">
            <a:extLst>
              <a:ext uri="{FF2B5EF4-FFF2-40B4-BE49-F238E27FC236}">
                <a16:creationId xmlns:a16="http://schemas.microsoft.com/office/drawing/2014/main" id="{5E042968-DA5E-3053-FFCB-C01B86192E0F}"/>
              </a:ext>
            </a:extLst>
          </p:cNvPr>
          <p:cNvGraphicFramePr/>
          <p:nvPr>
            <p:extLst>
              <p:ext uri="{D42A27DB-BD31-4B8C-83A1-F6EECF244321}">
                <p14:modId xmlns:p14="http://schemas.microsoft.com/office/powerpoint/2010/main" val="694339630"/>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0661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uiExpand="1">
        <p:bldSub>
          <a:bldDgm bld="one"/>
        </p:bldSub>
      </p:bldGraphic>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545</TotalTime>
  <Words>1509</Words>
  <Application>Microsoft Office PowerPoint</Application>
  <PresentationFormat>Panorámica</PresentationFormat>
  <Paragraphs>92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Arial</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95</cp:revision>
  <dcterms:created xsi:type="dcterms:W3CDTF">2026-03-28T16:46:47Z</dcterms:created>
  <dcterms:modified xsi:type="dcterms:W3CDTF">2026-04-21T07:06:35Z</dcterms:modified>
</cp:coreProperties>
</file>