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90" r:id="rId3"/>
    <p:sldId id="285" r:id="rId4"/>
    <p:sldId id="299" r:id="rId5"/>
    <p:sldId id="292" r:id="rId6"/>
    <p:sldId id="295" r:id="rId7"/>
    <p:sldId id="300" r:id="rId8"/>
    <p:sldId id="294" r:id="rId9"/>
    <p:sldId id="262" r:id="rId10"/>
    <p:sldId id="293" r:id="rId11"/>
    <p:sldId id="301"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182"/>
    <a:srgbClr val="661C5C"/>
    <a:srgbClr val="7A4E4F"/>
    <a:srgbClr val="A8D7DD"/>
    <a:srgbClr val="A31327"/>
    <a:srgbClr val="D2A374"/>
    <a:srgbClr val="96B0C7"/>
    <a:srgbClr val="D1D8D9"/>
    <a:srgbClr val="576668"/>
    <a:srgbClr val="7E5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7" autoAdjust="0"/>
    <p:restoredTop sz="96301" autoAdjust="0"/>
  </p:normalViewPr>
  <p:slideViewPr>
    <p:cSldViewPr snapToGrid="0">
      <p:cViewPr varScale="1">
        <p:scale>
          <a:sx n="107" d="100"/>
          <a:sy n="107" d="100"/>
        </p:scale>
        <p:origin x="1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jpe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jpe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s-ES" sz="2400" b="1" dirty="0">
              <a:effectLst>
                <a:outerShdw blurRad="38100" dist="38100" dir="2700000" algn="tl">
                  <a:srgbClr val="000000"/>
                </a:outerShdw>
              </a:effectLst>
            </a:rPr>
            <a:t>LE</a:t>
          </a:r>
          <a:br>
            <a:rPr lang="es-ES" sz="2400" b="1" dirty="0">
              <a:effectLst>
                <a:outerShdw blurRad="38100" dist="38100" dir="2700000" algn="tl">
                  <a:srgbClr val="000000"/>
                </a:outerShdw>
              </a:effectLst>
            </a:rPr>
          </a:br>
          <a:r>
            <a:rPr lang="es-ES" sz="2400" b="1" dirty="0" err="1">
              <a:effectLst>
                <a:outerShdw blurRad="38100" dist="38100" dir="2700000" algn="tl">
                  <a:srgbClr val="000000"/>
                </a:outerShdw>
              </a:effectLst>
            </a:rPr>
            <a:t>PÉCHÉ</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s-ES" sz="2400" b="1" dirty="0" err="1">
              <a:solidFill>
                <a:schemeClr val="accent5">
                  <a:lumMod val="50000"/>
                </a:schemeClr>
              </a:solidFill>
            </a:rPr>
            <a:t>Éviter</a:t>
          </a:r>
          <a:r>
            <a:rPr lang="es-ES" sz="2400" b="1" dirty="0">
              <a:solidFill>
                <a:schemeClr val="accent5">
                  <a:lumMod val="50000"/>
                </a:schemeClr>
              </a:solidFill>
            </a:rPr>
            <a:t> la </a:t>
          </a:r>
          <a:r>
            <a:rPr lang="es-ES" sz="2400" b="1" dirty="0" err="1">
              <a:solidFill>
                <a:schemeClr val="accent5">
                  <a:lumMod val="50000"/>
                </a:schemeClr>
              </a:solidFill>
            </a:rPr>
            <a:t>tentation</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fr-FR" sz="2400" b="1" dirty="0">
              <a:solidFill>
                <a:schemeClr val="accent5">
                  <a:lumMod val="50000"/>
                </a:schemeClr>
              </a:solidFill>
            </a:rPr>
            <a:t>Conseils pour éviter le péché</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s-ES" sz="2400" b="1" dirty="0">
              <a:effectLst>
                <a:outerShdw blurRad="38100" dist="38100" dir="2700000" algn="tl">
                  <a:srgbClr val="000000"/>
                </a:outerShdw>
              </a:effectLst>
            </a:rPr>
            <a:t>LA LOI</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fr-FR" sz="2400" b="1" dirty="0">
              <a:solidFill>
                <a:schemeClr val="accent3">
                  <a:lumMod val="50000"/>
                </a:schemeClr>
              </a:solidFill>
            </a:rPr>
            <a:t>La Loi</a:t>
          </a:r>
          <a:br>
            <a:rPr lang="fr-FR" sz="2400" b="1" dirty="0">
              <a:solidFill>
                <a:schemeClr val="accent3">
                  <a:lumMod val="50000"/>
                </a:schemeClr>
              </a:solidFill>
            </a:rPr>
          </a:br>
          <a:r>
            <a:rPr lang="fr-FR" sz="2400" b="1" dirty="0">
              <a:solidFill>
                <a:schemeClr val="accent3">
                  <a:lumMod val="50000"/>
                </a:schemeClr>
              </a:solidFill>
            </a:rPr>
            <a:t>et le péché</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s-ES" sz="2400" b="1" dirty="0">
              <a:effectLst>
                <a:outerShdw blurRad="38100" dist="38100" dir="2700000" algn="tl">
                  <a:srgbClr val="000000"/>
                </a:outerShdw>
              </a:effectLst>
            </a:rPr>
            <a:t>L’ </a:t>
          </a:r>
          <a:r>
            <a:rPr lang="es-ES" sz="2400" b="1" dirty="0" err="1">
              <a:effectLst>
                <a:outerShdw blurRad="38100" dist="38100" dir="2700000" algn="tl">
                  <a:srgbClr val="000000"/>
                </a:outerShdw>
              </a:effectLst>
            </a:rPr>
            <a:t>ÉVANGILE</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s-ES" sz="2400" b="1" dirty="0" err="1">
              <a:solidFill>
                <a:schemeClr val="accent6">
                  <a:lumMod val="50000"/>
                </a:schemeClr>
              </a:solidFill>
            </a:rPr>
            <a:t>L'Évangile</a:t>
          </a:r>
          <a:br>
            <a:rPr lang="es-ES" sz="2400" b="1" dirty="0">
              <a:solidFill>
                <a:schemeClr val="accent6">
                  <a:lumMod val="50000"/>
                </a:schemeClr>
              </a:solidFill>
            </a:rPr>
          </a:br>
          <a:r>
            <a:rPr lang="es-ES" sz="2400" b="1" dirty="0">
              <a:solidFill>
                <a:schemeClr val="accent6">
                  <a:lumMod val="50000"/>
                </a:schemeClr>
              </a:solidFill>
            </a:rPr>
            <a:t>et la Loi</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s-ES" sz="2400" b="1" dirty="0" err="1">
              <a:solidFill>
                <a:schemeClr val="accent6">
                  <a:lumMod val="50000"/>
                </a:schemeClr>
              </a:solidFill>
            </a:rPr>
            <a:t>Édifiés</a:t>
          </a:r>
          <a:r>
            <a:rPr lang="es-ES" sz="2400" b="1" dirty="0">
              <a:solidFill>
                <a:schemeClr val="accent6">
                  <a:lumMod val="50000"/>
                </a:schemeClr>
              </a:solidFill>
            </a:rPr>
            <a:t> sur le Roc</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fr-FR" sz="2000" b="1" dirty="0"/>
            <a:t>Évite d'aller dans des endroits où tu peux pécher (Marc 9.45 ; Job 23.11). Par ex. : aller en discothèque</a:t>
          </a:r>
          <a:endParaRPr lang="es-ES" sz="2000" b="1"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fr-FR" sz="2000" b="1" dirty="0"/>
            <a:t>Évite de regarder ce qui peut te faire pécher (Marc 9.47 ; Job 31.1). Par ex. : regarder des films avec des scènes indécentes</a:t>
          </a:r>
          <a:r>
            <a:rPr lang="es-ES" sz="2000" b="1" dirty="0"/>
            <a:t>.</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fr-FR" sz="2000" b="1" dirty="0"/>
            <a:t>Évite de faire ce qui peut t'amener à pécher </a:t>
          </a:r>
          <a:br>
            <a:rPr lang="fr-FR" sz="2000" b="1" dirty="0"/>
          </a:br>
          <a:r>
            <a:rPr lang="fr-FR" sz="2000" b="1" dirty="0"/>
            <a:t>(Marc 9.43 ; Job 23.12). Par ex. : acheter de l'alcool</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Y="770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Y="7705">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0443">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fr-FR" sz="2000" b="1" dirty="0"/>
            <a:t>Ne te crois pas autosuffisant (1 Corinthiens 10.12</a:t>
          </a:r>
          <a:r>
            <a:rPr lang="es-ES" sz="2000" b="1" dirty="0"/>
            <a:t>)</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fr-FR" sz="2000" b="1" dirty="0"/>
            <a:t>Cesse de dire à tout le monde combien tu es bon ; sois humble comme Jésus (Matthieu 6.2</a:t>
          </a:r>
          <a:r>
            <a:rPr lang="es-ES" sz="2000" b="1" dirty="0"/>
            <a:t>)</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fr-FR" sz="2000" b="1" dirty="0"/>
            <a:t>Fais ce qui est nécessaire pour éradiquer la convoitise de ton cœur (Matthieu 5.28-29</a:t>
          </a:r>
          <a:r>
            <a:rPr lang="es-ES" sz="2000" b="1" dirty="0"/>
            <a:t>)</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fr-FR" sz="2000" b="1" dirty="0"/>
            <a:t>Cesse de critiquer et de juger les autres (1 Corinthiens 4.5</a:t>
          </a:r>
          <a:r>
            <a:rPr lang="es-ES" sz="2000" b="1" dirty="0"/>
            <a:t>)</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fr-FR" sz="2000" b="1" dirty="0"/>
            <a:t>N'aie pas tes ennemis en haine, mais prie pour eux (Matthieu 5.44</a:t>
          </a:r>
          <a:r>
            <a:rPr lang="es-ES" sz="2000" b="1" dirty="0"/>
            <a:t>)</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fr-FR" sz="2000" b="1" dirty="0"/>
            <a:t>Cesse de te mettre en colère contre ceux qui t'entourent (Matthieu 5.22</a:t>
          </a:r>
          <a:r>
            <a:rPr lang="es-ES" sz="2000" b="1" dirty="0"/>
            <a:t>)</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fr-FR" sz="2000" b="1" dirty="0">
              <a:solidFill>
                <a:schemeClr val="tx1"/>
              </a:solidFill>
            </a:rPr>
            <a:t>La Loi définit ce qu'est le péché</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fr-FR" sz="2000" b="1" dirty="0">
              <a:solidFill>
                <a:schemeClr val="tx1"/>
              </a:solidFill>
            </a:rPr>
            <a:t>Quand nous péchons, nous sommes condamnés à la mort éternelle</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fr-FR" sz="2000" b="1" dirty="0">
              <a:solidFill>
                <a:schemeClr val="tx1"/>
              </a:solidFill>
            </a:rPr>
            <a:t>La Loi est incapable de pardonner le péché</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outerShdw>
              </a:effectLst>
            </a:rPr>
            <a:t>Jésus a subi la mort éternelle pour payer pour nos péchés</a:t>
          </a:r>
          <a:endParaRPr lang="es-ES" sz="2000" b="1"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outerShdw>
              </a:effectLst>
            </a:rPr>
            <a:t>Lorsque nous acceptons le sacrifice de Jésus, nos péchés sont pardonnés</a:t>
          </a:r>
          <a:endParaRPr lang="es-ES" sz="2000" b="1"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outerShdw>
              </a:effectLst>
            </a:rPr>
            <a:t>Une fois pardonnés, nous gardons la Loi pour ne plus pécher</a:t>
          </a:r>
          <a:br>
            <a:rPr lang="fr-FR" sz="2000" b="1" dirty="0">
              <a:effectLst>
                <a:outerShdw blurRad="38100" dist="38100" dir="2700000" algn="tl">
                  <a:srgbClr val="000000"/>
                </a:outerShdw>
              </a:effectLst>
            </a:rPr>
          </a:br>
          <a:r>
            <a:rPr lang="fr-FR" sz="2000" b="1" dirty="0">
              <a:effectLst>
                <a:outerShdw blurRad="38100" dist="38100" dir="2700000" algn="tl">
                  <a:srgbClr val="000000"/>
                </a:outerShdw>
              </a:effectLst>
            </a:rPr>
            <a:t>(1Jean. 2:1</a:t>
          </a:r>
          <a:r>
            <a:rPr lang="es-ES" sz="2000" b="1" dirty="0">
              <a:effectLst>
                <a:outerShdw blurRad="38100" dist="38100" dir="2700000" algn="tl">
                  <a:srgbClr val="000000"/>
                </a:outerShdw>
              </a:effectLst>
            </a:rPr>
            <a:t>)</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s-ES" sz="2400" b="1" kern="1200" dirty="0" err="1">
              <a:solidFill>
                <a:schemeClr val="accent5">
                  <a:lumMod val="50000"/>
                </a:schemeClr>
              </a:solidFill>
            </a:rPr>
            <a:t>Éviter</a:t>
          </a:r>
          <a:r>
            <a:rPr lang="es-ES" sz="2400" b="1" kern="1200" dirty="0">
              <a:solidFill>
                <a:schemeClr val="accent5">
                  <a:lumMod val="50000"/>
                </a:schemeClr>
              </a:solidFill>
            </a:rPr>
            <a:t> la </a:t>
          </a:r>
          <a:r>
            <a:rPr lang="es-ES" sz="2400" b="1" kern="1200" dirty="0" err="1">
              <a:solidFill>
                <a:schemeClr val="accent5">
                  <a:lumMod val="50000"/>
                </a:schemeClr>
              </a:solidFill>
            </a:rPr>
            <a:t>tentation</a:t>
          </a:r>
          <a:endParaRPr lang="es-ES" sz="2400" kern="1200" dirty="0">
            <a:solidFill>
              <a:schemeClr val="accent5">
                <a:lumMod val="50000"/>
              </a:schemeClr>
            </a:solidFill>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fr-FR" sz="2400" b="1" kern="1200" dirty="0">
              <a:solidFill>
                <a:schemeClr val="accent5">
                  <a:lumMod val="50000"/>
                </a:schemeClr>
              </a:solidFill>
            </a:rPr>
            <a:t>Conseils pour éviter le péché</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LE</a:t>
          </a:r>
          <a:br>
            <a:rPr lang="es-ES" sz="2400" b="1" kern="1200" dirty="0">
              <a:effectLst>
                <a:outerShdw blurRad="38100" dist="38100" dir="2700000" algn="tl">
                  <a:srgbClr val="000000"/>
                </a:outerShdw>
              </a:effectLst>
            </a:rPr>
          </a:br>
          <a:r>
            <a:rPr lang="es-ES" sz="2400" b="1" kern="1200" dirty="0" err="1">
              <a:effectLst>
                <a:outerShdw blurRad="38100" dist="38100" dir="2700000" algn="tl">
                  <a:srgbClr val="000000"/>
                </a:outerShdw>
              </a:effectLst>
            </a:rPr>
            <a:t>PÉCHÉ</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fr-FR" sz="2400" b="1" kern="1200" dirty="0">
              <a:solidFill>
                <a:schemeClr val="accent3">
                  <a:lumMod val="50000"/>
                </a:schemeClr>
              </a:solidFill>
            </a:rPr>
            <a:t>La Loi</a:t>
          </a:r>
          <a:br>
            <a:rPr lang="fr-FR" sz="2400" b="1" kern="1200" dirty="0">
              <a:solidFill>
                <a:schemeClr val="accent3">
                  <a:lumMod val="50000"/>
                </a:schemeClr>
              </a:solidFill>
            </a:rPr>
          </a:br>
          <a:r>
            <a:rPr lang="fr-FR" sz="2400" b="1" kern="1200" dirty="0">
              <a:solidFill>
                <a:schemeClr val="accent3">
                  <a:lumMod val="50000"/>
                </a:schemeClr>
              </a:solidFill>
            </a:rPr>
            <a:t>et le péché</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LA LOI</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s-ES" sz="2400" b="1" kern="1200" dirty="0" err="1">
              <a:solidFill>
                <a:schemeClr val="accent6">
                  <a:lumMod val="50000"/>
                </a:schemeClr>
              </a:solidFill>
            </a:rPr>
            <a:t>L'Évangile</a:t>
          </a:r>
          <a:br>
            <a:rPr lang="es-ES" sz="2400" b="1" kern="1200" dirty="0">
              <a:solidFill>
                <a:schemeClr val="accent6">
                  <a:lumMod val="50000"/>
                </a:schemeClr>
              </a:solidFill>
            </a:rPr>
          </a:br>
          <a:r>
            <a:rPr lang="es-ES" sz="2400" b="1" kern="1200" dirty="0">
              <a:solidFill>
                <a:schemeClr val="accent6">
                  <a:lumMod val="50000"/>
                </a:schemeClr>
              </a:solidFill>
            </a:rPr>
            <a:t>et la Loi</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s-ES" sz="2400" b="1" kern="1200" dirty="0" err="1">
              <a:solidFill>
                <a:schemeClr val="accent6">
                  <a:lumMod val="50000"/>
                </a:schemeClr>
              </a:solidFill>
            </a:rPr>
            <a:t>Édifiés</a:t>
          </a:r>
          <a:r>
            <a:rPr lang="es-ES" sz="2400" b="1" kern="1200" dirty="0">
              <a:solidFill>
                <a:schemeClr val="accent6">
                  <a:lumMod val="50000"/>
                </a:schemeClr>
              </a:solidFill>
            </a:rPr>
            <a:t> sur le Roc</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L’ </a:t>
          </a:r>
          <a:r>
            <a:rPr lang="es-ES" sz="2400" b="1" kern="1200" dirty="0" err="1">
              <a:effectLst>
                <a:outerShdw blurRad="38100" dist="38100" dir="2700000" algn="tl">
                  <a:srgbClr val="000000"/>
                </a:outerShdw>
              </a:effectLst>
            </a:rPr>
            <a:t>ÉVANGILE</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06993" y="50910"/>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44820" y="50910"/>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fr-FR" sz="2000" b="1" kern="1200" dirty="0"/>
            <a:t>Évite de faire ce qui peut t'amener à pécher </a:t>
          </a:r>
          <a:br>
            <a:rPr lang="fr-FR" sz="2000" b="1" kern="1200" dirty="0"/>
          </a:br>
          <a:r>
            <a:rPr lang="fr-FR" sz="2000" b="1" kern="1200" dirty="0"/>
            <a:t>(Marc 9.43 ; Job 23.12). Par ex. : acheter de l'alcool</a:t>
          </a:r>
          <a:endParaRPr lang="es-ES" sz="2000" kern="1200" dirty="0"/>
        </a:p>
      </dsp:txBody>
      <dsp:txXfrm>
        <a:off x="2644820" y="50910"/>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884792"/>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fr-FR" sz="2000" b="1" kern="1200" dirty="0"/>
            <a:t>Évite d'aller dans des endroits où tu peux pécher (Marc 9.45 ; Job 23.11). Par ex. : aller en discothèque</a:t>
          </a:r>
          <a:endParaRPr lang="es-ES" sz="2000" b="1" kern="1200" dirty="0"/>
        </a:p>
      </dsp:txBody>
      <dsp:txXfrm>
        <a:off x="2644820" y="884792"/>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fr-FR" sz="2000" b="1" kern="1200" dirty="0"/>
            <a:t>Évite de regarder ce qui peut te faire pécher (Marc 9.47 ; Job 31.1). Par ex. : regarder des films avec des scènes indécentes</a:t>
          </a:r>
          <a:r>
            <a:rPr lang="es-ES" sz="2000" b="1" kern="1200" dirty="0"/>
            <a:t>.</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Ne te crois pas autosuffisant (1 Corinthiens 10.12</a:t>
          </a:r>
          <a:r>
            <a:rPr lang="es-ES" sz="2000" b="1" kern="1200" dirty="0"/>
            <a:t>)</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Cesse de dire à tout le monde combien tu es bon ; sois humble comme Jésus (Matthieu 6.2</a:t>
          </a:r>
          <a:r>
            <a:rPr lang="es-ES" sz="2000" b="1" kern="1200" dirty="0"/>
            <a:t>)</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Fais ce qui est nécessaire pour éradiquer la convoitise de ton cœur (Matthieu 5.28-29</a:t>
          </a:r>
          <a:r>
            <a:rPr lang="es-ES" sz="2000" b="1" kern="1200" dirty="0"/>
            <a:t>)</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Cesse de critiquer et de juger les autres (1 Corinthiens 4.5</a:t>
          </a:r>
          <a:r>
            <a:rPr lang="es-ES" sz="2000" b="1" kern="1200" dirty="0"/>
            <a:t>)</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N'aie pas tes ennemis en haine, mais prie pour eux (Matthieu 5.44</a:t>
          </a:r>
          <a:r>
            <a:rPr lang="es-ES" sz="2000" b="1" kern="1200" dirty="0"/>
            <a:t>)</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Cesse de te mettre en colère contre ceux qui t'entourent (Matthieu 5.22</a:t>
          </a:r>
          <a:r>
            <a:rPr lang="es-ES" sz="2000" b="1" kern="1200" dirty="0"/>
            <a:t>)</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La Loi définit ce qu'est le péché</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Quand nous péchons, nous sommes condamnés à la mort éternelle</a:t>
          </a:r>
          <a:endParaRPr lang="es-ES" sz="20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La Loi est incapable de pardonner le péché</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Jésus a subi la mort éternelle pour payer pour nos péchés</a:t>
          </a:r>
          <a:endParaRPr lang="es-ES" sz="2000" b="1"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Lorsque nous acceptons le sacrifice de Jésus, nos péchés sont pardonnés</a:t>
          </a:r>
          <a:endParaRPr lang="es-ES" sz="2000" b="1"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Une fois pardonnés, nous gardons la Loi pour ne plus pécher</a:t>
          </a:r>
          <a:br>
            <a:rPr lang="fr-FR" sz="2000" b="1" kern="1200" dirty="0">
              <a:effectLst>
                <a:outerShdw blurRad="38100" dist="38100" dir="2700000" algn="tl">
                  <a:srgbClr val="000000"/>
                </a:outerShdw>
              </a:effectLst>
            </a:rPr>
          </a:br>
          <a:r>
            <a:rPr lang="fr-FR" sz="2000" b="1" kern="1200" dirty="0">
              <a:effectLst>
                <a:outerShdw blurRad="38100" dist="38100" dir="2700000" algn="tl">
                  <a:srgbClr val="000000"/>
                </a:outerShdw>
              </a:effectLst>
            </a:rPr>
            <a:t>(1Jean. 2:1</a:t>
          </a:r>
          <a:r>
            <a:rPr lang="es-ES" sz="2000" b="1" kern="1200" dirty="0">
              <a:effectLst>
                <a:outerShdw blurRad="38100" dist="38100" dir="2700000" algn="tl">
                  <a:srgbClr val="000000"/>
                </a:outerShdw>
              </a:effectLst>
            </a:rPr>
            <a:t>)</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24/05/2026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B3F5-2DB4-46A3-A85D-7BF7BF20B923}"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646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Casa en la arena y casa en la roca</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9.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2.png"/><Relationship Id="rId5" Type="http://schemas.openxmlformats.org/officeDocument/2006/relationships/diagramLayout" Target="../diagrams/layout4.xml"/><Relationship Id="rId10" Type="http://schemas.openxmlformats.org/officeDocument/2006/relationships/image" Target="../media/image41.png"/><Relationship Id="rId4" Type="http://schemas.openxmlformats.org/officeDocument/2006/relationships/diagramData" Target="../diagrams/data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ACAE48-0356-78CD-38F6-3D1CFF4AE32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022CEE2-F573-9E66-D8F8-70C43955BDF2}"/>
              </a:ext>
            </a:extLst>
          </p:cNvPr>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641238" y="551969"/>
            <a:ext cx="10800000" cy="6204255"/>
          </a:xfrm>
          <a:prstGeom prst="rect">
            <a:avLst/>
          </a:prstGeom>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fr-FR" sz="4400" b="1" spc="300" noProof="1">
                <a:ln/>
                <a:solidFill>
                  <a:srgbClr val="DC5252"/>
                </a:solidFill>
                <a:effectLst>
                  <a:outerShdw blurRad="38100" dist="12700" dir="2700000" algn="tl">
                    <a:srgbClr val="000000"/>
                  </a:outerShdw>
                </a:effectLst>
              </a:rPr>
              <a:t>LE PÉCHÉ, </a:t>
            </a:r>
            <a:r>
              <a:rPr lang="fr-FR" sz="4400" b="1" spc="300" noProof="1">
                <a:ln/>
                <a:solidFill>
                  <a:srgbClr val="0070C0"/>
                </a:solidFill>
                <a:effectLst>
                  <a:outerShdw blurRad="38100" dist="12700" dir="2700000" algn="tl">
                    <a:srgbClr val="000000"/>
                  </a:outerShdw>
                </a:effectLst>
              </a:rPr>
              <a:t>L'ÉVANGILE </a:t>
            </a:r>
            <a:r>
              <a:rPr lang="fr-FR" sz="4400" b="1" spc="300" noProof="1">
                <a:ln/>
                <a:solidFill>
                  <a:srgbClr val="997141"/>
                </a:solidFill>
                <a:effectLst>
                  <a:outerShdw blurRad="38100" dist="12700" dir="2700000" algn="tl">
                    <a:srgbClr val="000000"/>
                  </a:outerShdw>
                </a:effectLst>
              </a:rPr>
              <a:t>ET LA LOI</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022378" y="4699213"/>
            <a:ext cx="3588482" cy="338554"/>
          </a:xfrm>
          <a:prstGeom prst="rect">
            <a:avLst/>
          </a:prstGeom>
          <a:noFill/>
        </p:spPr>
        <p:txBody>
          <a:bodyPr wrap="none" rtlCol="0">
            <a:spAutoFit/>
          </a:bodyPr>
          <a:lstStyle/>
          <a:p>
            <a:pPr algn="r"/>
            <a:r>
              <a:rPr lang="fr-FR" sz="1600" b="1" noProof="1">
                <a:solidFill>
                  <a:srgbClr val="884502"/>
                </a:solidFill>
              </a:rPr>
              <a:t>Leçon 9 pour le 30 mai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lvl="0" algn="ctr"/>
            <a:r>
              <a:rPr lang="es-ES" sz="4400" b="1" spc="300" dirty="0" err="1">
                <a:ln w="22225">
                  <a:noFill/>
                  <a:prstDash val="solid"/>
                </a:ln>
                <a:solidFill>
                  <a:srgbClr val="FFCC00">
                    <a:lumMod val="40000"/>
                    <a:lumOff val="60000"/>
                  </a:srgbClr>
                </a:solidFill>
                <a:effectLst>
                  <a:outerShdw blurRad="38100" dist="38100" dir="2700000" algn="tl">
                    <a:srgbClr val="000000"/>
                  </a:outerShdw>
                </a:effectLst>
              </a:rPr>
              <a:t>L'ÉVANGILE</a:t>
            </a:r>
            <a:r>
              <a:rPr lang="es-ES" sz="4400" b="1" spc="300" dirty="0">
                <a:ln w="22225">
                  <a:noFill/>
                  <a:prstDash val="solid"/>
                </a:ln>
                <a:solidFill>
                  <a:srgbClr val="FFCC00">
                    <a:lumMod val="40000"/>
                    <a:lumOff val="60000"/>
                  </a:srgbClr>
                </a:solidFill>
                <a:effectLst>
                  <a:outerShdw blurRad="38100" dist="38100" dir="2700000" algn="tl">
                    <a:srgbClr val="000000"/>
                  </a:outerShdw>
                </a:effectLst>
              </a:rPr>
              <a:t> ET LA LOI</a:t>
            </a:r>
            <a:endParaRPr kumimoji="0" lang="es-ES" sz="4400" b="1" i="0" u="none" strike="noStrike" kern="1200" cap="none" spc="300" normalizeH="0" baseline="0" noProof="0" dirty="0">
              <a:ln w="22225">
                <a:noFill/>
                <a:prstDash val="solid"/>
              </a:ln>
              <a:solidFill>
                <a:srgbClr val="FFCC00">
                  <a:lumMod val="40000"/>
                  <a:lumOff val="60000"/>
                </a:srgbClr>
              </a:solidFill>
              <a:effectLst>
                <a:outerShdw blurRad="38100" dist="38100" dir="2700000" algn="tl">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lvl="0" algn="ctr"/>
            <a:r>
              <a:rPr kumimoji="0" lang="es-ES" sz="1800" b="1" i="0" u="none" strike="noStrike" kern="1200" cap="none" spc="0" normalizeH="0" baseline="0" noProof="0" dirty="0">
                <a:ln>
                  <a:noFill/>
                </a:ln>
                <a:solidFill>
                  <a:srgbClr val="FF00FF">
                    <a:lumMod val="20000"/>
                    <a:lumOff val="80000"/>
                  </a:srgbClr>
                </a:solidFill>
                <a:effectLst>
                  <a:outerShdw blurRad="38100" dist="38100" dir="2700000" algn="tl">
                    <a:srgbClr val="000000"/>
                  </a:outerShdw>
                </a:effectLst>
                <a:uLnTx/>
                <a:uFillTx/>
                <a:latin typeface="Comic Sans MS" panose="030F0702030302020204" pitchFamily="66" charset="0"/>
                <a:ea typeface="+mn-ea"/>
                <a:cs typeface="+mn-cs"/>
              </a:rPr>
              <a:t>“</a:t>
            </a:r>
            <a:r>
              <a:rPr lang="fr-FR" b="1" dirty="0">
                <a:solidFill>
                  <a:srgbClr val="FF00FF">
                    <a:lumMod val="20000"/>
                    <a:lumOff val="80000"/>
                  </a:srgbClr>
                </a:solidFill>
                <a:effectLst>
                  <a:outerShdw blurRad="38100" dist="38100" dir="2700000" algn="tl">
                    <a:srgbClr val="000000"/>
                  </a:outerShdw>
                </a:effectLst>
                <a:latin typeface="Comic Sans MS" panose="030F0702030302020204" pitchFamily="66" charset="0"/>
              </a:rPr>
              <a:t>Nous concluons donc que l'homme est justifié par la foi, sans les œuvres de la loi</a:t>
            </a:r>
            <a:r>
              <a:rPr kumimoji="0" lang="es-ES" sz="1800" b="1" i="0" u="none" strike="noStrike" kern="1200" cap="none" spc="0" normalizeH="0" baseline="0" noProof="0" dirty="0">
                <a:ln>
                  <a:noFill/>
                </a:ln>
                <a:solidFill>
                  <a:srgbClr val="FF00FF">
                    <a:lumMod val="20000"/>
                    <a:lumOff val="80000"/>
                  </a:srgbClr>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rgbClr val="FF00FF">
                    <a:lumMod val="20000"/>
                    <a:lumOff val="80000"/>
                  </a:srgbClr>
                </a:solidFill>
                <a:effectLst>
                  <a:outerShdw blurRad="38100" dist="38100" dir="2700000" algn="tl">
                    <a:srgbClr val="000000"/>
                  </a:outerShdw>
                </a:effectLst>
                <a:uLnTx/>
                <a:uFillTx/>
                <a:latin typeface="Comic Sans MS" panose="030F0702030302020204" pitchFamily="66" charset="0"/>
                <a:ea typeface="+mn-ea"/>
                <a:cs typeface="+mn-cs"/>
              </a:rPr>
              <a:t>(</a:t>
            </a:r>
            <a:r>
              <a:rPr lang="es-ES" sz="1400" b="1" dirty="0" err="1">
                <a:solidFill>
                  <a:srgbClr val="FF00FF">
                    <a:lumMod val="20000"/>
                    <a:lumOff val="80000"/>
                  </a:srgbClr>
                </a:solidFill>
                <a:effectLst>
                  <a:outerShdw blurRad="38100" dist="38100" dir="2700000" algn="tl">
                    <a:srgbClr val="000000"/>
                  </a:outerShdw>
                </a:effectLst>
                <a:latin typeface="Comic Sans MS" panose="030F0702030302020204" pitchFamily="66" charset="0"/>
              </a:rPr>
              <a:t>Romains</a:t>
            </a:r>
            <a:r>
              <a:rPr lang="es-ES" sz="1400" b="1" dirty="0">
                <a:solidFill>
                  <a:srgbClr val="FF00FF">
                    <a:lumMod val="20000"/>
                    <a:lumOff val="80000"/>
                  </a:srgbClr>
                </a:solidFill>
                <a:effectLst>
                  <a:outerShdw blurRad="38100" dist="38100" dir="2700000" algn="tl">
                    <a:srgbClr val="000000"/>
                  </a:outerShdw>
                </a:effectLst>
                <a:latin typeface="Comic Sans MS" panose="030F0702030302020204" pitchFamily="66" charset="0"/>
              </a:rPr>
              <a:t> 3.28</a:t>
            </a:r>
            <a:r>
              <a:rPr kumimoji="0" lang="es-ES" sz="1400" b="1" i="0" u="none" strike="noStrike" kern="1200" cap="none" spc="0" normalizeH="0" baseline="0" noProof="0" dirty="0">
                <a:ln>
                  <a:noFill/>
                </a:ln>
                <a:solidFill>
                  <a:srgbClr val="FF00FF">
                    <a:lumMod val="20000"/>
                    <a:lumOff val="80000"/>
                  </a:srgbClr>
                </a:solidFill>
                <a:effectLst>
                  <a:outerShdw blurRad="38100" dist="38100" dir="2700000" algn="tl">
                    <a:srgbClr val="000000"/>
                  </a:outerShdw>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631216"/>
          </a:xfrm>
          <a:prstGeom prst="rect">
            <a:avLst/>
          </a:prstGeom>
          <a:noFill/>
        </p:spPr>
        <p:txBody>
          <a:bodyPr wrap="square" rtlCol="0">
            <a:spAutoFit/>
          </a:bodyPr>
          <a:lstStyle/>
          <a:p>
            <a:pPr lvl="0">
              <a:spcBef>
                <a:spcPts val="600"/>
              </a:spcBef>
            </a:pPr>
            <a:r>
              <a:rPr lang="fr-FR" sz="2000" b="1" dirty="0">
                <a:solidFill>
                  <a:prstClr val="black"/>
                </a:solidFill>
              </a:rPr>
              <a:t>Notre salut (le pardon des péchés et la vie éternelle) s'obtient grâce à l'œuvre que Jésus a accomplie pour nous sur la croix (Galates 3.13). Cela nous pousse à aimer Jésus pour cela (1 Jean 4.9, 19). Et cet amour, nous le démontrons précisément en gardant ses commandements (Jean. 14:15</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863242932"/>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lvl="0">
              <a:spcBef>
                <a:spcPts val="600"/>
              </a:spcBef>
            </a:pPr>
            <a:r>
              <a:rPr lang="fr-FR" sz="2000" b="1" dirty="0">
                <a:solidFill>
                  <a:prstClr val="black"/>
                </a:solidFill>
              </a:rPr>
              <a:t>Jésus n'a jamais prétendu annuler la Loi, mais la confirmer (Matthieu 5.17). La Loi comme l'Évangile sont le reflet du caractère même de Dieu : l'amour</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899" y="3109016"/>
            <a:ext cx="7164805" cy="707886"/>
          </a:xfrm>
          <a:prstGeom prst="rect">
            <a:avLst/>
          </a:prstGeom>
          <a:noFill/>
        </p:spPr>
        <p:txBody>
          <a:bodyPr wrap="square">
            <a:spAutoFit/>
          </a:bodyPr>
          <a:lstStyle/>
          <a:p>
            <a:pPr lvl="0">
              <a:spcBef>
                <a:spcPts val="600"/>
              </a:spcBef>
              <a:defRPr/>
            </a:pPr>
            <a:r>
              <a:rPr lang="fr-FR" sz="2000" b="1" dirty="0">
                <a:solidFill>
                  <a:prstClr val="black"/>
                </a:solidFill>
              </a:rPr>
              <a:t>Repassons la relation entre la Loi et l'Évangile (c'est-à-dire le salut par le sang de Jésus</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67413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7F473F-C39E-3EB4-3632-8639025EF9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8AF79C3-BA8F-3F5A-5B7C-E3C2F7E422AB}"/>
              </a:ext>
            </a:extLst>
          </p:cNvPr>
          <p:cNvSpPr txBox="1"/>
          <p:nvPr/>
        </p:nvSpPr>
        <p:spPr>
          <a:xfrm>
            <a:off x="0" y="0"/>
            <a:ext cx="12191999" cy="769441"/>
          </a:xfrm>
          <a:prstGeom prst="rect">
            <a:avLst/>
          </a:prstGeom>
          <a:noFill/>
        </p:spPr>
        <p:txBody>
          <a:bodyPr wrap="square">
            <a:spAutoFit/>
          </a:bodyPr>
          <a:lstStyle/>
          <a:p>
            <a:pPr algn="ctr"/>
            <a:r>
              <a:rPr lang="fr-FR" sz="4400" b="1" spc="300" noProof="1">
                <a:ln w="10160">
                  <a:solidFill>
                    <a:schemeClr val="accent5"/>
                  </a:solidFill>
                  <a:prstDash val="solid"/>
                </a:ln>
                <a:solidFill>
                  <a:srgbClr val="FFFFFF"/>
                </a:solidFill>
                <a:effectLst>
                  <a:outerShdw blurRad="38100" dist="22860" dir="5400000" algn="tl" rotWithShape="0">
                    <a:srgbClr val="000000">
                      <a:alpha val="30000"/>
                    </a:srgbClr>
                  </a:outerShdw>
                </a:effectLst>
              </a:rPr>
              <a:t>ÉDIFIÉS SUR LE ROC</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0" y="653547"/>
            <a:ext cx="12191999" cy="646331"/>
          </a:xfrm>
          <a:prstGeom prst="rect">
            <a:avLst/>
          </a:prstGeom>
          <a:noFill/>
        </p:spPr>
        <p:txBody>
          <a:bodyPr wrap="square">
            <a:spAutoFit/>
          </a:bodyPr>
          <a:lstStyle/>
          <a:p>
            <a:pPr algn="ctr"/>
            <a:r>
              <a:rPr lang="fr-FR" b="1" noProof="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“C'est pourquoi, quiconque entend ces paroles que je dis et les met en pratique, sera semblable à un homme prudent qui a bâti sa maison sur le roc” </a:t>
            </a:r>
            <a:r>
              <a:rPr lang="fr-FR" sz="1400" b="1" noProof="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(Matthieu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283765" y="1359217"/>
            <a:ext cx="7908234" cy="1015663"/>
          </a:xfrm>
          <a:prstGeom prst="rect">
            <a:avLst/>
          </a:prstGeom>
          <a:noFill/>
        </p:spPr>
        <p:txBody>
          <a:bodyPr wrap="square" rtlCol="0">
            <a:spAutoFit/>
          </a:bodyPr>
          <a:lstStyle/>
          <a:p>
            <a:pPr>
              <a:spcBef>
                <a:spcPts val="600"/>
              </a:spcBef>
            </a:pPr>
            <a:r>
              <a:rPr lang="fr-FR" sz="2000" b="1" noProof="1"/>
              <a:t>Accepter l'Évangile suppose de suivre un processus. La première étape est la connaissance. Nous devons savoir que Quelqu'un peut nous racheter (Romains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38124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6" y="4824905"/>
            <a:ext cx="7865071" cy="1323439"/>
          </a:xfrm>
          <a:prstGeom prst="rect">
            <a:avLst/>
          </a:prstGeom>
          <a:noFill/>
        </p:spPr>
        <p:txBody>
          <a:bodyPr wrap="square" lIns="0">
            <a:spAutoFit/>
          </a:bodyPr>
          <a:lstStyle/>
          <a:p>
            <a:pPr>
              <a:spcBef>
                <a:spcPts val="600"/>
              </a:spcBef>
            </a:pPr>
            <a:r>
              <a:rPr lang="fr-FR" sz="2000" b="1" noProof="1"/>
              <a:t>La connaissance doit être accompagnée d'actes concrets (Matthieu 7.24-25). Nous sommes justifiés sans les œuvres de la Loi (Romains 3.28), mais il est nécessaire que ces œuvres se voient dans notre vie comme résultat de notre salut (Matthieu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718416"/>
            <a:ext cx="3588026" cy="1086611"/>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283764" y="2374880"/>
            <a:ext cx="790823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Mais la connaissance, en elle-même, ne nous sauvera pas. Jésus a comparé ceux qui reçoivent la connaissance du salut, mais ne mettent pas en pratique les principes de l'évangile, à une personne qui a bâti sur le sable “et grande fut sa ruine” (Matthieu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36705" y="6148344"/>
            <a:ext cx="7908233" cy="707886"/>
          </a:xfrm>
          <a:prstGeom prst="rect">
            <a:avLst/>
          </a:prstGeom>
          <a:noFill/>
        </p:spPr>
        <p:txBody>
          <a:bodyPr wrap="square" l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Lorsque nous acceptons Jésus et vivons en étroite relation avec lui, en gardant ses commandements, nous édifions sur le Roc.</a:t>
            </a: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DABA2D-EC74-9337-3625-48A3B2E17B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82F9EDC-7803-B481-967D-BAE791340D60}"/>
              </a:ext>
            </a:extLst>
          </p:cNvPr>
          <p:cNvSpPr txBox="1"/>
          <p:nvPr/>
        </p:nvSpPr>
        <p:spPr>
          <a:xfrm>
            <a:off x="422727" y="1260154"/>
            <a:ext cx="10152508" cy="3785652"/>
          </a:xfrm>
          <a:prstGeom prst="rect">
            <a:avLst/>
          </a:prstGeom>
          <a:noFill/>
        </p:spPr>
        <p:txBody>
          <a:bodyPr wrap="square">
            <a:spAutoFit/>
          </a:bodyPr>
          <a:lstStyle/>
          <a:p>
            <a:r>
              <a:rPr lang="fr-FR" sz="3000" b="1" baseline="30000" noProof="1">
                <a:latin typeface="Constantia" panose="02030602050306030303" pitchFamily="18" charset="0"/>
              </a:rPr>
              <a:t>« </a:t>
            </a:r>
            <a:r>
              <a:rPr lang="fr-FR" sz="3000" b="1" noProof="1">
                <a:latin typeface="Constantia" panose="02030602050306030303" pitchFamily="18" charset="0"/>
              </a:rPr>
              <a:t>Mais si la loi nous révèle nos péchés, elle ne nous en donne pas le remède. Si elle promet la vie à celui qui obéit, elle prononce la peine de mort contre les transgresseurs. Seul l’Evangile peut purifier des souillures du péché. Par la conversion à Dieu, dont il a transgressé la loi, et par la foi au sacrifice expiatoire de Jésus-Christ, l’homme obtient la “rémission des péchés passés” et devient participant de la nature divine.</a:t>
            </a:r>
            <a:r>
              <a:rPr lang="fr-FR" sz="3000" b="1" baseline="30000" noProof="1">
                <a:latin typeface="Constantia" panose="02030602050306030303" pitchFamily="18" charset="0"/>
              </a:rPr>
              <a:t> »</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5530713" y="5411692"/>
            <a:ext cx="5044522" cy="338554"/>
          </a:xfrm>
          <a:prstGeom prst="rect">
            <a:avLst/>
          </a:prstGeom>
          <a:noFill/>
        </p:spPr>
        <p:txBody>
          <a:bodyPr wrap="none" rtlCol="0">
            <a:spAutoFit/>
          </a:bodyPr>
          <a:lstStyle/>
          <a:p>
            <a:pPr algn="r"/>
            <a:r>
              <a:rPr lang="fr-FR" sz="1600" b="1" noProof="1"/>
              <a:t>E. G. White (</a:t>
            </a:r>
            <a:r>
              <a:rPr lang="fr-FR" sz="1600" b="1" i="1" noProof="1"/>
              <a:t>La Tragédie des Siècles</a:t>
            </a:r>
            <a:r>
              <a:rPr lang="fr-FR" sz="1600" b="1" noProof="1"/>
              <a:t>, Chap.27, p. 508)</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D1301E-6309-A0D1-C3D5-FFFC83C8E7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3547" y="1138081"/>
            <a:ext cx="5915080" cy="4570482"/>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3000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fr-FR" sz="3600" b="1" i="0" u="none" strike="noStrike" kern="1200" cap="none" spc="0" normalizeH="0" baseline="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Je n'oublierai jamais tes ordonnances, Car c'est par elles que tu me rends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la vie.</a:t>
            </a:r>
          </a:p>
          <a:p>
            <a:pPr algn="ctr">
              <a:defRPr/>
            </a:pPr>
            <a:r>
              <a:rPr kumimoji="0" lang="fr-FR" sz="3600" b="1" i="0" u="none" strike="noStrike" kern="1200" cap="none" spc="0" normalizeH="0" baseline="3000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94</a:t>
            </a:r>
            <a:r>
              <a:rPr kumimoji="0" lang="fr-FR" sz="3600" b="1" i="0" u="none" strike="noStrike" kern="1200" cap="none" spc="0" normalizeH="0" baseline="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Je suis à toi : sauve-moi ! Car je recherche tes ordonnances.</a:t>
            </a:r>
            <a:r>
              <a:rPr kumimoji="0" lang="fr-FR" sz="3600" b="1" i="0" u="none" strike="noStrike" kern="1200" cap="none" spc="0" normalizeH="0" baseline="3000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fr-FR" sz="2400" b="1" i="0" u="none" strike="noStrike" kern="1200" cap="none" spc="0" normalizeH="0" baseline="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(Psaumes 119.93-94 </a:t>
            </a:r>
            <a:r>
              <a:rPr kumimoji="0" lang="fr-FR" sz="1400" b="1" i="0" u="none" strike="noStrike" kern="1200" cap="none" spc="0" normalizeH="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NEG 1979</a:t>
            </a:r>
            <a:r>
              <a:rPr kumimoji="0" lang="fr-FR" sz="2400" b="1" i="0" u="none" strike="noStrike" kern="1200" cap="none" spc="0" normalizeH="0" baseline="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fr-FR" sz="3200" b="1" i="0" u="none" strike="noStrike" kern="1200" cap="none" spc="0" normalizeH="0" baseline="0" noProof="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0927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547716100"/>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015663"/>
          </a:xfrm>
          <a:prstGeom prst="rect">
            <a:avLst/>
          </a:prstGeom>
          <a:noFill/>
        </p:spPr>
        <p:txBody>
          <a:bodyPr wrap="square" rtlCol="0">
            <a:spAutoFit/>
          </a:bodyPr>
          <a:lstStyle/>
          <a:p>
            <a:pPr lvl="0">
              <a:spcBef>
                <a:spcPts val="600"/>
              </a:spcBef>
            </a:pPr>
            <a:r>
              <a:rPr lang="fr-FR" sz="2000" b="1" dirty="0">
                <a:solidFill>
                  <a:prstClr val="black"/>
                </a:solidFill>
              </a:rPr>
              <a:t>Que nous l'acceptions ou non, le péché est un problème qui nous touche tous, détruisant notre relation avec Dieu : “car tous ont péché et sont privés de la gloire de Dieu” (Romains 3.23)</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FOI</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02472" y="2019299"/>
              <a:ext cx="1013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ptos" panose="02110004020202020204"/>
                  <a:ea typeface="+mn-ea"/>
                  <a:cs typeface="+mn-cs"/>
                </a:rPr>
                <a:t>ŒUVRES</a:t>
              </a:r>
              <a:endParaRPr kumimoji="0" lang="es-ES"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lvl="0">
              <a:spcBef>
                <a:spcPts val="600"/>
              </a:spcBef>
              <a:defRPr/>
            </a:pPr>
            <a:r>
              <a:rPr lang="fr-FR" sz="2000" b="1" dirty="0">
                <a:solidFill>
                  <a:prstClr val="black"/>
                </a:solidFill>
              </a:rPr>
              <a:t>Bien compris, la Loi et l'Évangile ne sont pas incompatibles, mais tous deux collaborent dans notre lutte contre le péché. Chacun a sa fonction</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20676"/>
            <a:ext cx="7741719" cy="1631216"/>
          </a:xfrm>
          <a:prstGeom prst="rect">
            <a:avLst/>
          </a:prstGeom>
          <a:noFill/>
        </p:spPr>
        <p:txBody>
          <a:bodyPr wrap="square">
            <a:spAutoFit/>
          </a:bodyPr>
          <a:lstStyle/>
          <a:p>
            <a:pPr lvl="0">
              <a:spcBef>
                <a:spcPts val="600"/>
              </a:spcBef>
              <a:defRPr/>
            </a:pPr>
            <a:r>
              <a:rPr lang="fr-FR" sz="2000" b="1" dirty="0">
                <a:solidFill>
                  <a:prstClr val="black"/>
                </a:solidFill>
              </a:rPr>
              <a:t>Comment réparer la brèche que le péché produit entre Dieu et nous ? Certains ont proposé deux solutions possibles au problème : uniquement la Loi (salut par les œuvres, une conception erronée de la fonction de la Loi) ; ou uniquement l'Évangile (salut par la foi, en abolissant la Loi</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1854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C1E911E-D773-F602-6158-D6FDC31003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FA6CDF06-7A62-4BDB-EB3B-550254E3F737}"/>
              </a:ext>
            </a:extLst>
          </p:cNvPr>
          <p:cNvSpPr txBox="1"/>
          <p:nvPr/>
        </p:nvSpPr>
        <p:spPr>
          <a:xfrm>
            <a:off x="731521" y="1921338"/>
            <a:ext cx="4954288" cy="2800767"/>
          </a:xfrm>
          <a:prstGeom prst="rect">
            <a:avLst/>
          </a:prstGeom>
          <a:noFill/>
        </p:spPr>
        <p:txBody>
          <a:bodyPr wrap="square">
            <a:spAutoFit/>
            <a:scene3d>
              <a:camera prst="orthographicFront"/>
              <a:lightRig rig="threePt" dir="t"/>
            </a:scene3d>
            <a:sp3d extrusionH="57150">
              <a:bevelT w="38100" h="38100"/>
            </a:sp3d>
          </a:bodyPr>
          <a:lstStyle/>
          <a:p>
            <a:pPr algn="ctr"/>
            <a:r>
              <a:rPr lang="fr-FR" sz="8800" b="1" noProof="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 PÉCHÉ</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D632111-F959-0600-20F2-12612F2047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fr-FR" sz="4400" b="1" spc="300" noProof="1">
                <a:ln w="0"/>
                <a:solidFill>
                  <a:schemeClr val="bg2"/>
                </a:solidFill>
                <a:effectLst>
                  <a:outerShdw blurRad="38100" dist="38100" dir="2700000" algn="tl">
                    <a:srgbClr val="000000">
                      <a:alpha val="82000"/>
                    </a:srgbClr>
                  </a:outerShdw>
                </a:effectLst>
              </a:rPr>
              <a:t>ÉVITER LA TENTATION</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69332"/>
          </a:xfrm>
          <a:prstGeom prst="rect">
            <a:avLst/>
          </a:prstGeom>
          <a:noFill/>
        </p:spPr>
        <p:txBody>
          <a:bodyPr wrap="square">
            <a:spAutoFit/>
          </a:bodyPr>
          <a:lstStyle/>
          <a:p>
            <a:pPr algn="ctr"/>
            <a:r>
              <a:rPr lang="fr-FR" b="1" noProof="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“chacun est tenté quand il est attiré et amorcé par sa propre convoitise” </a:t>
            </a:r>
            <a:r>
              <a:rPr lang="fr-FR" sz="1400" b="1" noProof="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(Jacques 1.14 </a:t>
            </a:r>
            <a:r>
              <a:rPr lang="fr-FR" sz="1100" b="1" noProof="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NEG 1979</a:t>
            </a:r>
            <a:r>
              <a:rPr lang="fr-FR" sz="1400" b="1" noProof="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2988000" y="1121491"/>
            <a:ext cx="9203999" cy="1015663"/>
          </a:xfrm>
          <a:prstGeom prst="rect">
            <a:avLst/>
          </a:prstGeom>
          <a:noFill/>
        </p:spPr>
        <p:txBody>
          <a:bodyPr wrap="square" rtlCol="0">
            <a:spAutoFit/>
          </a:bodyPr>
          <a:lstStyle/>
          <a:p>
            <a:pPr>
              <a:spcBef>
                <a:spcPts val="600"/>
              </a:spcBef>
            </a:pPr>
            <a:r>
              <a:rPr lang="fr-FR" sz="2000" b="1" noProof="1"/>
              <a:t>Jacques appelle “heureux” celui qui résiste à la tentation (Jacques 1.12) Mais il précise que la tentation ne vient pas de Dieu (Jacques 1.13), mais que la tentation naît de nos propres mauvais désirs (Jacques 1.14).</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37654" y="1209980"/>
            <a:ext cx="2700000" cy="1588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982" y="3323311"/>
            <a:ext cx="2709672" cy="2784348"/>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2988000" y="2160000"/>
            <a:ext cx="5202642" cy="2862322"/>
          </a:xfrm>
          <a:prstGeom prst="rect">
            <a:avLst/>
          </a:prstGeom>
          <a:noFill/>
        </p:spPr>
        <p:txBody>
          <a:bodyPr wrap="square">
            <a:spAutoFit/>
          </a:bodyPr>
          <a:lstStyle/>
          <a:p>
            <a:pPr>
              <a:spcBef>
                <a:spcPts val="600"/>
              </a:spcBef>
            </a:pPr>
            <a:r>
              <a:rPr lang="fr-FR" sz="2000" b="1" noProof="1"/>
              <a:t>Paul parle d'un “tentateur” (1</a:t>
            </a:r>
            <a:r>
              <a:rPr lang="fr-FR" sz="1600" b="1" noProof="1"/>
              <a:t> </a:t>
            </a:r>
            <a:r>
              <a:rPr lang="fr-FR" sz="1700" b="1" noProof="1"/>
              <a:t>Thessaloniciens </a:t>
            </a:r>
            <a:r>
              <a:rPr lang="fr-FR" sz="2000" b="1" noProof="1"/>
              <a:t>3.5), que Jésus a identifié comme Satan (Matthieu 4.3, 10). C'est lui qui sait le mieux utiliser nos faiblesses pour nous conduire au péché. N'oublions pas que nous sommes plongés dans une guerre cosmique entre Christ et Satan, et que le tentateur fera tout son possible pour nous éloigner de Christ.</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2988000" y="5040000"/>
            <a:ext cx="9204000" cy="1015663"/>
          </a:xfrm>
          <a:prstGeom prst="rect">
            <a:avLst/>
          </a:prstGeom>
          <a:noFill/>
        </p:spPr>
        <p:txBody>
          <a:bodyPr wrap="square">
            <a:spAutoFit/>
          </a:bodyPr>
          <a:lstStyle/>
          <a:p>
            <a:pPr>
              <a:spcBef>
                <a:spcPts val="600"/>
              </a:spcBef>
            </a:pPr>
            <a:r>
              <a:rPr lang="fr-FR" sz="2000" b="1" noProof="1"/>
              <a:t>Samson est un exemple clair d'une personne qui cède à la tentation en se laissant emporter par ses émotions, sachant pourtant que celles-ci allaient à l'encontre de la volonté de Dieu (Juges 14.1-3 ; 16.1, 4).</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2075935" y="6089004"/>
            <a:ext cx="10116063" cy="707886"/>
          </a:xfrm>
          <a:prstGeom prst="rect">
            <a:avLst/>
          </a:prstGeom>
          <a:noFill/>
        </p:spPr>
        <p:txBody>
          <a:bodyPr wrap="square">
            <a:spAutoFit/>
          </a:bodyPr>
          <a:lstStyle/>
          <a:p>
            <a:pPr>
              <a:spcBef>
                <a:spcPts val="600"/>
              </a:spcBef>
            </a:pPr>
            <a:r>
              <a:rPr lang="fr-FR" sz="2000" b="1" noProof="1"/>
              <a:t>Comment éviter la tentation ? En cherchant Dieu (Matthieu 6.33) ; en passant du temps seul avec lui (Marc 14.38) ; en saisissant le bouclier de la foi (Éphésiens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lvl="0" algn="ctr"/>
            <a:r>
              <a:rPr lang="fr-FR" sz="4400" b="1" spc="30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outerShdw>
                </a:effectLst>
              </a:rPr>
              <a:t>CONSEILS POUR ÉVITER LE PÉCHÉ</a:t>
            </a:r>
            <a:endParaRPr kumimoji="0" lang="es-ES" sz="4400" b="1" i="0" u="none" strike="noStrike" kern="1200" cap="none" spc="300" normalizeH="0" baseline="0" noProof="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483013" y="584733"/>
            <a:ext cx="11442288" cy="646331"/>
          </a:xfrm>
          <a:prstGeom prst="rect">
            <a:avLst/>
          </a:prstGeom>
          <a:noFill/>
        </p:spPr>
        <p:txBody>
          <a:bodyPr wrap="square">
            <a:spAutoFit/>
          </a:bodyPr>
          <a:lstStyle/>
          <a:p>
            <a:pPr lvl="0" algn="ctr"/>
            <a:r>
              <a:rPr kumimoji="0" lang="es-ES" sz="1800" b="1" i="0" u="none" strike="noStrike" kern="1200" cap="none" spc="0" normalizeH="0" baseline="0" noProof="0" dirty="0">
                <a:ln>
                  <a:noFill/>
                </a:ln>
                <a:solidFill>
                  <a:srgbClr val="D8FFE4"/>
                </a:solidFill>
                <a:effectLst>
                  <a:outerShdw blurRad="38100" dist="38100" dir="2700000" algn="tl">
                    <a:srgbClr val="000000"/>
                  </a:outerShdw>
                </a:effectLst>
                <a:uLnTx/>
                <a:uFillTx/>
                <a:latin typeface="Comic Sans MS" panose="030F0702030302020204" pitchFamily="66" charset="0"/>
                <a:ea typeface="+mn-ea"/>
                <a:cs typeface="+mn-cs"/>
              </a:rPr>
              <a:t>“</a:t>
            </a:r>
            <a:r>
              <a:rPr lang="fr-FR" b="1" noProof="1">
                <a:solidFill>
                  <a:srgbClr val="D8FFE4"/>
                </a:solidFill>
                <a:effectLst>
                  <a:outerShdw blurRad="38100" dist="38100" dir="2700000" algn="tl">
                    <a:srgbClr val="000000"/>
                  </a:outerShdw>
                </a:effectLst>
                <a:latin typeface="Comic Sans MS" panose="030F0702030302020204" pitchFamily="66" charset="0"/>
              </a:rPr>
              <a:t>Et si ton œil te fait tomber dans le péché, arrache-le ; mieux vaut pour toi entrer dans le royaume de Dieu avec un seul œil, que d'avoir deux yeux et être jeté dans la géhenne</a:t>
            </a:r>
            <a:r>
              <a:rPr kumimoji="0" lang="es-ES" sz="1800" b="1" i="0" u="none" strike="noStrike" kern="1200" cap="none" spc="0" normalizeH="0" baseline="0" noProof="0" dirty="0">
                <a:ln>
                  <a:noFill/>
                </a:ln>
                <a:solidFill>
                  <a:srgbClr val="D8FFE4"/>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rgbClr val="D8FFE4"/>
                </a:solidFill>
                <a:effectLst>
                  <a:outerShdw blurRad="38100" dist="38100" dir="2700000" algn="tl">
                    <a:srgbClr val="000000"/>
                  </a:outerShdw>
                </a:effectLst>
                <a:uLnTx/>
                <a:uFillTx/>
                <a:latin typeface="Comic Sans MS" panose="030F0702030302020204" pitchFamily="66" charset="0"/>
                <a:ea typeface="+mn-ea"/>
                <a:cs typeface="+mn-cs"/>
              </a:rPr>
              <a:t>(</a:t>
            </a:r>
            <a:r>
              <a:rPr lang="es-ES" sz="1400" b="1" dirty="0">
                <a:solidFill>
                  <a:srgbClr val="D8FFE4"/>
                </a:solidFill>
                <a:effectLst>
                  <a:outerShdw blurRad="38100" dist="38100" dir="2700000" algn="tl">
                    <a:srgbClr val="000000"/>
                  </a:outerShdw>
                </a:effectLst>
                <a:latin typeface="Comic Sans MS" panose="030F0702030302020204" pitchFamily="66" charset="0"/>
              </a:rPr>
              <a:t>Marc 9.47</a:t>
            </a:r>
            <a:r>
              <a:rPr kumimoji="0" lang="es-ES" sz="1400" b="1" i="0" u="none" strike="noStrike" kern="1200" cap="none" spc="0" normalizeH="0" baseline="0" noProof="0" dirty="0">
                <a:ln>
                  <a:noFill/>
                </a:ln>
                <a:solidFill>
                  <a:srgbClr val="D8FFE4"/>
                </a:solidFill>
                <a:effectLst>
                  <a:outerShdw blurRad="38100" dist="38100" dir="2700000" algn="tl">
                    <a:srgbClr val="000000"/>
                  </a:outerShdw>
                </a:effectLst>
                <a:uLnTx/>
                <a:uFillTx/>
                <a:latin typeface="Comic Sans MS" panose="030F0702030302020204" pitchFamily="66" charset="0"/>
                <a:ea typeface="+mn-ea"/>
                <a:cs typeface="+mn-cs"/>
              </a:rPr>
              <a:t>)</a:t>
            </a:r>
            <a:endParaRPr kumimoji="0" lang="es-ES" sz="1800" b="1" i="0" u="none" strike="noStrike" kern="1200" cap="none" spc="0" normalizeH="0" baseline="0" noProof="0" dirty="0">
              <a:ln>
                <a:noFill/>
              </a:ln>
              <a:solidFill>
                <a:srgbClr val="D8FFE4"/>
              </a:solidFill>
              <a:effectLst>
                <a:outerShdw blurRad="38100" dist="38100" dir="2700000" algn="tl">
                  <a:srgbClr val="000000"/>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8357908" cy="400110"/>
          </a:xfrm>
          <a:prstGeom prst="rect">
            <a:avLst/>
          </a:prstGeom>
          <a:noFill/>
        </p:spPr>
        <p:txBody>
          <a:bodyPr wrap="square" rtlCol="0">
            <a:spAutoFit/>
          </a:bodyPr>
          <a:lstStyle/>
          <a:p>
            <a:pPr lvl="0">
              <a:spcBef>
                <a:spcPts val="600"/>
              </a:spcBef>
            </a:pPr>
            <a:r>
              <a:rPr lang="fr-FR" sz="2000" b="1" dirty="0">
                <a:solidFill>
                  <a:prstClr val="black"/>
                </a:solidFill>
              </a:rPr>
              <a:t>Jésus nous a laissé des instructions claires pour éviter le péché </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1233551677"/>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lvl="0">
              <a:spcBef>
                <a:spcPts val="600"/>
              </a:spcBef>
            </a:pPr>
            <a:r>
              <a:rPr lang="fr-FR" sz="2000" b="1" dirty="0">
                <a:solidFill>
                  <a:prstClr val="black"/>
                </a:solidFill>
              </a:rPr>
              <a:t>En définitive, fais tout ton possible pour ne pas commettre de péché, ni être tenté de le commettre</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1133813223"/>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230357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F918822-DC4F-1808-3404-261E41BC822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fr-FR" sz="8800" b="1" noProof="1">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LA LOI</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2CAD96-B5AD-88AE-7EB5-8B5F9C97618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noProof="1">
                <a:ln/>
                <a:solidFill>
                  <a:schemeClr val="accent3"/>
                </a:solidFill>
              </a:rPr>
              <a:t>LA LOI ET LE PÉCHÉ</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5">
                    <a:lumMod val="75000"/>
                  </a:schemeClr>
                </a:solidFill>
                <a:latin typeface="Comic Sans MS" panose="030F0702030302020204" pitchFamily="66" charset="0"/>
              </a:rPr>
              <a:t>“Quiconque pèche transgresse aussi la loi, car le péché est la transgression de la loi” </a:t>
            </a:r>
            <a:r>
              <a:rPr lang="fr-FR" sz="1400" b="1" noProof="1">
                <a:solidFill>
                  <a:schemeClr val="accent5">
                    <a:lumMod val="75000"/>
                  </a:schemeClr>
                </a:solidFill>
                <a:latin typeface="Comic Sans MS" panose="030F0702030302020204" pitchFamily="66" charset="0"/>
              </a:rPr>
              <a:t>(1 Jean 3.4)</a:t>
            </a:r>
            <a:endParaRPr lang="fr-FR" b="1" noProof="1">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8" y="2011444"/>
            <a:ext cx="12013762" cy="1015663"/>
          </a:xfrm>
          <a:prstGeom prst="rect">
            <a:avLst/>
          </a:prstGeom>
          <a:noFill/>
        </p:spPr>
        <p:txBody>
          <a:bodyPr wrap="square" rtlCol="0">
            <a:spAutoFit/>
          </a:bodyPr>
          <a:lstStyle/>
          <a:p>
            <a:pPr>
              <a:spcBef>
                <a:spcPts val="600"/>
              </a:spcBef>
            </a:pPr>
            <a:r>
              <a:rPr lang="fr-FR" sz="2000" b="1" noProof="1"/>
              <a:t>La relation de la Loi avec le péché a été mal interprétée par certains qui pensent qu'en gardant la Loi, ils peuvent racheter leurs péchés (Galates 5.4). Cette idée a conduit d'autres à l'extrême opposé, </a:t>
            </a:r>
          </a:p>
          <a:p>
            <a:r>
              <a:rPr lang="fr-FR" sz="2000" b="1" noProof="1"/>
              <a:t>c'est-à-dire que la Loi a été abolie.</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2849" y="4053473"/>
            <a:ext cx="3312000" cy="2101540"/>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3637697" y="3762000"/>
            <a:ext cx="5361369" cy="1631216"/>
          </a:xfrm>
          <a:prstGeom prst="rect">
            <a:avLst/>
          </a:prstGeom>
          <a:noFill/>
        </p:spPr>
        <p:txBody>
          <a:bodyPr wrap="square">
            <a:spAutoFit/>
          </a:bodyPr>
          <a:lstStyle/>
          <a:p>
            <a:pPr>
              <a:spcBef>
                <a:spcPts val="600"/>
              </a:spcBef>
            </a:pPr>
            <a:r>
              <a:rPr lang="fr-FR" sz="2000" b="1" noProof="1"/>
              <a:t>La Loi nous montre le péché </a:t>
            </a:r>
            <a:r>
              <a:rPr lang="fr-FR" sz="2000" b="1" noProof="1">
                <a:solidFill>
                  <a:srgbClr val="661C5C"/>
                </a:solidFill>
              </a:rPr>
              <a:t>(1 Jean 3.4)</a:t>
            </a:r>
            <a:r>
              <a:rPr lang="fr-FR" sz="2000" b="1" noProof="1"/>
              <a:t>. Sans la Loi, nous ne saurions pas ce qu'est le péché </a:t>
            </a:r>
            <a:r>
              <a:rPr lang="fr-FR" sz="2000" b="1" noProof="1">
                <a:solidFill>
                  <a:srgbClr val="661C5C"/>
                </a:solidFill>
              </a:rPr>
              <a:t>(Romains 7.7)</a:t>
            </a:r>
            <a:r>
              <a:rPr lang="fr-FR" sz="2000" b="1" noProof="1"/>
              <a:t> et, par conséquent, nous ne chercherions pas de solution </a:t>
            </a:r>
            <a:r>
              <a:rPr lang="fr-FR" sz="2000" b="1" noProof="1">
                <a:solidFill>
                  <a:srgbClr val="661C5C"/>
                </a:solidFill>
              </a:rPr>
              <a:t>(Galates 3.24)</a:t>
            </a:r>
            <a:r>
              <a:rPr lang="fr-FR" sz="2000" b="1" noProof="1"/>
              <a:t>.</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3637697" y="5400000"/>
            <a:ext cx="5387235" cy="1323439"/>
          </a:xfrm>
          <a:prstGeom prst="rect">
            <a:avLst/>
          </a:prstGeom>
          <a:noFill/>
        </p:spPr>
        <p:txBody>
          <a:bodyPr wrap="square">
            <a:spAutoFit/>
          </a:bodyPr>
          <a:lstStyle/>
          <a:p>
            <a:pPr>
              <a:spcBef>
                <a:spcPts val="600"/>
              </a:spcBef>
            </a:pPr>
            <a:r>
              <a:rPr lang="fr-FR" sz="2000" b="1" noProof="1"/>
              <a:t>Loin d'être un fardeau, la Loi est une clôture protectrice qui nous évite de souffrir les terribles conséquences du péché (1 Jean 5.3 ; Psaumes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78238" y="3042000"/>
            <a:ext cx="1201376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Le problème a été de penser que la Loi est liée au salut comme moyen ou comme obstacle pour l'atteindre. Mais la fonction de la Loi n'a jamais été salvifique. Quelle est donc sa fonction ?</a:t>
            </a: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7500BC-EE13-690D-CC5E-5E1538FAEF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DBD6B4B0-A905-8BFD-5287-4887A7DB2D7A}"/>
              </a:ext>
            </a:extLst>
          </p:cNvPr>
          <p:cNvSpPr txBox="1"/>
          <p:nvPr/>
        </p:nvSpPr>
        <p:spPr>
          <a:xfrm>
            <a:off x="-1" y="2612318"/>
            <a:ext cx="5685810" cy="2554545"/>
          </a:xfrm>
          <a:prstGeom prst="rect">
            <a:avLst/>
          </a:prstGeom>
          <a:noFill/>
        </p:spPr>
        <p:txBody>
          <a:bodyPr wrap="square">
            <a:spAutoFit/>
            <a:scene3d>
              <a:camera prst="orthographicFront"/>
              <a:lightRig rig="threePt" dir="t"/>
            </a:scene3d>
            <a:sp3d extrusionH="57150">
              <a:bevelT w="38100" h="38100"/>
            </a:sp3d>
          </a:bodyPr>
          <a:lstStyle/>
          <a:p>
            <a:pPr algn="ctr"/>
            <a:r>
              <a:rPr lang="fr-FR" sz="8000" b="1" noProof="1">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L’</a:t>
            </a:r>
          </a:p>
          <a:p>
            <a:pPr algn="ctr"/>
            <a:r>
              <a:rPr lang="fr-FR" sz="8000" b="1" noProof="1">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ÉVANGILE</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1248</TotalTime>
  <Words>1369</Words>
  <Application>Microsoft Office PowerPoint</Application>
  <PresentationFormat>Panorámica</PresentationFormat>
  <Paragraphs>71</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85</cp:revision>
  <dcterms:created xsi:type="dcterms:W3CDTF">2026-04-14T06:19:54Z</dcterms:created>
  <dcterms:modified xsi:type="dcterms:W3CDTF">2026-05-24T06:57:08Z</dcterms:modified>
</cp:coreProperties>
</file>