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2"/>
  </p:notesMasterIdLst>
  <p:sldIdLst>
    <p:sldId id="298" r:id="rId3"/>
    <p:sldId id="300" r:id="rId4"/>
    <p:sldId id="289" r:id="rId5"/>
    <p:sldId id="301" r:id="rId6"/>
    <p:sldId id="309" r:id="rId7"/>
    <p:sldId id="302" r:id="rId8"/>
    <p:sldId id="303" r:id="rId9"/>
    <p:sldId id="258" r:id="rId10"/>
    <p:sldId id="304" r:id="rId11"/>
    <p:sldId id="259" r:id="rId12"/>
    <p:sldId id="305" r:id="rId13"/>
    <p:sldId id="310" r:id="rId14"/>
    <p:sldId id="306" r:id="rId15"/>
    <p:sldId id="311" r:id="rId16"/>
    <p:sldId id="307" r:id="rId17"/>
    <p:sldId id="294" r:id="rId18"/>
    <p:sldId id="308" r:id="rId19"/>
    <p:sldId id="295" r:id="rId20"/>
    <p:sldId id="290" r:id="rId21"/>
  </p:sldIdLst>
  <p:sldSz cx="12192000" cy="6858000"/>
  <p:notesSz cx="6858000" cy="9144000"/>
  <p:embeddedFontLst>
    <p:embeddedFont>
      <p:font typeface="Aptos Light" panose="020B0004020202020204" pitchFamily="34" charset="0"/>
      <p:regular r:id="rId23"/>
      <p:italic r:id="rId24"/>
    </p:embeddedFont>
    <p:embeddedFont>
      <p:font typeface="Comic Sans MS" panose="030F0702030302020204" pitchFamily="66" charset="0"/>
      <p:regular r:id="rId25"/>
      <p:bold r:id="rId26"/>
      <p:italic r:id="rId27"/>
      <p:boldItalic r:id="rId28"/>
    </p:embeddedFont>
    <p:embeddedFont>
      <p:font typeface="Constantia" panose="02030602050306030303" pitchFamily="18" charset="0"/>
      <p:regular r:id="rId29"/>
      <p:bold r:id="rId30"/>
      <p:italic r:id="rId31"/>
      <p:boldItalic r:id="rId32"/>
    </p:embeddedFont>
    <p:embeddedFont>
      <p:font typeface="Georgia" panose="02040502050405020303" pitchFamily="18" charset="0"/>
      <p:regular r:id="rId33"/>
      <p:bold r:id="rId34"/>
      <p:italic r:id="rId35"/>
      <p:boldItalic r:id="rId36"/>
    </p:embeddedFont>
    <p:embeddedFont>
      <p:font typeface="Open Sans Light" panose="020B0306030504020204" pitchFamily="34" charset="0"/>
      <p:regular r:id="rId37"/>
      <p:italic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A32"/>
    <a:srgbClr val="FAF9F6"/>
    <a:srgbClr val="D1CAFC"/>
    <a:srgbClr val="9F4E4B"/>
    <a:srgbClr val="2FC2D6"/>
    <a:srgbClr val="E3B94B"/>
    <a:srgbClr val="931C14"/>
    <a:srgbClr val="D3B5E9"/>
    <a:srgbClr val="D8BEFF"/>
    <a:srgbClr val="F0B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7" autoAdjust="0"/>
    <p:restoredTop sz="96301" autoAdjust="0"/>
  </p:normalViewPr>
  <p:slideViewPr>
    <p:cSldViewPr snapToGrid="0">
      <p:cViewPr varScale="1">
        <p:scale>
          <a:sx n="107" d="100"/>
          <a:sy n="107" d="100"/>
        </p:scale>
        <p:origin x="9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fr-FR" sz="2000" b="1" dirty="0">
              <a:effectLst>
                <a:outerShdw blurRad="38100" dist="38100" dir="2700000" algn="tl">
                  <a:srgbClr val="000000"/>
                </a:outerShdw>
              </a:effectLst>
            </a:rPr>
            <a:t>Les tempêtes      de la vie</a:t>
          </a:r>
          <a:endParaRPr lang="es-ES" sz="2000" b="1" dirty="0">
            <a:effectLst>
              <a:outerShdw blurRad="38100" dist="38100" dir="2700000" algn="tl">
                <a:srgbClr val="000000"/>
              </a:outerShdw>
            </a:effectLst>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maladies</a:t>
          </a:r>
          <a:endParaRPr lang="es-ES" sz="2000" b="1" dirty="0">
            <a:effectLst>
              <a:outerShdw blurRad="38100" dist="38100" dir="2700000" algn="tl">
                <a:srgbClr val="000000"/>
              </a:outerShdw>
            </a:effectLst>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désastres</a:t>
          </a:r>
          <a:endParaRPr lang="es-ES" sz="2000" b="1" dirty="0">
            <a:effectLst>
              <a:outerShdw blurRad="38100" dist="38100" dir="2700000" algn="tl">
                <a:srgbClr val="000000"/>
              </a:outerShdw>
            </a:effectLst>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es-ES" sz="2000" b="1" dirty="0">
              <a:effectLst>
                <a:outerShdw blurRad="38100" dist="38100" dir="2700000" algn="tl">
                  <a:srgbClr val="000000"/>
                </a:outerShdw>
              </a:effectLst>
            </a:rPr>
            <a:t>Les </a:t>
          </a:r>
          <a:r>
            <a:rPr lang="es-ES" sz="2000" b="1" dirty="0" err="1">
              <a:effectLst>
                <a:outerShdw blurRad="38100" dist="38100" dir="2700000" algn="tl">
                  <a:srgbClr val="000000"/>
                </a:outerShdw>
              </a:effectLst>
            </a:rPr>
            <a:t>déceptions</a:t>
          </a:r>
          <a:endParaRPr lang="es-ES" sz="2000" b="1" dirty="0">
            <a:effectLst>
              <a:outerShdw blurRad="38100" dist="38100" dir="2700000" algn="tl">
                <a:srgbClr val="000000"/>
              </a:outerShdw>
            </a:effectLst>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es-ES" sz="2000" b="1" dirty="0" err="1">
              <a:effectLst>
                <a:outerShdw blurRad="38100" dist="38100" dir="2700000" algn="tl">
                  <a:srgbClr val="000000"/>
                </a:outerShdw>
              </a:effectLst>
            </a:rPr>
            <a:t>Voir</a:t>
          </a:r>
          <a:r>
            <a:rPr lang="es-ES" sz="2000" b="1" dirty="0">
              <a:effectLst>
                <a:outerShdw blurRad="38100" dist="38100" dir="2700000" algn="tl">
                  <a:srgbClr val="000000"/>
                </a:outerShdw>
              </a:effectLst>
            </a:rPr>
            <a:t> Jésus</a:t>
          </a: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fr-FR" sz="2000" b="1" dirty="0">
              <a:solidFill>
                <a:schemeClr val="bg2">
                  <a:lumMod val="50000"/>
                </a:schemeClr>
              </a:solidFill>
            </a:rPr>
            <a:t>Il n'accusa pas Dieu et ne le rejeta pas</a:t>
          </a:r>
          <a:endParaRPr lang="es-ES" sz="2000" b="1" dirty="0">
            <a:solidFill>
              <a:schemeClr val="bg2">
                <a:lumMod val="50000"/>
              </a:schemeClr>
            </a:solidFill>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fr-FR" sz="2000" b="1" dirty="0">
              <a:solidFill>
                <a:schemeClr val="accent1">
                  <a:lumMod val="50000"/>
                </a:schemeClr>
              </a:solidFill>
            </a:rPr>
            <a:t>Il s'attacha à lui de toutes ses forces</a:t>
          </a:r>
          <a:endParaRPr lang="es-ES" sz="2000" b="1" dirty="0">
            <a:solidFill>
              <a:schemeClr val="accent1">
                <a:lumMod val="50000"/>
              </a:schemeClr>
            </a:solidFill>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fr-FR" sz="2000" b="1" dirty="0">
              <a:solidFill>
                <a:schemeClr val="accent4">
                  <a:lumMod val="50000"/>
                </a:schemeClr>
              </a:solidFill>
            </a:rPr>
            <a:t>Il fit confiance, même dans les moments les plus sombres</a:t>
          </a:r>
          <a:endParaRPr lang="es-ES" sz="2000" b="1" dirty="0">
            <a:solidFill>
              <a:schemeClr val="accent4">
                <a:lumMod val="50000"/>
              </a:schemeClr>
            </a:solidFill>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a:lstStyle/>
        <a:p>
          <a:r>
            <a:rPr lang="fr-FR" sz="2000" b="1" dirty="0">
              <a:solidFill>
                <a:schemeClr val="accent5">
                  <a:lumMod val="50000"/>
                </a:schemeClr>
              </a:solidFill>
            </a:rPr>
            <a:t>Il posa son regard sur un avenir glorieux (Job 19.25-27)</a:t>
          </a:r>
          <a:endParaRPr lang="es-ES" sz="2000" b="1" dirty="0">
            <a:solidFill>
              <a:schemeClr val="accent5">
                <a:lumMod val="50000"/>
              </a:schemeClr>
            </a:solidFill>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61072" custLinFactY="-45415" custLinFactNeighborX="22619" custLinFactNeighborY="-100000">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61072" custLinFactY="-45415" custLinFactNeighborX="22619" custLinFactNeighborY="-100000">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61072" custLinFactY="-45415" custLinFactNeighborX="22619" custLinFactNeighborY="-100000">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61072" custLinFactY="-45415" custLinFactNeighborX="22619" custLinFactNeighborY="-100000">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fr-FR" sz="2000" b="1" dirty="0">
              <a:effectLst>
                <a:outerShdw blurRad="38100" dist="38100" dir="2700000" algn="tl">
                  <a:srgbClr val="000000"/>
                </a:outerShdw>
              </a:effectLst>
            </a:rPr>
            <a:t>Nous ne devons pas laisser le doute s'enraciner dans notre esprit</a:t>
          </a:r>
          <a:endParaRPr lang="es-ES" sz="2000" b="1" dirty="0">
            <a:effectLst>
              <a:outerShdw blurRad="38100" dist="38100" dir="2700000" algn="tl">
                <a:srgbClr val="000000"/>
              </a:outerShdw>
            </a:effectLst>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fr-FR" sz="2000" b="1" dirty="0">
              <a:effectLst>
                <a:outerShdw blurRad="38100" dist="38100" dir="2700000" algn="tl">
                  <a:srgbClr val="000000"/>
                </a:outerShdw>
              </a:effectLst>
            </a:rPr>
            <a:t>Jésus marche à nos côtés, même dans nos déceptions</a:t>
          </a:r>
          <a:endParaRPr lang="es-ES" sz="2000" b="1" dirty="0">
            <a:effectLst>
              <a:outerShdw blurRad="38100" dist="38100" dir="2700000" algn="tl">
                <a:srgbClr val="000000"/>
              </a:outerShdw>
            </a:effectLst>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fr-FR" sz="2000" b="1" dirty="0">
              <a:effectLst>
                <a:outerShdw blurRad="38100" dist="38100" dir="2700000" algn="tl">
                  <a:srgbClr val="000000"/>
                </a:outerShdw>
              </a:effectLst>
            </a:rPr>
            <a:t>Il dissipera nos perplexités, si nous l'y autorisons</a:t>
          </a:r>
          <a:endParaRPr lang="es-ES" sz="2000" b="1" dirty="0">
            <a:effectLst>
              <a:outerShdw blurRad="38100" dist="38100" dir="2700000" algn="tl">
                <a:srgbClr val="000000"/>
              </a:outerShdw>
            </a:effectLst>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fr-FR" sz="2000" b="1" dirty="0">
              <a:effectLst>
                <a:outerShdw blurRad="38100" dist="38100" dir="2700000" algn="tl">
                  <a:srgbClr val="000000"/>
                </a:outerShdw>
              </a:effectLst>
            </a:rPr>
            <a:t>Jésus connaît mieux que nous quelle est notre réalité</a:t>
          </a:r>
          <a:endParaRPr lang="es-ES" sz="2000" b="1" dirty="0">
            <a:effectLst>
              <a:outerShdw blurRad="38100" dist="38100" dir="2700000" algn="tl">
                <a:srgbClr val="000000"/>
              </a:outerShdw>
            </a:effectLst>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Les tempêtes      de la vie</a:t>
          </a:r>
          <a:endParaRPr lang="es-ES" sz="2000" b="1" kern="1200" dirty="0">
            <a:effectLst>
              <a:outerShdw blurRad="38100" dist="38100" dir="2700000" algn="tl">
                <a:srgbClr val="000000"/>
              </a:outerShdw>
            </a:effectLst>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maladies</a:t>
          </a:r>
          <a:endParaRPr lang="es-ES" sz="2000" b="1" kern="1200" dirty="0">
            <a:effectLst>
              <a:outerShdw blurRad="38100" dist="38100" dir="2700000" algn="tl">
                <a:srgbClr val="000000"/>
              </a:outerShdw>
            </a:effectLst>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désastres</a:t>
          </a:r>
          <a:endParaRPr lang="es-ES" sz="2000" b="1" kern="1200" dirty="0">
            <a:effectLst>
              <a:outerShdw blurRad="38100" dist="38100" dir="2700000" algn="tl">
                <a:srgbClr val="000000"/>
              </a:outerShdw>
            </a:effectLst>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Les </a:t>
          </a:r>
          <a:r>
            <a:rPr lang="es-ES" sz="2000" b="1" kern="1200" dirty="0" err="1">
              <a:effectLst>
                <a:outerShdw blurRad="38100" dist="38100" dir="2700000" algn="tl">
                  <a:srgbClr val="000000"/>
                </a:outerShdw>
              </a:effectLst>
            </a:rPr>
            <a:t>déceptions</a:t>
          </a:r>
          <a:endParaRPr lang="es-ES" sz="2000" b="1" kern="1200" dirty="0">
            <a:effectLst>
              <a:outerShdw blurRad="38100" dist="38100" dir="2700000" algn="tl">
                <a:srgbClr val="000000"/>
              </a:outerShdw>
            </a:effectLst>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outerShdw>
              </a:effectLst>
            </a:rPr>
            <a:t>Voir</a:t>
          </a:r>
          <a:r>
            <a:rPr lang="es-ES" sz="2000" b="1" kern="1200" dirty="0">
              <a:effectLst>
                <a:outerShdw blurRad="38100" dist="38100" dir="2700000" algn="tl">
                  <a:srgbClr val="000000"/>
                </a:outerShdw>
              </a:effectLst>
            </a:rPr>
            <a:t> Jésus</a:t>
          </a: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197024" y="0"/>
          <a:ext cx="4011677"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2">
                  <a:lumMod val="50000"/>
                </a:schemeClr>
              </a:solidFill>
            </a:rPr>
            <a:t>Il n'accusa pas Dieu et ne le rejeta pas</a:t>
          </a:r>
          <a:endParaRPr lang="es-ES" sz="2000" b="1" kern="1200" dirty="0">
            <a:solidFill>
              <a:schemeClr val="bg2">
                <a:lumMod val="50000"/>
              </a:schemeClr>
            </a:solidFill>
          </a:endParaRPr>
        </a:p>
      </dsp:txBody>
      <dsp:txXfrm>
        <a:off x="2230269" y="33245"/>
        <a:ext cx="3945187" cy="614536"/>
      </dsp:txXfrm>
    </dsp:sp>
    <dsp:sp modelId="{EFC1C032-BB6B-4327-8FB3-AC78A76506B7}">
      <dsp:nvSpPr>
        <dsp:cNvPr id="0" name=""/>
        <dsp:cNvSpPr/>
      </dsp:nvSpPr>
      <dsp:spPr>
        <a:xfrm>
          <a:off x="2197024" y="755283"/>
          <a:ext cx="4011677"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1">
                  <a:lumMod val="50000"/>
                </a:schemeClr>
              </a:solidFill>
            </a:rPr>
            <a:t>Il s'attacha à lui de toutes ses forces</a:t>
          </a:r>
          <a:endParaRPr lang="es-ES" sz="2000" b="1" kern="1200" dirty="0">
            <a:solidFill>
              <a:schemeClr val="accent1">
                <a:lumMod val="50000"/>
              </a:schemeClr>
            </a:solidFill>
          </a:endParaRPr>
        </a:p>
      </dsp:txBody>
      <dsp:txXfrm>
        <a:off x="2230269" y="788528"/>
        <a:ext cx="3945187" cy="614536"/>
      </dsp:txXfrm>
    </dsp:sp>
    <dsp:sp modelId="{DB2C26DC-721C-414F-A725-5108771EFECA}">
      <dsp:nvSpPr>
        <dsp:cNvPr id="0" name=""/>
        <dsp:cNvSpPr/>
      </dsp:nvSpPr>
      <dsp:spPr>
        <a:xfrm>
          <a:off x="2197024" y="1521438"/>
          <a:ext cx="4011677"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4">
                  <a:lumMod val="50000"/>
                </a:schemeClr>
              </a:solidFill>
            </a:rPr>
            <a:t>Il fit confiance, même dans les moments les plus sombres</a:t>
          </a:r>
          <a:endParaRPr lang="es-ES" sz="2000" b="1" kern="1200" dirty="0">
            <a:solidFill>
              <a:schemeClr val="accent4">
                <a:lumMod val="50000"/>
              </a:schemeClr>
            </a:solidFill>
          </a:endParaRPr>
        </a:p>
      </dsp:txBody>
      <dsp:txXfrm>
        <a:off x="2230269" y="1554683"/>
        <a:ext cx="3945187" cy="614536"/>
      </dsp:txXfrm>
    </dsp:sp>
    <dsp:sp modelId="{AA62A8A3-BC74-4365-A875-94B5527A3CAC}">
      <dsp:nvSpPr>
        <dsp:cNvPr id="0" name=""/>
        <dsp:cNvSpPr/>
      </dsp:nvSpPr>
      <dsp:spPr>
        <a:xfrm>
          <a:off x="2197024" y="2287593"/>
          <a:ext cx="4011677"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accent5">
                  <a:lumMod val="50000"/>
                </a:schemeClr>
              </a:solidFill>
            </a:rPr>
            <a:t>Il posa son regard sur un avenir glorieux (Job 19.25-27)</a:t>
          </a:r>
          <a:endParaRPr lang="es-ES" sz="2000" b="1" kern="1200" dirty="0">
            <a:solidFill>
              <a:schemeClr val="accent5">
                <a:lumMod val="50000"/>
              </a:schemeClr>
            </a:solidFill>
          </a:endParaRPr>
        </a:p>
      </dsp:txBody>
      <dsp:txXfrm>
        <a:off x="2230269" y="2320838"/>
        <a:ext cx="3945187"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Nous ne devons pas laisser le doute s'enraciner dans notre esprit</a:t>
          </a:r>
          <a:endParaRPr lang="es-ES" sz="2000" b="1" kern="1200" dirty="0">
            <a:effectLst>
              <a:outerShdw blurRad="38100" dist="38100" dir="2700000" algn="tl">
                <a:srgbClr val="000000"/>
              </a:outerShdw>
            </a:effectLst>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Jésus marche à nos côtés, même dans nos déceptions</a:t>
          </a:r>
          <a:endParaRPr lang="es-ES" sz="2000" b="1" kern="1200" dirty="0">
            <a:effectLst>
              <a:outerShdw blurRad="38100" dist="38100" dir="2700000" algn="tl">
                <a:srgbClr val="000000"/>
              </a:outerShdw>
            </a:effectLst>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Il dissipera nos perplexités, si nous l'y autorisons</a:t>
          </a:r>
          <a:endParaRPr lang="es-ES" sz="2000" b="1" kern="1200" dirty="0">
            <a:effectLst>
              <a:outerShdw blurRad="38100" dist="38100" dir="2700000" algn="tl">
                <a:srgbClr val="000000"/>
              </a:outerShdw>
            </a:effectLst>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effectLst>
                <a:outerShdw blurRad="38100" dist="38100" dir="2700000" algn="tl">
                  <a:srgbClr val="000000"/>
                </a:outerShdw>
              </a:effectLst>
            </a:rPr>
            <a:t>Jésus connaît mieux que nous quelle est notre réalité</a:t>
          </a:r>
          <a:endParaRPr lang="es-ES" sz="2000" b="1" kern="1200" dirty="0">
            <a:effectLst>
              <a:outerShdw blurRad="38100" dist="38100" dir="2700000" algn="tl">
                <a:srgbClr val="000000"/>
              </a:outerShdw>
            </a:effectLst>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CFDA3-371B-42E1-BEEB-42645B447377}" type="datetimeFigureOut">
              <a:rPr lang="es-ES" smtClean="0"/>
              <a:t>07/06/2026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09FA0-B3B4-407C-9734-586C3A8CF5B6}" type="slidenum">
              <a:rPr lang="es-ES" smtClean="0"/>
              <a:t>‹Nº›</a:t>
            </a:fld>
            <a:endParaRPr lang="es-ES"/>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E8A88-69A9-4512-1D4D-36BD008054E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F75F61C-DE09-1118-B448-1D5F5F8C6E0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D02B918-7342-0389-6D52-9EB404D48DAF}"/>
              </a:ext>
            </a:extLst>
          </p:cNvPr>
          <p:cNvSpPr>
            <a:spLocks noGrp="1"/>
          </p:cNvSpPr>
          <p:nvPr>
            <p:ph type="body" idx="1"/>
          </p:nvPr>
        </p:nvSpPr>
        <p:spPr/>
        <p:txBody>
          <a:bodyPr/>
          <a:lstStyle/>
          <a:p>
            <a:r>
              <a:rPr lang="es-ES" dirty="0"/>
              <a:t>Jesús muerto y resurrección</a:t>
            </a:r>
          </a:p>
        </p:txBody>
      </p:sp>
      <p:sp>
        <p:nvSpPr>
          <p:cNvPr id="4" name="Marcador de número de diapositiva 3">
            <a:extLst>
              <a:ext uri="{FF2B5EF4-FFF2-40B4-BE49-F238E27FC236}">
                <a16:creationId xmlns:a16="http://schemas.microsoft.com/office/drawing/2014/main" id="{6E7768F3-7522-C238-4EDD-2E35A8DF98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709FA0-B3B4-407C-9734-586C3A8CF5B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009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07/06/2026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85A2F5-99A1-47F2-9177-DE0415CF7503}" type="datetimeFigureOut">
              <a:rPr lang="es-ES" smtClean="0"/>
              <a:t>07/06/2026</a:t>
            </a:fld>
            <a:endParaRPr lang="es-ES"/>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9158B1-0D16-41AC-BDEA-3A3BDE6789A0}" type="slidenum">
              <a:rPr lang="es-ES" smtClean="0"/>
              <a:t>‹Nº›</a:t>
            </a:fld>
            <a:endParaRPr lang="es-ES"/>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07/06/2026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4.jpeg"/><Relationship Id="rId5" Type="http://schemas.openxmlformats.org/officeDocument/2006/relationships/diagramQuickStyle" Target="../diagrams/quickStyle2.xml"/><Relationship Id="rId10" Type="http://schemas.openxmlformats.org/officeDocument/2006/relationships/image" Target="../media/image23.jpeg"/><Relationship Id="rId4" Type="http://schemas.openxmlformats.org/officeDocument/2006/relationships/diagramLayout" Target="../diagrams/layout2.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diagramColors" Target="../diagrams/colors3.xm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diagramLayout" Target="../diagrams/layout3.xml"/><Relationship Id="rId5" Type="http://schemas.microsoft.com/office/2007/relationships/hdphoto" Target="../media/hdphoto2.wdp"/><Relationship Id="rId10" Type="http://schemas.openxmlformats.org/officeDocument/2006/relationships/diagramData" Target="../diagrams/data3.xml"/><Relationship Id="rId4" Type="http://schemas.openxmlformats.org/officeDocument/2006/relationships/image" Target="../media/image26.png"/><Relationship Id="rId9" Type="http://schemas.openxmlformats.org/officeDocument/2006/relationships/image" Target="../media/image30.jpeg"/><Relationship Id="rId14" Type="http://schemas.microsoft.com/office/2007/relationships/diagramDrawing" Target="../diagrams/drawing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B3D8C4-156D-70E3-9FA3-6ACEFD3A4B3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accent5">
                    <a:lumMod val="50000"/>
                  </a:schemeClr>
                </a:solidFill>
              </a:rPr>
              <a:t>CONTRETEMPS</a:t>
            </a: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540041" cy="830997"/>
          </a:xfrm>
          <a:prstGeom prst="rect">
            <a:avLst/>
          </a:prstGeom>
          <a:noFill/>
        </p:spPr>
        <p:txBody>
          <a:bodyPr wrap="square" rtlCol="0">
            <a:spAutoFit/>
          </a:bodyPr>
          <a:lstStyle/>
          <a:p>
            <a:pPr algn="ctr"/>
            <a:r>
              <a:rPr lang="fr-FR" sz="1600" b="1" dirty="0">
                <a:solidFill>
                  <a:schemeClr val="accent4">
                    <a:lumMod val="20000"/>
                    <a:lumOff val="80000"/>
                  </a:schemeClr>
                </a:solidFill>
              </a:rPr>
              <a:t>Leçon 11 pour le 13 juin 2026</a:t>
            </a: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DFC062-C458-ACC1-761A-83CBB3FFC5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3D65CF7-F7D1-41D7-3926-A60445E20E9E}"/>
              </a:ext>
            </a:extLst>
          </p:cNvPr>
          <p:cNvSpPr txBox="1"/>
          <p:nvPr/>
        </p:nvSpPr>
        <p:spPr>
          <a:xfrm>
            <a:off x="1" y="0"/>
            <a:ext cx="12191999" cy="769441"/>
          </a:xfrm>
          <a:prstGeom prst="rect">
            <a:avLst/>
          </a:prstGeom>
          <a:noFill/>
        </p:spPr>
        <p:txBody>
          <a:bodyPr wrap="square">
            <a:spAutoFit/>
          </a:bodyPr>
          <a:lstStyle/>
          <a:p>
            <a:pPr algn="ctr"/>
            <a:r>
              <a:rPr lang="fr-FR"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LES MALADIES</a:t>
            </a:r>
          </a:p>
        </p:txBody>
      </p:sp>
      <p:sp>
        <p:nvSpPr>
          <p:cNvPr id="5" name="CuadroTexto 4">
            <a:extLst>
              <a:ext uri="{FF2B5EF4-FFF2-40B4-BE49-F238E27FC236}">
                <a16:creationId xmlns:a16="http://schemas.microsoft.com/office/drawing/2014/main" id="{ADE1C860-0AE9-FCB5-599E-59DB50474671}"/>
              </a:ext>
            </a:extLst>
          </p:cNvPr>
          <p:cNvSpPr txBox="1"/>
          <p:nvPr/>
        </p:nvSpPr>
        <p:spPr>
          <a:xfrm>
            <a:off x="-1" y="737224"/>
            <a:ext cx="12191999" cy="369332"/>
          </a:xfrm>
          <a:prstGeom prst="rect">
            <a:avLst/>
          </a:prstGeom>
          <a:noFill/>
        </p:spPr>
        <p:txBody>
          <a:bodyPr wrap="square">
            <a:spAutoFit/>
          </a:bodyPr>
          <a:lstStyle/>
          <a:p>
            <a:pPr algn="ctr"/>
            <a:r>
              <a:rPr lang="fr-FR"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Elle se disait : Si je puis seulement toucher ses vêtements, je serai guérie » </a:t>
            </a:r>
            <a:r>
              <a:rPr lang="fr-FR"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(Marc 5.28 </a:t>
            </a:r>
            <a:r>
              <a:rPr lang="fr-FR" sz="11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NVI</a:t>
            </a:r>
            <a:r>
              <a:rPr lang="fr-FR"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84019" y="1219721"/>
            <a:ext cx="9346798" cy="1323439"/>
          </a:xfrm>
          <a:prstGeom prst="rect">
            <a:avLst/>
          </a:prstGeom>
          <a:noFill/>
        </p:spPr>
        <p:txBody>
          <a:bodyPr wrap="square" rtlCol="0">
            <a:spAutoFit/>
          </a:bodyPr>
          <a:lstStyle/>
          <a:p>
            <a:pPr>
              <a:spcBef>
                <a:spcPts val="600"/>
              </a:spcBef>
            </a:pPr>
            <a:r>
              <a:rPr lang="fr-FR" sz="2000" b="1" dirty="0"/>
              <a:t>Souffrir d'hémorragies pendant douze ans sans trouver aucun médecin capable de la guérir avait réduit cette femme à la ruine et au désespoir </a:t>
            </a:r>
            <a:r>
              <a:rPr lang="fr-FR" sz="2000" b="1" dirty="0">
                <a:solidFill>
                  <a:schemeClr val="accent4">
                    <a:lumMod val="50000"/>
                  </a:schemeClr>
                </a:solidFill>
              </a:rPr>
              <a:t>(Marc 5.25-26)</a:t>
            </a:r>
            <a:r>
              <a:rPr lang="fr-FR" sz="2000" b="1" dirty="0"/>
              <a:t>. De nos jours, il existe des pays où il n'y a pas de couverture médicale gratuite, et cette histoire peut encore être une réalité.</a:t>
            </a: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59" y="2609914"/>
            <a:ext cx="3763225" cy="2809875"/>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514241" y="1411473"/>
            <a:ext cx="2520000" cy="1890000"/>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88576" y="3606390"/>
            <a:ext cx="2445665" cy="3162072"/>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986670" y="2520000"/>
            <a:ext cx="5527570" cy="1323439"/>
          </a:xfrm>
          <a:prstGeom prst="rect">
            <a:avLst/>
          </a:prstGeom>
          <a:noFill/>
        </p:spPr>
        <p:txBody>
          <a:bodyPr wrap="square">
            <a:spAutoFit/>
          </a:bodyPr>
          <a:lstStyle/>
          <a:p>
            <a:pPr>
              <a:spcBef>
                <a:spcPts val="600"/>
              </a:spcBef>
            </a:pPr>
            <a:r>
              <a:rPr lang="fr-FR" sz="2000" b="1" dirty="0"/>
              <a:t>En tout état de cause, nous pouvons tous faire face à des situations où la maladie nous emprisonne et nous étouffe, sans trouver de soulagement.</a:t>
            </a: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6"/>
            <a:ext cx="3763224" cy="12163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986669" y="5904000"/>
            <a:ext cx="54441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En tout cas, Jésus nous invite à déposer sur lui toutes nos charges et nos préoccupations </a:t>
            </a:r>
            <a:r>
              <a:rPr kumimoji="0" lang="fr-FR" sz="2000" b="1" i="0" u="none" strike="noStrike" kern="1200" cap="none" spc="0" normalizeH="0" baseline="0" noProof="0" dirty="0">
                <a:ln>
                  <a:noFill/>
                </a:ln>
                <a:solidFill>
                  <a:schemeClr val="accent4">
                    <a:lumMod val="50000"/>
                  </a:schemeClr>
                </a:solidFill>
                <a:effectLst/>
                <a:uLnTx/>
                <a:uFillTx/>
                <a:latin typeface="Aptos" panose="02110004020202020204"/>
                <a:ea typeface="+mn-ea"/>
                <a:cs typeface="+mn-cs"/>
              </a:rPr>
              <a:t>(Matthieu 11.28-30)</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986669" y="4572000"/>
            <a:ext cx="544414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devons avoir confiance que Jésus peut recourir à d'habiles médecins pour nous guérir, ou accomplir en nous un miracle direct.</a:t>
            </a: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986669" y="3852000"/>
            <a:ext cx="552757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femme vit en Jésus la solution, et sa foi la sauva </a:t>
            </a:r>
            <a:r>
              <a:rPr kumimoji="0" lang="fr-FR" sz="2000" b="1" i="0" u="none" strike="noStrike" kern="1200" cap="none" spc="0" normalizeH="0" baseline="0" noProof="0" dirty="0">
                <a:ln>
                  <a:noFill/>
                </a:ln>
                <a:solidFill>
                  <a:schemeClr val="accent4">
                    <a:lumMod val="50000"/>
                  </a:schemeClr>
                </a:solidFill>
                <a:effectLst/>
                <a:uLnTx/>
                <a:uFillTx/>
                <a:latin typeface="Aptos" panose="02110004020202020204"/>
                <a:ea typeface="+mn-ea"/>
                <a:cs typeface="+mn-cs"/>
              </a:rPr>
              <a:t>(Marc 5.27-29)</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 calcmode="lin" valueType="num">
                                      <p:cBhvr>
                                        <p:cTn id="36" dur="500" fill="hold"/>
                                        <p:tgtEl>
                                          <p:spTgt spid="4"/>
                                        </p:tgtEl>
                                        <p:attrNameLst>
                                          <p:attrName>style.rotation</p:attrName>
                                        </p:attrNameLst>
                                      </p:cBhvr>
                                      <p:tavLst>
                                        <p:tav tm="0">
                                          <p:val>
                                            <p:fltVal val="360"/>
                                          </p:val>
                                        </p:tav>
                                        <p:tav tm="100000">
                                          <p:val>
                                            <p:fltVal val="0"/>
                                          </p:val>
                                        </p:tav>
                                      </p:tavLst>
                                    </p:anim>
                                    <p:animEffect transition="in" filter="fade">
                                      <p:cBhvr>
                                        <p:cTn id="37" dur="500"/>
                                        <p:tgtEl>
                                          <p:spTgt spid="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0-#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0-#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DDEF95-4A0E-66D9-4F30-1A162702EB1A}"/>
              </a:ext>
            </a:extLst>
          </p:cNvPr>
          <p:cNvSpPr/>
          <p:nvPr/>
        </p:nvSpPr>
        <p:spPr>
          <a:xfrm>
            <a:off x="0" y="-1"/>
            <a:ext cx="12192000" cy="685800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DB6FD203-EC52-8297-0A4F-CCF0757D2D90}"/>
              </a:ext>
            </a:extLst>
          </p:cNvPr>
          <p:cNvSpPr txBox="1">
            <a:spLocks/>
          </p:cNvSpPr>
          <p:nvPr/>
        </p:nvSpPr>
        <p:spPr>
          <a:xfrm>
            <a:off x="0" y="432000"/>
            <a:ext cx="12192000" cy="705642"/>
          </a:xfrm>
          <a:prstGeom prst="rect">
            <a:avLst/>
          </a:prstGeom>
          <a:noFill/>
        </p:spPr>
        <p:txBody>
          <a:bodyPr wrap="square">
            <a:spAutoFit/>
          </a:bodyPr>
          <a:lstStyle>
            <a:defPPr>
              <a:defRPr lang="es-ES"/>
            </a:defPPr>
            <a:lvl1pPr algn="ctr">
              <a:defRPr sz="4400" b="1" spc="600">
                <a:ln w="22225">
                  <a:solidFill>
                    <a:schemeClr val="accent2"/>
                  </a:solidFill>
                  <a:prstDash val="solid"/>
                </a:ln>
                <a:solidFill>
                  <a:schemeClr val="accent2">
                    <a:lumMod val="40000"/>
                    <a:lumOff val="60000"/>
                  </a:schemeClr>
                </a:solidFill>
                <a:effectLst>
                  <a:outerShdw blurRad="38100" dist="38100" dir="2700000" algn="tl">
                    <a:srgbClr val="000000"/>
                  </a:outerShdw>
                </a:effectLst>
              </a:defRPr>
            </a:lvl1pPr>
          </a:lstStyle>
          <a:p>
            <a:r>
              <a:rPr lang="en-FR" dirty="0"/>
              <a:t>QUAND MÊME IL ME TUERAIT…</a:t>
            </a:r>
          </a:p>
        </p:txBody>
      </p:sp>
      <p:sp>
        <p:nvSpPr>
          <p:cNvPr id="5" name="Content Placeholder 4">
            <a:extLst>
              <a:ext uri="{FF2B5EF4-FFF2-40B4-BE49-F238E27FC236}">
                <a16:creationId xmlns:a16="http://schemas.microsoft.com/office/drawing/2014/main" id="{07E52C65-4CCE-A7A2-DAE5-137C7166B190}"/>
              </a:ext>
            </a:extLst>
          </p:cNvPr>
          <p:cNvSpPr>
            <a:spLocks noGrp="1"/>
          </p:cNvSpPr>
          <p:nvPr>
            <p:ph sz="half" idx="1"/>
          </p:nvPr>
        </p:nvSpPr>
        <p:spPr>
          <a:xfrm>
            <a:off x="838200" y="2130425"/>
            <a:ext cx="5181600" cy="2715359"/>
          </a:xfrm>
        </p:spPr>
        <p:txBody>
          <a:bodyPr>
            <a:spAutoFit/>
          </a:bodyPr>
          <a:lstStyle/>
          <a:p>
            <a:pPr marL="0" indent="0">
              <a:buNone/>
            </a:pPr>
            <a:r>
              <a:rPr lang="en-FR" sz="2000" b="1" dirty="0">
                <a:solidFill>
                  <a:schemeClr val="bg1"/>
                </a:solidFill>
              </a:rPr>
              <a:t>« Dans la vie de tout homme, il est des périodes de profonde dépression, de découragement total, des jours où la tristesse nous envahit… »</a:t>
            </a:r>
          </a:p>
          <a:p>
            <a:pPr marL="0" indent="0">
              <a:buNone/>
            </a:pPr>
            <a:r>
              <a:rPr lang="en-FR" sz="2000" b="1" dirty="0">
                <a:solidFill>
                  <a:schemeClr val="bg1"/>
                </a:solidFill>
              </a:rPr>
              <a:t>« Si, à de tels moments, nous pouvions discerner la signification des voies de la providence, nous verrions alors des anges s'efforcer de nous délivrer de nous-mêmes… » </a:t>
            </a:r>
          </a:p>
        </p:txBody>
      </p:sp>
      <p:sp>
        <p:nvSpPr>
          <p:cNvPr id="6" name="Content Placeholder 5">
            <a:extLst>
              <a:ext uri="{FF2B5EF4-FFF2-40B4-BE49-F238E27FC236}">
                <a16:creationId xmlns:a16="http://schemas.microsoft.com/office/drawing/2014/main" id="{A5E476BB-22AD-C720-08E8-67753F4AF327}"/>
              </a:ext>
            </a:extLst>
          </p:cNvPr>
          <p:cNvSpPr>
            <a:spLocks noGrp="1"/>
          </p:cNvSpPr>
          <p:nvPr>
            <p:ph sz="half" idx="2"/>
          </p:nvPr>
        </p:nvSpPr>
        <p:spPr>
          <a:xfrm>
            <a:off x="6172200" y="3797300"/>
            <a:ext cx="5181600" cy="2809423"/>
          </a:xfrm>
        </p:spPr>
        <p:txBody>
          <a:bodyPr>
            <a:spAutoFit/>
          </a:bodyPr>
          <a:lstStyle/>
          <a:p>
            <a:pPr marL="0" indent="0">
              <a:buNone/>
            </a:pPr>
            <a:r>
              <a:rPr lang="en-FR" b="1" dirty="0">
                <a:solidFill>
                  <a:srgbClr val="FFC000"/>
                </a:solidFill>
              </a:rPr>
              <a:t>« Des profondeurs du découragement et de l'abattement, Job s'élevait vers les sommets avec une confiance totale dans la miséricorde et la puissance salvatrice de Dieu. »</a:t>
            </a:r>
            <a:endParaRPr lang="fr-FR" b="1" dirty="0">
              <a:solidFill>
                <a:srgbClr val="FFC000"/>
              </a:solidFill>
            </a:endParaRPr>
          </a:p>
        </p:txBody>
      </p:sp>
      <p:sp>
        <p:nvSpPr>
          <p:cNvPr id="7" name="TextBox 6">
            <a:extLst>
              <a:ext uri="{FF2B5EF4-FFF2-40B4-BE49-F238E27FC236}">
                <a16:creationId xmlns:a16="http://schemas.microsoft.com/office/drawing/2014/main" id="{32800470-FAED-48DB-5A7E-2B73A756B958}"/>
              </a:ext>
            </a:extLst>
          </p:cNvPr>
          <p:cNvSpPr txBox="1"/>
          <p:nvPr/>
        </p:nvSpPr>
        <p:spPr>
          <a:xfrm>
            <a:off x="2161777" y="4502605"/>
            <a:ext cx="2259807" cy="523220"/>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p>
          <a:p>
            <a:r>
              <a:rPr lang="en-US" sz="1400" dirty="0" err="1">
                <a:solidFill>
                  <a:schemeClr val="bg1"/>
                </a:solidFill>
                <a:latin typeface="Open Sans Light" pitchFamily="2" charset="0"/>
                <a:ea typeface="Open Sans Light" pitchFamily="2" charset="0"/>
                <a:cs typeface="Open Sans Light" pitchFamily="2" charset="0"/>
              </a:rPr>
              <a:t>Prophètes</a:t>
            </a:r>
            <a:r>
              <a:rPr lang="en-US" sz="1400" dirty="0">
                <a:solidFill>
                  <a:schemeClr val="bg1"/>
                </a:solidFill>
                <a:latin typeface="Open Sans Light" pitchFamily="2" charset="0"/>
                <a:ea typeface="Open Sans Light" pitchFamily="2" charset="0"/>
                <a:cs typeface="Open Sans Light" pitchFamily="2" charset="0"/>
              </a:rPr>
              <a:t> et Rois, p. 118</a:t>
            </a:r>
            <a:endParaRPr lang="fr-FR" sz="1400" noProof="1">
              <a:solidFill>
                <a:schemeClr val="bg1"/>
              </a:solidFill>
              <a:latin typeface="Open Sans Light" pitchFamily="2" charset="0"/>
              <a:ea typeface="Open Sans Light" pitchFamily="2" charset="0"/>
              <a:cs typeface="Open Sans Light" pitchFamily="2" charset="0"/>
            </a:endParaRPr>
          </a:p>
        </p:txBody>
      </p:sp>
      <p:sp>
        <p:nvSpPr>
          <p:cNvPr id="9" name="TextBox 8">
            <a:extLst>
              <a:ext uri="{FF2B5EF4-FFF2-40B4-BE49-F238E27FC236}">
                <a16:creationId xmlns:a16="http://schemas.microsoft.com/office/drawing/2014/main" id="{39796B3D-9FBF-30B4-6583-F1D81ACE34BE}"/>
              </a:ext>
            </a:extLst>
          </p:cNvPr>
          <p:cNvSpPr txBox="1"/>
          <p:nvPr/>
        </p:nvSpPr>
        <p:spPr>
          <a:xfrm>
            <a:off x="352425" y="1131044"/>
            <a:ext cx="11515725" cy="646331"/>
          </a:xfrm>
          <a:prstGeom prst="rect">
            <a:avLst/>
          </a:prstGeom>
          <a:effectLst>
            <a:outerShdw blurRad="12700" dist="12700" dir="2700000" algn="tl" rotWithShape="0">
              <a:schemeClr val="tx1">
                <a:lumMod val="50000"/>
                <a:lumOff val="50000"/>
                <a:alpha val="15000"/>
              </a:schemeClr>
            </a:outerShdw>
          </a:effectLst>
        </p:spPr>
        <p:txBody>
          <a:bodyPr vert="horz" lIns="91440" tIns="45720" rIns="91440" bIns="45720" rtlCol="0" anchor="t">
            <a:spAutoFit/>
          </a:bodyPr>
          <a:lstStyle>
            <a:lvl1pPr indent="0">
              <a:lnSpc>
                <a:spcPct val="100000"/>
              </a:lnSpc>
              <a:spcBef>
                <a:spcPts val="0"/>
              </a:spcBef>
              <a:buFont typeface="Arial" panose="020B0604020202020204" pitchFamily="34" charset="0"/>
              <a:buNone/>
              <a:defRPr b="1">
                <a:solidFill>
                  <a:schemeClr val="bg1"/>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b="0" dirty="0">
                <a:solidFill>
                  <a:schemeClr val="accent2">
                    <a:lumMod val="20000"/>
                    <a:lumOff val="80000"/>
                  </a:schemeClr>
                </a:solidFill>
                <a:latin typeface="Aptos Light" panose="020B0004020202020204" pitchFamily="34" charset="0"/>
              </a:rPr>
              <a:t>« Voici, quand même il me tuerait, je ne cesserais d’espérer en lui ; mais devant lui je défendrai ma conduite. Cela même peut servir à mon salut, car un impie n’ose paraître en sa présence. » </a:t>
            </a:r>
            <a:r>
              <a:rPr lang="fr-FR" sz="1400" b="0" dirty="0">
                <a:solidFill>
                  <a:schemeClr val="accent2">
                    <a:lumMod val="20000"/>
                    <a:lumOff val="80000"/>
                  </a:schemeClr>
                </a:solidFill>
                <a:latin typeface="Aptos Light" panose="020B0004020202020204" pitchFamily="34" charset="0"/>
              </a:rPr>
              <a:t>(Job 13,15.16 Nouvelle Édition de Genève, 1979)</a:t>
            </a:r>
            <a:endParaRPr lang="en-FR" sz="1400" b="0" dirty="0">
              <a:solidFill>
                <a:schemeClr val="accent2">
                  <a:lumMod val="20000"/>
                  <a:lumOff val="80000"/>
                </a:schemeClr>
              </a:solidFill>
              <a:latin typeface="Aptos Light" panose="020B0004020202020204" pitchFamily="34" charset="0"/>
            </a:endParaRPr>
          </a:p>
        </p:txBody>
      </p:sp>
    </p:spTree>
    <p:extLst>
      <p:ext uri="{BB962C8B-B14F-4D97-AF65-F5344CB8AC3E}">
        <p14:creationId xmlns:p14="http://schemas.microsoft.com/office/powerpoint/2010/main" val="36921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0" y="-48125"/>
            <a:ext cx="726236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600" normalizeH="0" baseline="0" noProof="0" dirty="0">
                <a:ln w="22225">
                  <a:solidFill>
                    <a:srgbClr val="E3B84B"/>
                  </a:solidFill>
                  <a:prstDash val="solid"/>
                </a:ln>
                <a:solidFill>
                  <a:srgbClr val="E3B84B">
                    <a:lumMod val="40000"/>
                    <a:lumOff val="60000"/>
                  </a:srgbClr>
                </a:solidFill>
                <a:effectLst>
                  <a:outerShdw blurRad="38100" dist="38100" dir="2700000" algn="tl">
                    <a:srgbClr val="000000"/>
                  </a:outerShdw>
                </a:effectLst>
                <a:uLnTx/>
                <a:uFillTx/>
                <a:latin typeface="Aptos" panose="02110004020202020204"/>
                <a:ea typeface="+mn-ea"/>
                <a:cs typeface="+mn-cs"/>
              </a:rPr>
              <a:t>LES </a:t>
            </a:r>
            <a:r>
              <a:rPr kumimoji="0" lang="es-ES" sz="4400" b="1" i="0" u="none" strike="noStrike" kern="1200" cap="none" spc="600" normalizeH="0" baseline="0" noProof="0" dirty="0" err="1">
                <a:ln w="22225">
                  <a:solidFill>
                    <a:srgbClr val="E3B84B"/>
                  </a:solidFill>
                  <a:prstDash val="solid"/>
                </a:ln>
                <a:solidFill>
                  <a:srgbClr val="E3B84B">
                    <a:lumMod val="40000"/>
                    <a:lumOff val="60000"/>
                  </a:srgbClr>
                </a:solidFill>
                <a:effectLst>
                  <a:outerShdw blurRad="38100" dist="38100" dir="2700000" algn="tl">
                    <a:srgbClr val="000000"/>
                  </a:outerShdw>
                </a:effectLst>
                <a:uLnTx/>
                <a:uFillTx/>
                <a:latin typeface="Aptos" panose="02110004020202020204"/>
                <a:ea typeface="+mn-ea"/>
                <a:cs typeface="+mn-cs"/>
              </a:rPr>
              <a:t>DÉSASTRES</a:t>
            </a:r>
            <a:endParaRPr kumimoji="0" lang="es-ES" sz="4400" b="1" i="0" u="none" strike="noStrike" kern="1200" cap="none" spc="600" normalizeH="0" baseline="0" noProof="0" dirty="0">
              <a:ln w="22225">
                <a:solidFill>
                  <a:srgbClr val="E3B84B"/>
                </a:solidFill>
                <a:prstDash val="solid"/>
              </a:ln>
              <a:solidFill>
                <a:srgbClr val="E3B84B">
                  <a:lumMod val="40000"/>
                  <a:lumOff val="60000"/>
                </a:srgbClr>
              </a:solidFill>
              <a:effectLst>
                <a:outerShdw blurRad="38100" dist="38100" dir="2700000" algn="tl">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647349" y="583695"/>
            <a:ext cx="59676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D8BEFF"/>
                </a:solidFill>
                <a:effectLst>
                  <a:outerShdw blurRad="38100" dist="38100" dir="2700000" algn="tl">
                    <a:srgbClr val="000000"/>
                  </a:outerShdw>
                </a:effectLst>
                <a:uLnTx/>
                <a:uFillTx/>
                <a:latin typeface="Comic Sans MS" panose="030F0702030302020204" pitchFamily="66" charset="0"/>
                <a:ea typeface="+mn-ea"/>
                <a:cs typeface="+mn-cs"/>
              </a:rPr>
              <a:t>« Quand ma peau aura été détruite, en personne je contemplerai Dieu »</a:t>
            </a:r>
            <a:r>
              <a:rPr kumimoji="0" lang="es-ES" sz="1800" b="1" i="0" u="none" strike="noStrike" kern="1200" cap="none" spc="0" normalizeH="0" baseline="0" noProof="0" dirty="0">
                <a:ln>
                  <a:noFill/>
                </a:ln>
                <a:solidFill>
                  <a:srgbClr val="D8BEFF"/>
                </a:solidFill>
                <a:effectLst>
                  <a:outerShdw blurRad="38100" dist="38100" dir="2700000" algn="tl">
                    <a:srgbClr val="000000"/>
                  </a:outerShdw>
                </a:effectLst>
                <a:uLnTx/>
                <a:uFillTx/>
                <a:latin typeface="Comic Sans MS" panose="030F0702030302020204" pitchFamily="66" charset="0"/>
                <a:ea typeface="+mn-ea"/>
                <a:cs typeface="+mn-cs"/>
              </a:rPr>
              <a:t> </a:t>
            </a:r>
            <a:r>
              <a:rPr kumimoji="0" lang="es-ES" sz="1400" b="1" i="0" u="none" strike="noStrike" kern="1200" cap="none" spc="0" normalizeH="0" baseline="0" noProof="0" dirty="0">
                <a:ln>
                  <a:noFill/>
                </a:ln>
                <a:solidFill>
                  <a:srgbClr val="D8BEFF"/>
                </a:solidFill>
                <a:effectLst>
                  <a:outerShdw blurRad="38100" dist="38100" dir="2700000" algn="tl">
                    <a:srgbClr val="000000"/>
                  </a:outerShdw>
                </a:effectLst>
                <a:uLnTx/>
                <a:uFillTx/>
                <a:latin typeface="Comic Sans MS" panose="030F0702030302020204" pitchFamily="66" charset="0"/>
                <a:ea typeface="+mn-ea"/>
                <a:cs typeface="+mn-cs"/>
              </a:rPr>
              <a:t>(Job 19.26)</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187964" y="1230026"/>
            <a:ext cx="700210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guerre, la violence et les catastrophes naturelles transformèrent radicalement la vie de Job (Job 1.13-19). Nous sommes tous exposés aux désastres, qu'ils soient naturels ou provoqués par le mal qui règne dans ce monde.</a:t>
            </a:r>
          </a:p>
        </p:txBody>
      </p:sp>
      <p:graphicFrame>
        <p:nvGraphicFramePr>
          <p:cNvPr id="2" name="Diagrama 1">
            <a:extLst>
              <a:ext uri="{FF2B5EF4-FFF2-40B4-BE49-F238E27FC236}">
                <a16:creationId xmlns:a16="http://schemas.microsoft.com/office/drawing/2014/main" id="{3413B12F-125B-D18A-7A00-2CBD4B4C62B1}"/>
              </a:ext>
            </a:extLst>
          </p:cNvPr>
          <p:cNvGraphicFramePr/>
          <p:nvPr/>
        </p:nvGraphicFramePr>
        <p:xfrm>
          <a:off x="169844" y="2950308"/>
          <a:ext cx="6352167" cy="3831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522011" y="3724081"/>
            <a:ext cx="5669989"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Si nous ne fléchissons pas, nous pourrons constater que, même dans nos épreuves les plus dures, Dieu est toujours là. Il nous aime et nous fortifie pour tirer des forces de notre faiblesse, du courage de notre défaillance, et de l'espérance dans les désastres (Joël 3.10 ; Romains 5.3-5).	</a:t>
            </a: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E03292B-4E8F-5F1A-0901-818926C5D81A}"/>
              </a:ext>
            </a:extLst>
          </p:cNvPr>
          <p:cNvSpPr txBox="1"/>
          <p:nvPr/>
        </p:nvSpPr>
        <p:spPr>
          <a:xfrm>
            <a:off x="169843" y="2550198"/>
            <a:ext cx="70019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Comment réagirons-nous ? Comment Job a-t-il réagi ?</a:t>
            </a: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096000" y="5860300"/>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Si tu traverses des moments difficiles, médite sur le fait que l'amour et le soin de Dieu envers toi sont ce qu'il y a de plus sûr et de plus stable dans ta vie.</a:t>
            </a:r>
          </a:p>
        </p:txBody>
      </p:sp>
    </p:spTree>
    <p:extLst>
      <p:ext uri="{BB962C8B-B14F-4D97-AF65-F5344CB8AC3E}">
        <p14:creationId xmlns:p14="http://schemas.microsoft.com/office/powerpoint/2010/main" val="13347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500"/>
                            </p:stCondLst>
                            <p:childTnLst>
                              <p:par>
                                <p:cTn id="29" presetID="18" presetClass="entr" presetSubtype="9"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upLeft)">
                                      <p:cBhvr>
                                        <p:cTn id="31" dur="500"/>
                                        <p:tgtEl>
                                          <p:spTgt spid="4"/>
                                        </p:tgtEl>
                                      </p:cBhvr>
                                    </p:animEffect>
                                  </p:childTnLst>
                                </p:cTn>
                              </p:par>
                            </p:childTnLst>
                          </p:cTn>
                        </p:par>
                        <p:par>
                          <p:cTn id="32" fill="hold">
                            <p:stCondLst>
                              <p:cond delay="1000"/>
                            </p:stCondLst>
                            <p:childTnLst>
                              <p:par>
                                <p:cTn id="33" presetID="18" presetClass="entr" presetSubtype="3"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upRight)">
                                      <p:cBhvr>
                                        <p:cTn id="35" dur="500"/>
                                        <p:tgtEl>
                                          <p:spTgt spid="10"/>
                                        </p:tgtEl>
                                      </p:cBhvr>
                                    </p:animEffect>
                                  </p:childTnLst>
                                </p:cTn>
                              </p:par>
                            </p:childTnLst>
                          </p:cTn>
                        </p:par>
                        <p:par>
                          <p:cTn id="36" fill="hold">
                            <p:stCondLst>
                              <p:cond delay="1500"/>
                            </p:stCondLst>
                            <p:childTnLst>
                              <p:par>
                                <p:cTn id="37" presetID="18" presetClass="entr" presetSubtype="1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childTnLst>
                          </p:cTn>
                        </p:par>
                        <p:par>
                          <p:cTn id="40" fill="hold">
                            <p:stCondLst>
                              <p:cond delay="2000"/>
                            </p:stCondLst>
                            <p:childTnLst>
                              <p:par>
                                <p:cTn id="41" presetID="18" presetClass="entr" presetSubtype="6"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trips(downRight)">
                                      <p:cBhvr>
                                        <p:cTn id="43" dur="500"/>
                                        <p:tgtEl>
                                          <p:spTgt spid="14"/>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57"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0"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2">
                                            <p:graphicEl>
                                              <a:dgm id="{DD6B5D9A-EE7F-4075-ACA5-9989D4DC1F82}"/>
                                            </p:graphicEl>
                                          </p:spTgt>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68" dur="500"/>
                                        <p:tgtEl>
                                          <p:spTgt spid="2">
                                            <p:graphicEl>
                                              <a:dgm id="{471FFA32-C466-417C-837F-CEB43B4BC9CF}"/>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3" dur="500"/>
                                        <p:tgtEl>
                                          <p:spTgt spid="2">
                                            <p:graphicEl>
                                              <a:dgm id="{EFC1C032-BB6B-4327-8FB3-AC78A76506B7}"/>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78" dur="500"/>
                                        <p:tgtEl>
                                          <p:spTgt spid="2">
                                            <p:graphicEl>
                                              <a:dgm id="{DB2C26DC-721C-414F-A725-5108771EFECA}"/>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3" dur="500"/>
                                        <p:tgtEl>
                                          <p:spTgt spid="2">
                                            <p:graphicEl>
                                              <a:dgm id="{AA62A8A3-BC74-4365-A875-94B5527A3C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left)">
                                      <p:cBhvr>
                                        <p:cTn id="88" dur="500"/>
                                        <p:tgtEl>
                                          <p:spTgt spid="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A6474-A40E-F767-55A1-ACFA300DA2F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B741469-4BB0-49A7-4D40-B2BED88B3366}"/>
              </a:ext>
            </a:extLst>
          </p:cNvPr>
          <p:cNvSpPr/>
          <p:nvPr/>
        </p:nvSpPr>
        <p:spPr>
          <a:xfrm>
            <a:off x="0" y="-1"/>
            <a:ext cx="12192000" cy="6858001"/>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1461226D-D64F-52A9-4983-1C4DF2A5B81E}"/>
              </a:ext>
            </a:extLst>
          </p:cNvPr>
          <p:cNvSpPr>
            <a:spLocks noGrp="1"/>
          </p:cNvSpPr>
          <p:nvPr>
            <p:ph type="title"/>
          </p:nvPr>
        </p:nvSpPr>
        <p:spPr>
          <a:xfrm>
            <a:off x="0" y="432000"/>
            <a:ext cx="6326188" cy="705642"/>
          </a:xfrm>
          <a:noFill/>
        </p:spPr>
        <p:txBody>
          <a:bodyPr wrap="square">
            <a:spAutoFit/>
          </a:bodyPr>
          <a:lstStyle/>
          <a:p>
            <a:pPr algn="ctr"/>
            <a:r>
              <a:rPr lang="en-FR"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rPr>
              <a:t>SUR LA ROUTE… </a:t>
            </a:r>
            <a:endParaRPr lang="fr-FR"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mn-lt"/>
              <a:ea typeface="+mn-ea"/>
              <a:cs typeface="+mn-cs"/>
            </a:endParaRPr>
          </a:p>
        </p:txBody>
      </p:sp>
      <p:sp>
        <p:nvSpPr>
          <p:cNvPr id="4" name="Content Placeholder 3">
            <a:extLst>
              <a:ext uri="{FF2B5EF4-FFF2-40B4-BE49-F238E27FC236}">
                <a16:creationId xmlns:a16="http://schemas.microsoft.com/office/drawing/2014/main" id="{4EECB818-0361-005B-7B2E-D2FCADC009AC}"/>
              </a:ext>
            </a:extLst>
          </p:cNvPr>
          <p:cNvSpPr>
            <a:spLocks noGrp="1"/>
          </p:cNvSpPr>
          <p:nvPr>
            <p:ph sz="half" idx="2"/>
          </p:nvPr>
        </p:nvSpPr>
        <p:spPr>
          <a:xfrm>
            <a:off x="487363" y="2209800"/>
            <a:ext cx="5157787" cy="1200329"/>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en-FR" sz="2000" b="1" dirty="0">
                <a:solidFill>
                  <a:schemeClr val="bg1"/>
                </a:solidFill>
              </a:rPr>
              <a:t>« Profondément absorbés par leur tristesse et leurs désillusions, ils ne prirent pas le temps de l'observer. Ils poursuivirent leur entretien, exprimant les sentiments de leurs cœurs. » </a:t>
            </a:r>
            <a:endParaRPr lang="fr-FR" sz="2000" b="1" dirty="0">
              <a:solidFill>
                <a:schemeClr val="bg1"/>
              </a:solidFill>
            </a:endParaRPr>
          </a:p>
        </p:txBody>
      </p:sp>
      <p:sp>
        <p:nvSpPr>
          <p:cNvPr id="5" name="Text Placeholder 4">
            <a:extLst>
              <a:ext uri="{FF2B5EF4-FFF2-40B4-BE49-F238E27FC236}">
                <a16:creationId xmlns:a16="http://schemas.microsoft.com/office/drawing/2014/main" id="{16900950-7A9B-A84E-37F3-61391A25A2CC}"/>
              </a:ext>
            </a:extLst>
          </p:cNvPr>
          <p:cNvSpPr>
            <a:spLocks noGrp="1"/>
          </p:cNvSpPr>
          <p:nvPr>
            <p:ph type="body" sz="quarter" idx="3"/>
          </p:nvPr>
        </p:nvSpPr>
        <p:spPr>
          <a:xfrm>
            <a:off x="6172200" y="360225"/>
            <a:ext cx="5183188" cy="1754326"/>
          </a:xfrm>
          <a:effectLst>
            <a:outerShdw blurRad="12700" dist="12700" dir="2700000" algn="tl" rotWithShape="0">
              <a:schemeClr val="tx1">
                <a:lumMod val="50000"/>
                <a:lumOff val="50000"/>
                <a:alpha val="15000"/>
              </a:schemeClr>
            </a:outerShdw>
          </a:effectLst>
        </p:spPr>
        <p:txBody>
          <a:bodyPr vert="horz" lIns="91440" tIns="45720" rIns="91440" bIns="45720" rtlCol="0" anchor="b">
            <a:spAutoFit/>
          </a:bodyPr>
          <a:lstStyle/>
          <a:p>
            <a:pPr>
              <a:lnSpc>
                <a:spcPct val="100000"/>
              </a:lnSpc>
              <a:spcBef>
                <a:spcPts val="0"/>
              </a:spcBef>
            </a:pPr>
            <a:r>
              <a:rPr lang="fr-FR" sz="1800" dirty="0">
                <a:solidFill>
                  <a:schemeClr val="bg1"/>
                </a:solidFill>
                <a:latin typeface="Georgia" panose="02040502050405020303" pitchFamily="18" charset="0"/>
              </a:rPr>
              <a:t>« Jésus savait qu'ils l'aimaient et souhaitait les prendre dans ses bras, essuyer leurs larmes et mettre un baume sur leur cœur. Mais il devait, avant tout, leur inculquer une leçon qu'ils n'oublieraient jamais. »</a:t>
            </a:r>
          </a:p>
        </p:txBody>
      </p:sp>
      <p:sp>
        <p:nvSpPr>
          <p:cNvPr id="6" name="Content Placeholder 5">
            <a:extLst>
              <a:ext uri="{FF2B5EF4-FFF2-40B4-BE49-F238E27FC236}">
                <a16:creationId xmlns:a16="http://schemas.microsoft.com/office/drawing/2014/main" id="{DE2BCBA0-EF37-5BED-3AC9-AB6526E6DA1B}"/>
              </a:ext>
            </a:extLst>
          </p:cNvPr>
          <p:cNvSpPr>
            <a:spLocks noGrp="1"/>
          </p:cNvSpPr>
          <p:nvPr>
            <p:ph sz="quarter" idx="4"/>
          </p:nvPr>
        </p:nvSpPr>
        <p:spPr>
          <a:xfrm>
            <a:off x="6172200" y="2330738"/>
            <a:ext cx="5486400" cy="3477875"/>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fr-FR" sz="2000" b="1" dirty="0">
                <a:solidFill>
                  <a:schemeClr val="bg1"/>
                </a:solidFill>
              </a:rPr>
              <a:t>Pourquoi les disciples ne s'étaient-ils pas souvenus des paroles du Christ et ne réalisaient-ils pas que les événements se déroulaient comme il les avait annoncés ? Pourquoi n'avaient-ils pas compris que la dernière partie de sa révélation se réaliserait comme la première et qu'il ressusciterait le troisième jour ? Ils auraient dû se souvenir de cet élément. Les prêtres et les magistrats ne l'avaient pas oublié.</a:t>
            </a:r>
            <a:endParaRPr lang="en-FR" sz="2000" b="1" dirty="0">
              <a:solidFill>
                <a:schemeClr val="bg1"/>
              </a:solidFill>
            </a:endParaRPr>
          </a:p>
          <a:p>
            <a:pPr marL="0" indent="0">
              <a:lnSpc>
                <a:spcPct val="100000"/>
              </a:lnSpc>
              <a:spcBef>
                <a:spcPts val="0"/>
              </a:spcBef>
              <a:buNone/>
            </a:pPr>
            <a:r>
              <a:rPr lang="fr-FR" sz="2000" b="1" dirty="0">
                <a:solidFill>
                  <a:schemeClr val="bg1"/>
                </a:solidFill>
              </a:rPr>
              <a:t>l'imitions. </a:t>
            </a:r>
          </a:p>
        </p:txBody>
      </p:sp>
      <p:sp>
        <p:nvSpPr>
          <p:cNvPr id="8" name="TextBox 7">
            <a:extLst>
              <a:ext uri="{FF2B5EF4-FFF2-40B4-BE49-F238E27FC236}">
                <a16:creationId xmlns:a16="http://schemas.microsoft.com/office/drawing/2014/main" id="{AE7BA9D8-FEF9-1A53-2FEE-2A4202B659EE}"/>
              </a:ext>
            </a:extLst>
          </p:cNvPr>
          <p:cNvSpPr txBox="1"/>
          <p:nvPr/>
        </p:nvSpPr>
        <p:spPr>
          <a:xfrm>
            <a:off x="3886201" y="3493651"/>
            <a:ext cx="2286000" cy="954107"/>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r>
              <a:rPr lang="fr-FR" sz="1400" dirty="0">
                <a:solidFill>
                  <a:schemeClr val="bg1"/>
                </a:solidFill>
                <a:latin typeface="Open Sans Light" pitchFamily="2" charset="0"/>
                <a:ea typeface="Open Sans Light" pitchFamily="2" charset="0"/>
                <a:cs typeface="Open Sans Light" pitchFamily="2" charset="0"/>
              </a:rPr>
              <a:t>Christ </a:t>
            </a:r>
            <a:r>
              <a:rPr lang="fr-FR" sz="1400" dirty="0" err="1">
                <a:solidFill>
                  <a:schemeClr val="bg1"/>
                </a:solidFill>
                <a:latin typeface="Open Sans Light" pitchFamily="2" charset="0"/>
                <a:ea typeface="Open Sans Light" pitchFamily="2" charset="0"/>
                <a:cs typeface="Open Sans Light" pitchFamily="2" charset="0"/>
              </a:rPr>
              <a:t>Triumphant</a:t>
            </a:r>
            <a:r>
              <a:rPr lang="fr-FR" sz="1400" dirty="0">
                <a:solidFill>
                  <a:schemeClr val="bg1"/>
                </a:solidFill>
                <a:latin typeface="Open Sans Light" pitchFamily="2" charset="0"/>
                <a:ea typeface="Open Sans Light" pitchFamily="2" charset="0"/>
                <a:cs typeface="Open Sans Light" pitchFamily="2" charset="0"/>
              </a:rPr>
              <a:t>, p. 295 ; Christ triomphant, p. 297, 15 octobre</a:t>
            </a:r>
            <a:r>
              <a:rPr lang="en-FR" sz="1400" dirty="0">
                <a:solidFill>
                  <a:schemeClr val="bg1"/>
                </a:solidFill>
                <a:latin typeface="Open Sans Light" pitchFamily="2" charset="0"/>
                <a:ea typeface="Open Sans Light" pitchFamily="2" charset="0"/>
                <a:cs typeface="Open Sans Light" pitchFamily="2" charset="0"/>
              </a:rPr>
              <a:t> </a:t>
            </a:r>
            <a:endParaRPr lang="fr-FR" sz="1400" noProof="1">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28234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00BF2-A434-8CCE-7A9E-ED45843DD6E4}"/>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77CACF4F-4CC1-5695-7356-AECEF79DB0B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6C40A77-9B22-43E4-8AB5-2C5E05143071}"/>
              </a:ext>
            </a:extLst>
          </p:cNvPr>
          <p:cNvSpPr txBox="1"/>
          <p:nvPr/>
        </p:nvSpPr>
        <p:spPr>
          <a:xfrm>
            <a:off x="0" y="0"/>
            <a:ext cx="1219199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600" normalizeH="0" baseline="0" noProof="0" dirty="0">
                <a:ln w="10160">
                  <a:solidFill>
                    <a:srgbClr val="D91934"/>
                  </a:solidFill>
                  <a:prstDash val="solid"/>
                </a:ln>
                <a:solidFill>
                  <a:srgbClr val="FFFFFF"/>
                </a:solidFill>
                <a:effectLst>
                  <a:outerShdw blurRad="38100" dist="22860" dir="5400000" algn="tl" rotWithShape="0">
                    <a:srgbClr val="000000">
                      <a:alpha val="30000"/>
                    </a:srgbClr>
                  </a:outerShdw>
                </a:effectLst>
                <a:uLnTx/>
                <a:uFillTx/>
                <a:latin typeface="Aptos" panose="02110004020202020204"/>
                <a:ea typeface="+mn-ea"/>
                <a:cs typeface="+mn-cs"/>
              </a:rPr>
              <a:t>LES DÉCEPTIONS</a:t>
            </a:r>
          </a:p>
        </p:txBody>
      </p:sp>
      <p:sp>
        <p:nvSpPr>
          <p:cNvPr id="5" name="CuadroTexto 4">
            <a:extLst>
              <a:ext uri="{FF2B5EF4-FFF2-40B4-BE49-F238E27FC236}">
                <a16:creationId xmlns:a16="http://schemas.microsoft.com/office/drawing/2014/main" id="{04E3362E-A359-E575-7815-8681ADCC5E1B}"/>
              </a:ext>
            </a:extLst>
          </p:cNvPr>
          <p:cNvSpPr txBox="1"/>
          <p:nvPr/>
        </p:nvSpPr>
        <p:spPr>
          <a:xfrm>
            <a:off x="0" y="647997"/>
            <a:ext cx="121919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B1319F">
                    <a:lumMod val="75000"/>
                  </a:srgbClr>
                </a:solidFill>
                <a:effectLst>
                  <a:glow rad="101600">
                    <a:srgbClr val="CCCC00">
                      <a:lumMod val="20000"/>
                      <a:lumOff val="80000"/>
                    </a:srgbClr>
                  </a:glow>
                  <a:outerShdw blurRad="38100" dist="38100" dir="2700000" algn="tl">
                    <a:srgbClr val="000000"/>
                  </a:outerShdw>
                </a:effectLst>
                <a:uLnTx/>
                <a:uFillTx/>
                <a:latin typeface="Comic Sans MS" panose="030F0702030302020204" pitchFamily="66" charset="0"/>
                <a:ea typeface="+mn-ea"/>
                <a:cs typeface="+mn-cs"/>
              </a:rPr>
              <a:t>« Et nous espérions que c’est lui qui </a:t>
            </a:r>
            <a:r>
              <a:rPr kumimoji="0" lang="fr-FR" sz="1800" b="1" i="0" u="none" strike="noStrike" kern="1200" cap="none" spc="0" normalizeH="0" baseline="0" noProof="0" dirty="0" err="1">
                <a:ln>
                  <a:noFill/>
                </a:ln>
                <a:solidFill>
                  <a:srgbClr val="B1319F">
                    <a:lumMod val="75000"/>
                  </a:srgbClr>
                </a:solidFill>
                <a:effectLst>
                  <a:glow rad="101600">
                    <a:srgbClr val="CCCC00">
                      <a:lumMod val="20000"/>
                      <a:lumOff val="80000"/>
                    </a:srgbClr>
                  </a:glow>
                  <a:outerShdw blurRad="38100" dist="38100" dir="2700000" algn="tl">
                    <a:srgbClr val="000000"/>
                  </a:outerShdw>
                </a:effectLst>
                <a:uLnTx/>
                <a:uFillTx/>
                <a:latin typeface="Comic Sans MS" panose="030F0702030302020204" pitchFamily="66" charset="0"/>
                <a:ea typeface="+mn-ea"/>
                <a:cs typeface="+mn-cs"/>
              </a:rPr>
              <a:t>racheterait</a:t>
            </a:r>
            <a:r>
              <a:rPr kumimoji="0" lang="fr-FR" sz="1800" b="1" i="0" u="none" strike="noStrike" kern="1200" cap="none" spc="0" normalizeH="0" baseline="0" noProof="0" dirty="0">
                <a:ln>
                  <a:noFill/>
                </a:ln>
                <a:solidFill>
                  <a:srgbClr val="B1319F">
                    <a:lumMod val="75000"/>
                  </a:srgbClr>
                </a:solidFill>
                <a:effectLst>
                  <a:glow rad="101600">
                    <a:srgbClr val="CCCC00">
                      <a:lumMod val="20000"/>
                      <a:lumOff val="80000"/>
                    </a:srgbClr>
                  </a:glow>
                  <a:outerShdw blurRad="38100" dist="38100" dir="2700000" algn="tl">
                    <a:srgbClr val="000000"/>
                  </a:outerShdw>
                </a:effectLst>
                <a:uLnTx/>
                <a:uFillTx/>
                <a:latin typeface="Comic Sans MS" panose="030F0702030302020204" pitchFamily="66" charset="0"/>
                <a:ea typeface="+mn-ea"/>
                <a:cs typeface="+mn-cs"/>
              </a:rPr>
              <a:t> Israël… » (Luc 24.21a)</a:t>
            </a:r>
          </a:p>
        </p:txBody>
      </p:sp>
      <p:sp>
        <p:nvSpPr>
          <p:cNvPr id="6" name="CuadroTexto 5">
            <a:extLst>
              <a:ext uri="{FF2B5EF4-FFF2-40B4-BE49-F238E27FC236}">
                <a16:creationId xmlns:a16="http://schemas.microsoft.com/office/drawing/2014/main" id="{9B6185C4-8C53-1A61-37F4-57B2342B1A0B}"/>
              </a:ext>
            </a:extLst>
          </p:cNvPr>
          <p:cNvSpPr txBox="1"/>
          <p:nvPr/>
        </p:nvSpPr>
        <p:spPr>
          <a:xfrm>
            <a:off x="3598606" y="1156504"/>
            <a:ext cx="85933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La perspective : Jésus est le Messie qui va racheter Israël. La réalité : il est mort (Luc 24.18-21).</a:t>
            </a:r>
          </a:p>
        </p:txBody>
      </p:sp>
      <p:pic>
        <p:nvPicPr>
          <p:cNvPr id="4" name="Imagen 3">
            <a:extLst>
              <a:ext uri="{FF2B5EF4-FFF2-40B4-BE49-F238E27FC236}">
                <a16:creationId xmlns:a16="http://schemas.microsoft.com/office/drawing/2014/main" id="{65C89811-6016-931A-C12A-18ABF6A3E89F}"/>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AB9D776-AC20-ED2C-C9FA-06CC3B13CF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F4E3196-A178-2485-E956-6BCB00FF12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07D3CE1-A179-97D2-2612-12B3A418FB5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63040" y="249724"/>
            <a:ext cx="1377950" cy="1813560"/>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A2FC4F96-9B6D-352E-BFC0-B2ECD24AB56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7909" y="134870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8ED6A9E6-1AC6-2A73-E1A6-BDD436344657}"/>
              </a:ext>
            </a:extLst>
          </p:cNvPr>
          <p:cNvSpPr txBox="1"/>
          <p:nvPr/>
        </p:nvSpPr>
        <p:spPr>
          <a:xfrm>
            <a:off x="3598606" y="2574000"/>
            <a:ext cx="859339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Patiemment, Jésus les aida à recouvrer leurs espérances. Finalement, leurs yeux s’ouvrirent (Luc 24.31), et ils coururent encourager ceux qui étaient encore dans la déception (Luc 24.32-35 ; 2Corinthiens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Que pouvons-nous apprendre de leur expérience ?</a:t>
            </a:r>
          </a:p>
        </p:txBody>
      </p:sp>
      <p:sp>
        <p:nvSpPr>
          <p:cNvPr id="14" name="CuadroTexto 13">
            <a:extLst>
              <a:ext uri="{FF2B5EF4-FFF2-40B4-BE49-F238E27FC236}">
                <a16:creationId xmlns:a16="http://schemas.microsoft.com/office/drawing/2014/main" id="{066D1F35-0957-B127-29FD-0AD522092714}"/>
              </a:ext>
            </a:extLst>
          </p:cNvPr>
          <p:cNvSpPr txBox="1"/>
          <p:nvPr/>
        </p:nvSpPr>
        <p:spPr>
          <a:xfrm>
            <a:off x="3598606" y="1864390"/>
            <a:ext cx="859339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Leur déception fut si grande qu'elle ne leur permit pas d'accepter même les preuves les plus claires de la résurrection de Jésus (Luc 24.22-24).</a:t>
            </a:r>
          </a:p>
        </p:txBody>
      </p:sp>
      <p:graphicFrame>
        <p:nvGraphicFramePr>
          <p:cNvPr id="2" name="Diagrama 1">
            <a:extLst>
              <a:ext uri="{FF2B5EF4-FFF2-40B4-BE49-F238E27FC236}">
                <a16:creationId xmlns:a16="http://schemas.microsoft.com/office/drawing/2014/main" id="{5005DF08-F7F7-61B2-533B-E6E9E6E3D961}"/>
              </a:ext>
            </a:extLst>
          </p:cNvPr>
          <p:cNvGraphicFramePr/>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7608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900" decel="100000" fill="hold"/>
                                        <p:tgtEl>
                                          <p:spTgt spid="1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500"/>
                                        <p:tgtEl>
                                          <p:spTgt spid="10"/>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3" dur="500"/>
                                        <p:tgtEl>
                                          <p:spTgt spid="2">
                                            <p:graphicEl>
                                              <a:dgm id="{CFBE8CF2-21ED-4925-8847-C3F74C036E4B}"/>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67" dur="500"/>
                                        <p:tgtEl>
                                          <p:spTgt spid="2">
                                            <p:graphicEl>
                                              <a:dgm id="{FF9425AC-05DF-490E-9695-C17AEF767999}"/>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2" dur="500"/>
                                        <p:tgtEl>
                                          <p:spTgt spid="2">
                                            <p:graphicEl>
                                              <a:dgm id="{6CD59F4B-73AC-418D-8BBE-BD46978D41F2}"/>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76" dur="500"/>
                                        <p:tgtEl>
                                          <p:spTgt spid="2">
                                            <p:graphicEl>
                                              <a:dgm id="{4C4F7140-0CDC-4A53-B3C0-91163AC1C41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1" dur="500"/>
                                        <p:tgtEl>
                                          <p:spTgt spid="2">
                                            <p:graphicEl>
                                              <a:dgm id="{04379F12-C4FA-4063-8596-A6026C0A3BE2}"/>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5" dur="500"/>
                                        <p:tgtEl>
                                          <p:spTgt spid="2">
                                            <p:graphicEl>
                                              <a:dgm id="{31D11208-1789-4700-BBF0-1C92430BC7F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0" dur="500"/>
                                        <p:tgtEl>
                                          <p:spTgt spid="2">
                                            <p:graphicEl>
                                              <a:dgm id="{7225EFE8-DE64-4B82-99D0-278C52B0E479}"/>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4"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4" grpId="0"/>
      <p:bldGraphic spid="2"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DAEC0-1D8B-0F32-B8A6-FD71342D3DA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2E00A3A-BF58-D5AE-09C3-31ADA6FABCE3}"/>
              </a:ext>
            </a:extLst>
          </p:cNvPr>
          <p:cNvSpPr/>
          <p:nvPr/>
        </p:nvSpPr>
        <p:spPr>
          <a:xfrm>
            <a:off x="0" y="-1"/>
            <a:ext cx="12192000" cy="6858001"/>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24CCC109-3960-FA91-2BC2-E4B16170BAE8}"/>
              </a:ext>
            </a:extLst>
          </p:cNvPr>
          <p:cNvSpPr>
            <a:spLocks noGrp="1"/>
          </p:cNvSpPr>
          <p:nvPr>
            <p:ph type="title"/>
          </p:nvPr>
        </p:nvSpPr>
        <p:spPr>
          <a:xfrm>
            <a:off x="487362" y="432000"/>
            <a:ext cx="5838825" cy="1426224"/>
          </a:xfrm>
          <a:noFill/>
        </p:spPr>
        <p:txBody>
          <a:bodyPr wrap="square">
            <a:spAutoFit/>
          </a:bodyPr>
          <a:lstStyle/>
          <a:p>
            <a:r>
              <a:rPr lang="en-US" sz="4800" b="1" spc="600"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SEUL </a:t>
            </a:r>
            <a:br>
              <a:rPr lang="en-US" sz="4800" b="1" spc="600"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br>
            <a:r>
              <a:rPr lang="en-US" sz="4800" b="1" spc="600" dirty="0">
                <a:ln w="6600">
                  <a:solidFill>
                    <a:schemeClr val="accent2"/>
                  </a:solidFill>
                  <a:prstDash val="solid"/>
                </a:ln>
                <a:solidFill>
                  <a:srgbClr val="FFFFFF"/>
                </a:solidFill>
                <a:effectLst>
                  <a:outerShdw dist="38100" dir="2700000" algn="tl" rotWithShape="0">
                    <a:schemeClr val="accent2"/>
                  </a:outerShdw>
                </a:effectLst>
                <a:latin typeface="+mn-lt"/>
                <a:ea typeface="+mn-ea"/>
                <a:cs typeface="+mn-cs"/>
              </a:rPr>
              <a:t>AVEC DIEU</a:t>
            </a:r>
          </a:p>
        </p:txBody>
      </p:sp>
      <p:sp>
        <p:nvSpPr>
          <p:cNvPr id="4" name="Content Placeholder 3">
            <a:extLst>
              <a:ext uri="{FF2B5EF4-FFF2-40B4-BE49-F238E27FC236}">
                <a16:creationId xmlns:a16="http://schemas.microsoft.com/office/drawing/2014/main" id="{295601B3-9183-5415-2054-57C69F860075}"/>
              </a:ext>
            </a:extLst>
          </p:cNvPr>
          <p:cNvSpPr>
            <a:spLocks noGrp="1"/>
          </p:cNvSpPr>
          <p:nvPr>
            <p:ph sz="half" idx="2"/>
          </p:nvPr>
        </p:nvSpPr>
        <p:spPr>
          <a:xfrm>
            <a:off x="487362" y="1990725"/>
            <a:ext cx="5157787" cy="4524315"/>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en-FR" sz="3200" b="1" dirty="0">
                <a:latin typeface="Georgia" panose="02040502050405020303" pitchFamily="18" charset="0"/>
              </a:rPr>
              <a:t>« Ne quittez pas votre chambre avant que vous vous sentiez fort ; puis soyez vigilant. Et aussi longtemps que vous le serez et que vous priez, vous pourrez vaincre les forces du mal. »</a:t>
            </a:r>
            <a:endParaRPr lang="fr-FR" sz="3200" b="1" dirty="0">
              <a:latin typeface="Georgia" panose="02040502050405020303" pitchFamily="18" charset="0"/>
            </a:endParaRPr>
          </a:p>
        </p:txBody>
      </p:sp>
      <p:sp>
        <p:nvSpPr>
          <p:cNvPr id="5" name="Text Placeholder 4">
            <a:extLst>
              <a:ext uri="{FF2B5EF4-FFF2-40B4-BE49-F238E27FC236}">
                <a16:creationId xmlns:a16="http://schemas.microsoft.com/office/drawing/2014/main" id="{EDF5F7D0-3ADB-2B79-2E01-06805286628A}"/>
              </a:ext>
            </a:extLst>
          </p:cNvPr>
          <p:cNvSpPr>
            <a:spLocks noGrp="1"/>
          </p:cNvSpPr>
          <p:nvPr>
            <p:ph type="body" sz="quarter" idx="3"/>
          </p:nvPr>
        </p:nvSpPr>
        <p:spPr>
          <a:xfrm>
            <a:off x="4638674" y="638101"/>
            <a:ext cx="6619875" cy="1015663"/>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b">
            <a:spAutoFit/>
          </a:bodyPr>
          <a:lstStyle/>
          <a:p>
            <a:pPr>
              <a:lnSpc>
                <a:spcPct val="100000"/>
              </a:lnSpc>
              <a:spcBef>
                <a:spcPts val="0"/>
              </a:spcBef>
            </a:pPr>
            <a:r>
              <a:rPr lang="en-FR" sz="2000" dirty="0">
                <a:solidFill>
                  <a:srgbClr val="D9AA32"/>
                </a:solidFill>
              </a:rPr>
              <a:t>« Entrez dans votre chambre et là, seul avec Dieu, dites-lui : "Crée en moi un cœur pur, renouvelle en moi un esprit bien disposé." Priez avec ferveur et sincérité. » </a:t>
            </a:r>
            <a:endParaRPr lang="fr-FR" sz="2000" dirty="0">
              <a:solidFill>
                <a:srgbClr val="D9AA32"/>
              </a:solidFill>
              <a:latin typeface="Georgia" panose="02040502050405020303" pitchFamily="18" charset="0"/>
            </a:endParaRPr>
          </a:p>
        </p:txBody>
      </p:sp>
      <p:sp>
        <p:nvSpPr>
          <p:cNvPr id="6" name="Content Placeholder 5">
            <a:extLst>
              <a:ext uri="{FF2B5EF4-FFF2-40B4-BE49-F238E27FC236}">
                <a16:creationId xmlns:a16="http://schemas.microsoft.com/office/drawing/2014/main" id="{A77F2E62-A995-74DC-D061-4D754BFF0159}"/>
              </a:ext>
            </a:extLst>
          </p:cNvPr>
          <p:cNvSpPr>
            <a:spLocks noGrp="1"/>
          </p:cNvSpPr>
          <p:nvPr>
            <p:ph sz="quarter" idx="4"/>
          </p:nvPr>
        </p:nvSpPr>
        <p:spPr>
          <a:xfrm>
            <a:off x="6172200" y="1721138"/>
            <a:ext cx="5486400" cy="4708981"/>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fr-FR" sz="2000" dirty="0">
                <a:latin typeface="Aptos Light" panose="020B0004020202020204" pitchFamily="34" charset="0"/>
              </a:rPr>
              <a:t>Quels péchés seraient trop graves pour qu'il puisse les pardonner ? </a:t>
            </a:r>
          </a:p>
          <a:p>
            <a:pPr marL="0" indent="0">
              <a:lnSpc>
                <a:spcPct val="100000"/>
              </a:lnSpc>
              <a:spcBef>
                <a:spcPts val="0"/>
              </a:spcBef>
              <a:buNone/>
            </a:pPr>
            <a:r>
              <a:rPr lang="fr-FR" sz="2000" dirty="0">
                <a:latin typeface="Aptos Light" panose="020B0004020202020204" pitchFamily="34" charset="0"/>
              </a:rPr>
              <a:t>Quelle âme serait trop noire et trop oppressée par le péché pour qu'il la sauve ?</a:t>
            </a:r>
          </a:p>
          <a:p>
            <a:pPr marL="0" indent="0">
              <a:lnSpc>
                <a:spcPct val="100000"/>
              </a:lnSpc>
              <a:spcBef>
                <a:spcPts val="0"/>
              </a:spcBef>
              <a:buNone/>
            </a:pPr>
            <a:r>
              <a:rPr lang="fr-FR" sz="2000" dirty="0">
                <a:latin typeface="Aptos Light" panose="020B0004020202020204" pitchFamily="34" charset="0"/>
              </a:rPr>
              <a:t>Il est miséricordieux, ne cherchant pas à trouver du mérite en nous, mais, dans sa bonté infinie, il guérit nos défaillances et nous aime généreusement, alors que nous sommes encore pécheurs. « Il est lent à la colère et riche en bonté. » (Néhémie 9.17.)</a:t>
            </a:r>
          </a:p>
          <a:p>
            <a:pPr marL="0" indent="0">
              <a:lnSpc>
                <a:spcPct val="100000"/>
              </a:lnSpc>
              <a:spcBef>
                <a:spcPts val="0"/>
              </a:spcBef>
              <a:buNone/>
            </a:pPr>
            <a:r>
              <a:rPr lang="fr-FR" sz="2000" dirty="0">
                <a:latin typeface="Aptos Light" panose="020B0004020202020204" pitchFamily="34" charset="0"/>
              </a:rPr>
              <a:t>Il y a un remède pour l'âme qui souffre du péché. Ce remède, c'est Jésus, notre Sauveur. Sa grâce suffit aux plus faibles comme aux plus forts. Et les plus forts doivent aussi obtenir sa grâce ou périr.</a:t>
            </a:r>
          </a:p>
          <a:p>
            <a:pPr marL="0" indent="0">
              <a:lnSpc>
                <a:spcPct val="100000"/>
              </a:lnSpc>
              <a:spcBef>
                <a:spcPts val="0"/>
              </a:spcBef>
              <a:buNone/>
            </a:pPr>
            <a:r>
              <a:rPr lang="fr-FR" sz="2000" dirty="0">
                <a:latin typeface="Aptos Light" panose="020B0004020202020204" pitchFamily="34" charset="0"/>
              </a:rPr>
              <a:t>J'ai vu comment on pouvait obtenir cette grâce. </a:t>
            </a:r>
          </a:p>
        </p:txBody>
      </p:sp>
      <p:sp>
        <p:nvSpPr>
          <p:cNvPr id="8" name="TextBox 7">
            <a:extLst>
              <a:ext uri="{FF2B5EF4-FFF2-40B4-BE49-F238E27FC236}">
                <a16:creationId xmlns:a16="http://schemas.microsoft.com/office/drawing/2014/main" id="{8A66B132-79CD-35D4-E7C6-7CE7980B54E7}"/>
              </a:ext>
            </a:extLst>
          </p:cNvPr>
          <p:cNvSpPr txBox="1"/>
          <p:nvPr/>
        </p:nvSpPr>
        <p:spPr>
          <a:xfrm>
            <a:off x="3822699" y="6059194"/>
            <a:ext cx="1997076" cy="738664"/>
          </a:xfrm>
          <a:prstGeom prst="rect">
            <a:avLst/>
          </a:prstGeom>
          <a:noFill/>
          <a:ln w="3175">
            <a:noFill/>
          </a:ln>
        </p:spPr>
        <p:txBody>
          <a:bodyPr wrap="square" rtlCol="0">
            <a:spAutoFit/>
          </a:bodyPr>
          <a:lstStyle/>
          <a:p>
            <a:r>
              <a:rPr lang="fr-FR" sz="1400" noProof="1">
                <a:latin typeface="Open Sans Light" pitchFamily="2" charset="0"/>
                <a:ea typeface="Open Sans Light" pitchFamily="2" charset="0"/>
                <a:cs typeface="Open Sans Light" pitchFamily="2" charset="0"/>
              </a:rPr>
              <a:t>— E.G. White, </a:t>
            </a:r>
          </a:p>
          <a:p>
            <a:r>
              <a:rPr lang="en-FR" sz="1400" dirty="0">
                <a:latin typeface="Open Sans Light" pitchFamily="2" charset="0"/>
                <a:ea typeface="Open Sans Light" pitchFamily="2" charset="0"/>
                <a:cs typeface="Open Sans Light" pitchFamily="2" charset="0"/>
              </a:rPr>
              <a:t>Puissance de la grâce, </a:t>
            </a:r>
          </a:p>
          <a:p>
            <a:r>
              <a:rPr lang="en-FR" sz="1400" dirty="0">
                <a:latin typeface="Open Sans Light" pitchFamily="2" charset="0"/>
                <a:ea typeface="Open Sans Light" pitchFamily="2" charset="0"/>
                <a:cs typeface="Open Sans Light" pitchFamily="2" charset="0"/>
              </a:rPr>
              <a:t>p. 88</a:t>
            </a:r>
            <a:endParaRPr lang="fr-FR" sz="1400" noProof="1">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79460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B8BB508-B6F8-6236-0E1E-C1EBC452C81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301538" cy="6919615"/>
          </a:xfrm>
          <a:prstGeom prst="rect">
            <a:avLst/>
          </a:prstGeom>
        </p:spPr>
      </p:pic>
      <p:sp>
        <p:nvSpPr>
          <p:cNvPr id="3" name="CuadroTexto 2">
            <a:extLst>
              <a:ext uri="{FF2B5EF4-FFF2-40B4-BE49-F238E27FC236}">
                <a16:creationId xmlns:a16="http://schemas.microsoft.com/office/drawing/2014/main" id="{330D92EF-5232-ABDD-86BD-02462B4AE1B9}"/>
              </a:ext>
            </a:extLst>
          </p:cNvPr>
          <p:cNvSpPr txBox="1"/>
          <p:nvPr/>
        </p:nvSpPr>
        <p:spPr>
          <a:xfrm>
            <a:off x="0" y="0"/>
            <a:ext cx="12191999" cy="830997"/>
          </a:xfrm>
          <a:prstGeom prst="rect">
            <a:avLst/>
          </a:prstGeom>
          <a:noFill/>
        </p:spPr>
        <p:txBody>
          <a:bodyPr wrap="square">
            <a:spAutoFit/>
          </a:bodyPr>
          <a:lstStyle/>
          <a:p>
            <a:pPr algn="ctr"/>
            <a:r>
              <a:rPr lang="fr-FR" sz="4800" b="1" spc="600" dirty="0">
                <a:ln w="6600">
                  <a:solidFill>
                    <a:schemeClr val="accent2"/>
                  </a:solidFill>
                  <a:prstDash val="solid"/>
                </a:ln>
                <a:solidFill>
                  <a:srgbClr val="FFFFFF"/>
                </a:solidFill>
                <a:effectLst>
                  <a:outerShdw dist="38100" dir="2700000" algn="tl" rotWithShape="0">
                    <a:schemeClr val="accent2"/>
                  </a:outerShdw>
                </a:effectLst>
              </a:rPr>
              <a:t>VOIR JÉSUS</a:t>
            </a:r>
          </a:p>
        </p:txBody>
      </p:sp>
      <p:sp>
        <p:nvSpPr>
          <p:cNvPr id="5" name="CuadroTexto 4">
            <a:extLst>
              <a:ext uri="{FF2B5EF4-FFF2-40B4-BE49-F238E27FC236}">
                <a16:creationId xmlns:a16="http://schemas.microsoft.com/office/drawing/2014/main" id="{0AB7CEA8-64EA-E021-495C-97BBA76A50D6}"/>
              </a:ext>
            </a:extLst>
          </p:cNvPr>
          <p:cNvSpPr txBox="1"/>
          <p:nvPr/>
        </p:nvSpPr>
        <p:spPr>
          <a:xfrm>
            <a:off x="0" y="676872"/>
            <a:ext cx="12301537" cy="646331"/>
          </a:xfrm>
          <a:prstGeom prst="rect">
            <a:avLst/>
          </a:prstGeom>
          <a:noFill/>
        </p:spPr>
        <p:txBody>
          <a:bodyPr wrap="square">
            <a:spAutoFit/>
          </a:bodyPr>
          <a:lstStyle/>
          <a:p>
            <a:pPr algn="ctr"/>
            <a:r>
              <a:rPr lang="fr-FR"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J’estime en effet que les souffrances du temps présent ne sont pas comparables à la gloire à venir qui sera révélée pour nous » </a:t>
            </a:r>
            <a:r>
              <a:rPr lang="fr-FR"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(Romains 8.18)</a:t>
            </a:r>
            <a:endParaRPr lang="fr-FR"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72000" y="1520998"/>
            <a:ext cx="3865178" cy="1323439"/>
          </a:xfrm>
          <a:prstGeom prst="rect">
            <a:avLst/>
          </a:prstGeom>
          <a:noFill/>
        </p:spPr>
        <p:txBody>
          <a:bodyPr wrap="square" rtlCol="0">
            <a:spAutoFit/>
          </a:bodyPr>
          <a:lstStyle/>
          <a:p>
            <a:pPr>
              <a:spcBef>
                <a:spcPts val="600"/>
              </a:spcBef>
            </a:pPr>
            <a:r>
              <a:rPr lang="fr-FR" sz="2000" b="1" dirty="0"/>
              <a:t>Lorsque Ellen G. White était dans un profond désespoir, elle eut une vision dans laquelle elle vit Jésus.</a:t>
            </a: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72000" y="5490231"/>
            <a:ext cx="386517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Cette vision lui donna espérance et foi, et la certitude qu'elle pouvait faire confiance en Dieu.</a:t>
            </a:r>
          </a:p>
        </p:txBody>
      </p:sp>
      <p:sp>
        <p:nvSpPr>
          <p:cNvPr id="8" name="CuadroTexto 7">
            <a:extLst>
              <a:ext uri="{FF2B5EF4-FFF2-40B4-BE49-F238E27FC236}">
                <a16:creationId xmlns:a16="http://schemas.microsoft.com/office/drawing/2014/main" id="{E8512112-DE5A-B94A-DCBC-028A2D546707}"/>
              </a:ext>
            </a:extLst>
          </p:cNvPr>
          <p:cNvSpPr txBox="1"/>
          <p:nvPr/>
        </p:nvSpPr>
        <p:spPr>
          <a:xfrm>
            <a:off x="72000" y="4476543"/>
            <a:ext cx="386517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Elle vit des scènes glorieuses et eut l'impression d'avoir atteint la sécurité et la paix du ciel.</a:t>
            </a:r>
          </a:p>
        </p:txBody>
      </p:sp>
      <p:sp>
        <p:nvSpPr>
          <p:cNvPr id="10" name="CuadroTexto 9">
            <a:extLst>
              <a:ext uri="{FF2B5EF4-FFF2-40B4-BE49-F238E27FC236}">
                <a16:creationId xmlns:a16="http://schemas.microsoft.com/office/drawing/2014/main" id="{95081AAA-5FC2-1490-440D-C73E94D3697C}"/>
              </a:ext>
            </a:extLst>
          </p:cNvPr>
          <p:cNvSpPr txBox="1"/>
          <p:nvPr/>
        </p:nvSpPr>
        <p:spPr>
          <a:xfrm>
            <a:off x="71999" y="2844437"/>
            <a:ext cx="386517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Elle comprit qu’il saisissait tout ce qu’elle traversait. À un moment précis, posant sa main sur sa tête, Jésus lui dit : « N’aie pas peur ».</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9E298-4228-60F3-B2C0-FA32C275086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57B9EC2-FF65-F21B-2A9B-13D00EF5A65E}"/>
              </a:ext>
            </a:extLst>
          </p:cNvPr>
          <p:cNvSpPr/>
          <p:nvPr/>
        </p:nvSpPr>
        <p:spPr>
          <a:xfrm>
            <a:off x="0" y="-1"/>
            <a:ext cx="12192000" cy="685800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CCEC8451-4834-83B1-1F66-99DCC3438A2E}"/>
              </a:ext>
            </a:extLst>
          </p:cNvPr>
          <p:cNvSpPr>
            <a:spLocks noGrp="1"/>
          </p:cNvSpPr>
          <p:nvPr>
            <p:ph type="title"/>
          </p:nvPr>
        </p:nvSpPr>
        <p:spPr>
          <a:xfrm>
            <a:off x="838200" y="432000"/>
            <a:ext cx="10515600" cy="3420616"/>
          </a:xfr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a:ln/>
                <a:solidFill>
                  <a:schemeClr val="bg1"/>
                </a:solidFill>
                <a:latin typeface="+mn-lt"/>
                <a:ea typeface="+mn-ea"/>
                <a:cs typeface="+mn-cs"/>
              </a:rPr>
              <a:t>« VOTRE FOI DOIT TRANSPERCER LES TÉNÈBRES. … QUE VOTRE FOI SOIT COMME CELLE DE JOB, ET QUE VOUS PUISSIEZ DIRE : "QUAND MÊME IL ME TUERAIT, J'ESPÉRERAIS EN LUI." » </a:t>
            </a:r>
            <a:endParaRPr lang="fr-FR" sz="4800" b="1" dirty="0">
              <a:ln/>
              <a:solidFill>
                <a:schemeClr val="bg1"/>
              </a:solidFill>
              <a:latin typeface="+mn-lt"/>
              <a:ea typeface="+mn-ea"/>
              <a:cs typeface="+mn-cs"/>
            </a:endParaRPr>
          </a:p>
        </p:txBody>
      </p:sp>
      <p:sp>
        <p:nvSpPr>
          <p:cNvPr id="6" name="Content Placeholder 5">
            <a:extLst>
              <a:ext uri="{FF2B5EF4-FFF2-40B4-BE49-F238E27FC236}">
                <a16:creationId xmlns:a16="http://schemas.microsoft.com/office/drawing/2014/main" id="{173BEBC1-4421-F457-7313-4EE5B48C0470}"/>
              </a:ext>
            </a:extLst>
          </p:cNvPr>
          <p:cNvSpPr>
            <a:spLocks noGrp="1"/>
          </p:cNvSpPr>
          <p:nvPr>
            <p:ph sz="quarter" idx="4"/>
          </p:nvPr>
        </p:nvSpPr>
        <p:spPr>
          <a:xfrm>
            <a:off x="314326" y="4058676"/>
            <a:ext cx="11563349" cy="2554545"/>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fr-FR" sz="2000" dirty="0">
                <a:solidFill>
                  <a:schemeClr val="bg1"/>
                </a:solidFill>
                <a:latin typeface="Aptos Light" panose="020B0004020202020204" pitchFamily="34" charset="0"/>
              </a:rPr>
              <a:t>« Au cœur du désert, Christ endura des épreuves impénétrables pour l'esprit humain. Christ fut amené à affronter le pouvoir subtil de Satan, l'ange déchu. L'ennemi poursuivait avec le Sauveur le même objectif qu'avec Adam et Ève, en Éden. Jésus subissait l'épreuve du second Adam ; la beauté de son caractère éclata dans toute sa splendeur. Malgré son humanité, Satan pouvait discerner la gloire et la pureté de cet Être saint … le Sauveur ne releva pas le défi du tentateur, aucune tentation n'eut de prise sur lui.</a:t>
            </a:r>
          </a:p>
          <a:p>
            <a:pPr marL="0" indent="0">
              <a:lnSpc>
                <a:spcPct val="100000"/>
              </a:lnSpc>
              <a:spcBef>
                <a:spcPts val="0"/>
              </a:spcBef>
              <a:buNone/>
            </a:pPr>
            <a:r>
              <a:rPr lang="fr-FR" sz="2000" dirty="0">
                <a:solidFill>
                  <a:schemeClr val="bg1"/>
                </a:solidFill>
                <a:latin typeface="Aptos Light" panose="020B0004020202020204" pitchFamily="34" charset="0"/>
              </a:rPr>
              <a:t>L'adversaire semblait avoir le pouvoir d'emmener Jésus là où bon lui semblait … Mais aucune faveur, aucune tentation, l'incitant à se servir de ses divines prérogatives, n'aurait pu l'écarter de sa mission divine . » </a:t>
            </a:r>
          </a:p>
        </p:txBody>
      </p:sp>
      <p:sp>
        <p:nvSpPr>
          <p:cNvPr id="8" name="TextBox 7">
            <a:extLst>
              <a:ext uri="{FF2B5EF4-FFF2-40B4-BE49-F238E27FC236}">
                <a16:creationId xmlns:a16="http://schemas.microsoft.com/office/drawing/2014/main" id="{72B27D59-F94F-26E8-713E-88FEDE07BBE1}"/>
              </a:ext>
            </a:extLst>
          </p:cNvPr>
          <p:cNvSpPr txBox="1"/>
          <p:nvPr/>
        </p:nvSpPr>
        <p:spPr>
          <a:xfrm>
            <a:off x="7949385" y="3698727"/>
            <a:ext cx="3576340" cy="307777"/>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r>
              <a:rPr lang="en-FR" sz="1400" dirty="0">
                <a:solidFill>
                  <a:schemeClr val="bg1"/>
                </a:solidFill>
                <a:latin typeface="Open Sans Light" pitchFamily="2" charset="0"/>
                <a:ea typeface="Open Sans Light" pitchFamily="2" charset="0"/>
                <a:cs typeface="Open Sans Light" pitchFamily="2" charset="0"/>
              </a:rPr>
              <a:t>Our High Calling, p. 324)</a:t>
            </a:r>
            <a:endParaRPr lang="fr-FR" sz="1400" noProof="1">
              <a:solidFill>
                <a:schemeClr val="bg1"/>
              </a:solidFill>
              <a:latin typeface="Open Sans Light" pitchFamily="2" charset="0"/>
              <a:ea typeface="Open Sans Light" pitchFamily="2" charset="0"/>
              <a:cs typeface="Open Sans Light" pitchFamily="2" charset="0"/>
            </a:endParaRPr>
          </a:p>
        </p:txBody>
      </p:sp>
      <p:sp>
        <p:nvSpPr>
          <p:cNvPr id="15" name="TextBox 14">
            <a:extLst>
              <a:ext uri="{FF2B5EF4-FFF2-40B4-BE49-F238E27FC236}">
                <a16:creationId xmlns:a16="http://schemas.microsoft.com/office/drawing/2014/main" id="{F3370CC4-675E-A692-572D-8DEEC5F7496C}"/>
              </a:ext>
            </a:extLst>
          </p:cNvPr>
          <p:cNvSpPr txBox="1"/>
          <p:nvPr/>
        </p:nvSpPr>
        <p:spPr>
          <a:xfrm>
            <a:off x="1301971" y="6272111"/>
            <a:ext cx="3316327" cy="307777"/>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r>
              <a:rPr lang="fr-FR" sz="1400" dirty="0">
                <a:solidFill>
                  <a:schemeClr val="bg1"/>
                </a:solidFill>
                <a:latin typeface="Aptos Light" panose="020B0004020202020204" pitchFamily="34" charset="0"/>
              </a:rPr>
              <a:t>Lettre 7, 1900</a:t>
            </a:r>
            <a:endParaRPr lang="fr-FR" sz="1400" noProof="1">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250531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3C6C1-ABE1-9723-C15B-EF3C4DF768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74055" y="2411164"/>
            <a:ext cx="5271038" cy="2924819"/>
          </a:xfrm>
          <a:custGeom>
            <a:avLst/>
            <a:gdLst>
              <a:gd name="csX0" fmla="*/ 0 w 5271038"/>
              <a:gd name="csY0" fmla="*/ 0 h 2924819"/>
              <a:gd name="csX1" fmla="*/ 585671 w 5271038"/>
              <a:gd name="csY1" fmla="*/ 0 h 2924819"/>
              <a:gd name="csX2" fmla="*/ 1065921 w 5271038"/>
              <a:gd name="csY2" fmla="*/ 0 h 2924819"/>
              <a:gd name="csX3" fmla="*/ 1757013 w 5271038"/>
              <a:gd name="csY3" fmla="*/ 0 h 2924819"/>
              <a:gd name="csX4" fmla="*/ 2237263 w 5271038"/>
              <a:gd name="csY4" fmla="*/ 0 h 2924819"/>
              <a:gd name="csX5" fmla="*/ 2717513 w 5271038"/>
              <a:gd name="csY5" fmla="*/ 0 h 2924819"/>
              <a:gd name="csX6" fmla="*/ 3355894 w 5271038"/>
              <a:gd name="csY6" fmla="*/ 0 h 2924819"/>
              <a:gd name="csX7" fmla="*/ 3783434 w 5271038"/>
              <a:gd name="csY7" fmla="*/ 0 h 2924819"/>
              <a:gd name="csX8" fmla="*/ 4210974 w 5271038"/>
              <a:gd name="csY8" fmla="*/ 0 h 2924819"/>
              <a:gd name="csX9" fmla="*/ 5271038 w 5271038"/>
              <a:gd name="csY9" fmla="*/ 0 h 2924819"/>
              <a:gd name="csX10" fmla="*/ 5271038 w 5271038"/>
              <a:gd name="csY10" fmla="*/ 614212 h 2924819"/>
              <a:gd name="csX11" fmla="*/ 5271038 w 5271038"/>
              <a:gd name="csY11" fmla="*/ 1257672 h 2924819"/>
              <a:gd name="csX12" fmla="*/ 5271038 w 5271038"/>
              <a:gd name="csY12" fmla="*/ 1813388 h 2924819"/>
              <a:gd name="csX13" fmla="*/ 5271038 w 5271038"/>
              <a:gd name="csY13" fmla="*/ 2339855 h 2924819"/>
              <a:gd name="csX14" fmla="*/ 5271038 w 5271038"/>
              <a:gd name="csY14" fmla="*/ 2924819 h 2924819"/>
              <a:gd name="csX15" fmla="*/ 4843498 w 5271038"/>
              <a:gd name="csY15" fmla="*/ 2924819 h 2924819"/>
              <a:gd name="csX16" fmla="*/ 4310538 w 5271038"/>
              <a:gd name="csY16" fmla="*/ 2924819 h 2924819"/>
              <a:gd name="csX17" fmla="*/ 3672156 w 5271038"/>
              <a:gd name="csY17" fmla="*/ 2924819 h 2924819"/>
              <a:gd name="csX18" fmla="*/ 2981065 w 5271038"/>
              <a:gd name="csY18" fmla="*/ 2924819 h 2924819"/>
              <a:gd name="csX19" fmla="*/ 2342684 w 5271038"/>
              <a:gd name="csY19" fmla="*/ 2924819 h 2924819"/>
              <a:gd name="csX20" fmla="*/ 1809723 w 5271038"/>
              <a:gd name="csY20" fmla="*/ 2924819 h 2924819"/>
              <a:gd name="csX21" fmla="*/ 1224052 w 5271038"/>
              <a:gd name="csY21" fmla="*/ 2924819 h 2924819"/>
              <a:gd name="csX22" fmla="*/ 532961 w 5271038"/>
              <a:gd name="csY22" fmla="*/ 2924819 h 2924819"/>
              <a:gd name="csX23" fmla="*/ 0 w 5271038"/>
              <a:gd name="csY23" fmla="*/ 2924819 h 2924819"/>
              <a:gd name="csX24" fmla="*/ 0 w 5271038"/>
              <a:gd name="csY24" fmla="*/ 2281359 h 2924819"/>
              <a:gd name="csX25" fmla="*/ 0 w 5271038"/>
              <a:gd name="csY25" fmla="*/ 1725643 h 2924819"/>
              <a:gd name="csX26" fmla="*/ 0 w 5271038"/>
              <a:gd name="csY26" fmla="*/ 1228424 h 2924819"/>
              <a:gd name="csX27" fmla="*/ 0 w 5271038"/>
              <a:gd name="csY27" fmla="*/ 731205 h 2924819"/>
              <a:gd name="csX28" fmla="*/ 0 w 5271038"/>
              <a:gd name="csY28" fmla="*/ 0 h 29248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271038" h="2924819" fill="none" extrusionOk="0">
                <a:moveTo>
                  <a:pt x="0" y="0"/>
                </a:moveTo>
                <a:cubicBezTo>
                  <a:pt x="289337" y="-5976"/>
                  <a:pt x="326865" y="41722"/>
                  <a:pt x="585671" y="0"/>
                </a:cubicBezTo>
                <a:cubicBezTo>
                  <a:pt x="844477" y="-41722"/>
                  <a:pt x="968789" y="44136"/>
                  <a:pt x="1065921" y="0"/>
                </a:cubicBezTo>
                <a:cubicBezTo>
                  <a:pt x="1163053" y="-44136"/>
                  <a:pt x="1561879" y="44005"/>
                  <a:pt x="1757013" y="0"/>
                </a:cubicBezTo>
                <a:cubicBezTo>
                  <a:pt x="1952147" y="-44005"/>
                  <a:pt x="2006422" y="17724"/>
                  <a:pt x="2237263" y="0"/>
                </a:cubicBezTo>
                <a:cubicBezTo>
                  <a:pt x="2468104" y="-17724"/>
                  <a:pt x="2498941" y="45737"/>
                  <a:pt x="2717513" y="0"/>
                </a:cubicBezTo>
                <a:cubicBezTo>
                  <a:pt x="2936085" y="-45737"/>
                  <a:pt x="3185716" y="75534"/>
                  <a:pt x="3355894" y="0"/>
                </a:cubicBezTo>
                <a:cubicBezTo>
                  <a:pt x="3526072" y="-75534"/>
                  <a:pt x="3577820" y="50461"/>
                  <a:pt x="3783434" y="0"/>
                </a:cubicBezTo>
                <a:cubicBezTo>
                  <a:pt x="3989048" y="-50461"/>
                  <a:pt x="4043325" y="5770"/>
                  <a:pt x="4210974" y="0"/>
                </a:cubicBezTo>
                <a:cubicBezTo>
                  <a:pt x="4378623" y="-5770"/>
                  <a:pt x="4878917" y="1383"/>
                  <a:pt x="5271038" y="0"/>
                </a:cubicBezTo>
                <a:cubicBezTo>
                  <a:pt x="5275517" y="196434"/>
                  <a:pt x="5262566" y="397233"/>
                  <a:pt x="5271038" y="614212"/>
                </a:cubicBezTo>
                <a:cubicBezTo>
                  <a:pt x="5279510" y="831191"/>
                  <a:pt x="5231858" y="988262"/>
                  <a:pt x="5271038" y="1257672"/>
                </a:cubicBezTo>
                <a:cubicBezTo>
                  <a:pt x="5310218" y="1527082"/>
                  <a:pt x="5239107" y="1543753"/>
                  <a:pt x="5271038" y="1813388"/>
                </a:cubicBezTo>
                <a:cubicBezTo>
                  <a:pt x="5302969" y="2083023"/>
                  <a:pt x="5243289" y="2139091"/>
                  <a:pt x="5271038" y="2339855"/>
                </a:cubicBezTo>
                <a:cubicBezTo>
                  <a:pt x="5298787" y="2540619"/>
                  <a:pt x="5231965" y="2636100"/>
                  <a:pt x="5271038" y="2924819"/>
                </a:cubicBezTo>
                <a:cubicBezTo>
                  <a:pt x="5075741" y="2949416"/>
                  <a:pt x="5037757" y="2880577"/>
                  <a:pt x="4843498" y="2924819"/>
                </a:cubicBezTo>
                <a:cubicBezTo>
                  <a:pt x="4649239" y="2969061"/>
                  <a:pt x="4540395" y="2903281"/>
                  <a:pt x="4310538" y="2924819"/>
                </a:cubicBezTo>
                <a:cubicBezTo>
                  <a:pt x="4080681" y="2946357"/>
                  <a:pt x="3880710" y="2914415"/>
                  <a:pt x="3672156" y="2924819"/>
                </a:cubicBezTo>
                <a:cubicBezTo>
                  <a:pt x="3463602" y="2935223"/>
                  <a:pt x="3237490" y="2849839"/>
                  <a:pt x="2981065" y="2924819"/>
                </a:cubicBezTo>
                <a:cubicBezTo>
                  <a:pt x="2724640" y="2999799"/>
                  <a:pt x="2604042" y="2859174"/>
                  <a:pt x="2342684" y="2924819"/>
                </a:cubicBezTo>
                <a:cubicBezTo>
                  <a:pt x="2081326" y="2990464"/>
                  <a:pt x="1998436" y="2866503"/>
                  <a:pt x="1809723" y="2924819"/>
                </a:cubicBezTo>
                <a:cubicBezTo>
                  <a:pt x="1621010" y="2983135"/>
                  <a:pt x="1513658" y="2886949"/>
                  <a:pt x="1224052" y="2924819"/>
                </a:cubicBezTo>
                <a:cubicBezTo>
                  <a:pt x="934446" y="2962689"/>
                  <a:pt x="723128" y="2912142"/>
                  <a:pt x="532961" y="2924819"/>
                </a:cubicBezTo>
                <a:cubicBezTo>
                  <a:pt x="342794" y="2937496"/>
                  <a:pt x="115009" y="2919012"/>
                  <a:pt x="0" y="2924819"/>
                </a:cubicBezTo>
                <a:cubicBezTo>
                  <a:pt x="-60254" y="2695908"/>
                  <a:pt x="11738" y="2543850"/>
                  <a:pt x="0" y="2281359"/>
                </a:cubicBezTo>
                <a:cubicBezTo>
                  <a:pt x="-11738" y="2018868"/>
                  <a:pt x="13253" y="1948786"/>
                  <a:pt x="0" y="1725643"/>
                </a:cubicBezTo>
                <a:cubicBezTo>
                  <a:pt x="-13253" y="1502500"/>
                  <a:pt x="8946" y="1399414"/>
                  <a:pt x="0" y="1228424"/>
                </a:cubicBezTo>
                <a:cubicBezTo>
                  <a:pt x="-8946" y="1057434"/>
                  <a:pt x="46478" y="923574"/>
                  <a:pt x="0" y="731205"/>
                </a:cubicBezTo>
                <a:cubicBezTo>
                  <a:pt x="-46478" y="538836"/>
                  <a:pt x="36668" y="173105"/>
                  <a:pt x="0" y="0"/>
                </a:cubicBezTo>
                <a:close/>
              </a:path>
              <a:path w="5271038" h="2924819" stroke="0" extrusionOk="0">
                <a:moveTo>
                  <a:pt x="0" y="0"/>
                </a:moveTo>
                <a:cubicBezTo>
                  <a:pt x="267638" y="-51005"/>
                  <a:pt x="416678" y="70062"/>
                  <a:pt x="585671" y="0"/>
                </a:cubicBezTo>
                <a:cubicBezTo>
                  <a:pt x="754664" y="-70062"/>
                  <a:pt x="858944" y="54508"/>
                  <a:pt x="1065921" y="0"/>
                </a:cubicBezTo>
                <a:cubicBezTo>
                  <a:pt x="1272898" y="-54508"/>
                  <a:pt x="1460061" y="5231"/>
                  <a:pt x="1598882" y="0"/>
                </a:cubicBezTo>
                <a:cubicBezTo>
                  <a:pt x="1737703" y="-5231"/>
                  <a:pt x="1975967" y="56530"/>
                  <a:pt x="2131842" y="0"/>
                </a:cubicBezTo>
                <a:cubicBezTo>
                  <a:pt x="2287717" y="-56530"/>
                  <a:pt x="2508068" y="8613"/>
                  <a:pt x="2770223" y="0"/>
                </a:cubicBezTo>
                <a:cubicBezTo>
                  <a:pt x="3032378" y="-8613"/>
                  <a:pt x="3110811" y="7078"/>
                  <a:pt x="3197763" y="0"/>
                </a:cubicBezTo>
                <a:cubicBezTo>
                  <a:pt x="3284715" y="-7078"/>
                  <a:pt x="3569577" y="11997"/>
                  <a:pt x="3783434" y="0"/>
                </a:cubicBezTo>
                <a:cubicBezTo>
                  <a:pt x="3997291" y="-11997"/>
                  <a:pt x="4083217" y="42772"/>
                  <a:pt x="4316394" y="0"/>
                </a:cubicBezTo>
                <a:cubicBezTo>
                  <a:pt x="4549571" y="-42772"/>
                  <a:pt x="5056447" y="73513"/>
                  <a:pt x="5271038" y="0"/>
                </a:cubicBezTo>
                <a:cubicBezTo>
                  <a:pt x="5308254" y="192210"/>
                  <a:pt x="5224266" y="274612"/>
                  <a:pt x="5271038" y="497219"/>
                </a:cubicBezTo>
                <a:cubicBezTo>
                  <a:pt x="5317810" y="719826"/>
                  <a:pt x="5264940" y="799864"/>
                  <a:pt x="5271038" y="1023687"/>
                </a:cubicBezTo>
                <a:cubicBezTo>
                  <a:pt x="5277136" y="1247510"/>
                  <a:pt x="5230912" y="1345858"/>
                  <a:pt x="5271038" y="1579402"/>
                </a:cubicBezTo>
                <a:cubicBezTo>
                  <a:pt x="5311164" y="1812946"/>
                  <a:pt x="5251885" y="2013891"/>
                  <a:pt x="5271038" y="2164366"/>
                </a:cubicBezTo>
                <a:cubicBezTo>
                  <a:pt x="5290191" y="2314841"/>
                  <a:pt x="5200352" y="2631652"/>
                  <a:pt x="5271038" y="2924819"/>
                </a:cubicBezTo>
                <a:cubicBezTo>
                  <a:pt x="5107914" y="2947747"/>
                  <a:pt x="4806529" y="2892118"/>
                  <a:pt x="4685367" y="2924819"/>
                </a:cubicBezTo>
                <a:cubicBezTo>
                  <a:pt x="4564205" y="2957520"/>
                  <a:pt x="4427617" y="2894886"/>
                  <a:pt x="4205117" y="2924819"/>
                </a:cubicBezTo>
                <a:cubicBezTo>
                  <a:pt x="3982617" y="2954752"/>
                  <a:pt x="3860015" y="2904861"/>
                  <a:pt x="3672156" y="2924819"/>
                </a:cubicBezTo>
                <a:cubicBezTo>
                  <a:pt x="3484297" y="2944777"/>
                  <a:pt x="3240249" y="2906645"/>
                  <a:pt x="3033775" y="2924819"/>
                </a:cubicBezTo>
                <a:cubicBezTo>
                  <a:pt x="2827301" y="2942993"/>
                  <a:pt x="2681902" y="2882488"/>
                  <a:pt x="2342684" y="2924819"/>
                </a:cubicBezTo>
                <a:cubicBezTo>
                  <a:pt x="2003466" y="2967150"/>
                  <a:pt x="2097579" y="2898062"/>
                  <a:pt x="1915144" y="2924819"/>
                </a:cubicBezTo>
                <a:cubicBezTo>
                  <a:pt x="1732709" y="2951576"/>
                  <a:pt x="1362287" y="2844252"/>
                  <a:pt x="1224052" y="2924819"/>
                </a:cubicBezTo>
                <a:cubicBezTo>
                  <a:pt x="1085817" y="3005386"/>
                  <a:pt x="713375" y="2915803"/>
                  <a:pt x="532961" y="2924819"/>
                </a:cubicBezTo>
                <a:cubicBezTo>
                  <a:pt x="352547" y="2933835"/>
                  <a:pt x="244843" y="2877864"/>
                  <a:pt x="0" y="2924819"/>
                </a:cubicBezTo>
                <a:cubicBezTo>
                  <a:pt x="-65194" y="2657320"/>
                  <a:pt x="37177" y="2613621"/>
                  <a:pt x="0" y="2310607"/>
                </a:cubicBezTo>
                <a:cubicBezTo>
                  <a:pt x="-37177" y="2007593"/>
                  <a:pt x="5883" y="1918682"/>
                  <a:pt x="0" y="1754891"/>
                </a:cubicBezTo>
                <a:cubicBezTo>
                  <a:pt x="-5883" y="1591100"/>
                  <a:pt x="20466" y="1410533"/>
                  <a:pt x="0" y="1228424"/>
                </a:cubicBezTo>
                <a:cubicBezTo>
                  <a:pt x="-20466" y="1046315"/>
                  <a:pt x="31437" y="848536"/>
                  <a:pt x="0" y="584964"/>
                </a:cubicBezTo>
                <a:cubicBezTo>
                  <a:pt x="-31437" y="321392"/>
                  <a:pt x="51988" y="145410"/>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711065" y="216045"/>
            <a:ext cx="3669633" cy="1877437"/>
          </a:xfrm>
          <a:custGeom>
            <a:avLst/>
            <a:gdLst>
              <a:gd name="csX0" fmla="*/ 0 w 3669633"/>
              <a:gd name="csY0" fmla="*/ 0 h 1877437"/>
              <a:gd name="csX1" fmla="*/ 597626 w 3669633"/>
              <a:gd name="csY1" fmla="*/ 0 h 1877437"/>
              <a:gd name="csX2" fmla="*/ 1195252 w 3669633"/>
              <a:gd name="csY2" fmla="*/ 0 h 1877437"/>
              <a:gd name="csX3" fmla="*/ 1682789 w 3669633"/>
              <a:gd name="csY3" fmla="*/ 0 h 1877437"/>
              <a:gd name="csX4" fmla="*/ 2243718 w 3669633"/>
              <a:gd name="csY4" fmla="*/ 0 h 1877437"/>
              <a:gd name="csX5" fmla="*/ 2841344 w 3669633"/>
              <a:gd name="csY5" fmla="*/ 0 h 1877437"/>
              <a:gd name="csX6" fmla="*/ 3669633 w 3669633"/>
              <a:gd name="csY6" fmla="*/ 0 h 1877437"/>
              <a:gd name="csX7" fmla="*/ 3669633 w 3669633"/>
              <a:gd name="csY7" fmla="*/ 469359 h 1877437"/>
              <a:gd name="csX8" fmla="*/ 3669633 w 3669633"/>
              <a:gd name="csY8" fmla="*/ 919944 h 1877437"/>
              <a:gd name="csX9" fmla="*/ 3669633 w 3669633"/>
              <a:gd name="csY9" fmla="*/ 1351755 h 1877437"/>
              <a:gd name="csX10" fmla="*/ 3669633 w 3669633"/>
              <a:gd name="csY10" fmla="*/ 1877437 h 1877437"/>
              <a:gd name="csX11" fmla="*/ 3072007 w 3669633"/>
              <a:gd name="csY11" fmla="*/ 1877437 h 1877437"/>
              <a:gd name="csX12" fmla="*/ 2584470 w 3669633"/>
              <a:gd name="csY12" fmla="*/ 1877437 h 1877437"/>
              <a:gd name="csX13" fmla="*/ 1986844 w 3669633"/>
              <a:gd name="csY13" fmla="*/ 1877437 h 1877437"/>
              <a:gd name="csX14" fmla="*/ 1425915 w 3669633"/>
              <a:gd name="csY14" fmla="*/ 1877437 h 1877437"/>
              <a:gd name="csX15" fmla="*/ 938378 w 3669633"/>
              <a:gd name="csY15" fmla="*/ 1877437 h 1877437"/>
              <a:gd name="csX16" fmla="*/ 0 w 3669633"/>
              <a:gd name="csY16" fmla="*/ 1877437 h 1877437"/>
              <a:gd name="csX17" fmla="*/ 0 w 3669633"/>
              <a:gd name="csY17" fmla="*/ 1464401 h 1877437"/>
              <a:gd name="csX18" fmla="*/ 0 w 3669633"/>
              <a:gd name="csY18" fmla="*/ 957493 h 1877437"/>
              <a:gd name="csX19" fmla="*/ 0 w 3669633"/>
              <a:gd name="csY19" fmla="*/ 469359 h 1877437"/>
              <a:gd name="csX20" fmla="*/ 0 w 3669633"/>
              <a:gd name="csY20" fmla="*/ 0 h 18774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3669633" h="1877437" extrusionOk="0">
                <a:moveTo>
                  <a:pt x="0" y="0"/>
                </a:moveTo>
                <a:cubicBezTo>
                  <a:pt x="215540" y="-62811"/>
                  <a:pt x="398623" y="60077"/>
                  <a:pt x="597626" y="0"/>
                </a:cubicBezTo>
                <a:cubicBezTo>
                  <a:pt x="796629" y="-60077"/>
                  <a:pt x="1030512" y="377"/>
                  <a:pt x="1195252" y="0"/>
                </a:cubicBezTo>
                <a:cubicBezTo>
                  <a:pt x="1359992" y="-377"/>
                  <a:pt x="1536195" y="50466"/>
                  <a:pt x="1682789" y="0"/>
                </a:cubicBezTo>
                <a:cubicBezTo>
                  <a:pt x="1829383" y="-50466"/>
                  <a:pt x="2029958" y="54193"/>
                  <a:pt x="2243718" y="0"/>
                </a:cubicBezTo>
                <a:cubicBezTo>
                  <a:pt x="2457478" y="-54193"/>
                  <a:pt x="2658784" y="20073"/>
                  <a:pt x="2841344" y="0"/>
                </a:cubicBezTo>
                <a:cubicBezTo>
                  <a:pt x="3023904" y="-20073"/>
                  <a:pt x="3442722" y="13109"/>
                  <a:pt x="3669633" y="0"/>
                </a:cubicBezTo>
                <a:cubicBezTo>
                  <a:pt x="3703090" y="113188"/>
                  <a:pt x="3618315" y="351295"/>
                  <a:pt x="3669633" y="469359"/>
                </a:cubicBezTo>
                <a:cubicBezTo>
                  <a:pt x="3720951" y="587423"/>
                  <a:pt x="3660993" y="735509"/>
                  <a:pt x="3669633" y="919944"/>
                </a:cubicBezTo>
                <a:cubicBezTo>
                  <a:pt x="3678273" y="1104380"/>
                  <a:pt x="3667059" y="1214612"/>
                  <a:pt x="3669633" y="1351755"/>
                </a:cubicBezTo>
                <a:cubicBezTo>
                  <a:pt x="3672207" y="1488898"/>
                  <a:pt x="3610809" y="1690751"/>
                  <a:pt x="3669633" y="1877437"/>
                </a:cubicBezTo>
                <a:cubicBezTo>
                  <a:pt x="3525461" y="1894595"/>
                  <a:pt x="3250740" y="1824022"/>
                  <a:pt x="3072007" y="1877437"/>
                </a:cubicBezTo>
                <a:cubicBezTo>
                  <a:pt x="2893274" y="1930852"/>
                  <a:pt x="2685870" y="1841100"/>
                  <a:pt x="2584470" y="1877437"/>
                </a:cubicBezTo>
                <a:cubicBezTo>
                  <a:pt x="2483070" y="1913774"/>
                  <a:pt x="2209502" y="1814265"/>
                  <a:pt x="1986844" y="1877437"/>
                </a:cubicBezTo>
                <a:cubicBezTo>
                  <a:pt x="1764186" y="1940609"/>
                  <a:pt x="1591448" y="1851205"/>
                  <a:pt x="1425915" y="1877437"/>
                </a:cubicBezTo>
                <a:cubicBezTo>
                  <a:pt x="1260382" y="1903669"/>
                  <a:pt x="1178498" y="1844678"/>
                  <a:pt x="938378" y="1877437"/>
                </a:cubicBezTo>
                <a:cubicBezTo>
                  <a:pt x="698258" y="1910196"/>
                  <a:pt x="392851" y="1779254"/>
                  <a:pt x="0" y="1877437"/>
                </a:cubicBezTo>
                <a:cubicBezTo>
                  <a:pt x="-3574" y="1769794"/>
                  <a:pt x="17356" y="1611834"/>
                  <a:pt x="0" y="1464401"/>
                </a:cubicBezTo>
                <a:cubicBezTo>
                  <a:pt x="-17356" y="1316968"/>
                  <a:pt x="7271" y="1116368"/>
                  <a:pt x="0" y="957493"/>
                </a:cubicBezTo>
                <a:cubicBezTo>
                  <a:pt x="-7271" y="798618"/>
                  <a:pt x="3382" y="667986"/>
                  <a:pt x="0" y="469359"/>
                </a:cubicBezTo>
                <a:cubicBezTo>
                  <a:pt x="-3382" y="270732"/>
                  <a:pt x="17891" y="219716"/>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dirty="0">
                <a:solidFill>
                  <a:schemeClr val="accent3">
                    <a:lumMod val="75000"/>
                  </a:schemeClr>
                </a:solidFill>
                <a:latin typeface="Comic Sans MS" panose="030F0702030302020204" pitchFamily="66" charset="0"/>
              </a:rPr>
              <a:t>« Nous savons, du reste, que toutes choses concourent au bien de ceux qui aiment Dieu, de ceux qui sont appelés selon son dessein » </a:t>
            </a:r>
            <a:r>
              <a:rPr lang="fr-FR" sz="1600" b="1" dirty="0">
                <a:solidFill>
                  <a:schemeClr val="accent3">
                    <a:lumMod val="75000"/>
                  </a:schemeClr>
                </a:solidFill>
                <a:latin typeface="Comic Sans MS" panose="030F0702030302020204" pitchFamily="66" charset="0"/>
              </a:rPr>
              <a:t>(Romains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699534" y="339155"/>
            <a:ext cx="7222559" cy="1631216"/>
          </a:xfrm>
          <a:custGeom>
            <a:avLst/>
            <a:gdLst>
              <a:gd name="csX0" fmla="*/ 0 w 7222559"/>
              <a:gd name="csY0" fmla="*/ 0 h 1631216"/>
              <a:gd name="csX1" fmla="*/ 627807 w 7222559"/>
              <a:gd name="csY1" fmla="*/ 0 h 1631216"/>
              <a:gd name="csX2" fmla="*/ 1111163 w 7222559"/>
              <a:gd name="csY2" fmla="*/ 0 h 1631216"/>
              <a:gd name="csX3" fmla="*/ 1450068 w 7222559"/>
              <a:gd name="csY3" fmla="*/ 0 h 1631216"/>
              <a:gd name="csX4" fmla="*/ 1788972 w 7222559"/>
              <a:gd name="csY4" fmla="*/ 0 h 1631216"/>
              <a:gd name="csX5" fmla="*/ 2489005 w 7222559"/>
              <a:gd name="csY5" fmla="*/ 0 h 1631216"/>
              <a:gd name="csX6" fmla="*/ 3116812 w 7222559"/>
              <a:gd name="csY6" fmla="*/ 0 h 1631216"/>
              <a:gd name="csX7" fmla="*/ 3600168 w 7222559"/>
              <a:gd name="csY7" fmla="*/ 0 h 1631216"/>
              <a:gd name="csX8" fmla="*/ 4300201 w 7222559"/>
              <a:gd name="csY8" fmla="*/ 0 h 1631216"/>
              <a:gd name="csX9" fmla="*/ 5000233 w 7222559"/>
              <a:gd name="csY9" fmla="*/ 0 h 1631216"/>
              <a:gd name="csX10" fmla="*/ 5483589 w 7222559"/>
              <a:gd name="csY10" fmla="*/ 0 h 1631216"/>
              <a:gd name="csX11" fmla="*/ 6039170 w 7222559"/>
              <a:gd name="csY11" fmla="*/ 0 h 1631216"/>
              <a:gd name="csX12" fmla="*/ 6739203 w 7222559"/>
              <a:gd name="csY12" fmla="*/ 0 h 1631216"/>
              <a:gd name="csX13" fmla="*/ 7222559 w 7222559"/>
              <a:gd name="csY13" fmla="*/ 0 h 1631216"/>
              <a:gd name="csX14" fmla="*/ 7222559 w 7222559"/>
              <a:gd name="csY14" fmla="*/ 576363 h 1631216"/>
              <a:gd name="csX15" fmla="*/ 7222559 w 7222559"/>
              <a:gd name="csY15" fmla="*/ 1071165 h 1631216"/>
              <a:gd name="csX16" fmla="*/ 7222559 w 7222559"/>
              <a:gd name="csY16" fmla="*/ 1631216 h 1631216"/>
              <a:gd name="csX17" fmla="*/ 6594752 w 7222559"/>
              <a:gd name="csY17" fmla="*/ 1631216 h 1631216"/>
              <a:gd name="csX18" fmla="*/ 6183622 w 7222559"/>
              <a:gd name="csY18" fmla="*/ 1631216 h 1631216"/>
              <a:gd name="csX19" fmla="*/ 5628040 w 7222559"/>
              <a:gd name="csY19" fmla="*/ 1631216 h 1631216"/>
              <a:gd name="csX20" fmla="*/ 5144684 w 7222559"/>
              <a:gd name="csY20" fmla="*/ 1631216 h 1631216"/>
              <a:gd name="csX21" fmla="*/ 4589103 w 7222559"/>
              <a:gd name="csY21" fmla="*/ 1631216 h 1631216"/>
              <a:gd name="csX22" fmla="*/ 3889070 w 7222559"/>
              <a:gd name="csY22" fmla="*/ 1631216 h 1631216"/>
              <a:gd name="csX23" fmla="*/ 3477940 w 7222559"/>
              <a:gd name="csY23" fmla="*/ 1631216 h 1631216"/>
              <a:gd name="csX24" fmla="*/ 2777907 w 7222559"/>
              <a:gd name="csY24" fmla="*/ 1631216 h 1631216"/>
              <a:gd name="csX25" fmla="*/ 2222326 w 7222559"/>
              <a:gd name="csY25" fmla="*/ 1631216 h 1631216"/>
              <a:gd name="csX26" fmla="*/ 1883421 w 7222559"/>
              <a:gd name="csY26" fmla="*/ 1631216 h 1631216"/>
              <a:gd name="csX27" fmla="*/ 1183389 w 7222559"/>
              <a:gd name="csY27" fmla="*/ 1631216 h 1631216"/>
              <a:gd name="csX28" fmla="*/ 555581 w 7222559"/>
              <a:gd name="csY28" fmla="*/ 1631216 h 1631216"/>
              <a:gd name="csX29" fmla="*/ 0 w 7222559"/>
              <a:gd name="csY29" fmla="*/ 1631216 h 1631216"/>
              <a:gd name="csX30" fmla="*/ 0 w 7222559"/>
              <a:gd name="csY30" fmla="*/ 1120102 h 1631216"/>
              <a:gd name="csX31" fmla="*/ 0 w 7222559"/>
              <a:gd name="csY31" fmla="*/ 576363 h 1631216"/>
              <a:gd name="csX32" fmla="*/ 0 w 7222559"/>
              <a:gd name="csY32"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7222559" h="1631216" extrusionOk="0">
                <a:moveTo>
                  <a:pt x="0" y="0"/>
                </a:moveTo>
                <a:cubicBezTo>
                  <a:pt x="126871" y="-65764"/>
                  <a:pt x="381223" y="8166"/>
                  <a:pt x="627807" y="0"/>
                </a:cubicBezTo>
                <a:cubicBezTo>
                  <a:pt x="874391" y="-8166"/>
                  <a:pt x="984102" y="49923"/>
                  <a:pt x="1111163" y="0"/>
                </a:cubicBezTo>
                <a:cubicBezTo>
                  <a:pt x="1238224" y="-49923"/>
                  <a:pt x="1323889" y="18850"/>
                  <a:pt x="1450068" y="0"/>
                </a:cubicBezTo>
                <a:cubicBezTo>
                  <a:pt x="1576248" y="-18850"/>
                  <a:pt x="1642717" y="1592"/>
                  <a:pt x="1788972" y="0"/>
                </a:cubicBezTo>
                <a:cubicBezTo>
                  <a:pt x="1935227" y="-1592"/>
                  <a:pt x="2281442" y="74252"/>
                  <a:pt x="2489005" y="0"/>
                </a:cubicBezTo>
                <a:cubicBezTo>
                  <a:pt x="2696568" y="-74252"/>
                  <a:pt x="2990528" y="21116"/>
                  <a:pt x="3116812" y="0"/>
                </a:cubicBezTo>
                <a:cubicBezTo>
                  <a:pt x="3243096" y="-21116"/>
                  <a:pt x="3365849" y="8493"/>
                  <a:pt x="3600168" y="0"/>
                </a:cubicBezTo>
                <a:cubicBezTo>
                  <a:pt x="3834487" y="-8493"/>
                  <a:pt x="4106085" y="75460"/>
                  <a:pt x="4300201" y="0"/>
                </a:cubicBezTo>
                <a:cubicBezTo>
                  <a:pt x="4494317" y="-75460"/>
                  <a:pt x="4852256" y="61515"/>
                  <a:pt x="5000233" y="0"/>
                </a:cubicBezTo>
                <a:cubicBezTo>
                  <a:pt x="5148210" y="-61515"/>
                  <a:pt x="5370684" y="11868"/>
                  <a:pt x="5483589" y="0"/>
                </a:cubicBezTo>
                <a:cubicBezTo>
                  <a:pt x="5596494" y="-11868"/>
                  <a:pt x="5813006" y="62670"/>
                  <a:pt x="6039170" y="0"/>
                </a:cubicBezTo>
                <a:cubicBezTo>
                  <a:pt x="6265334" y="-62670"/>
                  <a:pt x="6558813" y="47426"/>
                  <a:pt x="6739203" y="0"/>
                </a:cubicBezTo>
                <a:cubicBezTo>
                  <a:pt x="6919593" y="-47426"/>
                  <a:pt x="7018293" y="35270"/>
                  <a:pt x="7222559" y="0"/>
                </a:cubicBezTo>
                <a:cubicBezTo>
                  <a:pt x="7229745" y="143282"/>
                  <a:pt x="7166194" y="391859"/>
                  <a:pt x="7222559" y="576363"/>
                </a:cubicBezTo>
                <a:cubicBezTo>
                  <a:pt x="7278924" y="760867"/>
                  <a:pt x="7194591" y="924095"/>
                  <a:pt x="7222559" y="1071165"/>
                </a:cubicBezTo>
                <a:cubicBezTo>
                  <a:pt x="7250527" y="1218235"/>
                  <a:pt x="7220624" y="1445737"/>
                  <a:pt x="7222559" y="1631216"/>
                </a:cubicBezTo>
                <a:cubicBezTo>
                  <a:pt x="7076907" y="1651574"/>
                  <a:pt x="6846805" y="1623486"/>
                  <a:pt x="6594752" y="1631216"/>
                </a:cubicBezTo>
                <a:cubicBezTo>
                  <a:pt x="6342699" y="1638946"/>
                  <a:pt x="6381844" y="1605799"/>
                  <a:pt x="6183622" y="1631216"/>
                </a:cubicBezTo>
                <a:cubicBezTo>
                  <a:pt x="5985400" y="1656633"/>
                  <a:pt x="5848981" y="1604687"/>
                  <a:pt x="5628040" y="1631216"/>
                </a:cubicBezTo>
                <a:cubicBezTo>
                  <a:pt x="5407099" y="1657745"/>
                  <a:pt x="5351632" y="1573882"/>
                  <a:pt x="5144684" y="1631216"/>
                </a:cubicBezTo>
                <a:cubicBezTo>
                  <a:pt x="4937736" y="1688550"/>
                  <a:pt x="4744923" y="1577204"/>
                  <a:pt x="4589103" y="1631216"/>
                </a:cubicBezTo>
                <a:cubicBezTo>
                  <a:pt x="4433283" y="1685228"/>
                  <a:pt x="4211713" y="1583838"/>
                  <a:pt x="3889070" y="1631216"/>
                </a:cubicBezTo>
                <a:cubicBezTo>
                  <a:pt x="3566427" y="1678594"/>
                  <a:pt x="3626488" y="1625106"/>
                  <a:pt x="3477940" y="1631216"/>
                </a:cubicBezTo>
                <a:cubicBezTo>
                  <a:pt x="3329392" y="1637326"/>
                  <a:pt x="3047881" y="1573187"/>
                  <a:pt x="2777907" y="1631216"/>
                </a:cubicBezTo>
                <a:cubicBezTo>
                  <a:pt x="2507933" y="1689245"/>
                  <a:pt x="2488251" y="1590365"/>
                  <a:pt x="2222326" y="1631216"/>
                </a:cubicBezTo>
                <a:cubicBezTo>
                  <a:pt x="1956401" y="1672067"/>
                  <a:pt x="2046062" y="1612716"/>
                  <a:pt x="1883421" y="1631216"/>
                </a:cubicBezTo>
                <a:cubicBezTo>
                  <a:pt x="1720780" y="1649716"/>
                  <a:pt x="1504397" y="1574752"/>
                  <a:pt x="1183389" y="1631216"/>
                </a:cubicBezTo>
                <a:cubicBezTo>
                  <a:pt x="862381" y="1687680"/>
                  <a:pt x="689699" y="1621492"/>
                  <a:pt x="555581" y="1631216"/>
                </a:cubicBezTo>
                <a:cubicBezTo>
                  <a:pt x="421463" y="1640940"/>
                  <a:pt x="157157" y="1581966"/>
                  <a:pt x="0" y="1631216"/>
                </a:cubicBezTo>
                <a:cubicBezTo>
                  <a:pt x="-18508" y="1491514"/>
                  <a:pt x="8693" y="1299778"/>
                  <a:pt x="0" y="1120102"/>
                </a:cubicBezTo>
                <a:cubicBezTo>
                  <a:pt x="-8693" y="940426"/>
                  <a:pt x="14394" y="841494"/>
                  <a:pt x="0" y="576363"/>
                </a:cubicBezTo>
                <a:cubicBezTo>
                  <a:pt x="-14394" y="311232"/>
                  <a:pt x="44132" y="169427"/>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solidFill>
                  <a:schemeClr val="accent1">
                    <a:lumMod val="50000"/>
                  </a:schemeClr>
                </a:solidFill>
                <a:latin typeface="Comic Sans MS" panose="030F0702030302020204" pitchFamily="66" charset="0"/>
              </a:rPr>
              <a:t>« </a:t>
            </a:r>
            <a:r>
              <a:rPr lang="fr-FR" sz="2000" b="1" dirty="0">
                <a:solidFill>
                  <a:schemeClr val="accent1">
                    <a:lumMod val="50000"/>
                  </a:schemeClr>
                </a:solidFill>
                <a:latin typeface="Comic Sans MS" panose="030F0702030302020204" pitchFamily="66" charset="0"/>
              </a:rPr>
              <a:t>Ne vous inquiétez de rien ; mais en toutes choses faites connaître vos besoins à Dieu par des prières et des supplications, avec des actions de grâces. Et la paix de Dieu, qui surpasse toute intelligence, gardera vos cœurs et vos pensées en Jésus-Christ </a:t>
            </a:r>
            <a:r>
              <a:rPr lang="fr-FR" sz="2000" b="1" baseline="30000" dirty="0">
                <a:solidFill>
                  <a:schemeClr val="accent1">
                    <a:lumMod val="50000"/>
                  </a:schemeClr>
                </a:solidFill>
                <a:latin typeface="Comic Sans MS" panose="030F0702030302020204" pitchFamily="66" charset="0"/>
              </a:rPr>
              <a:t>»</a:t>
            </a:r>
            <a:r>
              <a:rPr lang="fr-FR" sz="2000" b="1" dirty="0">
                <a:solidFill>
                  <a:schemeClr val="accent1">
                    <a:lumMod val="50000"/>
                  </a:schemeClr>
                </a:solidFill>
                <a:latin typeface="Comic Sans MS" panose="030F0702030302020204" pitchFamily="66" charset="0"/>
              </a:rPr>
              <a:t> </a:t>
            </a:r>
            <a:r>
              <a:rPr lang="fr-FR" sz="1600" b="1" dirty="0">
                <a:solidFill>
                  <a:schemeClr val="accent1">
                    <a:lumMod val="50000"/>
                  </a:schemeClr>
                </a:solidFill>
                <a:latin typeface="Comic Sans MS" panose="030F0702030302020204" pitchFamily="66" charset="0"/>
              </a:rPr>
              <a:t>(Philippiens 4.6-7)</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269907" y="2240899"/>
            <a:ext cx="5901491" cy="3477875"/>
          </a:xfrm>
          <a:custGeom>
            <a:avLst/>
            <a:gdLst>
              <a:gd name="csX0" fmla="*/ 0 w 5901491"/>
              <a:gd name="csY0" fmla="*/ 0 h 3477875"/>
              <a:gd name="csX1" fmla="*/ 590149 w 5901491"/>
              <a:gd name="csY1" fmla="*/ 0 h 3477875"/>
              <a:gd name="csX2" fmla="*/ 1121283 w 5901491"/>
              <a:gd name="csY2" fmla="*/ 0 h 3477875"/>
              <a:gd name="csX3" fmla="*/ 1711432 w 5901491"/>
              <a:gd name="csY3" fmla="*/ 0 h 3477875"/>
              <a:gd name="csX4" fmla="*/ 2419611 w 5901491"/>
              <a:gd name="csY4" fmla="*/ 0 h 3477875"/>
              <a:gd name="csX5" fmla="*/ 3068775 w 5901491"/>
              <a:gd name="csY5" fmla="*/ 0 h 3477875"/>
              <a:gd name="csX6" fmla="*/ 3658924 w 5901491"/>
              <a:gd name="csY6" fmla="*/ 0 h 3477875"/>
              <a:gd name="csX7" fmla="*/ 4072029 w 5901491"/>
              <a:gd name="csY7" fmla="*/ 0 h 3477875"/>
              <a:gd name="csX8" fmla="*/ 4544148 w 5901491"/>
              <a:gd name="csY8" fmla="*/ 0 h 3477875"/>
              <a:gd name="csX9" fmla="*/ 5016267 w 5901491"/>
              <a:gd name="csY9" fmla="*/ 0 h 3477875"/>
              <a:gd name="csX10" fmla="*/ 5901491 w 5901491"/>
              <a:gd name="csY10" fmla="*/ 0 h 3477875"/>
              <a:gd name="csX11" fmla="*/ 5901491 w 5901491"/>
              <a:gd name="csY11" fmla="*/ 475310 h 3477875"/>
              <a:gd name="csX12" fmla="*/ 5901491 w 5901491"/>
              <a:gd name="csY12" fmla="*/ 1054955 h 3477875"/>
              <a:gd name="csX13" fmla="*/ 5901491 w 5901491"/>
              <a:gd name="csY13" fmla="*/ 1704159 h 3477875"/>
              <a:gd name="csX14" fmla="*/ 5901491 w 5901491"/>
              <a:gd name="csY14" fmla="*/ 2249026 h 3477875"/>
              <a:gd name="csX15" fmla="*/ 5901491 w 5901491"/>
              <a:gd name="csY15" fmla="*/ 2898229 h 3477875"/>
              <a:gd name="csX16" fmla="*/ 5901491 w 5901491"/>
              <a:gd name="csY16" fmla="*/ 3477875 h 3477875"/>
              <a:gd name="csX17" fmla="*/ 5488387 w 5901491"/>
              <a:gd name="csY17" fmla="*/ 3477875 h 3477875"/>
              <a:gd name="csX18" fmla="*/ 4780208 w 5901491"/>
              <a:gd name="csY18" fmla="*/ 3477875 h 3477875"/>
              <a:gd name="csX19" fmla="*/ 4308088 w 5901491"/>
              <a:gd name="csY19" fmla="*/ 3477875 h 3477875"/>
              <a:gd name="csX20" fmla="*/ 3658924 w 5901491"/>
              <a:gd name="csY20" fmla="*/ 3477875 h 3477875"/>
              <a:gd name="csX21" fmla="*/ 3245820 w 5901491"/>
              <a:gd name="csY21" fmla="*/ 3477875 h 3477875"/>
              <a:gd name="csX22" fmla="*/ 2596656 w 5901491"/>
              <a:gd name="csY22" fmla="*/ 3477875 h 3477875"/>
              <a:gd name="csX23" fmla="*/ 2124537 w 5901491"/>
              <a:gd name="csY23" fmla="*/ 3477875 h 3477875"/>
              <a:gd name="csX24" fmla="*/ 1416358 w 5901491"/>
              <a:gd name="csY24" fmla="*/ 3477875 h 3477875"/>
              <a:gd name="csX25" fmla="*/ 944239 w 5901491"/>
              <a:gd name="csY25" fmla="*/ 3477875 h 3477875"/>
              <a:gd name="csX26" fmla="*/ 531134 w 5901491"/>
              <a:gd name="csY26" fmla="*/ 3477875 h 3477875"/>
              <a:gd name="csX27" fmla="*/ 0 w 5901491"/>
              <a:gd name="csY27" fmla="*/ 3477875 h 3477875"/>
              <a:gd name="csX28" fmla="*/ 0 w 5901491"/>
              <a:gd name="csY28" fmla="*/ 2898229 h 3477875"/>
              <a:gd name="csX29" fmla="*/ 0 w 5901491"/>
              <a:gd name="csY29" fmla="*/ 2422920 h 3477875"/>
              <a:gd name="csX30" fmla="*/ 0 w 5901491"/>
              <a:gd name="csY30" fmla="*/ 1912831 h 3477875"/>
              <a:gd name="csX31" fmla="*/ 0 w 5901491"/>
              <a:gd name="csY31" fmla="*/ 1333185 h 3477875"/>
              <a:gd name="csX32" fmla="*/ 0 w 5901491"/>
              <a:gd name="csY32" fmla="*/ 683982 h 3477875"/>
              <a:gd name="csX33" fmla="*/ 0 w 5901491"/>
              <a:gd name="csY33"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901491" h="3477875" extrusionOk="0">
                <a:moveTo>
                  <a:pt x="0" y="0"/>
                </a:moveTo>
                <a:cubicBezTo>
                  <a:pt x="257968" y="-50425"/>
                  <a:pt x="451462" y="27800"/>
                  <a:pt x="590149" y="0"/>
                </a:cubicBezTo>
                <a:cubicBezTo>
                  <a:pt x="728836" y="-27800"/>
                  <a:pt x="914850" y="46322"/>
                  <a:pt x="1121283" y="0"/>
                </a:cubicBezTo>
                <a:cubicBezTo>
                  <a:pt x="1327716" y="-46322"/>
                  <a:pt x="1584483" y="17824"/>
                  <a:pt x="1711432" y="0"/>
                </a:cubicBezTo>
                <a:cubicBezTo>
                  <a:pt x="1838381" y="-17824"/>
                  <a:pt x="2116327" y="30751"/>
                  <a:pt x="2419611" y="0"/>
                </a:cubicBezTo>
                <a:cubicBezTo>
                  <a:pt x="2722895" y="-30751"/>
                  <a:pt x="2839798" y="73337"/>
                  <a:pt x="3068775" y="0"/>
                </a:cubicBezTo>
                <a:cubicBezTo>
                  <a:pt x="3297752" y="-73337"/>
                  <a:pt x="3523430" y="12610"/>
                  <a:pt x="3658924" y="0"/>
                </a:cubicBezTo>
                <a:cubicBezTo>
                  <a:pt x="3794418" y="-12610"/>
                  <a:pt x="3928021" y="20156"/>
                  <a:pt x="4072029" y="0"/>
                </a:cubicBezTo>
                <a:cubicBezTo>
                  <a:pt x="4216038" y="-20156"/>
                  <a:pt x="4335991" y="49422"/>
                  <a:pt x="4544148" y="0"/>
                </a:cubicBezTo>
                <a:cubicBezTo>
                  <a:pt x="4752305" y="-49422"/>
                  <a:pt x="4789286" y="43596"/>
                  <a:pt x="5016267" y="0"/>
                </a:cubicBezTo>
                <a:cubicBezTo>
                  <a:pt x="5243248" y="-43596"/>
                  <a:pt x="5529984" y="67640"/>
                  <a:pt x="5901491" y="0"/>
                </a:cubicBezTo>
                <a:cubicBezTo>
                  <a:pt x="5925597" y="124607"/>
                  <a:pt x="5895827" y="287220"/>
                  <a:pt x="5901491" y="475310"/>
                </a:cubicBezTo>
                <a:cubicBezTo>
                  <a:pt x="5907155" y="663400"/>
                  <a:pt x="5883850" y="825443"/>
                  <a:pt x="5901491" y="1054955"/>
                </a:cubicBezTo>
                <a:cubicBezTo>
                  <a:pt x="5919132" y="1284467"/>
                  <a:pt x="5883908" y="1396959"/>
                  <a:pt x="5901491" y="1704159"/>
                </a:cubicBezTo>
                <a:cubicBezTo>
                  <a:pt x="5919074" y="2011359"/>
                  <a:pt x="5884192" y="2066730"/>
                  <a:pt x="5901491" y="2249026"/>
                </a:cubicBezTo>
                <a:cubicBezTo>
                  <a:pt x="5918790" y="2431322"/>
                  <a:pt x="5868371" y="2585288"/>
                  <a:pt x="5901491" y="2898229"/>
                </a:cubicBezTo>
                <a:cubicBezTo>
                  <a:pt x="5934611" y="3211170"/>
                  <a:pt x="5875586" y="3236569"/>
                  <a:pt x="5901491" y="3477875"/>
                </a:cubicBezTo>
                <a:cubicBezTo>
                  <a:pt x="5789826" y="3509276"/>
                  <a:pt x="5693177" y="3437299"/>
                  <a:pt x="5488387" y="3477875"/>
                </a:cubicBezTo>
                <a:cubicBezTo>
                  <a:pt x="5283597" y="3518451"/>
                  <a:pt x="5006241" y="3405818"/>
                  <a:pt x="4780208" y="3477875"/>
                </a:cubicBezTo>
                <a:cubicBezTo>
                  <a:pt x="4554175" y="3549932"/>
                  <a:pt x="4513618" y="3433287"/>
                  <a:pt x="4308088" y="3477875"/>
                </a:cubicBezTo>
                <a:cubicBezTo>
                  <a:pt x="4102558" y="3522463"/>
                  <a:pt x="3913034" y="3475751"/>
                  <a:pt x="3658924" y="3477875"/>
                </a:cubicBezTo>
                <a:cubicBezTo>
                  <a:pt x="3404814" y="3479999"/>
                  <a:pt x="3447347" y="3442141"/>
                  <a:pt x="3245820" y="3477875"/>
                </a:cubicBezTo>
                <a:cubicBezTo>
                  <a:pt x="3044293" y="3513609"/>
                  <a:pt x="2873716" y="3404902"/>
                  <a:pt x="2596656" y="3477875"/>
                </a:cubicBezTo>
                <a:cubicBezTo>
                  <a:pt x="2319596" y="3550848"/>
                  <a:pt x="2321981" y="3440842"/>
                  <a:pt x="2124537" y="3477875"/>
                </a:cubicBezTo>
                <a:cubicBezTo>
                  <a:pt x="1927093" y="3514908"/>
                  <a:pt x="1614415" y="3439224"/>
                  <a:pt x="1416358" y="3477875"/>
                </a:cubicBezTo>
                <a:cubicBezTo>
                  <a:pt x="1218301" y="3516526"/>
                  <a:pt x="1127108" y="3465595"/>
                  <a:pt x="944239" y="3477875"/>
                </a:cubicBezTo>
                <a:cubicBezTo>
                  <a:pt x="761370" y="3490155"/>
                  <a:pt x="676390" y="3456022"/>
                  <a:pt x="531134" y="3477875"/>
                </a:cubicBezTo>
                <a:cubicBezTo>
                  <a:pt x="385878" y="3499728"/>
                  <a:pt x="199639" y="3458896"/>
                  <a:pt x="0" y="3477875"/>
                </a:cubicBezTo>
                <a:cubicBezTo>
                  <a:pt x="-6759" y="3219944"/>
                  <a:pt x="22064" y="3015639"/>
                  <a:pt x="0" y="2898229"/>
                </a:cubicBezTo>
                <a:cubicBezTo>
                  <a:pt x="-22064" y="2780819"/>
                  <a:pt x="28336" y="2654257"/>
                  <a:pt x="0" y="2422920"/>
                </a:cubicBezTo>
                <a:cubicBezTo>
                  <a:pt x="-28336" y="2191583"/>
                  <a:pt x="44701" y="2038949"/>
                  <a:pt x="0" y="1912831"/>
                </a:cubicBezTo>
                <a:cubicBezTo>
                  <a:pt x="-44701" y="1786713"/>
                  <a:pt x="12819" y="1487332"/>
                  <a:pt x="0" y="1333185"/>
                </a:cubicBezTo>
                <a:cubicBezTo>
                  <a:pt x="-12819" y="1179038"/>
                  <a:pt x="3144" y="944919"/>
                  <a:pt x="0" y="683982"/>
                </a:cubicBezTo>
                <a:cubicBezTo>
                  <a:pt x="-3144" y="423045"/>
                  <a:pt x="37663" y="23175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ln>
                  <a:solidFill>
                    <a:srgbClr val="9F4E4B"/>
                  </a:solidFill>
                </a:ln>
                <a:solidFill>
                  <a:srgbClr val="9F4E4B"/>
                </a:solidFill>
                <a:latin typeface="Comic Sans MS" panose="030F0702030302020204" pitchFamily="66" charset="0"/>
              </a:rPr>
              <a:t>«</a:t>
            </a:r>
            <a:r>
              <a:rPr lang="fr-FR" sz="2000" b="1" dirty="0">
                <a:ln>
                  <a:solidFill>
                    <a:srgbClr val="9F4E4B"/>
                  </a:solidFill>
                </a:ln>
                <a:solidFill>
                  <a:srgbClr val="9F4E4B"/>
                </a:solidFill>
                <a:latin typeface="Comic Sans MS" panose="030F0702030302020204" pitchFamily="66" charset="0"/>
              </a:rPr>
              <a:t> </a:t>
            </a:r>
            <a:r>
              <a:rPr lang="fr-FR" sz="2000" baseline="30000" dirty="0">
                <a:ln>
                  <a:solidFill>
                    <a:srgbClr val="9F4E4B"/>
                  </a:solidFill>
                </a:ln>
                <a:solidFill>
                  <a:srgbClr val="9F4E4B"/>
                </a:solidFill>
                <a:latin typeface="Comic Sans MS" panose="030F0702030302020204" pitchFamily="66" charset="0"/>
              </a:rPr>
              <a:t>2</a:t>
            </a:r>
            <a:r>
              <a:rPr lang="fr-FR" sz="2000" b="1" dirty="0">
                <a:ln>
                  <a:solidFill>
                    <a:srgbClr val="9F4E4B"/>
                  </a:solidFill>
                </a:ln>
                <a:solidFill>
                  <a:srgbClr val="9F4E4B"/>
                </a:solidFill>
                <a:latin typeface="Comic Sans MS" panose="030F0702030302020204" pitchFamily="66" charset="0"/>
              </a:rPr>
              <a:t>Mes frères, regardez comme un sujet de joie complète les diverses épreuves auxquelles vous pouvez vous trouver exposés, </a:t>
            </a:r>
            <a:r>
              <a:rPr lang="fr-FR" sz="2000" baseline="30000" dirty="0">
                <a:ln>
                  <a:solidFill>
                    <a:srgbClr val="9F4E4B"/>
                  </a:solidFill>
                </a:ln>
                <a:solidFill>
                  <a:srgbClr val="9F4E4B"/>
                </a:solidFill>
                <a:latin typeface="Comic Sans MS" panose="030F0702030302020204" pitchFamily="66" charset="0"/>
              </a:rPr>
              <a:t>3</a:t>
            </a:r>
            <a:r>
              <a:rPr lang="fr-FR" sz="2000" b="1" dirty="0">
                <a:ln>
                  <a:solidFill>
                    <a:srgbClr val="9F4E4B"/>
                  </a:solidFill>
                </a:ln>
                <a:solidFill>
                  <a:srgbClr val="9F4E4B"/>
                </a:solidFill>
                <a:latin typeface="Comic Sans MS" panose="030F0702030302020204" pitchFamily="66" charset="0"/>
              </a:rPr>
              <a:t>sachant que l’épreuve de votre foi produit la patience. </a:t>
            </a:r>
            <a:r>
              <a:rPr lang="fr-FR" sz="2000" b="1" baseline="30000" dirty="0">
                <a:ln>
                  <a:solidFill>
                    <a:srgbClr val="9F4E4B"/>
                  </a:solidFill>
                </a:ln>
                <a:solidFill>
                  <a:srgbClr val="9F4E4B"/>
                </a:solidFill>
                <a:latin typeface="Comic Sans MS" panose="030F0702030302020204" pitchFamily="66" charset="0"/>
              </a:rPr>
              <a:t>4</a:t>
            </a:r>
            <a:r>
              <a:rPr lang="fr-FR" sz="2000" b="1" dirty="0">
                <a:ln>
                  <a:solidFill>
                    <a:srgbClr val="9F4E4B"/>
                  </a:solidFill>
                </a:ln>
                <a:solidFill>
                  <a:srgbClr val="9F4E4B"/>
                </a:solidFill>
                <a:latin typeface="Comic Sans MS" panose="030F0702030302020204" pitchFamily="66" charset="0"/>
              </a:rPr>
              <a:t>Mais il faut que la patience accomplisse parfaitement son œuvre, afin que vous soyez parfaits et accomplis, sans manquer de rien. </a:t>
            </a:r>
            <a:r>
              <a:rPr lang="fr-FR" b="1" dirty="0">
                <a:ln>
                  <a:solidFill>
                    <a:srgbClr val="9F4E4B"/>
                  </a:solidFill>
                </a:ln>
                <a:solidFill>
                  <a:srgbClr val="9F4E4B"/>
                </a:solidFill>
                <a:latin typeface="Comic Sans MS" panose="030F0702030302020204" pitchFamily="66" charset="0"/>
              </a:rPr>
              <a:t>[…] </a:t>
            </a:r>
            <a:r>
              <a:rPr lang="fr-FR" baseline="30000" dirty="0">
                <a:ln>
                  <a:solidFill>
                    <a:srgbClr val="9F4E4B"/>
                  </a:solidFill>
                </a:ln>
                <a:solidFill>
                  <a:srgbClr val="9F4E4B"/>
                </a:solidFill>
                <a:latin typeface="Comic Sans MS" panose="030F0702030302020204" pitchFamily="66" charset="0"/>
              </a:rPr>
              <a:t>12</a:t>
            </a:r>
            <a:r>
              <a:rPr lang="fr-FR" b="1" dirty="0">
                <a:ln>
                  <a:solidFill>
                    <a:srgbClr val="9F4E4B"/>
                  </a:solidFill>
                </a:ln>
                <a:solidFill>
                  <a:srgbClr val="9F4E4B"/>
                </a:solidFill>
                <a:latin typeface="Comic Sans MS" panose="030F0702030302020204" pitchFamily="66" charset="0"/>
              </a:rPr>
              <a:t>Heureux l’homme qui supporte patiemment la tentation, car, après avoir été éprouvé, il recevra la couronne de vie que le Seigneur a promise à ceux qui l’aiment</a:t>
            </a:r>
            <a:r>
              <a:rPr lang="fr-FR" sz="2000" b="1" dirty="0">
                <a:ln>
                  <a:solidFill>
                    <a:srgbClr val="9F4E4B"/>
                  </a:solidFill>
                </a:ln>
                <a:solidFill>
                  <a:srgbClr val="9F4E4B"/>
                </a:solidFill>
                <a:latin typeface="Comic Sans MS" panose="030F0702030302020204" pitchFamily="66" charset="0"/>
              </a:rPr>
              <a:t> » </a:t>
            </a:r>
            <a:r>
              <a:rPr lang="fr-FR" sz="1600" b="1" dirty="0">
                <a:ln>
                  <a:solidFill>
                    <a:srgbClr val="9F4E4B"/>
                  </a:solidFill>
                </a:ln>
                <a:solidFill>
                  <a:srgbClr val="9F4E4B"/>
                </a:solidFill>
                <a:latin typeface="Comic Sans MS" panose="030F0702030302020204" pitchFamily="66" charset="0"/>
              </a:rPr>
              <a:t>(Jacques 1.2-4, 12)</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269907" y="5807767"/>
            <a:ext cx="11652186" cy="954107"/>
          </a:xfrm>
          <a:custGeom>
            <a:avLst/>
            <a:gdLst>
              <a:gd name="csX0" fmla="*/ 0 w 11652186"/>
              <a:gd name="csY0" fmla="*/ 0 h 954107"/>
              <a:gd name="csX1" fmla="*/ 699131 w 11652186"/>
              <a:gd name="csY1" fmla="*/ 0 h 954107"/>
              <a:gd name="csX2" fmla="*/ 1398262 w 11652186"/>
              <a:gd name="csY2" fmla="*/ 0 h 954107"/>
              <a:gd name="csX3" fmla="*/ 1747828 w 11652186"/>
              <a:gd name="csY3" fmla="*/ 0 h 954107"/>
              <a:gd name="csX4" fmla="*/ 1980872 w 11652186"/>
              <a:gd name="csY4" fmla="*/ 0 h 954107"/>
              <a:gd name="csX5" fmla="*/ 2680003 w 11652186"/>
              <a:gd name="csY5" fmla="*/ 0 h 954107"/>
              <a:gd name="csX6" fmla="*/ 3146090 w 11652186"/>
              <a:gd name="csY6" fmla="*/ 0 h 954107"/>
              <a:gd name="csX7" fmla="*/ 3495656 w 11652186"/>
              <a:gd name="csY7" fmla="*/ 0 h 954107"/>
              <a:gd name="csX8" fmla="*/ 4078265 w 11652186"/>
              <a:gd name="csY8" fmla="*/ 0 h 954107"/>
              <a:gd name="csX9" fmla="*/ 4427831 w 11652186"/>
              <a:gd name="csY9" fmla="*/ 0 h 954107"/>
              <a:gd name="csX10" fmla="*/ 5126962 w 11652186"/>
              <a:gd name="csY10" fmla="*/ 0 h 954107"/>
              <a:gd name="csX11" fmla="*/ 5476527 w 11652186"/>
              <a:gd name="csY11" fmla="*/ 0 h 954107"/>
              <a:gd name="csX12" fmla="*/ 6059137 w 11652186"/>
              <a:gd name="csY12" fmla="*/ 0 h 954107"/>
              <a:gd name="csX13" fmla="*/ 6758268 w 11652186"/>
              <a:gd name="csY13" fmla="*/ 0 h 954107"/>
              <a:gd name="csX14" fmla="*/ 7340877 w 11652186"/>
              <a:gd name="csY14" fmla="*/ 0 h 954107"/>
              <a:gd name="csX15" fmla="*/ 7806965 w 11652186"/>
              <a:gd name="csY15" fmla="*/ 0 h 954107"/>
              <a:gd name="csX16" fmla="*/ 8506096 w 11652186"/>
              <a:gd name="csY16" fmla="*/ 0 h 954107"/>
              <a:gd name="csX17" fmla="*/ 9088705 w 11652186"/>
              <a:gd name="csY17" fmla="*/ 0 h 954107"/>
              <a:gd name="csX18" fmla="*/ 9671314 w 11652186"/>
              <a:gd name="csY18" fmla="*/ 0 h 954107"/>
              <a:gd name="csX19" fmla="*/ 10137402 w 11652186"/>
              <a:gd name="csY19" fmla="*/ 0 h 954107"/>
              <a:gd name="csX20" fmla="*/ 10370446 w 11652186"/>
              <a:gd name="csY20" fmla="*/ 0 h 954107"/>
              <a:gd name="csX21" fmla="*/ 11652186 w 11652186"/>
              <a:gd name="csY21" fmla="*/ 0 h 954107"/>
              <a:gd name="csX22" fmla="*/ 11652186 w 11652186"/>
              <a:gd name="csY22" fmla="*/ 477054 h 954107"/>
              <a:gd name="csX23" fmla="*/ 11652186 w 11652186"/>
              <a:gd name="csY23" fmla="*/ 954107 h 954107"/>
              <a:gd name="csX24" fmla="*/ 10836533 w 11652186"/>
              <a:gd name="csY24" fmla="*/ 954107 h 954107"/>
              <a:gd name="csX25" fmla="*/ 10253924 w 11652186"/>
              <a:gd name="csY25" fmla="*/ 954107 h 954107"/>
              <a:gd name="csX26" fmla="*/ 9671314 w 11652186"/>
              <a:gd name="csY26" fmla="*/ 954107 h 954107"/>
              <a:gd name="csX27" fmla="*/ 9088705 w 11652186"/>
              <a:gd name="csY27" fmla="*/ 954107 h 954107"/>
              <a:gd name="csX28" fmla="*/ 8389574 w 11652186"/>
              <a:gd name="csY28" fmla="*/ 954107 h 954107"/>
              <a:gd name="csX29" fmla="*/ 8040008 w 11652186"/>
              <a:gd name="csY29" fmla="*/ 954107 h 954107"/>
              <a:gd name="csX30" fmla="*/ 7690443 w 11652186"/>
              <a:gd name="csY30" fmla="*/ 954107 h 954107"/>
              <a:gd name="csX31" fmla="*/ 6991312 w 11652186"/>
              <a:gd name="csY31" fmla="*/ 954107 h 954107"/>
              <a:gd name="csX32" fmla="*/ 6408702 w 11652186"/>
              <a:gd name="csY32" fmla="*/ 954107 h 954107"/>
              <a:gd name="csX33" fmla="*/ 6059137 w 11652186"/>
              <a:gd name="csY33" fmla="*/ 954107 h 954107"/>
              <a:gd name="csX34" fmla="*/ 5360006 w 11652186"/>
              <a:gd name="csY34" fmla="*/ 954107 h 954107"/>
              <a:gd name="csX35" fmla="*/ 5010440 w 11652186"/>
              <a:gd name="csY35" fmla="*/ 954107 h 954107"/>
              <a:gd name="csX36" fmla="*/ 4660874 w 11652186"/>
              <a:gd name="csY36" fmla="*/ 954107 h 954107"/>
              <a:gd name="csX37" fmla="*/ 3961743 w 11652186"/>
              <a:gd name="csY37" fmla="*/ 954107 h 954107"/>
              <a:gd name="csX38" fmla="*/ 3379134 w 11652186"/>
              <a:gd name="csY38" fmla="*/ 954107 h 954107"/>
              <a:gd name="csX39" fmla="*/ 3029568 w 11652186"/>
              <a:gd name="csY39" fmla="*/ 954107 h 954107"/>
              <a:gd name="csX40" fmla="*/ 2330437 w 11652186"/>
              <a:gd name="csY40" fmla="*/ 954107 h 954107"/>
              <a:gd name="csX41" fmla="*/ 2097393 w 11652186"/>
              <a:gd name="csY41" fmla="*/ 954107 h 954107"/>
              <a:gd name="csX42" fmla="*/ 1864350 w 11652186"/>
              <a:gd name="csY42" fmla="*/ 954107 h 954107"/>
              <a:gd name="csX43" fmla="*/ 1048697 w 11652186"/>
              <a:gd name="csY43" fmla="*/ 954107 h 954107"/>
              <a:gd name="csX44" fmla="*/ 0 w 11652186"/>
              <a:gd name="csY44" fmla="*/ 954107 h 954107"/>
              <a:gd name="csX45" fmla="*/ 0 w 11652186"/>
              <a:gd name="csY45" fmla="*/ 496136 h 954107"/>
              <a:gd name="csX46" fmla="*/ 0 w 11652186"/>
              <a:gd name="csY46" fmla="*/ 0 h 9541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652186" h="954107" extrusionOk="0">
                <a:moveTo>
                  <a:pt x="0" y="0"/>
                </a:moveTo>
                <a:cubicBezTo>
                  <a:pt x="342517" y="-68796"/>
                  <a:pt x="482352" y="70906"/>
                  <a:pt x="699131" y="0"/>
                </a:cubicBezTo>
                <a:cubicBezTo>
                  <a:pt x="915910" y="-70906"/>
                  <a:pt x="1060634" y="51353"/>
                  <a:pt x="1398262" y="0"/>
                </a:cubicBezTo>
                <a:cubicBezTo>
                  <a:pt x="1735890" y="-51353"/>
                  <a:pt x="1653902" y="23040"/>
                  <a:pt x="1747828" y="0"/>
                </a:cubicBezTo>
                <a:cubicBezTo>
                  <a:pt x="1841754" y="-23040"/>
                  <a:pt x="1900927" y="18148"/>
                  <a:pt x="1980872" y="0"/>
                </a:cubicBezTo>
                <a:cubicBezTo>
                  <a:pt x="2060817" y="-18148"/>
                  <a:pt x="2340968" y="2320"/>
                  <a:pt x="2680003" y="0"/>
                </a:cubicBezTo>
                <a:cubicBezTo>
                  <a:pt x="3019038" y="-2320"/>
                  <a:pt x="2961469" y="32541"/>
                  <a:pt x="3146090" y="0"/>
                </a:cubicBezTo>
                <a:cubicBezTo>
                  <a:pt x="3330711" y="-32541"/>
                  <a:pt x="3393828" y="2245"/>
                  <a:pt x="3495656" y="0"/>
                </a:cubicBezTo>
                <a:cubicBezTo>
                  <a:pt x="3597484" y="-2245"/>
                  <a:pt x="3925329" y="32266"/>
                  <a:pt x="4078265" y="0"/>
                </a:cubicBezTo>
                <a:cubicBezTo>
                  <a:pt x="4231201" y="-32266"/>
                  <a:pt x="4313593" y="17275"/>
                  <a:pt x="4427831" y="0"/>
                </a:cubicBezTo>
                <a:cubicBezTo>
                  <a:pt x="4542069" y="-17275"/>
                  <a:pt x="4796784" y="63591"/>
                  <a:pt x="5126962" y="0"/>
                </a:cubicBezTo>
                <a:cubicBezTo>
                  <a:pt x="5457140" y="-63591"/>
                  <a:pt x="5324043" y="29965"/>
                  <a:pt x="5476527" y="0"/>
                </a:cubicBezTo>
                <a:cubicBezTo>
                  <a:pt x="5629012" y="-29965"/>
                  <a:pt x="5803331" y="69475"/>
                  <a:pt x="6059137" y="0"/>
                </a:cubicBezTo>
                <a:cubicBezTo>
                  <a:pt x="6314943" y="-69475"/>
                  <a:pt x="6540025" y="68994"/>
                  <a:pt x="6758268" y="0"/>
                </a:cubicBezTo>
                <a:cubicBezTo>
                  <a:pt x="6976511" y="-68994"/>
                  <a:pt x="7071821" y="61105"/>
                  <a:pt x="7340877" y="0"/>
                </a:cubicBezTo>
                <a:cubicBezTo>
                  <a:pt x="7609933" y="-61105"/>
                  <a:pt x="7647681" y="24158"/>
                  <a:pt x="7806965" y="0"/>
                </a:cubicBezTo>
                <a:cubicBezTo>
                  <a:pt x="7966249" y="-24158"/>
                  <a:pt x="8309847" y="1221"/>
                  <a:pt x="8506096" y="0"/>
                </a:cubicBezTo>
                <a:cubicBezTo>
                  <a:pt x="8702345" y="-1221"/>
                  <a:pt x="8967517" y="51895"/>
                  <a:pt x="9088705" y="0"/>
                </a:cubicBezTo>
                <a:cubicBezTo>
                  <a:pt x="9209893" y="-51895"/>
                  <a:pt x="9457248" y="27050"/>
                  <a:pt x="9671314" y="0"/>
                </a:cubicBezTo>
                <a:cubicBezTo>
                  <a:pt x="9885380" y="-27050"/>
                  <a:pt x="9940178" y="16062"/>
                  <a:pt x="10137402" y="0"/>
                </a:cubicBezTo>
                <a:cubicBezTo>
                  <a:pt x="10334626" y="-16062"/>
                  <a:pt x="10299587" y="2558"/>
                  <a:pt x="10370446" y="0"/>
                </a:cubicBezTo>
                <a:cubicBezTo>
                  <a:pt x="10441305" y="-2558"/>
                  <a:pt x="11321749" y="45511"/>
                  <a:pt x="11652186" y="0"/>
                </a:cubicBezTo>
                <a:cubicBezTo>
                  <a:pt x="11682709" y="230586"/>
                  <a:pt x="11634835" y="338380"/>
                  <a:pt x="11652186" y="477054"/>
                </a:cubicBezTo>
                <a:cubicBezTo>
                  <a:pt x="11669537" y="615728"/>
                  <a:pt x="11629702" y="787590"/>
                  <a:pt x="11652186" y="954107"/>
                </a:cubicBezTo>
                <a:cubicBezTo>
                  <a:pt x="11401133" y="1030854"/>
                  <a:pt x="11047004" y="921015"/>
                  <a:pt x="10836533" y="954107"/>
                </a:cubicBezTo>
                <a:cubicBezTo>
                  <a:pt x="10626062" y="987199"/>
                  <a:pt x="10439387" y="890876"/>
                  <a:pt x="10253924" y="954107"/>
                </a:cubicBezTo>
                <a:cubicBezTo>
                  <a:pt x="10068461" y="1017338"/>
                  <a:pt x="9792305" y="888539"/>
                  <a:pt x="9671314" y="954107"/>
                </a:cubicBezTo>
                <a:cubicBezTo>
                  <a:pt x="9550323" y="1019675"/>
                  <a:pt x="9305600" y="932012"/>
                  <a:pt x="9088705" y="954107"/>
                </a:cubicBezTo>
                <a:cubicBezTo>
                  <a:pt x="8871810" y="976202"/>
                  <a:pt x="8735280" y="893681"/>
                  <a:pt x="8389574" y="954107"/>
                </a:cubicBezTo>
                <a:cubicBezTo>
                  <a:pt x="8043868" y="1014533"/>
                  <a:pt x="8180782" y="947478"/>
                  <a:pt x="8040008" y="954107"/>
                </a:cubicBezTo>
                <a:cubicBezTo>
                  <a:pt x="7899234" y="960736"/>
                  <a:pt x="7811182" y="949649"/>
                  <a:pt x="7690443" y="954107"/>
                </a:cubicBezTo>
                <a:cubicBezTo>
                  <a:pt x="7569705" y="958565"/>
                  <a:pt x="7136207" y="902986"/>
                  <a:pt x="6991312" y="954107"/>
                </a:cubicBezTo>
                <a:cubicBezTo>
                  <a:pt x="6846417" y="1005228"/>
                  <a:pt x="6693595" y="917825"/>
                  <a:pt x="6408702" y="954107"/>
                </a:cubicBezTo>
                <a:cubicBezTo>
                  <a:pt x="6123809" y="990389"/>
                  <a:pt x="6144979" y="919159"/>
                  <a:pt x="6059137" y="954107"/>
                </a:cubicBezTo>
                <a:cubicBezTo>
                  <a:pt x="5973295" y="989055"/>
                  <a:pt x="5586090" y="898996"/>
                  <a:pt x="5360006" y="954107"/>
                </a:cubicBezTo>
                <a:cubicBezTo>
                  <a:pt x="5133922" y="1009218"/>
                  <a:pt x="5106788" y="925714"/>
                  <a:pt x="5010440" y="954107"/>
                </a:cubicBezTo>
                <a:cubicBezTo>
                  <a:pt x="4914092" y="982500"/>
                  <a:pt x="4758382" y="918614"/>
                  <a:pt x="4660874" y="954107"/>
                </a:cubicBezTo>
                <a:cubicBezTo>
                  <a:pt x="4563366" y="989600"/>
                  <a:pt x="4114092" y="906709"/>
                  <a:pt x="3961743" y="954107"/>
                </a:cubicBezTo>
                <a:cubicBezTo>
                  <a:pt x="3809394" y="1001505"/>
                  <a:pt x="3619293" y="892789"/>
                  <a:pt x="3379134" y="954107"/>
                </a:cubicBezTo>
                <a:cubicBezTo>
                  <a:pt x="3138975" y="1015425"/>
                  <a:pt x="3141818" y="947994"/>
                  <a:pt x="3029568" y="954107"/>
                </a:cubicBezTo>
                <a:cubicBezTo>
                  <a:pt x="2917318" y="960220"/>
                  <a:pt x="2647328" y="874725"/>
                  <a:pt x="2330437" y="954107"/>
                </a:cubicBezTo>
                <a:cubicBezTo>
                  <a:pt x="2013546" y="1033489"/>
                  <a:pt x="2174957" y="953909"/>
                  <a:pt x="2097393" y="954107"/>
                </a:cubicBezTo>
                <a:cubicBezTo>
                  <a:pt x="2019829" y="954305"/>
                  <a:pt x="1937718" y="950831"/>
                  <a:pt x="1864350" y="954107"/>
                </a:cubicBezTo>
                <a:cubicBezTo>
                  <a:pt x="1790982" y="957383"/>
                  <a:pt x="1340392" y="920073"/>
                  <a:pt x="1048697" y="954107"/>
                </a:cubicBezTo>
                <a:cubicBezTo>
                  <a:pt x="757002" y="988141"/>
                  <a:pt x="362760" y="892080"/>
                  <a:pt x="0" y="954107"/>
                </a:cubicBezTo>
                <a:cubicBezTo>
                  <a:pt x="-14464" y="831248"/>
                  <a:pt x="47568" y="714405"/>
                  <a:pt x="0" y="496136"/>
                </a:cubicBezTo>
                <a:cubicBezTo>
                  <a:pt x="-47568" y="277867"/>
                  <a:pt x="39929" y="21585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fr-FR" sz="2000" b="1" baseline="30000" dirty="0">
                <a:solidFill>
                  <a:schemeClr val="accent2">
                    <a:lumMod val="50000"/>
                  </a:schemeClr>
                </a:solidFill>
                <a:latin typeface="Comic Sans MS" panose="030F0702030302020204" pitchFamily="66" charset="0"/>
              </a:rPr>
              <a:t>« </a:t>
            </a:r>
            <a:r>
              <a:rPr lang="fr-FR" sz="2000" b="1" dirty="0">
                <a:solidFill>
                  <a:schemeClr val="accent2">
                    <a:lumMod val="50000"/>
                  </a:schemeClr>
                </a:solidFill>
                <a:latin typeface="Comic Sans MS" panose="030F0702030302020204" pitchFamily="66" charset="0"/>
              </a:rPr>
              <a:t>Il m’a dit : Ma grâce te suffit, car ma puissance s’accomplit dans la faiblesse. Je me glorifierai donc bien plus volontiers de mes faiblesses, afin que la puissance de Christ repose sur moi </a:t>
            </a:r>
            <a:r>
              <a:rPr lang="fr-FR" sz="2000" b="1" baseline="30000" dirty="0">
                <a:solidFill>
                  <a:schemeClr val="accent2">
                    <a:lumMod val="50000"/>
                  </a:schemeClr>
                </a:solidFill>
                <a:latin typeface="Comic Sans MS" panose="030F0702030302020204" pitchFamily="66" charset="0"/>
              </a:rPr>
              <a:t>»</a:t>
            </a:r>
            <a:r>
              <a:rPr lang="fr-FR" sz="2000" b="1" dirty="0">
                <a:solidFill>
                  <a:schemeClr val="accent2">
                    <a:lumMod val="50000"/>
                  </a:schemeClr>
                </a:solidFill>
                <a:latin typeface="Comic Sans MS" panose="030F0702030302020204" pitchFamily="66" charset="0"/>
              </a:rPr>
              <a:t> </a:t>
            </a:r>
            <a:r>
              <a:rPr lang="fr-FR" sz="1600" b="1" dirty="0">
                <a:solidFill>
                  <a:schemeClr val="accent2">
                    <a:lumMod val="50000"/>
                  </a:schemeClr>
                </a:solidFill>
                <a:latin typeface="Comic Sans MS" panose="030F0702030302020204" pitchFamily="66" charset="0"/>
              </a:rPr>
              <a:t>(2Corinthiens 12.9)</a:t>
            </a: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A814AF7-62AC-5D24-08D7-B8DF99DDE5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D34485C-EB95-6442-B1D7-CC4B4749720F}"/>
              </a:ext>
            </a:extLst>
          </p:cNvPr>
          <p:cNvSpPr txBox="1"/>
          <p:nvPr/>
        </p:nvSpPr>
        <p:spPr>
          <a:xfrm>
            <a:off x="1665496" y="834226"/>
            <a:ext cx="8861008" cy="5339923"/>
          </a:xfrm>
          <a:prstGeom prst="rect">
            <a:avLst/>
          </a:prstGeom>
          <a:noFill/>
        </p:spPr>
        <p:txBody>
          <a:bodyPr wrap="square">
            <a:spAutoFit/>
          </a:bodyPr>
          <a:lstStyle/>
          <a:p>
            <a:pPr>
              <a:spcBef>
                <a:spcPts val="600"/>
              </a:spcBef>
            </a:pPr>
            <a:r>
              <a:rPr lang="fr-FR" sz="2400" b="1" baseline="30000" dirty="0">
                <a:latin typeface="Constantia" panose="02030602050306030303" pitchFamily="18" charset="0"/>
              </a:rPr>
              <a:t>« </a:t>
            </a:r>
            <a:r>
              <a:rPr lang="fr-FR" sz="2400" b="1" dirty="0">
                <a:latin typeface="Constantia" panose="02030602050306030303" pitchFamily="18" charset="0"/>
              </a:rPr>
              <a:t>Dans la vie de tout homme, il est des périodes de profonde dépression, de découragement total, des jours où la tristesse nous envahit, et il nous semble impossible de croire que le Seigneur est encore le bienfaiteur de ses enfants, des jours où les tourments nous accablent, si bien que la mort nous semble préférable à la vie.</a:t>
            </a:r>
          </a:p>
          <a:p>
            <a:pPr>
              <a:spcBef>
                <a:spcPts val="600"/>
              </a:spcBef>
            </a:pPr>
            <a:r>
              <a:rPr lang="fr-FR" sz="2400" b="1" dirty="0">
                <a:latin typeface="Constantia" panose="02030602050306030303" pitchFamily="18" charset="0"/>
              </a:rPr>
              <a:t>	C'est alors que beaucoup perdent leur confiance en Dieu, et sombrent dans le doute et l'incrédulité. Si, à de tels moments, nous pouvions discerner la signification des voies de la providence, nous verrions alors des anges s'efforcer de nous délivrer de nous-mêmes et essayer d'affermir nos pieds sur un fondement inébranlable, plus solide que les collines éternelles ; une foi et une ardeur nouvelles animeraient alors tout notre être. </a:t>
            </a:r>
            <a:r>
              <a:rPr lang="fr-FR" sz="2400" b="1" baseline="30000" dirty="0">
                <a:latin typeface="Constantia" panose="02030602050306030303" pitchFamily="18" charset="0"/>
              </a:rPr>
              <a:t> »</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7237014" y="6008502"/>
            <a:ext cx="3289490" cy="338554"/>
          </a:xfrm>
          <a:prstGeom prst="rect">
            <a:avLst/>
          </a:prstGeom>
          <a:noFill/>
        </p:spPr>
        <p:txBody>
          <a:bodyPr wrap="square" rtlCol="0">
            <a:spAutoFit/>
          </a:bodyPr>
          <a:lstStyle/>
          <a:p>
            <a:pPr algn="r"/>
            <a:r>
              <a:rPr lang="fr-FR" sz="1600" b="1" dirty="0"/>
              <a:t>E. G. W. (Prophètes et rois, p. 118)</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C8A93-1AD8-25E0-870A-48513EB7627A}"/>
              </a:ext>
            </a:extLst>
          </p:cNvPr>
          <p:cNvSpPr/>
          <p:nvPr/>
        </p:nvSpPr>
        <p:spPr>
          <a:xfrm>
            <a:off x="0" y="-1"/>
            <a:ext cx="12192000" cy="685800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8A0EE305-6B6F-240A-4D7A-32C214B7DE2C}"/>
              </a:ext>
            </a:extLst>
          </p:cNvPr>
          <p:cNvSpPr>
            <a:spLocks noGrp="1"/>
          </p:cNvSpPr>
          <p:nvPr>
            <p:ph type="title"/>
          </p:nvPr>
        </p:nvSpPr>
        <p:spPr>
          <a:xfrm>
            <a:off x="839788" y="432000"/>
            <a:ext cx="10515600" cy="705642"/>
          </a:xfr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FR" sz="4800" b="1" dirty="0">
                <a:ln/>
                <a:solidFill>
                  <a:schemeClr val="bg1"/>
                </a:solidFill>
                <a:latin typeface="+mn-lt"/>
                <a:ea typeface="+mn-ea"/>
                <a:cs typeface="+mn-cs"/>
              </a:rPr>
              <a:t>LA PORTE ÉTROITE</a:t>
            </a:r>
            <a:endParaRPr lang="fr-FR" sz="4800" b="1" dirty="0">
              <a:ln/>
              <a:solidFill>
                <a:schemeClr val="bg1"/>
              </a:solidFill>
              <a:latin typeface="+mn-lt"/>
              <a:ea typeface="+mn-ea"/>
              <a:cs typeface="+mn-cs"/>
            </a:endParaRPr>
          </a:p>
        </p:txBody>
      </p:sp>
      <p:sp>
        <p:nvSpPr>
          <p:cNvPr id="3" name="Text Placeholder 2">
            <a:extLst>
              <a:ext uri="{FF2B5EF4-FFF2-40B4-BE49-F238E27FC236}">
                <a16:creationId xmlns:a16="http://schemas.microsoft.com/office/drawing/2014/main" id="{6DFFCF96-5F07-EF08-1DCF-2E88C79B5DCC}"/>
              </a:ext>
            </a:extLst>
          </p:cNvPr>
          <p:cNvSpPr>
            <a:spLocks noGrp="1"/>
          </p:cNvSpPr>
          <p:nvPr>
            <p:ph type="body" idx="1"/>
          </p:nvPr>
        </p:nvSpPr>
        <p:spPr>
          <a:xfrm>
            <a:off x="487363" y="1084322"/>
            <a:ext cx="11171237" cy="646331"/>
          </a:xfrm>
          <a:ln w="3175">
            <a:noFill/>
          </a:ln>
          <a:effectLst>
            <a:outerShdw blurRad="12700" dist="12700" dir="2700000" algn="tl" rotWithShape="0">
              <a:schemeClr val="tx1">
                <a:lumMod val="50000"/>
                <a:lumOff val="50000"/>
                <a:alpha val="15000"/>
              </a:schemeClr>
            </a:outerShdw>
          </a:effectLst>
        </p:spPr>
        <p:txBody>
          <a:bodyPr vert="horz" wrap="square" lIns="91440" tIns="45720" rIns="91440" bIns="45720" rtlCol="0">
            <a:spAutoFit/>
          </a:bodyPr>
          <a:lstStyle/>
          <a:p>
            <a:pPr>
              <a:lnSpc>
                <a:spcPct val="100000"/>
              </a:lnSpc>
              <a:spcBef>
                <a:spcPts val="0"/>
              </a:spcBef>
            </a:pPr>
            <a:r>
              <a:rPr lang="fr-FR" sz="1800" b="0" dirty="0">
                <a:solidFill>
                  <a:schemeClr val="bg1"/>
                </a:solidFill>
                <a:latin typeface="Georgia" panose="02040502050405020303" pitchFamily="18" charset="0"/>
              </a:rPr>
              <a:t>« Notre propre sagesse, notre jugement, sont vraiment peu de chose. Ayons le sentiment de notre dépendance continuelle de Dieu. »</a:t>
            </a:r>
          </a:p>
        </p:txBody>
      </p:sp>
      <p:sp>
        <p:nvSpPr>
          <p:cNvPr id="4" name="Content Placeholder 3">
            <a:extLst>
              <a:ext uri="{FF2B5EF4-FFF2-40B4-BE49-F238E27FC236}">
                <a16:creationId xmlns:a16="http://schemas.microsoft.com/office/drawing/2014/main" id="{C35F4C21-129C-23CC-509D-C6CD8B672C2A}"/>
              </a:ext>
            </a:extLst>
          </p:cNvPr>
          <p:cNvSpPr>
            <a:spLocks noGrp="1"/>
          </p:cNvSpPr>
          <p:nvPr>
            <p:ph sz="half" idx="2"/>
          </p:nvPr>
        </p:nvSpPr>
        <p:spPr>
          <a:xfrm>
            <a:off x="487363" y="2633293"/>
            <a:ext cx="5157787" cy="3247043"/>
          </a:xfrm>
          <a:effectLst>
            <a:outerShdw blurRad="12700" dist="12700" dir="2700000" algn="tl" rotWithShape="0">
              <a:schemeClr val="tx1">
                <a:lumMod val="50000"/>
                <a:lumOff val="50000"/>
                <a:alpha val="15000"/>
              </a:schemeClr>
            </a:outerShdw>
          </a:effectLst>
        </p:spPr>
        <p:txBody>
          <a:bodyPr vert="horz" lIns="91440" tIns="45720" rIns="91440" bIns="45720" rtlCol="0" anchor="t">
            <a:spAutoFit/>
          </a:bodyPr>
          <a:lstStyle/>
          <a:p>
            <a:pPr marL="0" indent="0">
              <a:lnSpc>
                <a:spcPct val="100000"/>
              </a:lnSpc>
              <a:spcBef>
                <a:spcPts val="0"/>
              </a:spcBef>
              <a:buNone/>
            </a:pPr>
            <a:r>
              <a:rPr lang="fr-FR" sz="2000" dirty="0">
                <a:solidFill>
                  <a:schemeClr val="bg1"/>
                </a:solidFill>
                <a:latin typeface="Aptos Light" panose="020B0004020202020204" pitchFamily="34" charset="0"/>
              </a:rPr>
              <a:t>Une porte étroite est toujours difficile à franchir. … il est pénible aux hommes et aux femmes de résister aux attraits de ce monde pour obéir de tout leur cœur et avec amour aux commandements de Dieu. </a:t>
            </a:r>
          </a:p>
          <a:p>
            <a:pPr marL="0" indent="0">
              <a:lnSpc>
                <a:spcPct val="100000"/>
              </a:lnSpc>
              <a:spcBef>
                <a:spcPts val="600"/>
              </a:spcBef>
              <a:buNone/>
            </a:pPr>
            <a:r>
              <a:rPr lang="fr-FR" sz="2000" dirty="0">
                <a:solidFill>
                  <a:schemeClr val="bg1"/>
                </a:solidFill>
                <a:latin typeface="Aptos Light" panose="020B0004020202020204" pitchFamily="34" charset="0"/>
              </a:rPr>
              <a:t>Il est facile de franchir un portail spacieux. … les appétits dépravés et les inclinations naturelles y trouvent place. On y voit aussi de l'égoïsme, de l'orgueil, de l'envie, des soupçons malveillants, et l'amour de l'argent. </a:t>
            </a:r>
          </a:p>
        </p:txBody>
      </p:sp>
      <p:sp>
        <p:nvSpPr>
          <p:cNvPr id="6" name="Content Placeholder 5">
            <a:extLst>
              <a:ext uri="{FF2B5EF4-FFF2-40B4-BE49-F238E27FC236}">
                <a16:creationId xmlns:a16="http://schemas.microsoft.com/office/drawing/2014/main" id="{4E56E681-F34B-A24D-7C37-DF33E55B5C85}"/>
              </a:ext>
            </a:extLst>
          </p:cNvPr>
          <p:cNvSpPr>
            <a:spLocks noGrp="1"/>
          </p:cNvSpPr>
          <p:nvPr>
            <p:ph sz="quarter" idx="4"/>
          </p:nvPr>
        </p:nvSpPr>
        <p:spPr>
          <a:xfrm>
            <a:off x="6172200" y="1845749"/>
            <a:ext cx="5486400" cy="4555093"/>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600"/>
              </a:spcBef>
              <a:buNone/>
            </a:pPr>
            <a:r>
              <a:rPr lang="fr-FR" sz="2000" b="1" dirty="0">
                <a:solidFill>
                  <a:schemeClr val="bg1"/>
                </a:solidFill>
              </a:rPr>
              <a:t>Comptons sur la prière de celui qui a vaincu l'ennemi à notre place, parce qu'il a eu pitié de notre faiblesse et qu'il savait que nous péririons s'il ne venait pas à notre secours. ... </a:t>
            </a:r>
          </a:p>
          <a:p>
            <a:pPr marL="0" indent="0">
              <a:lnSpc>
                <a:spcPct val="100000"/>
              </a:lnSpc>
              <a:spcBef>
                <a:spcPts val="600"/>
              </a:spcBef>
              <a:buNone/>
            </a:pPr>
            <a:r>
              <a:rPr lang="fr-FR" sz="2000" b="1" dirty="0">
                <a:solidFill>
                  <a:schemeClr val="bg1"/>
                </a:solidFill>
              </a:rPr>
              <a:t>Ne pensez pas que vous recevrez la vie éternelle à la suite de quelque effort facile. « Celui qui vaincra, je le ferai asseoir avec moi sur mon trône, comme moi j'ai vaincu et me suis assis avec mon Père sur son trône. » (Apocalypse 3.21.) </a:t>
            </a:r>
          </a:p>
          <a:p>
            <a:pPr marL="0" indent="0">
              <a:lnSpc>
                <a:spcPct val="100000"/>
              </a:lnSpc>
              <a:spcBef>
                <a:spcPts val="600"/>
              </a:spcBef>
              <a:buNone/>
            </a:pPr>
            <a:r>
              <a:rPr lang="fr-FR" sz="2000" b="1" dirty="0">
                <a:solidFill>
                  <a:schemeClr val="bg1"/>
                </a:solidFill>
              </a:rPr>
              <a:t>Il faut gagner la bataille comme le Christ l'a gagnée. Sa vie pleine de tentations, d'épreuves, de peines, de luttes, est devant nous pour que nous l'imitions. </a:t>
            </a:r>
          </a:p>
        </p:txBody>
      </p:sp>
      <p:sp>
        <p:nvSpPr>
          <p:cNvPr id="8" name="TextBox 7">
            <a:extLst>
              <a:ext uri="{FF2B5EF4-FFF2-40B4-BE49-F238E27FC236}">
                <a16:creationId xmlns:a16="http://schemas.microsoft.com/office/drawing/2014/main" id="{7DD9E7EF-0174-3826-8D60-092C41054E76}"/>
              </a:ext>
            </a:extLst>
          </p:cNvPr>
          <p:cNvSpPr txBox="1"/>
          <p:nvPr/>
        </p:nvSpPr>
        <p:spPr>
          <a:xfrm>
            <a:off x="4051403" y="1421590"/>
            <a:ext cx="2120797" cy="954107"/>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r>
              <a:rPr lang="fr-FR" sz="1400" dirty="0">
                <a:solidFill>
                  <a:schemeClr val="bg1"/>
                </a:solidFill>
                <a:latin typeface="Open Sans Light" pitchFamily="2" charset="0"/>
                <a:ea typeface="Open Sans Light" pitchFamily="2" charset="0"/>
                <a:cs typeface="Open Sans Light" pitchFamily="2" charset="0"/>
              </a:rPr>
              <a:t>That I May Know Him, p. 304 ; Pour mieux connaître Jésus-Christ, p. 306.</a:t>
            </a:r>
            <a:r>
              <a:rPr lang="en-FR" sz="1400" dirty="0">
                <a:solidFill>
                  <a:schemeClr val="bg1"/>
                </a:solidFill>
                <a:latin typeface="Open Sans Light" pitchFamily="2" charset="0"/>
                <a:ea typeface="Open Sans Light" pitchFamily="2" charset="0"/>
                <a:cs typeface="Open Sans Light" pitchFamily="2" charset="0"/>
              </a:rPr>
              <a:t> </a:t>
            </a:r>
            <a:endParaRPr lang="fr-FR" sz="1400" noProof="1">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20765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14A8B25-6677-C7D2-0077-AB9AB51A921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8EAB6727-EF3B-E5BE-70C8-882700BD5EA3}"/>
              </a:ext>
            </a:extLst>
          </p:cNvPr>
          <p:cNvSpPr txBox="1"/>
          <p:nvPr/>
        </p:nvSpPr>
        <p:spPr>
          <a:xfrm>
            <a:off x="219075" y="16703"/>
            <a:ext cx="6181726" cy="292387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Et non seulement cela, mais nous nous glorifions même dans les afflictions, sachant que l’affliction produit la patience, la patience produit une vertu éprouvée, et la vertu éprouvée produit l’espérance. Or, l’espérance ne trompe pas, parce que l’amour de Dieu est répandu dans nos cœurs par l’Esprit Saint qui nous a été donné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(Romains 5.3-5)</a:t>
            </a:r>
            <a:endParaRPr kumimoji="0" lang="fr-FR"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9549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82A3D-C502-F07A-2B56-F0EF202F718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2BD1B2B-EF1D-7A1A-11D5-9DD43F0356D2}"/>
              </a:ext>
            </a:extLst>
          </p:cNvPr>
          <p:cNvSpPr/>
          <p:nvPr/>
        </p:nvSpPr>
        <p:spPr>
          <a:xfrm>
            <a:off x="0" y="-1"/>
            <a:ext cx="12192000" cy="6858001"/>
          </a:xfrm>
          <a:prstGeom prst="rect">
            <a:avLst/>
          </a:prstGeom>
          <a:solidFill>
            <a:srgbClr val="D9AA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3F6A7D00-2DAC-4B48-CFAF-29F2FD43157B}"/>
              </a:ext>
            </a:extLst>
          </p:cNvPr>
          <p:cNvSpPr>
            <a:spLocks noGrp="1"/>
          </p:cNvSpPr>
          <p:nvPr>
            <p:ph type="title"/>
          </p:nvPr>
        </p:nvSpPr>
        <p:spPr>
          <a:xfrm>
            <a:off x="-1" y="432000"/>
            <a:ext cx="12191999" cy="705642"/>
          </a:xfr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US" b="1" spc="300" dirty="0">
                <a:ln w="6600">
                  <a:noFill/>
                  <a:prstDash val="solid"/>
                </a:ln>
                <a:solidFill>
                  <a:srgbClr val="E3B94B"/>
                </a:solidFill>
                <a:effectLst>
                  <a:outerShdw dist="50800" dir="2700000" algn="tl" rotWithShape="0">
                    <a:srgbClr val="654C0F"/>
                  </a:outerShdw>
                </a:effectLst>
                <a:latin typeface="+mn-lt"/>
                <a:ea typeface="+mn-ea"/>
                <a:cs typeface="+mn-cs"/>
              </a:rPr>
              <a:t>L'ATMOSPHÈRE QUE NOUS RESPIRONS</a:t>
            </a:r>
            <a:endParaRPr lang="fr-FR" b="1" spc="300" dirty="0">
              <a:ln w="6600">
                <a:noFill/>
                <a:prstDash val="solid"/>
              </a:ln>
              <a:solidFill>
                <a:srgbClr val="E3B94B"/>
              </a:solidFill>
              <a:effectLst>
                <a:outerShdw dist="50800" dir="2700000" algn="tl" rotWithShape="0">
                  <a:srgbClr val="654C0F"/>
                </a:outerShdw>
              </a:effectLst>
              <a:latin typeface="+mn-lt"/>
              <a:ea typeface="+mn-ea"/>
              <a:cs typeface="+mn-cs"/>
            </a:endParaRPr>
          </a:p>
        </p:txBody>
      </p:sp>
      <p:sp>
        <p:nvSpPr>
          <p:cNvPr id="3" name="Text Placeholder 2">
            <a:extLst>
              <a:ext uri="{FF2B5EF4-FFF2-40B4-BE49-F238E27FC236}">
                <a16:creationId xmlns:a16="http://schemas.microsoft.com/office/drawing/2014/main" id="{1FCCCD3C-DC49-19E2-5B0F-2605452827A9}"/>
              </a:ext>
            </a:extLst>
          </p:cNvPr>
          <p:cNvSpPr>
            <a:spLocks noGrp="1"/>
          </p:cNvSpPr>
          <p:nvPr>
            <p:ph type="body" idx="1"/>
          </p:nvPr>
        </p:nvSpPr>
        <p:spPr>
          <a:xfrm>
            <a:off x="487363" y="1132582"/>
            <a:ext cx="5157787" cy="1077218"/>
          </a:xfrm>
          <a:ln w="3175">
            <a:noFill/>
          </a:ln>
          <a:effectLst>
            <a:outerShdw blurRad="12700" dist="12700" dir="2700000" algn="tl" rotWithShape="0">
              <a:schemeClr val="tx1">
                <a:lumMod val="50000"/>
                <a:lumOff val="50000"/>
                <a:alpha val="15000"/>
              </a:schemeClr>
            </a:outerShdw>
          </a:effectLst>
        </p:spPr>
        <p:txBody>
          <a:bodyPr vert="horz" lIns="91440" tIns="45720" rIns="91440" bIns="45720" rtlCol="0">
            <a:spAutoFit/>
          </a:bodyPr>
          <a:lstStyle/>
          <a:p>
            <a:pPr>
              <a:lnSpc>
                <a:spcPct val="100000"/>
              </a:lnSpc>
              <a:spcBef>
                <a:spcPts val="0"/>
              </a:spcBef>
            </a:pPr>
            <a:r>
              <a:rPr lang="fr-FR" sz="1600" b="0" dirty="0">
                <a:latin typeface="Georgia" panose="02040502050405020303" pitchFamily="18" charset="0"/>
              </a:rPr>
              <a:t>« La foi, la résilience et la vigueur, l'espoir, la joie… sont le résultat des relations que nous entretenons, des personnes que nous fréquentons et de l'air que nous respirons. »</a:t>
            </a:r>
          </a:p>
        </p:txBody>
      </p:sp>
      <p:sp>
        <p:nvSpPr>
          <p:cNvPr id="4" name="Content Placeholder 3">
            <a:extLst>
              <a:ext uri="{FF2B5EF4-FFF2-40B4-BE49-F238E27FC236}">
                <a16:creationId xmlns:a16="http://schemas.microsoft.com/office/drawing/2014/main" id="{F3E081C1-3677-9D25-C91A-44C110CA2668}"/>
              </a:ext>
            </a:extLst>
          </p:cNvPr>
          <p:cNvSpPr>
            <a:spLocks noGrp="1"/>
          </p:cNvSpPr>
          <p:nvPr>
            <p:ph sz="half" idx="2"/>
          </p:nvPr>
        </p:nvSpPr>
        <p:spPr>
          <a:xfrm>
            <a:off x="487363" y="2209800"/>
            <a:ext cx="5157787" cy="3539430"/>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en-FR" b="1" dirty="0"/>
              <a:t>« La pureté et la solidité de notre vie religieuse ne dépendent pas seulement de la vérité que nous acceptons, mais aussi des personnes que nous fréquentons et de l'atmosphère morale dans laquelle nous vivons. » </a:t>
            </a:r>
            <a:endParaRPr lang="fr-FR" b="1" dirty="0"/>
          </a:p>
        </p:txBody>
      </p:sp>
      <p:sp>
        <p:nvSpPr>
          <p:cNvPr id="6" name="Content Placeholder 5">
            <a:extLst>
              <a:ext uri="{FF2B5EF4-FFF2-40B4-BE49-F238E27FC236}">
                <a16:creationId xmlns:a16="http://schemas.microsoft.com/office/drawing/2014/main" id="{F7C60958-E06E-598F-0702-8B3EFD01B055}"/>
              </a:ext>
            </a:extLst>
          </p:cNvPr>
          <p:cNvSpPr>
            <a:spLocks noGrp="1"/>
          </p:cNvSpPr>
          <p:nvPr>
            <p:ph sz="quarter" idx="4"/>
          </p:nvPr>
        </p:nvSpPr>
        <p:spPr>
          <a:xfrm>
            <a:off x="6172200" y="1304925"/>
            <a:ext cx="5486400" cy="4093428"/>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gn="r">
              <a:lnSpc>
                <a:spcPct val="100000"/>
              </a:lnSpc>
              <a:spcBef>
                <a:spcPts val="0"/>
              </a:spcBef>
              <a:buNone/>
            </a:pPr>
            <a:r>
              <a:rPr lang="fr-FR" sz="2000" b="1" dirty="0"/>
              <a:t>« Christ, le Grand Médecin, a donné une prescription à chaque croyant. Il doit manger la nourriture fournie dans la Parole de Dieu. Et la foi qui agit par l'amour envers Dieu et les hommes ne dépend non seulement de la nourriture que nous mangeons, mais aussi de l’atmosphère que nous respirons. Si nous fréquentons des personnes mauvaises, nous respirons une atmosphère contaminée par le paludisme du péché. Assurez-vous, en fréquentant les disciples humbles et modestes de Jésus, de respirer une atmosphère pure et sainte. » </a:t>
            </a:r>
          </a:p>
        </p:txBody>
      </p:sp>
      <p:sp>
        <p:nvSpPr>
          <p:cNvPr id="8" name="TextBox 7">
            <a:extLst>
              <a:ext uri="{FF2B5EF4-FFF2-40B4-BE49-F238E27FC236}">
                <a16:creationId xmlns:a16="http://schemas.microsoft.com/office/drawing/2014/main" id="{0D7354A8-6160-ABA4-4218-724F901B9520}"/>
              </a:ext>
            </a:extLst>
          </p:cNvPr>
          <p:cNvSpPr txBox="1"/>
          <p:nvPr/>
        </p:nvSpPr>
        <p:spPr>
          <a:xfrm>
            <a:off x="487363" y="5749230"/>
            <a:ext cx="4019550" cy="307777"/>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r>
              <a:rPr lang="en-FR" sz="1400" dirty="0">
                <a:solidFill>
                  <a:schemeClr val="bg1"/>
                </a:solidFill>
                <a:latin typeface="Open Sans Light" pitchFamily="2" charset="0"/>
                <a:ea typeface="Open Sans Light" pitchFamily="2" charset="0"/>
                <a:cs typeface="Open Sans Light" pitchFamily="2" charset="0"/>
              </a:rPr>
              <a:t>(Our High Calling, p. 255)</a:t>
            </a:r>
            <a:endParaRPr lang="fr-FR" sz="1400" noProof="1">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611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260D-735E-3403-AFDE-C1AB6B76F7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0A48D31-B497-7B71-AB71-F54EB9F4597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D30B85A-8E22-90F6-5663-A2068092B1E5}"/>
              </a:ext>
            </a:extLst>
          </p:cNvPr>
          <p:cNvSpPr txBox="1"/>
          <p:nvPr/>
        </p:nvSpPr>
        <p:spPr>
          <a:xfrm>
            <a:off x="162407" y="72192"/>
            <a:ext cx="839627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vivons dans un monde rempli de péché et de souffrance. Nous faisons tous face, à un moment ou à un autre, à des difficultés qui peuvent nous amener à remettre en question l'amour de Dieu.</a:t>
            </a:r>
          </a:p>
        </p:txBody>
      </p:sp>
      <p:pic>
        <p:nvPicPr>
          <p:cNvPr id="5" name="Imagen 4">
            <a:extLst>
              <a:ext uri="{FF2B5EF4-FFF2-40B4-BE49-F238E27FC236}">
                <a16:creationId xmlns:a16="http://schemas.microsoft.com/office/drawing/2014/main" id="{DAD157C6-3EDA-0D22-30EA-E20BA0A539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266877" y="647887"/>
            <a:ext cx="3758012" cy="556222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89E4E9B3-440B-2BBE-17D1-5FE41B47654C}"/>
              </a:ext>
            </a:extLst>
          </p:cNvPr>
          <p:cNvSpPr txBox="1"/>
          <p:nvPr/>
        </p:nvSpPr>
        <p:spPr>
          <a:xfrm>
            <a:off x="162407" y="1490400"/>
            <a:ext cx="839627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Nous étudierons comment certains personnages bibliques ont répondu à diverses situations adverses, et comment leur exemple pourrait nous aider à faire face à des contingences similaires.</a:t>
            </a:r>
          </a:p>
        </p:txBody>
      </p:sp>
      <p:sp>
        <p:nvSpPr>
          <p:cNvPr id="8" name="CuadroTexto 7">
            <a:extLst>
              <a:ext uri="{FF2B5EF4-FFF2-40B4-BE49-F238E27FC236}">
                <a16:creationId xmlns:a16="http://schemas.microsoft.com/office/drawing/2014/main" id="{27B09B99-439B-30FF-ED8D-2EE6508D40D8}"/>
              </a:ext>
            </a:extLst>
          </p:cNvPr>
          <p:cNvSpPr txBox="1"/>
          <p:nvPr/>
        </p:nvSpPr>
        <p:spPr>
          <a:xfrm>
            <a:off x="162407" y="1090800"/>
            <a:ext cx="83962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Comment réagissons-nous face à ces contretemps ?</a:t>
            </a:r>
          </a:p>
        </p:txBody>
      </p:sp>
      <p:graphicFrame>
        <p:nvGraphicFramePr>
          <p:cNvPr id="22" name="Diagrama 21">
            <a:extLst>
              <a:ext uri="{FF2B5EF4-FFF2-40B4-BE49-F238E27FC236}">
                <a16:creationId xmlns:a16="http://schemas.microsoft.com/office/drawing/2014/main" id="{B591899C-C79F-8620-1C79-508300C4981E}"/>
              </a:ext>
            </a:extLst>
          </p:cNvPr>
          <p:cNvGraphicFramePr/>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275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2">
                                            <p:graphicEl>
                                              <a:dgm id="{5D83E837-544B-4FAF-97D2-4E7E13D0A11A}"/>
                                            </p:graphicEl>
                                          </p:spTgt>
                                        </p:tgtEl>
                                        <p:attrNameLst>
                                          <p:attrName>style.visibility</p:attrName>
                                        </p:attrNameLst>
                                      </p:cBhvr>
                                      <p:to>
                                        <p:strVal val="visible"/>
                                      </p:to>
                                    </p:set>
                                    <p:anim calcmode="lin" valueType="num">
                                      <p:cBhvr>
                                        <p:cTn id="26" dur="500" fill="hold"/>
                                        <p:tgtEl>
                                          <p:spTgt spid="22">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22">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22">
                                            <p:graphicEl>
                                              <a:dgm id="{5D83E837-544B-4FAF-97D2-4E7E13D0A11A}"/>
                                            </p:graphicEl>
                                          </p:spTgt>
                                        </p:tgtEl>
                                      </p:cBhvr>
                                    </p:animEffect>
                                    <p:anim calcmode="lin" valueType="num">
                                      <p:cBhvr>
                                        <p:cTn id="29" dur="500" fill="hold"/>
                                        <p:tgtEl>
                                          <p:spTgt spid="22">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22">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2">
                                            <p:graphicEl>
                                              <a:dgm id="{AE21968B-E7E2-4F65-95DD-3CB7CB1984B6}"/>
                                            </p:graphicEl>
                                          </p:spTgt>
                                        </p:tgtEl>
                                        <p:attrNameLst>
                                          <p:attrName>style.visibility</p:attrName>
                                        </p:attrNameLst>
                                      </p:cBhvr>
                                      <p:to>
                                        <p:strVal val="visible"/>
                                      </p:to>
                                    </p:set>
                                    <p:anim calcmode="lin" valueType="num">
                                      <p:cBhvr>
                                        <p:cTn id="33" dur="500" fill="hold"/>
                                        <p:tgtEl>
                                          <p:spTgt spid="22">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22">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22">
                                            <p:graphicEl>
                                              <a:dgm id="{AE21968B-E7E2-4F65-95DD-3CB7CB1984B6}"/>
                                            </p:graphicEl>
                                          </p:spTgt>
                                        </p:tgtEl>
                                      </p:cBhvr>
                                    </p:animEffect>
                                    <p:anim calcmode="lin" valueType="num">
                                      <p:cBhvr>
                                        <p:cTn id="36" dur="500" fill="hold"/>
                                        <p:tgtEl>
                                          <p:spTgt spid="22">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22">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22">
                                            <p:graphicEl>
                                              <a:dgm id="{74DF89C7-CE1D-47BB-B46E-3D9BD26B7BC9}"/>
                                            </p:graphicEl>
                                          </p:spTgt>
                                        </p:tgtEl>
                                        <p:attrNameLst>
                                          <p:attrName>style.visibility</p:attrName>
                                        </p:attrNameLst>
                                      </p:cBhvr>
                                      <p:to>
                                        <p:strVal val="visible"/>
                                      </p:to>
                                    </p:set>
                                    <p:anim calcmode="lin" valueType="num">
                                      <p:cBhvr>
                                        <p:cTn id="42" dur="500" fill="hold"/>
                                        <p:tgtEl>
                                          <p:spTgt spid="22">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22">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22">
                                            <p:graphicEl>
                                              <a:dgm id="{74DF89C7-CE1D-47BB-B46E-3D9BD26B7BC9}"/>
                                            </p:graphicEl>
                                          </p:spTgt>
                                        </p:tgtEl>
                                      </p:cBhvr>
                                    </p:animEffect>
                                    <p:anim calcmode="lin" valueType="num">
                                      <p:cBhvr>
                                        <p:cTn id="45" dur="500" fill="hold"/>
                                        <p:tgtEl>
                                          <p:spTgt spid="22">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22">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2">
                                            <p:graphicEl>
                                              <a:dgm id="{527DF991-4433-4C28-A69B-9DF422B253F6}"/>
                                            </p:graphicEl>
                                          </p:spTgt>
                                        </p:tgtEl>
                                        <p:attrNameLst>
                                          <p:attrName>style.visibility</p:attrName>
                                        </p:attrNameLst>
                                      </p:cBhvr>
                                      <p:to>
                                        <p:strVal val="visible"/>
                                      </p:to>
                                    </p:set>
                                    <p:anim calcmode="lin" valueType="num">
                                      <p:cBhvr>
                                        <p:cTn id="49" dur="500" fill="hold"/>
                                        <p:tgtEl>
                                          <p:spTgt spid="22">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22">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22">
                                            <p:graphicEl>
                                              <a:dgm id="{527DF991-4433-4C28-A69B-9DF422B253F6}"/>
                                            </p:graphicEl>
                                          </p:spTgt>
                                        </p:tgtEl>
                                      </p:cBhvr>
                                    </p:animEffect>
                                    <p:anim calcmode="lin" valueType="num">
                                      <p:cBhvr>
                                        <p:cTn id="52" dur="500" fill="hold"/>
                                        <p:tgtEl>
                                          <p:spTgt spid="22">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22">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22">
                                            <p:graphicEl>
                                              <a:dgm id="{BBB6B9F3-4392-4863-8740-B0AAB4EBBB97}"/>
                                            </p:graphicEl>
                                          </p:spTgt>
                                        </p:tgtEl>
                                        <p:attrNameLst>
                                          <p:attrName>style.visibility</p:attrName>
                                        </p:attrNameLst>
                                      </p:cBhvr>
                                      <p:to>
                                        <p:strVal val="visible"/>
                                      </p:to>
                                    </p:set>
                                    <p:anim calcmode="lin" valueType="num">
                                      <p:cBhvr>
                                        <p:cTn id="58" dur="500" fill="hold"/>
                                        <p:tgtEl>
                                          <p:spTgt spid="22">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22">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22">
                                            <p:graphicEl>
                                              <a:dgm id="{BBB6B9F3-4392-4863-8740-B0AAB4EBBB97}"/>
                                            </p:graphicEl>
                                          </p:spTgt>
                                        </p:tgtEl>
                                      </p:cBhvr>
                                    </p:animEffect>
                                    <p:anim calcmode="lin" valueType="num">
                                      <p:cBhvr>
                                        <p:cTn id="61" dur="500" fill="hold"/>
                                        <p:tgtEl>
                                          <p:spTgt spid="22">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22">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22">
                                            <p:graphicEl>
                                              <a:dgm id="{5A5BFC6A-59BC-42DD-A33C-008232285B5C}"/>
                                            </p:graphicEl>
                                          </p:spTgt>
                                        </p:tgtEl>
                                        <p:attrNameLst>
                                          <p:attrName>style.visibility</p:attrName>
                                        </p:attrNameLst>
                                      </p:cBhvr>
                                      <p:to>
                                        <p:strVal val="visible"/>
                                      </p:to>
                                    </p:set>
                                    <p:anim calcmode="lin" valueType="num">
                                      <p:cBhvr>
                                        <p:cTn id="65" dur="500" fill="hold"/>
                                        <p:tgtEl>
                                          <p:spTgt spid="22">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22">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22">
                                            <p:graphicEl>
                                              <a:dgm id="{5A5BFC6A-59BC-42DD-A33C-008232285B5C}"/>
                                            </p:graphicEl>
                                          </p:spTgt>
                                        </p:tgtEl>
                                      </p:cBhvr>
                                    </p:animEffect>
                                    <p:anim calcmode="lin" valueType="num">
                                      <p:cBhvr>
                                        <p:cTn id="68" dur="500" fill="hold"/>
                                        <p:tgtEl>
                                          <p:spTgt spid="22">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22">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22">
                                            <p:graphicEl>
                                              <a:dgm id="{423910E7-9C61-4C54-A5FD-97A07CA59539}"/>
                                            </p:graphicEl>
                                          </p:spTgt>
                                        </p:tgtEl>
                                        <p:attrNameLst>
                                          <p:attrName>style.visibility</p:attrName>
                                        </p:attrNameLst>
                                      </p:cBhvr>
                                      <p:to>
                                        <p:strVal val="visible"/>
                                      </p:to>
                                    </p:set>
                                    <p:anim calcmode="lin" valueType="num">
                                      <p:cBhvr>
                                        <p:cTn id="74" dur="500" fill="hold"/>
                                        <p:tgtEl>
                                          <p:spTgt spid="22">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22">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22">
                                            <p:graphicEl>
                                              <a:dgm id="{423910E7-9C61-4C54-A5FD-97A07CA59539}"/>
                                            </p:graphicEl>
                                          </p:spTgt>
                                        </p:tgtEl>
                                      </p:cBhvr>
                                    </p:animEffect>
                                    <p:anim calcmode="lin" valueType="num">
                                      <p:cBhvr>
                                        <p:cTn id="77" dur="500" fill="hold"/>
                                        <p:tgtEl>
                                          <p:spTgt spid="22">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22">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2">
                                            <p:graphicEl>
                                              <a:dgm id="{4488DD73-F913-463F-A9CC-57AED99CF418}"/>
                                            </p:graphicEl>
                                          </p:spTgt>
                                        </p:tgtEl>
                                        <p:attrNameLst>
                                          <p:attrName>style.visibility</p:attrName>
                                        </p:attrNameLst>
                                      </p:cBhvr>
                                      <p:to>
                                        <p:strVal val="visible"/>
                                      </p:to>
                                    </p:set>
                                    <p:anim calcmode="lin" valueType="num">
                                      <p:cBhvr>
                                        <p:cTn id="81" dur="500" fill="hold"/>
                                        <p:tgtEl>
                                          <p:spTgt spid="22">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22">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22">
                                            <p:graphicEl>
                                              <a:dgm id="{4488DD73-F913-463F-A9CC-57AED99CF418}"/>
                                            </p:graphicEl>
                                          </p:spTgt>
                                        </p:tgtEl>
                                      </p:cBhvr>
                                    </p:animEffect>
                                    <p:anim calcmode="lin" valueType="num">
                                      <p:cBhvr>
                                        <p:cTn id="84" dur="500" fill="hold"/>
                                        <p:tgtEl>
                                          <p:spTgt spid="22">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22">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22">
                                            <p:graphicEl>
                                              <a:dgm id="{AB00A01E-B34E-4F44-A7C6-7FAF9E71EE3A}"/>
                                            </p:graphicEl>
                                          </p:spTgt>
                                        </p:tgtEl>
                                        <p:attrNameLst>
                                          <p:attrName>style.visibility</p:attrName>
                                        </p:attrNameLst>
                                      </p:cBhvr>
                                      <p:to>
                                        <p:strVal val="visible"/>
                                      </p:to>
                                    </p:set>
                                    <p:anim calcmode="lin" valueType="num">
                                      <p:cBhvr>
                                        <p:cTn id="90" dur="500" fill="hold"/>
                                        <p:tgtEl>
                                          <p:spTgt spid="22">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22">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22">
                                            <p:graphicEl>
                                              <a:dgm id="{AB00A01E-B34E-4F44-A7C6-7FAF9E71EE3A}"/>
                                            </p:graphicEl>
                                          </p:spTgt>
                                        </p:tgtEl>
                                      </p:cBhvr>
                                    </p:animEffect>
                                    <p:anim calcmode="lin" valueType="num">
                                      <p:cBhvr>
                                        <p:cTn id="93" dur="500" fill="hold"/>
                                        <p:tgtEl>
                                          <p:spTgt spid="22">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22">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2">
                                            <p:graphicEl>
                                              <a:dgm id="{9799FF2E-FFC6-4537-AB69-67FF50E07621}"/>
                                            </p:graphicEl>
                                          </p:spTgt>
                                        </p:tgtEl>
                                        <p:attrNameLst>
                                          <p:attrName>style.visibility</p:attrName>
                                        </p:attrNameLst>
                                      </p:cBhvr>
                                      <p:to>
                                        <p:strVal val="visible"/>
                                      </p:to>
                                    </p:set>
                                    <p:anim calcmode="lin" valueType="num">
                                      <p:cBhvr>
                                        <p:cTn id="97" dur="500" fill="hold"/>
                                        <p:tgtEl>
                                          <p:spTgt spid="22">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22">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22">
                                            <p:graphicEl>
                                              <a:dgm id="{9799FF2E-FFC6-4537-AB69-67FF50E07621}"/>
                                            </p:graphicEl>
                                          </p:spTgt>
                                        </p:tgtEl>
                                      </p:cBhvr>
                                    </p:animEffect>
                                    <p:anim calcmode="lin" valueType="num">
                                      <p:cBhvr>
                                        <p:cTn id="100" dur="500" fill="hold"/>
                                        <p:tgtEl>
                                          <p:spTgt spid="22">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22">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Graphic spid="2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22772-EF87-80BD-33C4-8F57166BDA6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39EFEC0-55B3-1EA0-6DF9-5712E05958F7}"/>
              </a:ext>
            </a:extLst>
          </p:cNvPr>
          <p:cNvSpPr/>
          <p:nvPr/>
        </p:nvSpPr>
        <p:spPr>
          <a:xfrm>
            <a:off x="0" y="-1"/>
            <a:ext cx="12192000" cy="6858001"/>
          </a:xfrm>
          <a:prstGeom prst="rect">
            <a:avLst/>
          </a:prstGeom>
          <a:solidFill>
            <a:srgbClr val="2FC2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BC63B8A0-E259-391A-9354-B5FA2FB382E3}"/>
              </a:ext>
            </a:extLst>
          </p:cNvPr>
          <p:cNvSpPr>
            <a:spLocks noGrp="1"/>
          </p:cNvSpPr>
          <p:nvPr>
            <p:ph type="title"/>
          </p:nvPr>
        </p:nvSpPr>
        <p:spPr>
          <a:xfrm>
            <a:off x="0" y="432000"/>
            <a:ext cx="12192000" cy="705642"/>
          </a:xfr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en-US" b="1" spc="300" dirty="0">
                <a:ln w="6600">
                  <a:noFill/>
                  <a:prstDash val="solid"/>
                </a:ln>
                <a:solidFill>
                  <a:srgbClr val="E3B94B"/>
                </a:solidFill>
                <a:effectLst>
                  <a:outerShdw dist="50800" dir="2700000" algn="tl" rotWithShape="0">
                    <a:srgbClr val="654C0F"/>
                  </a:outerShdw>
                </a:effectLst>
                <a:latin typeface="+mn-lt"/>
                <a:ea typeface="+mn-ea"/>
                <a:cs typeface="+mn-cs"/>
              </a:rPr>
              <a:t>LA PAIX QUI SURPASSE TOUT</a:t>
            </a:r>
            <a:endParaRPr lang="fr-FR" b="1" spc="300" dirty="0">
              <a:ln w="6600">
                <a:noFill/>
                <a:prstDash val="solid"/>
              </a:ln>
              <a:solidFill>
                <a:srgbClr val="E3B94B"/>
              </a:solidFill>
              <a:effectLst>
                <a:outerShdw dist="50800" dir="2700000" algn="tl" rotWithShape="0">
                  <a:srgbClr val="654C0F"/>
                </a:outerShdw>
              </a:effectLst>
              <a:latin typeface="+mn-lt"/>
              <a:ea typeface="+mn-ea"/>
              <a:cs typeface="+mn-cs"/>
            </a:endParaRPr>
          </a:p>
        </p:txBody>
      </p:sp>
      <p:sp>
        <p:nvSpPr>
          <p:cNvPr id="3" name="Text Placeholder 2">
            <a:extLst>
              <a:ext uri="{FF2B5EF4-FFF2-40B4-BE49-F238E27FC236}">
                <a16:creationId xmlns:a16="http://schemas.microsoft.com/office/drawing/2014/main" id="{43ABAE0A-4D5F-E62F-A75A-FB0F4A538308}"/>
              </a:ext>
            </a:extLst>
          </p:cNvPr>
          <p:cNvSpPr>
            <a:spLocks noGrp="1"/>
          </p:cNvSpPr>
          <p:nvPr>
            <p:ph type="body" idx="1"/>
          </p:nvPr>
        </p:nvSpPr>
        <p:spPr>
          <a:xfrm>
            <a:off x="533400" y="1628171"/>
            <a:ext cx="5157787" cy="5016758"/>
          </a:xfrm>
          <a:ln w="3175">
            <a:noFill/>
          </a:ln>
          <a:effectLst>
            <a:outerShdw blurRad="12700" dist="12700" dir="2700000" algn="tl" rotWithShape="0">
              <a:schemeClr val="tx1">
                <a:lumMod val="50000"/>
                <a:lumOff val="50000"/>
                <a:alpha val="15000"/>
              </a:schemeClr>
            </a:outerShdw>
          </a:effectLst>
        </p:spPr>
        <p:txBody>
          <a:bodyPr vert="horz" lIns="91440" tIns="45720" rIns="91440" bIns="45720" rtlCol="0">
            <a:spAutoFit/>
          </a:bodyPr>
          <a:lstStyle/>
          <a:p>
            <a:pPr>
              <a:lnSpc>
                <a:spcPct val="100000"/>
              </a:lnSpc>
              <a:spcBef>
                <a:spcPts val="0"/>
              </a:spcBef>
            </a:pPr>
            <a:r>
              <a:rPr lang="fr-FR" sz="3200" baseline="30000" dirty="0">
                <a:solidFill>
                  <a:schemeClr val="tx1">
                    <a:lumMod val="65000"/>
                    <a:lumOff val="35000"/>
                  </a:schemeClr>
                </a:solidFill>
                <a:latin typeface="Georgia" panose="02040502050405020303" pitchFamily="18" charset="0"/>
              </a:rPr>
              <a:t>« </a:t>
            </a:r>
            <a:r>
              <a:rPr lang="fr-FR" sz="3200" dirty="0">
                <a:solidFill>
                  <a:schemeClr val="tx1">
                    <a:lumMod val="65000"/>
                    <a:lumOff val="35000"/>
                  </a:schemeClr>
                </a:solidFill>
                <a:latin typeface="Georgia" panose="02040502050405020303" pitchFamily="18" charset="0"/>
              </a:rPr>
              <a:t>Prendre au mot le Christ, lui confier la garde de son âme, ordonner sa vie à sa volonté, c'est trouver paix et quiétude. Rien au monde ne peut attrister celui que Jésus réjouit par sa présence.</a:t>
            </a:r>
            <a:r>
              <a:rPr lang="fr-FR" sz="3200" baseline="30000" dirty="0">
                <a:solidFill>
                  <a:schemeClr val="tx1">
                    <a:lumMod val="65000"/>
                    <a:lumOff val="35000"/>
                  </a:schemeClr>
                </a:solidFill>
                <a:latin typeface="Georgia" panose="02040502050405020303" pitchFamily="18" charset="0"/>
              </a:rPr>
              <a:t> »</a:t>
            </a:r>
          </a:p>
        </p:txBody>
      </p:sp>
      <p:sp>
        <p:nvSpPr>
          <p:cNvPr id="5" name="Text Placeholder 4">
            <a:extLst>
              <a:ext uri="{FF2B5EF4-FFF2-40B4-BE49-F238E27FC236}">
                <a16:creationId xmlns:a16="http://schemas.microsoft.com/office/drawing/2014/main" id="{013A9A71-A119-BC25-3191-0F3FD0126174}"/>
              </a:ext>
            </a:extLst>
          </p:cNvPr>
          <p:cNvSpPr>
            <a:spLocks noGrp="1"/>
          </p:cNvSpPr>
          <p:nvPr>
            <p:ph type="body" sz="quarter" idx="3"/>
          </p:nvPr>
        </p:nvSpPr>
        <p:spPr>
          <a:xfrm>
            <a:off x="0" y="1132345"/>
            <a:ext cx="12192000" cy="369332"/>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algn="ctr">
              <a:lnSpc>
                <a:spcPct val="100000"/>
              </a:lnSpc>
              <a:spcBef>
                <a:spcPts val="0"/>
              </a:spcBef>
            </a:pPr>
            <a:r>
              <a:rPr lang="en-FR" sz="1800" b="0" i="1" dirty="0">
                <a:solidFill>
                  <a:schemeClr val="accent6">
                    <a:lumMod val="50000"/>
                  </a:schemeClr>
                </a:solidFill>
              </a:rPr>
              <a:t>« À celui dont le cœur est ferme tu assures la paix, une paix parfaite, parce qu'il se confie en toi. » </a:t>
            </a:r>
            <a:r>
              <a:rPr lang="en-FR" sz="1400" b="0" i="1" dirty="0">
                <a:solidFill>
                  <a:schemeClr val="accent6">
                    <a:lumMod val="50000"/>
                  </a:schemeClr>
                </a:solidFill>
              </a:rPr>
              <a:t>(Ésaïe 26.3)</a:t>
            </a:r>
            <a:endParaRPr lang="fr-FR" sz="1400" b="0" i="1" dirty="0">
              <a:solidFill>
                <a:schemeClr val="accent6">
                  <a:lumMod val="50000"/>
                </a:schemeClr>
              </a:solidFill>
            </a:endParaRPr>
          </a:p>
        </p:txBody>
      </p:sp>
      <p:sp>
        <p:nvSpPr>
          <p:cNvPr id="6" name="Content Placeholder 5">
            <a:extLst>
              <a:ext uri="{FF2B5EF4-FFF2-40B4-BE49-F238E27FC236}">
                <a16:creationId xmlns:a16="http://schemas.microsoft.com/office/drawing/2014/main" id="{A831865E-2184-E584-1D50-B71D218B6578}"/>
              </a:ext>
            </a:extLst>
          </p:cNvPr>
          <p:cNvSpPr>
            <a:spLocks noGrp="1"/>
          </p:cNvSpPr>
          <p:nvPr>
            <p:ph sz="quarter" idx="4"/>
          </p:nvPr>
        </p:nvSpPr>
        <p:spPr>
          <a:xfrm>
            <a:off x="5343525" y="1569643"/>
            <a:ext cx="6315075" cy="5170646"/>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fr-FR" sz="2000" dirty="0">
                <a:solidFill>
                  <a:schemeClr val="bg1"/>
                </a:solidFill>
              </a:rPr>
              <a:t>	Avant d’entrer dans son agonie sur la croix, notre Seigneur a fait part de sa volonté. Il n'avait ni argent, ni or, ni propriétés à léguer à ses disciples. … Il a pourtant laissé à ses disciples un don plus précieux que ce qu'aucun roi n'aurait jamais pu donner à ses sujets : « Je vous laisse la paix, je vous donne ma paix » </a:t>
            </a:r>
          </a:p>
          <a:p>
            <a:pPr marL="0" indent="0">
              <a:lnSpc>
                <a:spcPct val="100000"/>
              </a:lnSpc>
              <a:spcBef>
                <a:spcPts val="0"/>
              </a:spcBef>
              <a:buNone/>
            </a:pPr>
            <a:r>
              <a:rPr lang="fr-FR" sz="2000" dirty="0">
                <a:solidFill>
                  <a:schemeClr val="bg1"/>
                </a:solidFill>
              </a:rPr>
              <a:t>(Jean 14.27).</a:t>
            </a:r>
          </a:p>
          <a:p>
            <a:pPr marL="0" indent="0">
              <a:lnSpc>
                <a:spcPct val="100000"/>
              </a:lnSpc>
              <a:spcBef>
                <a:spcPts val="600"/>
              </a:spcBef>
              <a:buNone/>
            </a:pPr>
            <a:r>
              <a:rPr lang="fr-FR" sz="2000" dirty="0">
                <a:solidFill>
                  <a:schemeClr val="bg1"/>
                </a:solidFill>
              </a:rPr>
              <a:t>Il leur donne la paix qui a été la sienne pendant toute sa vie sur terre, dans la pauvreté, le mépris et la persécution. Cette paix l'accompagnait aussi sur la cruelle croix, pendant son agonie à Gethsémané.</a:t>
            </a:r>
          </a:p>
          <a:p>
            <a:pPr marL="0" indent="0">
              <a:lnSpc>
                <a:spcPct val="100000"/>
              </a:lnSpc>
              <a:spcBef>
                <a:spcPts val="600"/>
              </a:spcBef>
              <a:buNone/>
            </a:pPr>
            <a:r>
              <a:rPr lang="fr-FR" sz="2000" dirty="0">
                <a:solidFill>
                  <a:schemeClr val="bg1"/>
                </a:solidFill>
              </a:rPr>
              <a:t>Quoique se déroulant au milieu des luttes, la vie de Jésus sur la terre fut une vie de paix. … il disait : « Celui qui m’a envoyé est avec moi ; il ne m’a pas laissé seul, parce que je fais toujours ce qui lui est agréable » </a:t>
            </a:r>
          </a:p>
          <a:p>
            <a:pPr marL="0" indent="0">
              <a:lnSpc>
                <a:spcPct val="100000"/>
              </a:lnSpc>
              <a:spcBef>
                <a:spcPts val="0"/>
              </a:spcBef>
              <a:buNone/>
            </a:pPr>
            <a:r>
              <a:rPr lang="fr-FR" sz="2000" dirty="0">
                <a:solidFill>
                  <a:schemeClr val="bg1"/>
                </a:solidFill>
              </a:rPr>
              <a:t>(Jean 8.29). </a:t>
            </a:r>
          </a:p>
        </p:txBody>
      </p:sp>
      <p:sp>
        <p:nvSpPr>
          <p:cNvPr id="8" name="TextBox 7">
            <a:extLst>
              <a:ext uri="{FF2B5EF4-FFF2-40B4-BE49-F238E27FC236}">
                <a16:creationId xmlns:a16="http://schemas.microsoft.com/office/drawing/2014/main" id="{83222390-7A50-75AB-9F36-1EDF177FE56E}"/>
              </a:ext>
            </a:extLst>
          </p:cNvPr>
          <p:cNvSpPr txBox="1"/>
          <p:nvPr/>
        </p:nvSpPr>
        <p:spPr>
          <a:xfrm>
            <a:off x="2912268" y="6167349"/>
            <a:ext cx="2259807" cy="523220"/>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p>
          <a:p>
            <a:r>
              <a:rPr lang="en-FR" sz="1400" dirty="0">
                <a:solidFill>
                  <a:schemeClr val="bg1"/>
                </a:solidFill>
                <a:latin typeface="Open Sans Light" pitchFamily="2" charset="0"/>
                <a:ea typeface="Open Sans Light" pitchFamily="2" charset="0"/>
                <a:cs typeface="Open Sans Light" pitchFamily="2" charset="0"/>
              </a:rPr>
              <a:t>(Reflecting Christ, p. 278)</a:t>
            </a:r>
            <a:endParaRPr lang="fr-FR" sz="1400" noProof="1">
              <a:solidFill>
                <a:schemeClr val="bg1"/>
              </a:solidFill>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357321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F806-E5D7-8CE9-268F-76F98F5B919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1130A05-7103-65D2-5022-3E7431AFA85A}"/>
              </a:ext>
            </a:extLst>
          </p:cNvPr>
          <p:cNvSpPr/>
          <p:nvPr/>
        </p:nvSpPr>
        <p:spPr>
          <a:xfrm>
            <a:off x="0" y="-1"/>
            <a:ext cx="12192000" cy="685800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endParaRPr>
          </a:p>
        </p:txBody>
      </p:sp>
      <p:sp>
        <p:nvSpPr>
          <p:cNvPr id="2" name="Title 1">
            <a:extLst>
              <a:ext uri="{FF2B5EF4-FFF2-40B4-BE49-F238E27FC236}">
                <a16:creationId xmlns:a16="http://schemas.microsoft.com/office/drawing/2014/main" id="{8C3B8E28-C7FB-347F-93BD-77676C7CDA3D}"/>
              </a:ext>
            </a:extLst>
          </p:cNvPr>
          <p:cNvSpPr>
            <a:spLocks noGrp="1"/>
          </p:cNvSpPr>
          <p:nvPr>
            <p:ph type="title"/>
          </p:nvPr>
        </p:nvSpPr>
        <p:spPr>
          <a:xfrm>
            <a:off x="533400" y="432000"/>
            <a:ext cx="11658600" cy="1315040"/>
          </a:xfrm>
          <a:noFill/>
        </p:spPr>
        <p:txBody>
          <a:bodyPr wrap="square">
            <a:spAutoFit/>
            <a:scene3d>
              <a:camera prst="orthographicFront"/>
              <a:lightRig rig="glow" dir="t"/>
            </a:scene3d>
            <a:sp3d extrusionH="57150" contourW="19050">
              <a:bevelT w="50800" h="38100" prst="riblet"/>
              <a:contourClr>
                <a:srgbClr val="FFFF00"/>
              </a:contourClr>
            </a:sp3d>
          </a:bodyPr>
          <a:lstStyle/>
          <a:p>
            <a:r>
              <a:rPr lang="en-US" b="1" spc="300" dirty="0">
                <a:ln w="6600">
                  <a:noFill/>
                  <a:prstDash val="solid"/>
                </a:ln>
                <a:solidFill>
                  <a:srgbClr val="E3B94B"/>
                </a:solidFill>
                <a:effectLst>
                  <a:outerShdw dist="50800" dir="2700000" algn="tl" rotWithShape="0">
                    <a:srgbClr val="654C0F"/>
                  </a:outerShdw>
                </a:effectLst>
                <a:latin typeface="+mn-lt"/>
                <a:ea typeface="+mn-ea"/>
                <a:cs typeface="+mn-cs"/>
              </a:rPr>
              <a:t>LA SOUMISSION COMPLÈTE ASSURE LE REPOS PARFAIT. </a:t>
            </a:r>
            <a:endParaRPr lang="fr-FR" b="1" spc="300" dirty="0">
              <a:ln w="6600">
                <a:noFill/>
                <a:prstDash val="solid"/>
              </a:ln>
              <a:solidFill>
                <a:srgbClr val="E3B94B"/>
              </a:solidFill>
              <a:effectLst>
                <a:outerShdw dist="50800" dir="2700000" algn="tl" rotWithShape="0">
                  <a:srgbClr val="654C0F"/>
                </a:outerShdw>
              </a:effectLst>
              <a:latin typeface="+mn-lt"/>
              <a:ea typeface="+mn-ea"/>
              <a:cs typeface="+mn-cs"/>
            </a:endParaRPr>
          </a:p>
        </p:txBody>
      </p:sp>
      <p:sp>
        <p:nvSpPr>
          <p:cNvPr id="3" name="Text Placeholder 2">
            <a:extLst>
              <a:ext uri="{FF2B5EF4-FFF2-40B4-BE49-F238E27FC236}">
                <a16:creationId xmlns:a16="http://schemas.microsoft.com/office/drawing/2014/main" id="{5C1D724E-8648-72C4-31EE-90471C7164D3}"/>
              </a:ext>
            </a:extLst>
          </p:cNvPr>
          <p:cNvSpPr>
            <a:spLocks noGrp="1"/>
          </p:cNvSpPr>
          <p:nvPr>
            <p:ph type="body" idx="1"/>
          </p:nvPr>
        </p:nvSpPr>
        <p:spPr>
          <a:xfrm>
            <a:off x="533400" y="1932820"/>
            <a:ext cx="4276725" cy="3046988"/>
          </a:xfrm>
          <a:ln w="3175">
            <a:noFill/>
          </a:ln>
          <a:effectLst>
            <a:outerShdw blurRad="12700" dist="12700" dir="2700000" algn="tl" rotWithShape="0">
              <a:schemeClr val="tx1">
                <a:lumMod val="50000"/>
                <a:lumOff val="50000"/>
                <a:alpha val="15000"/>
              </a:schemeClr>
            </a:outerShdw>
          </a:effectLst>
        </p:spPr>
        <p:txBody>
          <a:bodyPr vert="horz" wrap="square" lIns="91440" tIns="45720" rIns="91440" bIns="45720" rtlCol="0">
            <a:spAutoFit/>
          </a:bodyPr>
          <a:lstStyle/>
          <a:p>
            <a:pPr>
              <a:lnSpc>
                <a:spcPct val="100000"/>
              </a:lnSpc>
              <a:spcBef>
                <a:spcPts val="0"/>
              </a:spcBef>
            </a:pPr>
            <a:r>
              <a:rPr lang="fr-FR" b="0" noProof="0" dirty="0">
                <a:latin typeface="Georgia" panose="02040502050405020303" pitchFamily="18" charset="0"/>
              </a:rPr>
              <a:t>L'homme qui est en règle avec Dieu jouit de la paix d'en haut et répand autour de lui une influence bénie. L'esprit de paix descendra comme la rosée sur les cœurs travaillés et lassés par les luttes de ce monde. »</a:t>
            </a:r>
            <a:endParaRPr lang="fr-FR" sz="3200" b="0" baseline="30000" noProof="0" dirty="0">
              <a:latin typeface="Georgia" panose="02040502050405020303" pitchFamily="18" charset="0"/>
            </a:endParaRPr>
          </a:p>
        </p:txBody>
      </p:sp>
      <p:sp>
        <p:nvSpPr>
          <p:cNvPr id="6" name="Content Placeholder 5">
            <a:extLst>
              <a:ext uri="{FF2B5EF4-FFF2-40B4-BE49-F238E27FC236}">
                <a16:creationId xmlns:a16="http://schemas.microsoft.com/office/drawing/2014/main" id="{83514F95-C23A-432D-D8B7-3A58EFFF3CB2}"/>
              </a:ext>
            </a:extLst>
          </p:cNvPr>
          <p:cNvSpPr>
            <a:spLocks noGrp="1"/>
          </p:cNvSpPr>
          <p:nvPr>
            <p:ph sz="quarter" idx="4"/>
          </p:nvPr>
        </p:nvSpPr>
        <p:spPr>
          <a:xfrm>
            <a:off x="5343525" y="1169635"/>
            <a:ext cx="6315075" cy="5632311"/>
          </a:xfrm>
          <a:effectLst>
            <a:outerShdw blurRad="12700" dist="12700" dir="2700000" algn="tl" rotWithShape="0">
              <a:schemeClr val="tx1">
                <a:lumMod val="50000"/>
                <a:lumOff val="50000"/>
                <a:alpha val="15000"/>
              </a:schemeClr>
            </a:outerShdw>
          </a:effectLst>
        </p:spPr>
        <p:txBody>
          <a:bodyPr vert="horz" wrap="square" lIns="91440" tIns="45720" rIns="91440" bIns="45720" rtlCol="0" anchor="t">
            <a:spAutoFit/>
          </a:bodyPr>
          <a:lstStyle/>
          <a:p>
            <a:pPr marL="0" indent="0">
              <a:lnSpc>
                <a:spcPct val="100000"/>
              </a:lnSpc>
              <a:spcBef>
                <a:spcPts val="0"/>
              </a:spcBef>
              <a:buNone/>
            </a:pPr>
            <a:r>
              <a:rPr lang="fr-FR" sz="2000" b="1" dirty="0"/>
              <a:t>L’expérience de chacun confirme la vérité de ces paroles de l’Écriture : « </a:t>
            </a:r>
            <a:r>
              <a:rPr lang="fr-FR" sz="2000" b="1" i="1" dirty="0"/>
              <a:t>Les méchants sont comme la mer agitée, qui ne peut s’apaiser </a:t>
            </a:r>
            <a:r>
              <a:rPr lang="fr-FR" sz="2000" b="1" dirty="0"/>
              <a:t>» (Ésaïe 57.20). … Le péché a détruit notre paix. … </a:t>
            </a:r>
            <a:r>
              <a:rPr lang="fr-FR" sz="2000" b="1" dirty="0">
                <a:highlight>
                  <a:srgbClr val="FFFF00"/>
                </a:highlight>
              </a:rPr>
              <a:t>Aucun pouvoir humain ne peut contenir les fortes passions du cœur</a:t>
            </a:r>
            <a:r>
              <a:rPr lang="fr-FR" sz="2000" b="1" dirty="0"/>
              <a:t>. En ceci nous sommes aussi impuissants que les disciples au milieu de la mer en furie. Mais celui qui a adressé une parole de paix aux vagues de Galilée a aussi une parole de paix pour chaque âme. Quelle que soit la violence de la tempête, ceux qui se tournent vers Jésus en lui criant : « </a:t>
            </a:r>
            <a:r>
              <a:rPr lang="fr-FR" sz="2000" b="1" i="1" dirty="0"/>
              <a:t>Seigneur, sauve-nous </a:t>
            </a:r>
            <a:r>
              <a:rPr lang="fr-FR" sz="2000" b="1" dirty="0"/>
              <a:t>» (Matthieu 8.25), obtiendront la délivrance</a:t>
            </a:r>
            <a:r>
              <a:rPr lang="fr-FR" sz="2000" b="1" dirty="0">
                <a:highlight>
                  <a:srgbClr val="FFFF00"/>
                </a:highlight>
              </a:rPr>
              <a:t>. Sa grâce, qui réconcilie l’âme avec Dieu, apaise les conflits des passions humaines ; le cœur trouve son repos dans son amour.</a:t>
            </a:r>
            <a:r>
              <a:rPr lang="fr-FR" sz="2000" b="1" dirty="0"/>
              <a:t> « </a:t>
            </a:r>
            <a:r>
              <a:rPr lang="fr-FR" sz="2000" b="1" i="1" dirty="0"/>
              <a:t>Il fait succéder le calme à la tempête et les vagues s’apaisent. Ils se réjouissent de ce qu’elles sont calmées et Dieu les conduit au port qu’ils désiraient. </a:t>
            </a:r>
            <a:r>
              <a:rPr lang="fr-FR" sz="2000" b="1" dirty="0"/>
              <a:t>» (Psaume 107.29.)</a:t>
            </a:r>
            <a:r>
              <a:rPr lang="en-FR" sz="2000" b="1" dirty="0"/>
              <a:t> </a:t>
            </a:r>
            <a:endParaRPr lang="fr-FR" sz="2000" b="1" dirty="0"/>
          </a:p>
        </p:txBody>
      </p:sp>
      <p:sp>
        <p:nvSpPr>
          <p:cNvPr id="8" name="TextBox 7">
            <a:extLst>
              <a:ext uri="{FF2B5EF4-FFF2-40B4-BE49-F238E27FC236}">
                <a16:creationId xmlns:a16="http://schemas.microsoft.com/office/drawing/2014/main" id="{2312CD4E-AFB4-BC90-4A19-92F2B42822CC}"/>
              </a:ext>
            </a:extLst>
          </p:cNvPr>
          <p:cNvSpPr txBox="1"/>
          <p:nvPr/>
        </p:nvSpPr>
        <p:spPr>
          <a:xfrm>
            <a:off x="1912143" y="4642368"/>
            <a:ext cx="2259807" cy="523220"/>
          </a:xfrm>
          <a:prstGeom prst="rect">
            <a:avLst/>
          </a:prstGeom>
          <a:noFill/>
          <a:ln w="3175">
            <a:noFill/>
          </a:ln>
        </p:spPr>
        <p:txBody>
          <a:bodyPr wrap="square" rtlCol="0">
            <a:spAutoFit/>
          </a:bodyPr>
          <a:lstStyle/>
          <a:p>
            <a:r>
              <a:rPr lang="fr-FR" sz="1400" noProof="1">
                <a:latin typeface="Open Sans Light" pitchFamily="2" charset="0"/>
                <a:ea typeface="Open Sans Light" pitchFamily="2" charset="0"/>
                <a:cs typeface="Open Sans Light" pitchFamily="2" charset="0"/>
              </a:rPr>
              <a:t>— E.G. White, </a:t>
            </a:r>
          </a:p>
          <a:p>
            <a:r>
              <a:rPr lang="en-FR" sz="1400" dirty="0">
                <a:latin typeface="Open Sans Light" pitchFamily="2" charset="0"/>
                <a:ea typeface="Open Sans Light" pitchFamily="2" charset="0"/>
                <a:cs typeface="Open Sans Light" pitchFamily="2" charset="0"/>
              </a:rPr>
              <a:t>(Reflecting Christ, p. 278)</a:t>
            </a:r>
            <a:endParaRPr lang="fr-FR" sz="1400" noProof="1">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996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F3DF01-2280-DEC3-206D-44DE3FD0FA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fr-FR" sz="4400" b="1" spc="300" dirty="0">
                <a:ln w="6600">
                  <a:noFill/>
                  <a:prstDash val="solid"/>
                </a:ln>
                <a:solidFill>
                  <a:srgbClr val="FDF8CB"/>
                </a:solidFill>
                <a:effectLst>
                  <a:outerShdw dist="50800" dir="2700000" algn="tl" rotWithShape="0">
                    <a:srgbClr val="654C0F"/>
                  </a:outerShdw>
                </a:effectLst>
              </a:rPr>
              <a:t>LES TEMPÊTES DE LA VIE</a:t>
            </a:r>
          </a:p>
        </p:txBody>
      </p:sp>
      <p:sp>
        <p:nvSpPr>
          <p:cNvPr id="5" name="CuadroTexto 4">
            <a:extLst>
              <a:ext uri="{FF2B5EF4-FFF2-40B4-BE49-F238E27FC236}">
                <a16:creationId xmlns:a16="http://schemas.microsoft.com/office/drawing/2014/main" id="{B073A1E5-DB20-6E04-5D2A-28B517AECB0C}"/>
              </a:ext>
            </a:extLst>
          </p:cNvPr>
          <p:cNvSpPr txBox="1"/>
          <p:nvPr/>
        </p:nvSpPr>
        <p:spPr>
          <a:xfrm>
            <a:off x="3295648" y="722228"/>
            <a:ext cx="8896352" cy="646331"/>
          </a:xfrm>
          <a:prstGeom prst="rect">
            <a:avLst/>
          </a:prstGeom>
          <a:noFill/>
        </p:spPr>
        <p:txBody>
          <a:bodyPr wrap="square">
            <a:spAutoFit/>
          </a:bodyPr>
          <a:lstStyle/>
          <a:p>
            <a:pPr algn="ctr"/>
            <a:r>
              <a:rPr lang="fr-FR" b="1" spc="100" dirty="0">
                <a:solidFill>
                  <a:srgbClr val="931C14"/>
                </a:solidFill>
                <a:effectLst>
                  <a:glow rad="63500">
                    <a:schemeClr val="bg1"/>
                  </a:glow>
                  <a:outerShdw blurRad="38100" dist="38100" dir="2700000" algn="tl">
                    <a:srgbClr val="000000"/>
                  </a:outerShdw>
                </a:effectLst>
                <a:latin typeface="Comic Sans MS" panose="030F0702030302020204" pitchFamily="66" charset="0"/>
              </a:rPr>
              <a:t>« Il s’éleva un grand tourbillon de vent, et les flots se jetaient dans la barque, au point qu’elle se remplissait déjà » </a:t>
            </a:r>
            <a:r>
              <a:rPr lang="fr-FR" sz="1400" b="1" spc="100" dirty="0">
                <a:solidFill>
                  <a:srgbClr val="931C14"/>
                </a:solidFill>
                <a:effectLst>
                  <a:glow rad="63500">
                    <a:schemeClr val="bg1"/>
                  </a:glow>
                  <a:outerShdw blurRad="38100" dist="38100" dir="2700000" algn="tl">
                    <a:srgbClr val="000000"/>
                  </a:outerShdw>
                </a:effectLst>
                <a:latin typeface="Comic Sans MS" panose="030F0702030302020204" pitchFamily="66" charset="0"/>
              </a:rPr>
              <a:t>(Marc 4.37)</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051255" y="1404845"/>
            <a:ext cx="9140744" cy="1015663"/>
          </a:xfrm>
          <a:prstGeom prst="rect">
            <a:avLst/>
          </a:prstGeom>
          <a:noFill/>
        </p:spPr>
        <p:txBody>
          <a:bodyPr wrap="square" rtlCol="0">
            <a:spAutoFit/>
          </a:bodyPr>
          <a:lstStyle/>
          <a:p>
            <a:pPr>
              <a:spcBef>
                <a:spcPts val="600"/>
              </a:spcBef>
            </a:pPr>
            <a:r>
              <a:rPr lang="fr-FR" sz="2000" b="1" dirty="0"/>
              <a:t>Traverser la mer de Galilée en pleine nuit, même au milieu d'une tempête, n'était pas une nouveauté pour Pierre, André, Jacques et Jean, pêcheurs expérimentés.</a:t>
            </a: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566976"/>
            <a:ext cx="2933700" cy="2933700"/>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359472"/>
            <a:ext cx="2834640" cy="2834640"/>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051254" y="3744000"/>
            <a:ext cx="5407873" cy="1323439"/>
          </a:xfrm>
          <a:prstGeom prst="rect">
            <a:avLst/>
          </a:prstGeom>
          <a:noFill/>
        </p:spPr>
        <p:txBody>
          <a:bodyPr wrap="square">
            <a:spAutoFit/>
          </a:bodyPr>
          <a:lstStyle/>
          <a:p>
            <a:pPr>
              <a:spcBef>
                <a:spcPts val="600"/>
              </a:spcBef>
            </a:pPr>
            <a:r>
              <a:rPr lang="fr-FR" sz="2000" b="1" dirty="0"/>
              <a:t>Dans notre vie, nous traversons des tempêtes. Nous demandons de l'aide à Jésus, mais il semble dormir. Nous ne sentons pas sa présence. Pourtant, il est là.</a:t>
            </a: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2866" y="3825353"/>
            <a:ext cx="3516259" cy="2813007"/>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051255" y="2412000"/>
            <a:ext cx="921448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Cependant, cette tempête les dépassait. Le vent soulevait les flots qui inondaient la barque, mettant leur vie en danger. Alors ils s’aperçurent…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Où est Jésus ? — Il dort ? — Comment se fait-il qu’il ne nous aide pas ? </a:t>
            </a:r>
          </a:p>
          <a:p>
            <a:pPr marL="0" marR="0" lvl="0" indent="0" algn="l" defTabSz="914400" rtl="0" eaLnBrk="1" fontAlgn="auto" latinLnBrk="0" hangingPunct="1">
              <a:lnSpc>
                <a:spcPct val="100000"/>
              </a:lnSpc>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Ne se soucie-t-il donc pas de ce qui nous arrive ? </a:t>
            </a:r>
            <a:r>
              <a:rPr kumimoji="0" lang="fr-FR" sz="2000" b="1" i="0" u="none" strike="noStrike" kern="1200" cap="none" spc="0" normalizeH="0" baseline="0" noProof="0" dirty="0">
                <a:ln>
                  <a:noFill/>
                </a:ln>
                <a:solidFill>
                  <a:srgbClr val="931C14"/>
                </a:solidFill>
                <a:effectLst/>
                <a:uLnTx/>
                <a:uFillTx/>
                <a:latin typeface="Aptos" panose="02110004020202020204"/>
                <a:ea typeface="+mn-ea"/>
                <a:cs typeface="+mn-cs"/>
              </a:rPr>
              <a:t>(Marc 4.35-38)</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051255" y="5076000"/>
            <a:ext cx="533873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Il attend le moment de réprimander notre tempête : « Silence ! tais-toi ! » </a:t>
            </a:r>
            <a:r>
              <a:rPr kumimoji="0" lang="fr-FR" sz="2000" b="1" i="0" u="none" strike="noStrike" kern="1200" cap="none" spc="0" normalizeH="0" baseline="0" noProof="0" dirty="0">
                <a:ln>
                  <a:noFill/>
                </a:ln>
                <a:solidFill>
                  <a:srgbClr val="931C14"/>
                </a:solidFill>
                <a:effectLst/>
                <a:uLnTx/>
                <a:uFillTx/>
                <a:latin typeface="Aptos" panose="02110004020202020204"/>
                <a:ea typeface="+mn-ea"/>
                <a:cs typeface="+mn-cs"/>
              </a:rPr>
              <a:t>(Marc 4.39)</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Il prend soin de nous </a:t>
            </a:r>
            <a:r>
              <a:rPr kumimoji="0" lang="fr-FR" sz="2000" b="1" i="0" u="none" strike="noStrike" kern="1200" cap="none" spc="0" normalizeH="0" baseline="0" noProof="0" dirty="0">
                <a:ln>
                  <a:noFill/>
                </a:ln>
                <a:solidFill>
                  <a:srgbClr val="931C14"/>
                </a:solidFill>
                <a:effectLst/>
                <a:uLnTx/>
                <a:uFillTx/>
                <a:latin typeface="Aptos" panose="02110004020202020204"/>
                <a:ea typeface="+mn-ea"/>
                <a:cs typeface="+mn-cs"/>
              </a:rPr>
              <a:t>(1Pierre 5.7)</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 Il peut calmer nos tempêtes. N’oublie pas de le louer lorsqu’il le fait </a:t>
            </a:r>
            <a:r>
              <a:rPr kumimoji="0" lang="fr-FR" sz="2000" b="1" i="0" u="none" strike="noStrike" kern="1200" cap="none" spc="0" normalizeH="0" baseline="0" noProof="0" dirty="0">
                <a:ln>
                  <a:noFill/>
                </a:ln>
                <a:solidFill>
                  <a:srgbClr val="931C14"/>
                </a:solidFill>
                <a:effectLst/>
                <a:uLnTx/>
                <a:uFillTx/>
                <a:latin typeface="Aptos" panose="02110004020202020204"/>
                <a:ea typeface="+mn-ea"/>
                <a:cs typeface="+mn-cs"/>
              </a:rPr>
              <a:t>(Marc 4.40-41)</a:t>
            </a:r>
            <a:r>
              <a:rPr kumimoji="0" lang="fr-FR"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500"/>
                                        <p:tgtEl>
                                          <p:spTgt spid="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heel(1)">
                                      <p:cBhvr>
                                        <p:cTn id="47" dur="500"/>
                                        <p:tgtEl>
                                          <p:spTgt spid="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FBF5-8674-562A-ADF0-CFA0EFECB43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D5D691E-5D5A-7B70-0662-1CC9F72D9421}"/>
              </a:ext>
            </a:extLst>
          </p:cNvPr>
          <p:cNvSpPr/>
          <p:nvPr/>
        </p:nvSpPr>
        <p:spPr>
          <a:xfrm>
            <a:off x="0" y="-1"/>
            <a:ext cx="12192000" cy="3429001"/>
          </a:xfrm>
          <a:prstGeom prst="rect">
            <a:avLst/>
          </a:prstGeom>
          <a:solidFill>
            <a:srgbClr val="9F4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2D1E2F"/>
              </a:solidFill>
              <a:highlight>
                <a:srgbClr val="D9AA32"/>
              </a:highlight>
            </a:endParaRPr>
          </a:p>
        </p:txBody>
      </p:sp>
      <p:sp>
        <p:nvSpPr>
          <p:cNvPr id="2" name="Title 1">
            <a:extLst>
              <a:ext uri="{FF2B5EF4-FFF2-40B4-BE49-F238E27FC236}">
                <a16:creationId xmlns:a16="http://schemas.microsoft.com/office/drawing/2014/main" id="{FBCDE07E-34B9-C345-4A96-478D10BF3D64}"/>
              </a:ext>
            </a:extLst>
          </p:cNvPr>
          <p:cNvSpPr>
            <a:spLocks noGrp="1"/>
          </p:cNvSpPr>
          <p:nvPr>
            <p:ph type="title"/>
          </p:nvPr>
        </p:nvSpPr>
        <p:spPr>
          <a:xfrm>
            <a:off x="0" y="432000"/>
            <a:ext cx="12192000" cy="705642"/>
          </a:xfrm>
          <a:noFill/>
        </p:spPr>
        <p:txBody>
          <a:bodyPr wrap="square">
            <a:spAutoFit/>
          </a:bodyPr>
          <a:lstStyle/>
          <a:p>
            <a:pPr algn="ctr"/>
            <a:r>
              <a:rPr lang="en-US"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mn-lt"/>
                <a:ea typeface="+mn-ea"/>
                <a:cs typeface="+mn-cs"/>
              </a:rPr>
              <a:t>LE TOUCHER DE LA FOI VIVANTE</a:t>
            </a:r>
            <a:endParaRPr lang="fr-FR"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mn-lt"/>
              <a:ea typeface="+mn-ea"/>
              <a:cs typeface="+mn-cs"/>
            </a:endParaRPr>
          </a:p>
        </p:txBody>
      </p:sp>
      <p:sp>
        <p:nvSpPr>
          <p:cNvPr id="8" name="TextBox 7">
            <a:extLst>
              <a:ext uri="{FF2B5EF4-FFF2-40B4-BE49-F238E27FC236}">
                <a16:creationId xmlns:a16="http://schemas.microsoft.com/office/drawing/2014/main" id="{95E75669-DA5D-B86A-A421-D6FB97F4A2B9}"/>
              </a:ext>
            </a:extLst>
          </p:cNvPr>
          <p:cNvSpPr txBox="1"/>
          <p:nvPr/>
        </p:nvSpPr>
        <p:spPr>
          <a:xfrm>
            <a:off x="2912268" y="6167349"/>
            <a:ext cx="2259807" cy="523220"/>
          </a:xfrm>
          <a:prstGeom prst="rect">
            <a:avLst/>
          </a:prstGeom>
          <a:noFill/>
          <a:ln w="3175">
            <a:noFill/>
          </a:ln>
        </p:spPr>
        <p:txBody>
          <a:bodyPr wrap="square" rtlCol="0">
            <a:spAutoFit/>
          </a:bodyPr>
          <a:lstStyle/>
          <a:p>
            <a:r>
              <a:rPr lang="fr-FR" sz="1400" noProof="1">
                <a:solidFill>
                  <a:schemeClr val="bg1"/>
                </a:solidFill>
                <a:latin typeface="Open Sans Light" pitchFamily="2" charset="0"/>
                <a:ea typeface="Open Sans Light" pitchFamily="2" charset="0"/>
                <a:cs typeface="Open Sans Light" pitchFamily="2" charset="0"/>
              </a:rPr>
              <a:t>— E.G. White, </a:t>
            </a:r>
          </a:p>
          <a:p>
            <a:r>
              <a:rPr lang="en-FR" sz="1400" dirty="0">
                <a:solidFill>
                  <a:schemeClr val="bg1"/>
                </a:solidFill>
                <a:latin typeface="Open Sans Light" pitchFamily="2" charset="0"/>
                <a:ea typeface="Open Sans Light" pitchFamily="2" charset="0"/>
                <a:cs typeface="Open Sans Light" pitchFamily="2" charset="0"/>
              </a:rPr>
              <a:t>(Reflecting Christ, p. 278)</a:t>
            </a:r>
            <a:endParaRPr lang="fr-FR" sz="1400" noProof="1">
              <a:solidFill>
                <a:schemeClr val="bg1"/>
              </a:solidFill>
              <a:latin typeface="Open Sans Light" pitchFamily="2" charset="0"/>
              <a:ea typeface="Open Sans Light" pitchFamily="2" charset="0"/>
              <a:cs typeface="Open Sans Light" pitchFamily="2" charset="0"/>
            </a:endParaRPr>
          </a:p>
        </p:txBody>
      </p:sp>
      <p:sp>
        <p:nvSpPr>
          <p:cNvPr id="13" name="Content Placeholder 12">
            <a:extLst>
              <a:ext uri="{FF2B5EF4-FFF2-40B4-BE49-F238E27FC236}">
                <a16:creationId xmlns:a16="http://schemas.microsoft.com/office/drawing/2014/main" id="{D6C18354-FBCE-5AE6-17CB-4B044F2F7EE0}"/>
              </a:ext>
            </a:extLst>
          </p:cNvPr>
          <p:cNvSpPr>
            <a:spLocks noGrp="1"/>
          </p:cNvSpPr>
          <p:nvPr>
            <p:ph sz="quarter" idx="4"/>
          </p:nvPr>
        </p:nvSpPr>
        <p:spPr>
          <a:xfrm>
            <a:off x="6362700" y="3990450"/>
            <a:ext cx="5183188" cy="1938992"/>
          </a:xfrm>
          <a:effectLst>
            <a:outerShdw blurRad="12700" dist="12700" dir="2700000" algn="tl" rotWithShape="0">
              <a:schemeClr val="tx1">
                <a:lumMod val="50000"/>
                <a:lumOff val="50000"/>
                <a:alpha val="15000"/>
              </a:schemeClr>
            </a:outerShdw>
          </a:effectLst>
        </p:spPr>
        <p:txBody>
          <a:bodyPr vert="horz" lIns="91440" tIns="45720" rIns="91440" bIns="45720" rtlCol="0" anchor="t">
            <a:spAutoFit/>
          </a:bodyPr>
          <a:lstStyle/>
          <a:p>
            <a:pPr marL="0" indent="0">
              <a:lnSpc>
                <a:spcPct val="100000"/>
              </a:lnSpc>
              <a:spcBef>
                <a:spcPts val="0"/>
              </a:spcBef>
              <a:buNone/>
            </a:pPr>
            <a:r>
              <a:rPr lang="en-FR" sz="2400" b="1" dirty="0">
                <a:solidFill>
                  <a:srgbClr val="9F4E4B"/>
                </a:solidFill>
              </a:rPr>
              <a:t>« </a:t>
            </a:r>
            <a:r>
              <a:rPr lang="en-US" sz="2400" b="1" dirty="0">
                <a:solidFill>
                  <a:srgbClr val="9F4E4B"/>
                </a:solidFill>
              </a:rPr>
              <a:t>La </a:t>
            </a:r>
            <a:r>
              <a:rPr lang="en-US" sz="2400" b="1" dirty="0" err="1">
                <a:solidFill>
                  <a:srgbClr val="9F4E4B"/>
                </a:solidFill>
              </a:rPr>
              <a:t>mélodie</a:t>
            </a:r>
            <a:r>
              <a:rPr lang="en-US" sz="2400" b="1" dirty="0">
                <a:solidFill>
                  <a:srgbClr val="9F4E4B"/>
                </a:solidFill>
              </a:rPr>
              <a:t> de la joie spirituelle et de la santé physique se </a:t>
            </a:r>
            <a:r>
              <a:rPr lang="en-US" sz="2400" b="1" dirty="0" err="1">
                <a:solidFill>
                  <a:srgbClr val="9F4E4B"/>
                </a:solidFill>
              </a:rPr>
              <a:t>révélera</a:t>
            </a:r>
            <a:r>
              <a:rPr lang="en-US" sz="2400" b="1" dirty="0">
                <a:solidFill>
                  <a:srgbClr val="9F4E4B"/>
                </a:solidFill>
              </a:rPr>
              <a:t>, </a:t>
            </a:r>
            <a:r>
              <a:rPr lang="en-US" sz="2400" b="1" dirty="0" err="1">
                <a:solidFill>
                  <a:srgbClr val="9F4E4B"/>
                </a:solidFill>
              </a:rPr>
              <a:t>exaltant</a:t>
            </a:r>
            <a:r>
              <a:rPr lang="en-US" sz="2400" b="1" dirty="0">
                <a:solidFill>
                  <a:srgbClr val="9F4E4B"/>
                </a:solidFill>
              </a:rPr>
              <a:t> </a:t>
            </a:r>
            <a:r>
              <a:rPr lang="en-US" sz="2400" b="1" dirty="0" err="1">
                <a:solidFill>
                  <a:srgbClr val="9F4E4B"/>
                </a:solidFill>
              </a:rPr>
              <a:t>cette</a:t>
            </a:r>
            <a:r>
              <a:rPr lang="en-US" sz="2400" b="1" dirty="0">
                <a:solidFill>
                  <a:srgbClr val="9F4E4B"/>
                </a:solidFill>
              </a:rPr>
              <a:t> grâce unique </a:t>
            </a:r>
            <a:r>
              <a:rPr lang="en-US" sz="2400" b="1" dirty="0" err="1">
                <a:solidFill>
                  <a:srgbClr val="9F4E4B"/>
                </a:solidFill>
              </a:rPr>
              <a:t>conférée</a:t>
            </a:r>
            <a:r>
              <a:rPr lang="en-US" sz="2400" b="1" dirty="0">
                <a:solidFill>
                  <a:srgbClr val="9F4E4B"/>
                </a:solidFill>
              </a:rPr>
              <a:t> par </a:t>
            </a:r>
            <a:r>
              <a:rPr lang="en-US" sz="2400" b="1" dirty="0" err="1">
                <a:solidFill>
                  <a:srgbClr val="9F4E4B"/>
                </a:solidFill>
              </a:rPr>
              <a:t>notre</a:t>
            </a:r>
            <a:r>
              <a:rPr lang="en-US" sz="2400" b="1" dirty="0">
                <a:solidFill>
                  <a:srgbClr val="9F4E4B"/>
                </a:solidFill>
              </a:rPr>
              <a:t> Seigneur Jésus à tout </a:t>
            </a:r>
            <a:r>
              <a:rPr lang="en-US" sz="2400" b="1" dirty="0" err="1">
                <a:solidFill>
                  <a:srgbClr val="9F4E4B"/>
                </a:solidFill>
              </a:rPr>
              <a:t>être</a:t>
            </a:r>
            <a:r>
              <a:rPr lang="en-US" sz="2400" b="1" dirty="0">
                <a:solidFill>
                  <a:srgbClr val="9F4E4B"/>
                </a:solidFill>
              </a:rPr>
              <a:t> </a:t>
            </a:r>
            <a:r>
              <a:rPr lang="en-US" sz="2400" b="1" dirty="0" err="1">
                <a:solidFill>
                  <a:srgbClr val="9F4E4B"/>
                </a:solidFill>
              </a:rPr>
              <a:t>ouvert</a:t>
            </a:r>
            <a:r>
              <a:rPr lang="en-US" sz="2400" b="1" dirty="0">
                <a:solidFill>
                  <a:srgbClr val="9F4E4B"/>
                </a:solidFill>
              </a:rPr>
              <a:t> à </a:t>
            </a:r>
            <a:r>
              <a:rPr lang="en-US" sz="2400" b="1" dirty="0" err="1">
                <a:solidFill>
                  <a:srgbClr val="9F4E4B"/>
                </a:solidFill>
              </a:rPr>
              <a:t>sa</a:t>
            </a:r>
            <a:r>
              <a:rPr lang="en-US" sz="2400" b="1" dirty="0">
                <a:solidFill>
                  <a:srgbClr val="9F4E4B"/>
                </a:solidFill>
              </a:rPr>
              <a:t> parole. </a:t>
            </a:r>
            <a:r>
              <a:rPr lang="en-FR" sz="2400" b="1" dirty="0">
                <a:solidFill>
                  <a:srgbClr val="9F4E4B"/>
                </a:solidFill>
              </a:rPr>
              <a:t>» </a:t>
            </a:r>
            <a:endParaRPr lang="fr-FR" sz="2400" b="1" dirty="0">
              <a:solidFill>
                <a:srgbClr val="9F4E4B"/>
              </a:solidFill>
            </a:endParaRPr>
          </a:p>
        </p:txBody>
      </p:sp>
      <p:sp>
        <p:nvSpPr>
          <p:cNvPr id="16" name="Content Placeholder 3">
            <a:extLst>
              <a:ext uri="{FF2B5EF4-FFF2-40B4-BE49-F238E27FC236}">
                <a16:creationId xmlns:a16="http://schemas.microsoft.com/office/drawing/2014/main" id="{81157D7C-7E38-FFC7-F873-B3D3FB774DFA}"/>
              </a:ext>
            </a:extLst>
          </p:cNvPr>
          <p:cNvSpPr>
            <a:spLocks noGrp="1"/>
          </p:cNvSpPr>
          <p:nvPr>
            <p:ph sz="half" idx="2"/>
          </p:nvPr>
        </p:nvSpPr>
        <p:spPr>
          <a:xfrm>
            <a:off x="487363" y="3990450"/>
            <a:ext cx="5157787" cy="2308324"/>
          </a:xfrm>
          <a:effectLst>
            <a:outerShdw blurRad="12700" dist="12700" dir="2700000" algn="tl" rotWithShape="0">
              <a:schemeClr val="tx1">
                <a:lumMod val="50000"/>
                <a:lumOff val="50000"/>
                <a:alpha val="15000"/>
              </a:schemeClr>
            </a:outerShdw>
          </a:effectLst>
        </p:spPr>
        <p:txBody>
          <a:bodyPr vert="horz" lIns="91440" tIns="45720" rIns="91440" bIns="45720" rtlCol="0" anchor="t">
            <a:spAutoFit/>
          </a:bodyPr>
          <a:lstStyle/>
          <a:p>
            <a:pPr marL="0" indent="0">
              <a:lnSpc>
                <a:spcPct val="100000"/>
              </a:lnSpc>
              <a:spcBef>
                <a:spcPts val="0"/>
              </a:spcBef>
              <a:buNone/>
            </a:pPr>
            <a:r>
              <a:rPr lang="en-FR" sz="2400" b="1" dirty="0">
                <a:solidFill>
                  <a:srgbClr val="9F4E4B"/>
                </a:solidFill>
              </a:rPr>
              <a:t>« Christ croisa une pauvre âme ayant dépensé tous ses biens pour être guérie d'un mal physique… Mais en touchant Christ, avec foi, elle fut guérie d'une longue infirmité. »</a:t>
            </a:r>
            <a:endParaRPr lang="fr-FR" sz="2400" b="1" dirty="0">
              <a:solidFill>
                <a:srgbClr val="9F4E4B"/>
              </a:solidFill>
            </a:endParaRPr>
          </a:p>
        </p:txBody>
      </p:sp>
      <p:sp>
        <p:nvSpPr>
          <p:cNvPr id="17" name="TextBox 16">
            <a:extLst>
              <a:ext uri="{FF2B5EF4-FFF2-40B4-BE49-F238E27FC236}">
                <a16:creationId xmlns:a16="http://schemas.microsoft.com/office/drawing/2014/main" id="{7D19C35E-6BEE-DE7F-FC03-FD16053F129B}"/>
              </a:ext>
            </a:extLst>
          </p:cNvPr>
          <p:cNvSpPr txBox="1"/>
          <p:nvPr/>
        </p:nvSpPr>
        <p:spPr>
          <a:xfrm>
            <a:off x="2018902" y="5902780"/>
            <a:ext cx="2259807" cy="523220"/>
          </a:xfrm>
          <a:prstGeom prst="rect">
            <a:avLst/>
          </a:prstGeom>
          <a:noFill/>
          <a:ln w="3175">
            <a:noFill/>
          </a:ln>
        </p:spPr>
        <p:txBody>
          <a:bodyPr wrap="square" rtlCol="0">
            <a:spAutoFit/>
          </a:bodyPr>
          <a:lstStyle/>
          <a:p>
            <a:r>
              <a:rPr lang="fr-FR" sz="1400" noProof="1">
                <a:latin typeface="Open Sans Light" pitchFamily="2" charset="0"/>
                <a:ea typeface="Open Sans Light" pitchFamily="2" charset="0"/>
                <a:cs typeface="Open Sans Light" pitchFamily="2" charset="0"/>
              </a:rPr>
              <a:t>— E.G. White, </a:t>
            </a:r>
          </a:p>
          <a:p>
            <a:r>
              <a:rPr lang="en-US" sz="1400" dirty="0">
                <a:latin typeface="Open Sans Light" pitchFamily="2" charset="0"/>
                <a:ea typeface="Open Sans Light" pitchFamily="2" charset="0"/>
                <a:cs typeface="Open Sans Light" pitchFamily="2" charset="0"/>
              </a:rPr>
              <a:t>Christ Triumphant, p. 239</a:t>
            </a:r>
            <a:endParaRPr lang="fr-FR" sz="1400" noProof="1">
              <a:latin typeface="Open Sans Light" pitchFamily="2" charset="0"/>
              <a:ea typeface="Open Sans Light" pitchFamily="2" charset="0"/>
              <a:cs typeface="Open Sans Light" pitchFamily="2" charset="0"/>
            </a:endParaRPr>
          </a:p>
        </p:txBody>
      </p:sp>
      <p:sp>
        <p:nvSpPr>
          <p:cNvPr id="18" name="TextBox 17">
            <a:extLst>
              <a:ext uri="{FF2B5EF4-FFF2-40B4-BE49-F238E27FC236}">
                <a16:creationId xmlns:a16="http://schemas.microsoft.com/office/drawing/2014/main" id="{E3B27722-7615-1683-DF27-4B22775BF9EB}"/>
              </a:ext>
            </a:extLst>
          </p:cNvPr>
          <p:cNvSpPr txBox="1"/>
          <p:nvPr/>
        </p:nvSpPr>
        <p:spPr>
          <a:xfrm>
            <a:off x="10383441" y="5543279"/>
            <a:ext cx="1503759" cy="523220"/>
          </a:xfrm>
          <a:prstGeom prst="rect">
            <a:avLst/>
          </a:prstGeom>
          <a:noFill/>
          <a:ln w="3175">
            <a:noFill/>
          </a:ln>
        </p:spPr>
        <p:txBody>
          <a:bodyPr wrap="square" rtlCol="0">
            <a:spAutoFit/>
          </a:bodyPr>
          <a:lstStyle/>
          <a:p>
            <a:r>
              <a:rPr lang="fr-FR" sz="1400" noProof="1">
                <a:latin typeface="Open Sans Light" pitchFamily="2" charset="0"/>
                <a:ea typeface="Open Sans Light" pitchFamily="2" charset="0"/>
                <a:cs typeface="Open Sans Light" pitchFamily="2" charset="0"/>
              </a:rPr>
              <a:t>— E.G. White, </a:t>
            </a:r>
          </a:p>
          <a:p>
            <a:r>
              <a:rPr lang="fr-FR" sz="1400" dirty="0">
                <a:latin typeface="Open Sans Light" pitchFamily="2" charset="0"/>
                <a:ea typeface="Open Sans Light" pitchFamily="2" charset="0"/>
                <a:cs typeface="Open Sans Light" pitchFamily="2" charset="0"/>
              </a:rPr>
              <a:t>Lettre 106, 1898</a:t>
            </a:r>
            <a:endParaRPr lang="fr-FR" sz="1400" noProof="1">
              <a:latin typeface="Open Sans Light" pitchFamily="2" charset="0"/>
              <a:ea typeface="Open Sans Light" pitchFamily="2" charset="0"/>
              <a:cs typeface="Open Sans Light" pitchFamily="2" charset="0"/>
            </a:endParaRPr>
          </a:p>
        </p:txBody>
      </p:sp>
      <p:sp>
        <p:nvSpPr>
          <p:cNvPr id="20" name="TextBox 19">
            <a:extLst>
              <a:ext uri="{FF2B5EF4-FFF2-40B4-BE49-F238E27FC236}">
                <a16:creationId xmlns:a16="http://schemas.microsoft.com/office/drawing/2014/main" id="{1EDAF43A-777E-CF53-BCA4-DA818EDF56D5}"/>
              </a:ext>
            </a:extLst>
          </p:cNvPr>
          <p:cNvSpPr txBox="1"/>
          <p:nvPr/>
        </p:nvSpPr>
        <p:spPr>
          <a:xfrm>
            <a:off x="566738" y="1276621"/>
            <a:ext cx="11058525" cy="1323439"/>
          </a:xfrm>
          <a:prstGeom prst="rect">
            <a:avLst/>
          </a:prstGeom>
          <a:effectLst>
            <a:outerShdw blurRad="12700" dist="12700" dir="2700000" algn="tl" rotWithShape="0">
              <a:schemeClr val="tx1">
                <a:lumMod val="50000"/>
                <a:lumOff val="50000"/>
                <a:alpha val="15000"/>
              </a:schemeClr>
            </a:outerShdw>
          </a:effectLst>
        </p:spPr>
        <p:txBody>
          <a:bodyPr vert="horz" lIns="91440" tIns="45720" rIns="91440" bIns="45720" rtlCol="0" anchor="t">
            <a:spAutoFit/>
          </a:bodyPr>
          <a:lstStyle>
            <a:lvl1pPr indent="0">
              <a:lnSpc>
                <a:spcPct val="100000"/>
              </a:lnSpc>
              <a:spcBef>
                <a:spcPts val="0"/>
              </a:spcBef>
              <a:buFont typeface="Arial" panose="020B0604020202020204" pitchFamily="34" charset="0"/>
              <a:buNone/>
              <a:defRPr sz="2400" b="1">
                <a:solidFill>
                  <a:srgbClr val="9F4E4B"/>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000" dirty="0">
                <a:solidFill>
                  <a:schemeClr val="bg1"/>
                </a:solidFill>
              </a:rPr>
              <a:t>Pourquoi ne nous approchons-nous pas de Jésus par la foi ? Certains le touchent de façon quelconque, s'approchant simplement de sa personne. … Les amis de la vérité honoreront celui qui est l'Alpha et l'Oméga de leur foi. Christ témoignera qu'il est le médecin restaurant aussi bien le corps que l'âme.</a:t>
            </a:r>
            <a:endParaRPr lang="en-FR" sz="2000" dirty="0">
              <a:solidFill>
                <a:schemeClr val="bg1"/>
              </a:solidFill>
            </a:endParaRPr>
          </a:p>
        </p:txBody>
      </p:sp>
    </p:spTree>
    <p:extLst>
      <p:ext uri="{BB962C8B-B14F-4D97-AF65-F5344CB8AC3E}">
        <p14:creationId xmlns:p14="http://schemas.microsoft.com/office/powerpoint/2010/main" val="3223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1374</TotalTime>
  <Words>3280</Words>
  <Application>Microsoft Office PowerPoint</Application>
  <PresentationFormat>Panorámica</PresentationFormat>
  <Paragraphs>129</Paragraphs>
  <Slides>19</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19</vt:i4>
      </vt:variant>
    </vt:vector>
  </HeadingPairs>
  <TitlesOfParts>
    <vt:vector size="29" baseType="lpstr">
      <vt:lpstr>Open Sans Light</vt:lpstr>
      <vt:lpstr>Arial</vt:lpstr>
      <vt:lpstr>Comic Sans MS</vt:lpstr>
      <vt:lpstr>Aptos Light</vt:lpstr>
      <vt:lpstr>Constantia</vt:lpstr>
      <vt:lpstr>Aptos Display</vt:lpstr>
      <vt:lpstr>Georgia</vt:lpstr>
      <vt:lpstr>Aptos</vt:lpstr>
      <vt:lpstr>Tema de Office</vt:lpstr>
      <vt:lpstr>1_Tema de Office</vt:lpstr>
      <vt:lpstr>Presentación de PowerPoint</vt:lpstr>
      <vt:lpstr>LA PORTE ÉTROITE</vt:lpstr>
      <vt:lpstr>Presentación de PowerPoint</vt:lpstr>
      <vt:lpstr>L'ATMOSPHÈRE QUE NOUS RESPIRONS</vt:lpstr>
      <vt:lpstr>Presentación de PowerPoint</vt:lpstr>
      <vt:lpstr>LA PAIX QUI SURPASSE TOUT</vt:lpstr>
      <vt:lpstr>LA SOUMISSION COMPLÈTE ASSURE LE REPOS PARFAIT. </vt:lpstr>
      <vt:lpstr>Presentación de PowerPoint</vt:lpstr>
      <vt:lpstr>LE TOUCHER DE LA FOI VIVANTE</vt:lpstr>
      <vt:lpstr>Presentación de PowerPoint</vt:lpstr>
      <vt:lpstr>Presentación de PowerPoint</vt:lpstr>
      <vt:lpstr>Presentación de PowerPoint</vt:lpstr>
      <vt:lpstr>SUR LA ROUTE… </vt:lpstr>
      <vt:lpstr>Presentación de PowerPoint</vt:lpstr>
      <vt:lpstr>SEUL  AVEC DIEU</vt:lpstr>
      <vt:lpstr>Presentación de PowerPoint</vt:lpstr>
      <vt:lpstr>« VOTRE FOI DOIT TRANSPERCER LES TÉNÈBRES. … QUE VOTRE FOI SOIT COMME CELLE DE JOB, ET QUE VOUS PUISSIEZ DIRE : "QUAND MÊME IL ME TUERAIT, J'ESPÉRERAIS EN LUI." »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78</cp:revision>
  <dcterms:created xsi:type="dcterms:W3CDTF">2026-04-25T14:07:55Z</dcterms:created>
  <dcterms:modified xsi:type="dcterms:W3CDTF">2026-06-07T17:19:57Z</dcterms:modified>
</cp:coreProperties>
</file>