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89" r:id="rId2"/>
    <p:sldId id="286" r:id="rId3"/>
    <p:sldId id="291" r:id="rId4"/>
    <p:sldId id="259" r:id="rId5"/>
    <p:sldId id="260" r:id="rId6"/>
    <p:sldId id="292" r:id="rId7"/>
    <p:sldId id="293" r:id="rId8"/>
    <p:sldId id="294" r:id="rId9"/>
    <p:sldId id="288" r:id="rId10"/>
    <p:sldId id="287" r:id="rId11"/>
  </p:sldIdLst>
  <p:sldSz cx="12192000" cy="6858000"/>
  <p:notesSz cx="6858000" cy="9144000"/>
  <p:embeddedFontLst>
    <p:embeddedFont>
      <p:font typeface="Comic Sans MS" panose="030F0702030302020204" pitchFamily="66" charset="0"/>
      <p:regular r:id="rId12"/>
      <p:bold r:id="rId13"/>
      <p:italic r:id="rId14"/>
      <p:boldItalic r:id="rId15"/>
    </p:embeddedFont>
    <p:embeddedFont>
      <p:font typeface="Constantia" panose="02030602050306030303" pitchFamily="18" charset="0"/>
      <p:regular r:id="rId16"/>
      <p:bold r:id="rId17"/>
      <p:italic r:id="rId18"/>
      <p:boldItalic r:id="rId19"/>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1225"/>
    <a:srgbClr val="23953E"/>
    <a:srgbClr val="F85C84"/>
    <a:srgbClr val="B7731D"/>
    <a:srgbClr val="522E00"/>
    <a:srgbClr val="89E0FF"/>
    <a:srgbClr val="FFB3FF"/>
    <a:srgbClr val="AAEBB9"/>
    <a:srgbClr val="FFEB99"/>
    <a:srgbClr val="B6EB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23" autoAdjust="0"/>
    <p:restoredTop sz="96266"/>
  </p:normalViewPr>
  <p:slideViewPr>
    <p:cSldViewPr snapToGrid="0">
      <p:cViewPr varScale="1">
        <p:scale>
          <a:sx n="35" d="100"/>
          <a:sy n="35" d="100"/>
        </p:scale>
        <p:origin x="132" y="13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26/10/2026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26/10/2026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26/10/2026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26/10/2026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26/10/2026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26/10/2026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26/10/2026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26/10/2026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26/10/2026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26/10/2026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26/10/2026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26/10/2026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5.jpe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e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jpeg"/><Relationship Id="rId7" Type="http://schemas.openxmlformats.org/officeDocument/2006/relationships/image" Target="../media/image23.sv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10" Type="http://schemas.openxmlformats.org/officeDocument/2006/relationships/image" Target="../media/image26.svg"/><Relationship Id="rId4" Type="http://schemas.openxmlformats.org/officeDocument/2006/relationships/image" Target="../media/image20.jpeg"/><Relationship Id="rId9"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F95DBCA-B92A-9435-22C5-23A9E565A0B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fr-FR" sz="4400" b="1" spc="300" noProof="0" dirty="0">
                <a:ln w="13462">
                  <a:noFill/>
                  <a:prstDash val="solid"/>
                </a:ln>
                <a:solidFill>
                  <a:schemeClr val="accent2">
                    <a:lumMod val="60000"/>
                    <a:lumOff val="40000"/>
                  </a:schemeClr>
                </a:solidFill>
                <a:effectLst>
                  <a:outerShdw dist="50800" dir="2700000" algn="bl" rotWithShape="0">
                    <a:srgbClr val="663300"/>
                  </a:outerShdw>
                </a:effectLst>
              </a:rPr>
              <a:t>PROPHÈTES DE L'ANCIEN TESTAMENT</a:t>
            </a:r>
          </a:p>
        </p:txBody>
      </p:sp>
      <p:sp>
        <p:nvSpPr>
          <p:cNvPr id="5" name="CuadroTexto 4">
            <a:extLst>
              <a:ext uri="{FF2B5EF4-FFF2-40B4-BE49-F238E27FC236}">
                <a16:creationId xmlns:a16="http://schemas.microsoft.com/office/drawing/2014/main" id="{C1B3918F-AC38-BC12-03D2-FC638D436E7D}"/>
              </a:ext>
            </a:extLst>
          </p:cNvPr>
          <p:cNvSpPr txBox="1"/>
          <p:nvPr/>
        </p:nvSpPr>
        <p:spPr>
          <a:xfrm>
            <a:off x="9201150" y="6160532"/>
            <a:ext cx="2251656" cy="584775"/>
          </a:xfrm>
          <a:prstGeom prst="rect">
            <a:avLst/>
          </a:prstGeom>
          <a:noFill/>
        </p:spPr>
        <p:txBody>
          <a:bodyPr wrap="square" rtlCol="0">
            <a:spAutoFit/>
          </a:bodyPr>
          <a:lstStyle/>
          <a:p>
            <a:pPr algn="ctr"/>
            <a:r>
              <a:rPr lang="fr-FR" sz="1600" b="1" noProof="0" dirty="0">
                <a:solidFill>
                  <a:srgbClr val="D5CDC0"/>
                </a:solidFill>
                <a:effectLst>
                  <a:outerShdw blurRad="38100" dist="38100" dir="2700000" algn="tl">
                    <a:srgbClr val="000000">
                      <a:alpha val="43137"/>
                    </a:srgbClr>
                  </a:outerShdw>
                </a:effectLst>
              </a:rPr>
              <a:t>Leçon 3 pour le 17 octobre 2026</a:t>
            </a: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64BA3A-E605-5F6E-912F-22ADAAF0D15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CuadroTexto 6">
            <a:extLst>
              <a:ext uri="{FF2B5EF4-FFF2-40B4-BE49-F238E27FC236}">
                <a16:creationId xmlns:a16="http://schemas.microsoft.com/office/drawing/2014/main" id="{321E51C9-5390-CA16-671F-B13EDCA8A186}"/>
              </a:ext>
            </a:extLst>
          </p:cNvPr>
          <p:cNvSpPr txBox="1"/>
          <p:nvPr/>
        </p:nvSpPr>
        <p:spPr>
          <a:xfrm>
            <a:off x="8374858" y="14198"/>
            <a:ext cx="3641070" cy="6924973"/>
          </a:xfrm>
          <a:prstGeom prst="rect">
            <a:avLst/>
          </a:prstGeom>
          <a:noFill/>
        </p:spPr>
        <p:txBody>
          <a:bodyPr wrap="square">
            <a:spAutoFit/>
            <a:scene3d>
              <a:camera prst="orthographicFront"/>
              <a:lightRig rig="threePt" dir="t"/>
            </a:scene3d>
            <a:sp3d extrusionH="57150">
              <a:bevelT w="38100" h="38100"/>
            </a:sp3d>
          </a:bodyPr>
          <a:lstStyle/>
          <a:p>
            <a:pPr algn="ctr">
              <a:defRPr/>
            </a:pPr>
            <a:r>
              <a:rPr kumimoji="0" lang="fr-FR"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«Le lendemain, ils se mirent en marche de grand matin pour le désert de Tekoa. A leur départ, Josaphat se présenta et dit: Écoutez-moi, Juda et habitants de Jérusalem! </a:t>
            </a:r>
          </a:p>
          <a:p>
            <a:pPr algn="ctr">
              <a:defRPr/>
            </a:pPr>
            <a:r>
              <a:rPr kumimoji="0" lang="fr-FR"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Confiez-vous en l’Éternel, votre Dieu, et vous serez affermis; </a:t>
            </a:r>
          </a:p>
          <a:p>
            <a:pPr algn="ctr">
              <a:defRPr/>
            </a:pPr>
            <a:r>
              <a:rPr kumimoji="0" lang="fr-FR"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confiez-vous en ses prophètes, et vous réussirez.»</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fr-FR"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(2Chroniques 20.20)</a:t>
            </a:r>
            <a:endParaRPr kumimoji="0" lang="fr-FR"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90757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1BCA3341-7CB2-4A0D-727B-7353C3E26AB9}"/>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1" y="-1"/>
            <a:ext cx="12192001" cy="6858001"/>
          </a:xfrm>
          <a:prstGeom prst="rect">
            <a:avLst/>
          </a:prstGeom>
        </p:spPr>
      </p:pic>
      <p:sp>
        <p:nvSpPr>
          <p:cNvPr id="8" name="Block Arc 7">
            <a:extLst>
              <a:ext uri="{FF2B5EF4-FFF2-40B4-BE49-F238E27FC236}">
                <a16:creationId xmlns:a16="http://schemas.microsoft.com/office/drawing/2014/main" id="{876E7C5E-ADFA-41B0-06A8-FFCFA69B2822}"/>
              </a:ext>
            </a:extLst>
          </p:cNvPr>
          <p:cNvSpPr/>
          <p:nvPr/>
        </p:nvSpPr>
        <p:spPr>
          <a:xfrm>
            <a:off x="2198678" y="3387673"/>
            <a:ext cx="3864080" cy="3864080"/>
          </a:xfrm>
          <a:prstGeom prst="blockArc">
            <a:avLst>
              <a:gd name="adj1" fmla="val 18900000"/>
              <a:gd name="adj2" fmla="val 2700000"/>
              <a:gd name="adj3" fmla="val 559"/>
            </a:avLst>
          </a:prstGeom>
          <a:ln>
            <a:solidFill>
              <a:schemeClr val="accent1">
                <a:lumMod val="50000"/>
              </a:schemeClr>
            </a:solidFill>
          </a:ln>
          <a:scene3d>
            <a:camera prst="orthographicFront"/>
            <a:lightRig rig="threePt" dir="t">
              <a:rot lat="0" lon="0" rev="7500000"/>
            </a:lightRig>
          </a:scene3d>
          <a:sp3d z="-40000" prstMaterial="matte"/>
        </p:spPr>
        <p:style>
          <a:lnRef idx="2">
            <a:scrgbClr r="0" g="0" b="0"/>
          </a:lnRef>
          <a:fillRef idx="0">
            <a:schemeClr val="accent3">
              <a:tint val="90000"/>
              <a:hueOff val="0"/>
              <a:satOff val="0"/>
              <a:lumOff val="0"/>
              <a:alphaOff val="0"/>
            </a:schemeClr>
          </a:fillRef>
          <a:effectRef idx="0">
            <a:schemeClr val="accent3">
              <a:tint val="90000"/>
              <a:hueOff val="0"/>
              <a:satOff val="0"/>
              <a:lumOff val="0"/>
              <a:alphaOff val="0"/>
            </a:schemeClr>
          </a:effectRef>
          <a:fontRef idx="minor">
            <a:schemeClr val="tx1">
              <a:hueOff val="0"/>
              <a:satOff val="0"/>
              <a:lumOff val="0"/>
              <a:alphaOff val="0"/>
            </a:schemeClr>
          </a:fontRef>
        </p:style>
        <p:txBody>
          <a:bodyPr/>
          <a:lstStyle/>
          <a:p>
            <a:endParaRPr lang="fr-FR" noProof="0" dirty="0"/>
          </a:p>
        </p:txBody>
      </p:sp>
      <p:grpSp>
        <p:nvGrpSpPr>
          <p:cNvPr id="4" name="Group 3">
            <a:extLst>
              <a:ext uri="{FF2B5EF4-FFF2-40B4-BE49-F238E27FC236}">
                <a16:creationId xmlns:a16="http://schemas.microsoft.com/office/drawing/2014/main" id="{F1577232-15CE-3475-728B-18191F2A260E}"/>
              </a:ext>
            </a:extLst>
          </p:cNvPr>
          <p:cNvGrpSpPr/>
          <p:nvPr/>
        </p:nvGrpSpPr>
        <p:grpSpPr>
          <a:xfrm>
            <a:off x="5488648" y="4020521"/>
            <a:ext cx="6381320" cy="448115"/>
            <a:chOff x="5488648" y="4020521"/>
            <a:chExt cx="6381320" cy="448115"/>
          </a:xfrm>
        </p:grpSpPr>
        <p:sp>
          <p:nvSpPr>
            <p:cNvPr id="10" name="Freeform 9">
              <a:extLst>
                <a:ext uri="{FF2B5EF4-FFF2-40B4-BE49-F238E27FC236}">
                  <a16:creationId xmlns:a16="http://schemas.microsoft.com/office/drawing/2014/main" id="{65B428B8-CDAA-6059-1439-1B14BF33BBB9}"/>
                </a:ext>
              </a:extLst>
            </p:cNvPr>
            <p:cNvSpPr/>
            <p:nvPr/>
          </p:nvSpPr>
          <p:spPr>
            <a:xfrm>
              <a:off x="5712706" y="4065332"/>
              <a:ext cx="6157262" cy="358492"/>
            </a:xfrm>
            <a:custGeom>
              <a:avLst/>
              <a:gdLst>
                <a:gd name="csX0" fmla="*/ 0 w 6157262"/>
                <a:gd name="csY0" fmla="*/ 0 h 358492"/>
                <a:gd name="csX1" fmla="*/ 6157262 w 6157262"/>
                <a:gd name="csY1" fmla="*/ 0 h 358492"/>
                <a:gd name="csX2" fmla="*/ 6157262 w 6157262"/>
                <a:gd name="csY2" fmla="*/ 358492 h 358492"/>
                <a:gd name="csX3" fmla="*/ 0 w 6157262"/>
                <a:gd name="csY3" fmla="*/ 358492 h 358492"/>
                <a:gd name="csX4" fmla="*/ 0 w 6157262"/>
                <a:gd name="csY4" fmla="*/ 0 h 358492"/>
              </a:gdLst>
              <a:ahLst/>
              <a:cxnLst>
                <a:cxn ang="0">
                  <a:pos x="csX0" y="csY0"/>
                </a:cxn>
                <a:cxn ang="0">
                  <a:pos x="csX1" y="csY1"/>
                </a:cxn>
                <a:cxn ang="0">
                  <a:pos x="csX2" y="csY2"/>
                </a:cxn>
                <a:cxn ang="0">
                  <a:pos x="csX3" y="csY3"/>
                </a:cxn>
                <a:cxn ang="0">
                  <a:pos x="csX4" y="csY4"/>
                </a:cxn>
              </a:cxnLst>
              <a:rect l="l" t="t" r="r" b="b"/>
              <a:pathLst>
                <a:path w="6157262" h="358492">
                  <a:moveTo>
                    <a:pt x="0" y="0"/>
                  </a:moveTo>
                  <a:lnTo>
                    <a:pt x="6157262" y="0"/>
                  </a:lnTo>
                  <a:lnTo>
                    <a:pt x="6157262" y="358492"/>
                  </a:lnTo>
                  <a:lnTo>
                    <a:pt x="0" y="358492"/>
                  </a:lnTo>
                  <a:lnTo>
                    <a:pt x="0" y="0"/>
                  </a:lnTo>
                  <a:close/>
                </a:path>
              </a:pathLst>
            </a:custGeom>
            <a:solidFill>
              <a:schemeClr val="accent2">
                <a:lumMod val="75000"/>
              </a:schemeClr>
            </a:solidFill>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fr-FR" sz="1800" b="1" kern="1200" noProof="0" dirty="0">
                  <a:effectLst>
                    <a:outerShdw blurRad="38100" dist="38100" dir="2700000" algn="tl">
                      <a:srgbClr val="000000"/>
                    </a:outerShdw>
                  </a:effectLst>
                </a:rPr>
                <a:t>Qui était appelé au ministère prophétique ?</a:t>
              </a:r>
              <a:endParaRPr lang="fr-FR" sz="1800" kern="1200" noProof="0" dirty="0">
                <a:effectLst>
                  <a:outerShdw blurRad="38100" dist="38100" dir="2700000" algn="tl">
                    <a:srgbClr val="000000"/>
                  </a:outerShdw>
                </a:effectLst>
              </a:endParaRPr>
            </a:p>
          </p:txBody>
        </p:sp>
        <p:sp>
          <p:nvSpPr>
            <p:cNvPr id="11" name="Oval 10">
              <a:extLst>
                <a:ext uri="{FF2B5EF4-FFF2-40B4-BE49-F238E27FC236}">
                  <a16:creationId xmlns:a16="http://schemas.microsoft.com/office/drawing/2014/main" id="{032C8E05-0113-90BD-88FA-36A01659D2A4}"/>
                </a:ext>
              </a:extLst>
            </p:cNvPr>
            <p:cNvSpPr/>
            <p:nvPr/>
          </p:nvSpPr>
          <p:spPr>
            <a:xfrm>
              <a:off x="5488648" y="4020521"/>
              <a:ext cx="448115" cy="448115"/>
            </a:xfrm>
            <a:prstGeom prst="ellipse">
              <a:avLst/>
            </a:prstGeom>
            <a:solidFill>
              <a:schemeClr val="accent2">
                <a:lumMod val="20000"/>
                <a:lumOff val="80000"/>
              </a:schemeClr>
            </a:solidFill>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p:spPr>
          <p:style>
            <a:lnRef idx="1">
              <a:schemeClr val="accent2">
                <a:hueOff val="0"/>
                <a:satOff val="0"/>
                <a:lumOff val="0"/>
                <a:alphaOff val="0"/>
              </a:schemeClr>
            </a:lnRef>
            <a:fillRef idx="1">
              <a:scrgbClr r="0" g="0" b="0"/>
            </a:fillRef>
            <a:effectRef idx="2">
              <a:scrgbClr r="0" g="0" b="0"/>
            </a:effectRef>
            <a:fontRef idx="minor">
              <a:schemeClr val="dk1">
                <a:hueOff val="0"/>
                <a:satOff val="0"/>
                <a:lumOff val="0"/>
                <a:alphaOff val="0"/>
              </a:schemeClr>
            </a:fontRef>
          </p:style>
          <p:txBody>
            <a:bodyPr/>
            <a:lstStyle/>
            <a:p>
              <a:endParaRPr lang="fr-FR" noProof="0" dirty="0"/>
            </a:p>
          </p:txBody>
        </p:sp>
      </p:grpSp>
      <p:grpSp>
        <p:nvGrpSpPr>
          <p:cNvPr id="21" name="Group 20">
            <a:extLst>
              <a:ext uri="{FF2B5EF4-FFF2-40B4-BE49-F238E27FC236}">
                <a16:creationId xmlns:a16="http://schemas.microsoft.com/office/drawing/2014/main" id="{ED78361D-69DF-F43A-6269-6CC17B5E626F}"/>
              </a:ext>
            </a:extLst>
          </p:cNvPr>
          <p:cNvGrpSpPr/>
          <p:nvPr/>
        </p:nvGrpSpPr>
        <p:grpSpPr>
          <a:xfrm>
            <a:off x="5745533" y="4558088"/>
            <a:ext cx="6124434" cy="448115"/>
            <a:chOff x="5745533" y="4558088"/>
            <a:chExt cx="6124434" cy="448115"/>
          </a:xfrm>
        </p:grpSpPr>
        <p:sp>
          <p:nvSpPr>
            <p:cNvPr id="12" name="Freeform 11">
              <a:extLst>
                <a:ext uri="{FF2B5EF4-FFF2-40B4-BE49-F238E27FC236}">
                  <a16:creationId xmlns:a16="http://schemas.microsoft.com/office/drawing/2014/main" id="{BBC4835E-0767-5431-9787-0FB29D81A3BA}"/>
                </a:ext>
              </a:extLst>
            </p:cNvPr>
            <p:cNvSpPr/>
            <p:nvPr/>
          </p:nvSpPr>
          <p:spPr>
            <a:xfrm>
              <a:off x="5969591" y="4602899"/>
              <a:ext cx="5900376" cy="358492"/>
            </a:xfrm>
            <a:custGeom>
              <a:avLst/>
              <a:gdLst>
                <a:gd name="csX0" fmla="*/ 0 w 5900376"/>
                <a:gd name="csY0" fmla="*/ 0 h 358492"/>
                <a:gd name="csX1" fmla="*/ 5900376 w 5900376"/>
                <a:gd name="csY1" fmla="*/ 0 h 358492"/>
                <a:gd name="csX2" fmla="*/ 5900376 w 5900376"/>
                <a:gd name="csY2" fmla="*/ 358492 h 358492"/>
                <a:gd name="csX3" fmla="*/ 0 w 5900376"/>
                <a:gd name="csY3" fmla="*/ 358492 h 358492"/>
                <a:gd name="csX4" fmla="*/ 0 w 5900376"/>
                <a:gd name="csY4" fmla="*/ 0 h 358492"/>
              </a:gdLst>
              <a:ahLst/>
              <a:cxnLst>
                <a:cxn ang="0">
                  <a:pos x="csX0" y="csY0"/>
                </a:cxn>
                <a:cxn ang="0">
                  <a:pos x="csX1" y="csY1"/>
                </a:cxn>
                <a:cxn ang="0">
                  <a:pos x="csX2" y="csY2"/>
                </a:cxn>
                <a:cxn ang="0">
                  <a:pos x="csX3" y="csY3"/>
                </a:cxn>
                <a:cxn ang="0">
                  <a:pos x="csX4" y="csY4"/>
                </a:cxn>
              </a:cxnLst>
              <a:rect l="l" t="t" r="r" b="b"/>
              <a:pathLst>
                <a:path w="5900376" h="358492">
                  <a:moveTo>
                    <a:pt x="0" y="0"/>
                  </a:moveTo>
                  <a:lnTo>
                    <a:pt x="5900376" y="0"/>
                  </a:lnTo>
                  <a:lnTo>
                    <a:pt x="5900376" y="358492"/>
                  </a:lnTo>
                  <a:lnTo>
                    <a:pt x="0" y="358492"/>
                  </a:lnTo>
                  <a:lnTo>
                    <a:pt x="0" y="0"/>
                  </a:lnTo>
                  <a:close/>
                </a:path>
              </a:pathLst>
            </a:custGeom>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rgbClr r="0" g="0" b="0"/>
            </a:effectRef>
            <a:fontRef idx="minor">
              <a:schemeClr val="lt1"/>
            </a:fontRef>
          </p:style>
          <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fr-FR" sz="1800" b="1" kern="1200" noProof="0" dirty="0">
                  <a:effectLst>
                    <a:outerShdw blurRad="38100" dist="38100" dir="2700000" algn="tl">
                      <a:srgbClr val="000000"/>
                    </a:outerShdw>
                  </a:effectLst>
                </a:rPr>
                <a:t>Comment se comportaient les prophètes ?</a:t>
              </a:r>
              <a:endParaRPr lang="fr-FR" sz="1800" kern="1200" noProof="0" dirty="0">
                <a:effectLst>
                  <a:outerShdw blurRad="38100" dist="38100" dir="2700000" algn="tl">
                    <a:srgbClr val="000000"/>
                  </a:outerShdw>
                </a:effectLst>
              </a:endParaRPr>
            </a:p>
          </p:txBody>
        </p:sp>
        <p:sp>
          <p:nvSpPr>
            <p:cNvPr id="13" name="Oval 12">
              <a:extLst>
                <a:ext uri="{FF2B5EF4-FFF2-40B4-BE49-F238E27FC236}">
                  <a16:creationId xmlns:a16="http://schemas.microsoft.com/office/drawing/2014/main" id="{19D2F838-D4B0-1C7E-5517-916DB2F340BB}"/>
                </a:ext>
              </a:extLst>
            </p:cNvPr>
            <p:cNvSpPr/>
            <p:nvPr/>
          </p:nvSpPr>
          <p:spPr>
            <a:xfrm>
              <a:off x="5745533" y="4558088"/>
              <a:ext cx="448115" cy="448115"/>
            </a:xfrm>
            <a:prstGeom prst="ellipse">
              <a:avLst/>
            </a:prstGeom>
            <a:solidFill>
              <a:schemeClr val="accent3">
                <a:lumMod val="20000"/>
                <a:lumOff val="80000"/>
              </a:schemeClr>
            </a:solidFill>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p:spPr>
          <p:style>
            <a:lnRef idx="1">
              <a:schemeClr val="accent3">
                <a:hueOff val="0"/>
                <a:satOff val="0"/>
                <a:lumOff val="0"/>
                <a:alphaOff val="0"/>
              </a:schemeClr>
            </a:lnRef>
            <a:fillRef idx="1">
              <a:scrgbClr r="0" g="0" b="0"/>
            </a:fillRef>
            <a:effectRef idx="2">
              <a:scrgbClr r="0" g="0" b="0"/>
            </a:effectRef>
            <a:fontRef idx="minor">
              <a:schemeClr val="dk1">
                <a:hueOff val="0"/>
                <a:satOff val="0"/>
                <a:lumOff val="0"/>
                <a:alphaOff val="0"/>
              </a:schemeClr>
            </a:fontRef>
          </p:style>
          <p:txBody>
            <a:bodyPr/>
            <a:lstStyle/>
            <a:p>
              <a:endParaRPr lang="fr-FR" noProof="0" dirty="0"/>
            </a:p>
          </p:txBody>
        </p:sp>
      </p:grpSp>
      <p:grpSp>
        <p:nvGrpSpPr>
          <p:cNvPr id="22" name="Group 21">
            <a:extLst>
              <a:ext uri="{FF2B5EF4-FFF2-40B4-BE49-F238E27FC236}">
                <a16:creationId xmlns:a16="http://schemas.microsoft.com/office/drawing/2014/main" id="{91B2EDB7-AC24-9D82-DA67-19322BEF74C5}"/>
              </a:ext>
            </a:extLst>
          </p:cNvPr>
          <p:cNvGrpSpPr/>
          <p:nvPr/>
        </p:nvGrpSpPr>
        <p:grpSpPr>
          <a:xfrm>
            <a:off x="5824376" y="5095655"/>
            <a:ext cx="6045591" cy="448115"/>
            <a:chOff x="5824376" y="5095655"/>
            <a:chExt cx="6045591" cy="448115"/>
          </a:xfrm>
        </p:grpSpPr>
        <p:sp>
          <p:nvSpPr>
            <p:cNvPr id="14" name="Freeform 13">
              <a:extLst>
                <a:ext uri="{FF2B5EF4-FFF2-40B4-BE49-F238E27FC236}">
                  <a16:creationId xmlns:a16="http://schemas.microsoft.com/office/drawing/2014/main" id="{AE759515-7A28-045F-F844-EC65B9EC2ADF}"/>
                </a:ext>
              </a:extLst>
            </p:cNvPr>
            <p:cNvSpPr/>
            <p:nvPr/>
          </p:nvSpPr>
          <p:spPr>
            <a:xfrm>
              <a:off x="6048434" y="5140466"/>
              <a:ext cx="5821533" cy="358492"/>
            </a:xfrm>
            <a:custGeom>
              <a:avLst/>
              <a:gdLst>
                <a:gd name="csX0" fmla="*/ 0 w 5821533"/>
                <a:gd name="csY0" fmla="*/ 0 h 358492"/>
                <a:gd name="csX1" fmla="*/ 5821533 w 5821533"/>
                <a:gd name="csY1" fmla="*/ 0 h 358492"/>
                <a:gd name="csX2" fmla="*/ 5821533 w 5821533"/>
                <a:gd name="csY2" fmla="*/ 358492 h 358492"/>
                <a:gd name="csX3" fmla="*/ 0 w 5821533"/>
                <a:gd name="csY3" fmla="*/ 358492 h 358492"/>
                <a:gd name="csX4" fmla="*/ 0 w 5821533"/>
                <a:gd name="csY4" fmla="*/ 0 h 358492"/>
              </a:gdLst>
              <a:ahLst/>
              <a:cxnLst>
                <a:cxn ang="0">
                  <a:pos x="csX0" y="csY0"/>
                </a:cxn>
                <a:cxn ang="0">
                  <a:pos x="csX1" y="csY1"/>
                </a:cxn>
                <a:cxn ang="0">
                  <a:pos x="csX2" y="csY2"/>
                </a:cxn>
                <a:cxn ang="0">
                  <a:pos x="csX3" y="csY3"/>
                </a:cxn>
                <a:cxn ang="0">
                  <a:pos x="csX4" y="csY4"/>
                </a:cxn>
              </a:cxnLst>
              <a:rect l="l" t="t" r="r" b="b"/>
              <a:pathLst>
                <a:path w="5821533" h="358492">
                  <a:moveTo>
                    <a:pt x="0" y="0"/>
                  </a:moveTo>
                  <a:lnTo>
                    <a:pt x="5821533" y="0"/>
                  </a:lnTo>
                  <a:lnTo>
                    <a:pt x="5821533" y="358492"/>
                  </a:lnTo>
                  <a:lnTo>
                    <a:pt x="0" y="358492"/>
                  </a:lnTo>
                  <a:lnTo>
                    <a:pt x="0" y="0"/>
                  </a:lnTo>
                  <a:close/>
                </a:path>
              </a:pathLst>
            </a:custGeom>
            <a:solidFill>
              <a:schemeClr val="accent4">
                <a:lumMod val="75000"/>
              </a:schemeClr>
            </a:solidFill>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fr-FR" sz="1800" b="1" kern="1200" noProof="0" dirty="0">
                  <a:effectLst>
                    <a:outerShdw blurRad="38100" dist="38100" dir="2700000" algn="tl">
                      <a:srgbClr val="000000"/>
                    </a:outerShdw>
                  </a:effectLst>
                </a:rPr>
                <a:t>Quel était le travail des prophètes ?</a:t>
              </a:r>
              <a:endParaRPr lang="fr-FR" sz="1800" kern="1200" noProof="0" dirty="0">
                <a:effectLst>
                  <a:outerShdw blurRad="38100" dist="38100" dir="2700000" algn="tl">
                    <a:srgbClr val="000000"/>
                  </a:outerShdw>
                </a:effectLst>
              </a:endParaRPr>
            </a:p>
          </p:txBody>
        </p:sp>
        <p:sp>
          <p:nvSpPr>
            <p:cNvPr id="15" name="Oval 14">
              <a:extLst>
                <a:ext uri="{FF2B5EF4-FFF2-40B4-BE49-F238E27FC236}">
                  <a16:creationId xmlns:a16="http://schemas.microsoft.com/office/drawing/2014/main" id="{A2D1E0D3-F770-AC95-341D-80EA471986E7}"/>
                </a:ext>
              </a:extLst>
            </p:cNvPr>
            <p:cNvSpPr/>
            <p:nvPr/>
          </p:nvSpPr>
          <p:spPr>
            <a:xfrm>
              <a:off x="5824376" y="5095655"/>
              <a:ext cx="448115" cy="448115"/>
            </a:xfrm>
            <a:prstGeom prst="ellipse">
              <a:avLst/>
            </a:prstGeom>
            <a:solidFill>
              <a:schemeClr val="accent4">
                <a:lumMod val="20000"/>
                <a:lumOff val="80000"/>
              </a:schemeClr>
            </a:solidFill>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p:spPr>
          <p:style>
            <a:lnRef idx="1">
              <a:schemeClr val="accent4">
                <a:hueOff val="0"/>
                <a:satOff val="0"/>
                <a:lumOff val="0"/>
                <a:alphaOff val="0"/>
              </a:schemeClr>
            </a:lnRef>
            <a:fillRef idx="1">
              <a:scrgbClr r="0" g="0" b="0"/>
            </a:fillRef>
            <a:effectRef idx="2">
              <a:scrgbClr r="0" g="0" b="0"/>
            </a:effectRef>
            <a:fontRef idx="minor">
              <a:schemeClr val="dk1">
                <a:hueOff val="0"/>
                <a:satOff val="0"/>
                <a:lumOff val="0"/>
                <a:alphaOff val="0"/>
              </a:schemeClr>
            </a:fontRef>
          </p:style>
          <p:txBody>
            <a:bodyPr/>
            <a:lstStyle/>
            <a:p>
              <a:endParaRPr lang="fr-FR" noProof="0" dirty="0"/>
            </a:p>
          </p:txBody>
        </p:sp>
      </p:grpSp>
      <p:grpSp>
        <p:nvGrpSpPr>
          <p:cNvPr id="23" name="Group 22">
            <a:extLst>
              <a:ext uri="{FF2B5EF4-FFF2-40B4-BE49-F238E27FC236}">
                <a16:creationId xmlns:a16="http://schemas.microsoft.com/office/drawing/2014/main" id="{771B9FB4-CAE1-7CFA-DAA8-B344545167C4}"/>
              </a:ext>
            </a:extLst>
          </p:cNvPr>
          <p:cNvGrpSpPr/>
          <p:nvPr/>
        </p:nvGrpSpPr>
        <p:grpSpPr>
          <a:xfrm>
            <a:off x="5745533" y="5633222"/>
            <a:ext cx="6124434" cy="448115"/>
            <a:chOff x="5745533" y="5633222"/>
            <a:chExt cx="6124434" cy="448115"/>
          </a:xfrm>
        </p:grpSpPr>
        <p:sp>
          <p:nvSpPr>
            <p:cNvPr id="16" name="Freeform 15">
              <a:extLst>
                <a:ext uri="{FF2B5EF4-FFF2-40B4-BE49-F238E27FC236}">
                  <a16:creationId xmlns:a16="http://schemas.microsoft.com/office/drawing/2014/main" id="{E2341C35-C675-8884-CD33-CC08C53CB9F9}"/>
                </a:ext>
              </a:extLst>
            </p:cNvPr>
            <p:cNvSpPr/>
            <p:nvPr/>
          </p:nvSpPr>
          <p:spPr>
            <a:xfrm>
              <a:off x="5969591" y="5678033"/>
              <a:ext cx="5900376" cy="358492"/>
            </a:xfrm>
            <a:custGeom>
              <a:avLst/>
              <a:gdLst>
                <a:gd name="csX0" fmla="*/ 0 w 5900376"/>
                <a:gd name="csY0" fmla="*/ 0 h 358492"/>
                <a:gd name="csX1" fmla="*/ 5900376 w 5900376"/>
                <a:gd name="csY1" fmla="*/ 0 h 358492"/>
                <a:gd name="csX2" fmla="*/ 5900376 w 5900376"/>
                <a:gd name="csY2" fmla="*/ 358492 h 358492"/>
                <a:gd name="csX3" fmla="*/ 0 w 5900376"/>
                <a:gd name="csY3" fmla="*/ 358492 h 358492"/>
                <a:gd name="csX4" fmla="*/ 0 w 5900376"/>
                <a:gd name="csY4" fmla="*/ 0 h 358492"/>
              </a:gdLst>
              <a:ahLst/>
              <a:cxnLst>
                <a:cxn ang="0">
                  <a:pos x="csX0" y="csY0"/>
                </a:cxn>
                <a:cxn ang="0">
                  <a:pos x="csX1" y="csY1"/>
                </a:cxn>
                <a:cxn ang="0">
                  <a:pos x="csX2" y="csY2"/>
                </a:cxn>
                <a:cxn ang="0">
                  <a:pos x="csX3" y="csY3"/>
                </a:cxn>
                <a:cxn ang="0">
                  <a:pos x="csX4" y="csY4"/>
                </a:cxn>
              </a:cxnLst>
              <a:rect l="l" t="t" r="r" b="b"/>
              <a:pathLst>
                <a:path w="5900376" h="358492">
                  <a:moveTo>
                    <a:pt x="0" y="0"/>
                  </a:moveTo>
                  <a:lnTo>
                    <a:pt x="5900376" y="0"/>
                  </a:lnTo>
                  <a:lnTo>
                    <a:pt x="5900376" y="358492"/>
                  </a:lnTo>
                  <a:lnTo>
                    <a:pt x="0" y="358492"/>
                  </a:lnTo>
                  <a:lnTo>
                    <a:pt x="0" y="0"/>
                  </a:lnTo>
                  <a:close/>
                </a:path>
              </a:pathLst>
            </a:custGeom>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rgbClr r="0" g="0" b="0"/>
            </a:effectRef>
            <a:fontRef idx="minor">
              <a:schemeClr val="lt1"/>
            </a:fontRef>
          </p:style>
          <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fr-FR" sz="1800" b="1" kern="1200" noProof="0" dirty="0">
                  <a:effectLst>
                    <a:outerShdw blurRad="38100" dist="38100" dir="2700000" algn="tl">
                      <a:srgbClr val="000000"/>
                    </a:outerShdw>
                  </a:effectLst>
                </a:rPr>
                <a:t>Quelles femmes eurent le don de prophétie ?</a:t>
              </a:r>
              <a:endParaRPr lang="fr-FR" sz="1800" kern="1200" noProof="0" dirty="0">
                <a:effectLst>
                  <a:outerShdw blurRad="38100" dist="38100" dir="2700000" algn="tl">
                    <a:srgbClr val="000000"/>
                  </a:outerShdw>
                </a:effectLst>
              </a:endParaRPr>
            </a:p>
          </p:txBody>
        </p:sp>
        <p:sp>
          <p:nvSpPr>
            <p:cNvPr id="17" name="Oval 16">
              <a:extLst>
                <a:ext uri="{FF2B5EF4-FFF2-40B4-BE49-F238E27FC236}">
                  <a16:creationId xmlns:a16="http://schemas.microsoft.com/office/drawing/2014/main" id="{6AAFBCA4-3B65-0685-0A00-5ADEFE4A15C8}"/>
                </a:ext>
              </a:extLst>
            </p:cNvPr>
            <p:cNvSpPr/>
            <p:nvPr/>
          </p:nvSpPr>
          <p:spPr>
            <a:xfrm>
              <a:off x="5745533" y="5633222"/>
              <a:ext cx="448115" cy="448115"/>
            </a:xfrm>
            <a:prstGeom prst="ellipse">
              <a:avLst/>
            </a:prstGeom>
            <a:solidFill>
              <a:schemeClr val="accent5">
                <a:lumMod val="20000"/>
                <a:lumOff val="80000"/>
              </a:schemeClr>
            </a:solidFill>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p:spPr>
          <p:style>
            <a:lnRef idx="1">
              <a:schemeClr val="accent5">
                <a:hueOff val="0"/>
                <a:satOff val="0"/>
                <a:lumOff val="0"/>
                <a:alphaOff val="0"/>
              </a:schemeClr>
            </a:lnRef>
            <a:fillRef idx="1">
              <a:scrgbClr r="0" g="0" b="0"/>
            </a:fillRef>
            <a:effectRef idx="2">
              <a:scrgbClr r="0" g="0" b="0"/>
            </a:effectRef>
            <a:fontRef idx="minor">
              <a:schemeClr val="dk1">
                <a:hueOff val="0"/>
                <a:satOff val="0"/>
                <a:lumOff val="0"/>
                <a:alphaOff val="0"/>
              </a:schemeClr>
            </a:fontRef>
          </p:style>
          <p:txBody>
            <a:bodyPr/>
            <a:lstStyle/>
            <a:p>
              <a:endParaRPr lang="fr-FR" noProof="0" dirty="0"/>
            </a:p>
          </p:txBody>
        </p:sp>
      </p:grpSp>
      <p:grpSp>
        <p:nvGrpSpPr>
          <p:cNvPr id="24" name="Group 23">
            <a:extLst>
              <a:ext uri="{FF2B5EF4-FFF2-40B4-BE49-F238E27FC236}">
                <a16:creationId xmlns:a16="http://schemas.microsoft.com/office/drawing/2014/main" id="{C79289EE-E587-7191-DAFC-00A8D1978CDA}"/>
              </a:ext>
            </a:extLst>
          </p:cNvPr>
          <p:cNvGrpSpPr/>
          <p:nvPr/>
        </p:nvGrpSpPr>
        <p:grpSpPr>
          <a:xfrm>
            <a:off x="5488648" y="6170789"/>
            <a:ext cx="6381320" cy="448115"/>
            <a:chOff x="5488648" y="6170789"/>
            <a:chExt cx="6381320" cy="448115"/>
          </a:xfrm>
        </p:grpSpPr>
        <p:sp>
          <p:nvSpPr>
            <p:cNvPr id="18" name="Freeform 17">
              <a:extLst>
                <a:ext uri="{FF2B5EF4-FFF2-40B4-BE49-F238E27FC236}">
                  <a16:creationId xmlns:a16="http://schemas.microsoft.com/office/drawing/2014/main" id="{DB8C1687-9043-EE86-3BCE-FB89766995C7}"/>
                </a:ext>
              </a:extLst>
            </p:cNvPr>
            <p:cNvSpPr/>
            <p:nvPr/>
          </p:nvSpPr>
          <p:spPr>
            <a:xfrm>
              <a:off x="5712706" y="6215600"/>
              <a:ext cx="6157262" cy="358492"/>
            </a:xfrm>
            <a:custGeom>
              <a:avLst/>
              <a:gdLst>
                <a:gd name="csX0" fmla="*/ 0 w 6157262"/>
                <a:gd name="csY0" fmla="*/ 0 h 358492"/>
                <a:gd name="csX1" fmla="*/ 6157262 w 6157262"/>
                <a:gd name="csY1" fmla="*/ 0 h 358492"/>
                <a:gd name="csX2" fmla="*/ 6157262 w 6157262"/>
                <a:gd name="csY2" fmla="*/ 358492 h 358492"/>
                <a:gd name="csX3" fmla="*/ 0 w 6157262"/>
                <a:gd name="csY3" fmla="*/ 358492 h 358492"/>
                <a:gd name="csX4" fmla="*/ 0 w 6157262"/>
                <a:gd name="csY4" fmla="*/ 0 h 358492"/>
              </a:gdLst>
              <a:ahLst/>
              <a:cxnLst>
                <a:cxn ang="0">
                  <a:pos x="csX0" y="csY0"/>
                </a:cxn>
                <a:cxn ang="0">
                  <a:pos x="csX1" y="csY1"/>
                </a:cxn>
                <a:cxn ang="0">
                  <a:pos x="csX2" y="csY2"/>
                </a:cxn>
                <a:cxn ang="0">
                  <a:pos x="csX3" y="csY3"/>
                </a:cxn>
                <a:cxn ang="0">
                  <a:pos x="csX4" y="csY4"/>
                </a:cxn>
              </a:cxnLst>
              <a:rect l="l" t="t" r="r" b="b"/>
              <a:pathLst>
                <a:path w="6157262" h="358492">
                  <a:moveTo>
                    <a:pt x="0" y="0"/>
                  </a:moveTo>
                  <a:lnTo>
                    <a:pt x="6157262" y="0"/>
                  </a:lnTo>
                  <a:lnTo>
                    <a:pt x="6157262" y="358492"/>
                  </a:lnTo>
                  <a:lnTo>
                    <a:pt x="0" y="358492"/>
                  </a:lnTo>
                  <a:lnTo>
                    <a:pt x="0" y="0"/>
                  </a:lnTo>
                  <a:close/>
                </a:path>
              </a:pathLst>
            </a:custGeom>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6">
                <a:hueOff val="0"/>
                <a:satOff val="0"/>
                <a:lumOff val="0"/>
                <a:alphaOff val="0"/>
              </a:schemeClr>
            </a:fillRef>
            <a:effectRef idx="2">
              <a:scrgbClr r="0" g="0" b="0"/>
            </a:effectRef>
            <a:fontRef idx="minor">
              <a:schemeClr val="lt1"/>
            </a:fontRef>
          </p:style>
          <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fr-FR" sz="1600" b="1" kern="1200" noProof="0" dirty="0">
                  <a:effectLst>
                    <a:outerShdw blurRad="38100" dist="38100" dir="2700000" algn="tl">
                      <a:srgbClr val="000000"/>
                    </a:outerShdw>
                  </a:effectLst>
                </a:rPr>
                <a:t> Quelles étaient les caractéristiques des faux prophètes ?</a:t>
              </a:r>
              <a:endParaRPr lang="fr-FR" sz="1600" kern="1200" noProof="0" dirty="0">
                <a:effectLst>
                  <a:outerShdw blurRad="38100" dist="38100" dir="2700000" algn="tl">
                    <a:srgbClr val="000000"/>
                  </a:outerShdw>
                </a:effectLst>
              </a:endParaRPr>
            </a:p>
          </p:txBody>
        </p:sp>
        <p:sp>
          <p:nvSpPr>
            <p:cNvPr id="19" name="Oval 18">
              <a:extLst>
                <a:ext uri="{FF2B5EF4-FFF2-40B4-BE49-F238E27FC236}">
                  <a16:creationId xmlns:a16="http://schemas.microsoft.com/office/drawing/2014/main" id="{037BF07D-653D-B862-613F-133ECF385137}"/>
                </a:ext>
              </a:extLst>
            </p:cNvPr>
            <p:cNvSpPr/>
            <p:nvPr/>
          </p:nvSpPr>
          <p:spPr>
            <a:xfrm>
              <a:off x="5488648" y="6170789"/>
              <a:ext cx="448115" cy="448115"/>
            </a:xfrm>
            <a:prstGeom prst="ellipse">
              <a:avLst/>
            </a:prstGeom>
            <a:solidFill>
              <a:schemeClr val="accent6">
                <a:lumMod val="20000"/>
                <a:lumOff val="80000"/>
              </a:schemeClr>
            </a:solidFill>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p:spPr>
          <p:style>
            <a:lnRef idx="1">
              <a:schemeClr val="accent6">
                <a:hueOff val="0"/>
                <a:satOff val="0"/>
                <a:lumOff val="0"/>
                <a:alphaOff val="0"/>
              </a:schemeClr>
            </a:lnRef>
            <a:fillRef idx="1">
              <a:scrgbClr r="0" g="0" b="0"/>
            </a:fillRef>
            <a:effectRef idx="2">
              <a:scrgbClr r="0" g="0" b="0"/>
            </a:effectRef>
            <a:fontRef idx="minor">
              <a:schemeClr val="dk1">
                <a:hueOff val="0"/>
                <a:satOff val="0"/>
                <a:lumOff val="0"/>
                <a:alphaOff val="0"/>
              </a:schemeClr>
            </a:fontRef>
          </p:style>
          <p:txBody>
            <a:bodyPr/>
            <a:lstStyle/>
            <a:p>
              <a:endParaRPr lang="fr-FR" noProof="0" dirty="0"/>
            </a:p>
          </p:txBody>
        </p:sp>
      </p:grpSp>
      <p:sp>
        <p:nvSpPr>
          <p:cNvPr id="3" name="CuadroTexto 2">
            <a:extLst>
              <a:ext uri="{FF2B5EF4-FFF2-40B4-BE49-F238E27FC236}">
                <a16:creationId xmlns:a16="http://schemas.microsoft.com/office/drawing/2014/main" id="{1B667E53-C1D7-E958-F06D-71B3539DB01F}"/>
              </a:ext>
            </a:extLst>
          </p:cNvPr>
          <p:cNvSpPr txBox="1"/>
          <p:nvPr/>
        </p:nvSpPr>
        <p:spPr>
          <a:xfrm>
            <a:off x="381000" y="209549"/>
            <a:ext cx="7677151" cy="1015663"/>
          </a:xfrm>
          <a:prstGeom prst="rect">
            <a:avLst/>
          </a:prstGeom>
          <a:noFill/>
        </p:spPr>
        <p:txBody>
          <a:bodyPr wrap="square" rtlCol="0">
            <a:spAutoFit/>
          </a:bodyPr>
          <a:lstStyle/>
          <a:p>
            <a:pPr>
              <a:spcBef>
                <a:spcPts val="600"/>
              </a:spcBef>
            </a:pPr>
            <a:r>
              <a:rPr lang="fr-FR" sz="2000" b="1" noProof="0" dirty="0"/>
              <a:t>Au temps de l’Ancien Testament, les personnes qui recevaient des messages de Dieu pour les communiquer aux autres étaient appelées voyants ou prophètes </a:t>
            </a:r>
            <a:r>
              <a:rPr lang="fr-FR" sz="2000" b="1" noProof="0" dirty="0">
                <a:solidFill>
                  <a:srgbClr val="FF0000"/>
                </a:solidFill>
              </a:rPr>
              <a:t>(1 Samuel 9.9)</a:t>
            </a:r>
            <a:r>
              <a:rPr lang="fr-FR" sz="2000" b="1" noProof="0" dirty="0"/>
              <a:t>.</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533262"/>
            <a:ext cx="767715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Mais il y avait aussi de faux prophètes qui parlaient de «vision de leur propre cœur» </a:t>
            </a:r>
            <a:r>
              <a:rPr kumimoji="0" lang="fr-FR" sz="2000" b="1" i="0" u="none" strike="noStrike" kern="1200" cap="none" spc="0" normalizeH="0" baseline="0" noProof="0" dirty="0">
                <a:ln>
                  <a:noFill/>
                </a:ln>
                <a:solidFill>
                  <a:srgbClr val="FF0000"/>
                </a:solidFill>
                <a:effectLst/>
                <a:uLnTx/>
                <a:uFillTx/>
                <a:latin typeface="Aptos" panose="02110004020202020204"/>
                <a:ea typeface="+mn-ea"/>
                <a:cs typeface="+mn-cs"/>
              </a:rPr>
              <a:t>(Jérémie 23.16)</a:t>
            </a: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225212"/>
            <a:ext cx="767715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Ils avaient la capacité de connaître les choses cachées, et même celles qui devaient encore arriver </a:t>
            </a:r>
            <a:r>
              <a:rPr kumimoji="0" lang="fr-FR" sz="2000" b="1" i="0" u="none" strike="noStrike" kern="1200" cap="none" spc="0" normalizeH="0" baseline="0" noProof="0" dirty="0">
                <a:ln>
                  <a:noFill/>
                </a:ln>
                <a:solidFill>
                  <a:srgbClr val="FF0000"/>
                </a:solidFill>
                <a:effectLst/>
                <a:uLnTx/>
                <a:uFillTx/>
                <a:latin typeface="Aptos" panose="02110004020202020204"/>
                <a:ea typeface="+mn-ea"/>
                <a:cs typeface="+mn-cs"/>
              </a:rPr>
              <a:t>(1 Samuel 9.6)</a:t>
            </a: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 mais leur travail ne se limitait pas à cela, il était bien plus vaste. Cette capacité, bien entendu, ne venait pas d’eux-mêmes, mais de Dieu.</a:t>
            </a: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0-#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fill="hold"/>
                                        <p:tgtEl>
                                          <p:spTgt spid="21"/>
                                        </p:tgtEl>
                                        <p:attrNameLst>
                                          <p:attrName>ppt_x</p:attrName>
                                        </p:attrNameLst>
                                      </p:cBhvr>
                                      <p:tavLst>
                                        <p:tav tm="0">
                                          <p:val>
                                            <p:strVal val="0-#ppt_w/2"/>
                                          </p:val>
                                        </p:tav>
                                        <p:tav tm="100000">
                                          <p:val>
                                            <p:strVal val="#ppt_x"/>
                                          </p:val>
                                        </p:tav>
                                      </p:tavLst>
                                    </p:anim>
                                    <p:anim calcmode="lin" valueType="num">
                                      <p:cBhvr additive="base">
                                        <p:cTn id="4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0-#ppt_w/2"/>
                                          </p:val>
                                        </p:tav>
                                        <p:tav tm="100000">
                                          <p:val>
                                            <p:strVal val="#ppt_x"/>
                                          </p:val>
                                        </p:tav>
                                      </p:tavLst>
                                    </p:anim>
                                    <p:anim calcmode="lin" valueType="num">
                                      <p:cBhvr additive="base">
                                        <p:cTn id="52"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500" fill="hold"/>
                                        <p:tgtEl>
                                          <p:spTgt spid="23"/>
                                        </p:tgtEl>
                                        <p:attrNameLst>
                                          <p:attrName>ppt_x</p:attrName>
                                        </p:attrNameLst>
                                      </p:cBhvr>
                                      <p:tavLst>
                                        <p:tav tm="0">
                                          <p:val>
                                            <p:strVal val="0-#ppt_w/2"/>
                                          </p:val>
                                        </p:tav>
                                        <p:tav tm="100000">
                                          <p:val>
                                            <p:strVal val="#ppt_x"/>
                                          </p:val>
                                        </p:tav>
                                      </p:tavLst>
                                    </p:anim>
                                    <p:anim calcmode="lin" valueType="num">
                                      <p:cBhvr additive="base">
                                        <p:cTn id="58"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0-#ppt_w/2"/>
                                          </p:val>
                                        </p:tav>
                                        <p:tav tm="100000">
                                          <p:val>
                                            <p:strVal val="#ppt_x"/>
                                          </p:val>
                                        </p:tav>
                                      </p:tavLst>
                                    </p:anim>
                                    <p:anim calcmode="lin" valueType="num">
                                      <p:cBhvr additive="base">
                                        <p:cTn id="64"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A5F2CA4-F92F-5CAF-128E-B979997895BE}"/>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fr-FR" sz="3600" b="1" noProof="0" dirty="0">
                <a:ln w="22225">
                  <a:noFill/>
                  <a:prstDash val="solid"/>
                </a:ln>
                <a:solidFill>
                  <a:srgbClr val="FFFF75"/>
                </a:solidFill>
                <a:effectLst>
                  <a:outerShdw blurRad="38100" dist="38100" dir="2700000" algn="tl">
                    <a:srgbClr val="000000">
                      <a:alpha val="43137"/>
                    </a:srgbClr>
                  </a:outerShdw>
                </a:effectLst>
              </a:rPr>
              <a:t>QUI ÉTAIT APPELÉ AU MINISTÈRE PROPHÉTIQUE ?</a:t>
            </a:r>
          </a:p>
        </p:txBody>
      </p:sp>
      <p:sp>
        <p:nvSpPr>
          <p:cNvPr id="5" name="CuadroTexto 4">
            <a:extLst>
              <a:ext uri="{FF2B5EF4-FFF2-40B4-BE49-F238E27FC236}">
                <a16:creationId xmlns:a16="http://schemas.microsoft.com/office/drawing/2014/main" id="{FC71A0D8-2759-AFD6-3E80-4144DF8FA299}"/>
              </a:ext>
            </a:extLst>
          </p:cNvPr>
          <p:cNvSpPr txBox="1"/>
          <p:nvPr/>
        </p:nvSpPr>
        <p:spPr>
          <a:xfrm>
            <a:off x="136636" y="579656"/>
            <a:ext cx="11965717" cy="646331"/>
          </a:xfrm>
          <a:prstGeom prst="rect">
            <a:avLst/>
          </a:prstGeom>
          <a:noFill/>
        </p:spPr>
        <p:txBody>
          <a:bodyPr wrap="square">
            <a:spAutoFit/>
          </a:bodyPr>
          <a:lstStyle/>
          <a:p>
            <a:pPr algn="ctr"/>
            <a:r>
              <a:rPr lang="fr-FR"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«Élie était un homme de la même nature que nous: il pria avec instance pour qu’il ne plût point, et il ne tomba point de pluie sur la terre pendant trois ans et six mois.» </a:t>
            </a:r>
            <a:r>
              <a:rPr lang="fr-FR" b="1" noProof="0"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(Jacques 5.17)</a:t>
            </a:r>
          </a:p>
        </p:txBody>
      </p:sp>
      <p:sp>
        <p:nvSpPr>
          <p:cNvPr id="6" name="CuadroTexto 5">
            <a:extLst>
              <a:ext uri="{FF2B5EF4-FFF2-40B4-BE49-F238E27FC236}">
                <a16:creationId xmlns:a16="http://schemas.microsoft.com/office/drawing/2014/main" id="{2AE2B4F1-EEF8-0872-6357-FEFE141AC4DC}"/>
              </a:ext>
            </a:extLst>
          </p:cNvPr>
          <p:cNvSpPr txBox="1"/>
          <p:nvPr/>
        </p:nvSpPr>
        <p:spPr>
          <a:xfrm>
            <a:off x="136636" y="1328232"/>
            <a:ext cx="6033160" cy="1938992"/>
          </a:xfrm>
          <a:prstGeom prst="rect">
            <a:avLst/>
          </a:prstGeom>
          <a:noFill/>
        </p:spPr>
        <p:txBody>
          <a:bodyPr wrap="square" rtlCol="0">
            <a:spAutoFit/>
          </a:bodyPr>
          <a:lstStyle/>
          <a:p>
            <a:pPr>
              <a:spcBef>
                <a:spcPts val="600"/>
              </a:spcBef>
            </a:pPr>
            <a:r>
              <a:rPr lang="fr-FR" sz="2000" b="1" noProof="0" dirty="0"/>
              <a:t>Nous pouvons tomber dans l’erreur de croire que les prophètes étaient des «surhommes». Mais Moïse s’excusait d’avoir la langue embarrassée </a:t>
            </a:r>
            <a:r>
              <a:rPr lang="fr-FR" sz="2000" b="1" noProof="0" dirty="0">
                <a:solidFill>
                  <a:srgbClr val="FF0000"/>
                </a:solidFill>
              </a:rPr>
              <a:t>(Exode 4.10) </a:t>
            </a:r>
            <a:r>
              <a:rPr lang="fr-FR" sz="2000" b="1" noProof="0" dirty="0"/>
              <a:t>; Ésaïe disait avoir les lèvres impures </a:t>
            </a:r>
            <a:r>
              <a:rPr lang="fr-FR" sz="2000" b="1" noProof="0" dirty="0">
                <a:solidFill>
                  <a:srgbClr val="FF0000"/>
                </a:solidFill>
              </a:rPr>
              <a:t>(Es 6.5) </a:t>
            </a:r>
            <a:r>
              <a:rPr lang="fr-FR" sz="2000" b="1" noProof="0" dirty="0"/>
              <a:t>; Jérémie pensait être trop jeune pour cette tâche </a:t>
            </a:r>
            <a:r>
              <a:rPr lang="fr-FR" sz="2000" b="1" noProof="0" dirty="0">
                <a:solidFill>
                  <a:srgbClr val="FF0000"/>
                </a:solidFill>
              </a:rPr>
              <a:t>(Jr 1.6)</a:t>
            </a:r>
            <a:r>
              <a:rPr lang="fr-FR" sz="2000" b="1" noProof="0" dirty="0"/>
              <a:t>.</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8796" y="4620464"/>
            <a:ext cx="2936240" cy="192151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74634" y="4620465"/>
            <a:ext cx="2094230" cy="192151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295513" y="4573594"/>
            <a:ext cx="5589639" cy="1015663"/>
          </a:xfrm>
          <a:prstGeom prst="rect">
            <a:avLst/>
          </a:prstGeom>
          <a:noFill/>
        </p:spPr>
        <p:txBody>
          <a:bodyPr wrap="square">
            <a:spAutoFit/>
          </a:bodyPr>
          <a:lstStyle/>
          <a:p>
            <a:pPr>
              <a:spcBef>
                <a:spcPts val="600"/>
              </a:spcBef>
            </a:pPr>
            <a:r>
              <a:rPr lang="fr-FR" sz="2000" b="1" noProof="0" dirty="0"/>
              <a:t>Après avoir accompli un grand miracle, Élie s’effondra complètement face à la menace de mort de la reine Jézabel </a:t>
            </a:r>
            <a:r>
              <a:rPr lang="fr-FR" sz="2000" b="1" noProof="0" dirty="0">
                <a:solidFill>
                  <a:srgbClr val="FF0000"/>
                </a:solidFill>
              </a:rPr>
              <a:t>(1Rois 19.2-4)</a:t>
            </a:r>
            <a:r>
              <a:rPr lang="fr-FR" sz="2000" b="1" noProof="0" dirty="0"/>
              <a:t>.</a:t>
            </a: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394"/>
          <a:stretch>
            <a:fillRect/>
          </a:stretch>
        </p:blipFill>
        <p:spPr>
          <a:xfrm>
            <a:off x="11010628" y="4345398"/>
            <a:ext cx="992462" cy="1235821"/>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157334" y="3267224"/>
            <a:ext cx="6149097" cy="1323439"/>
          </a:xfrm>
          <a:prstGeom prst="rect">
            <a:avLst/>
          </a:prstGeom>
          <a:noFill/>
        </p:spPr>
        <p:txBody>
          <a:bodyPr wrap="square">
            <a:spAutoFit/>
          </a:bodyPr>
          <a:lstStyle/>
          <a:p>
            <a:pPr lvl="0">
              <a:spcBef>
                <a:spcPts val="600"/>
              </a:spcBef>
              <a:defRPr/>
            </a:pPr>
            <a:r>
              <a:rPr lang="fr-FR" sz="2000" b="1" dirty="0">
                <a:solidFill>
                  <a:prstClr val="black"/>
                </a:solidFill>
              </a:rPr>
              <a:t>On dit d’Élie, qui a osé menacer le roi Achab d’une grande sécheresse en raison de son impiété, qu’« il était un homme sujet à des passions semblables aux nôtres » </a:t>
            </a:r>
            <a:r>
              <a:rPr lang="fr-FR" sz="2000" b="1" dirty="0">
                <a:solidFill>
                  <a:srgbClr val="FF0000"/>
                </a:solidFill>
              </a:rPr>
              <a:t>(Jacques 5.17)</a:t>
            </a: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9" name="CuadroTexto 8">
            <a:extLst>
              <a:ext uri="{FF2B5EF4-FFF2-40B4-BE49-F238E27FC236}">
                <a16:creationId xmlns:a16="http://schemas.microsoft.com/office/drawing/2014/main" id="{4E1F309B-B75A-B0C7-28D5-6B5B37EF4DF1}"/>
              </a:ext>
            </a:extLst>
          </p:cNvPr>
          <p:cNvSpPr txBox="1"/>
          <p:nvPr/>
        </p:nvSpPr>
        <p:spPr>
          <a:xfrm>
            <a:off x="5295271" y="5611732"/>
            <a:ext cx="6166624"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Il est clair que Dieu ne choisit pas ses prophètes parce qu’ils sont parfaits. </a:t>
            </a:r>
            <a:r>
              <a:rPr kumimoji="0" lang="fr-FR" sz="2000" b="1" i="0" u="none" strike="noStrike" kern="1200" cap="none" spc="0" normalizeH="0" baseline="0" noProof="0" dirty="0">
                <a:ln>
                  <a:noFill/>
                </a:ln>
                <a:solidFill>
                  <a:srgbClr val="9A1225"/>
                </a:solidFill>
                <a:effectLst/>
                <a:uLnTx/>
                <a:uFillTx/>
                <a:latin typeface="Aptos" panose="02110004020202020204"/>
                <a:ea typeface="+mn-ea"/>
                <a:cs typeface="+mn-cs"/>
              </a:rPr>
              <a:t>Que voit-il en eux ? </a:t>
            </a:r>
          </a:p>
          <a:p>
            <a:pPr marL="0" marR="0" lvl="0" indent="0" algn="l" defTabSz="914400" rtl="0" eaLnBrk="1" fontAlgn="auto" latinLnBrk="0" hangingPunct="1">
              <a:lnSpc>
                <a:spcPct val="100000"/>
              </a:lnSpc>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Leur amour pour Dieu et leur disposition à lui obéir.</a:t>
            </a: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C7FC9CD-2270-EBDC-EBF4-E8DB956895B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3" name="CuadroTexto 2">
            <a:extLst>
              <a:ext uri="{FF2B5EF4-FFF2-40B4-BE49-F238E27FC236}">
                <a16:creationId xmlns:a16="http://schemas.microsoft.com/office/drawing/2014/main" id="{002A12E9-A873-E26A-F8E8-8317B75F3B75}"/>
              </a:ext>
            </a:extLst>
          </p:cNvPr>
          <p:cNvSpPr txBox="1"/>
          <p:nvPr/>
        </p:nvSpPr>
        <p:spPr>
          <a:xfrm>
            <a:off x="0" y="0"/>
            <a:ext cx="12191999" cy="769441"/>
          </a:xfrm>
          <a:prstGeom prst="rect">
            <a:avLst/>
          </a:prstGeom>
          <a:noFill/>
        </p:spPr>
        <p:txBody>
          <a:bodyPr wrap="square">
            <a:spAutoFit/>
          </a:bodyPr>
          <a:lstStyle/>
          <a:p>
            <a:r>
              <a:rPr lang="fr-FR" sz="4400" b="1"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rPr>
              <a:t>COMMENT </a:t>
            </a:r>
            <a:r>
              <a:rPr lang="fr-FR" sz="3200" b="1"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rPr>
              <a:t>SE</a:t>
            </a:r>
            <a:r>
              <a:rPr lang="fr-FR" sz="4400" b="1"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rPr>
              <a:t> COMPORTAIENT </a:t>
            </a:r>
            <a:r>
              <a:rPr lang="fr-FR" sz="3200" b="1"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rPr>
              <a:t>LES</a:t>
            </a:r>
            <a:r>
              <a:rPr lang="fr-FR" sz="4400" b="1"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rPr>
              <a:t> PROPHÈTES ?</a:t>
            </a:r>
          </a:p>
        </p:txBody>
      </p:sp>
      <p:sp>
        <p:nvSpPr>
          <p:cNvPr id="5" name="CuadroTexto 4">
            <a:extLst>
              <a:ext uri="{FF2B5EF4-FFF2-40B4-BE49-F238E27FC236}">
                <a16:creationId xmlns:a16="http://schemas.microsoft.com/office/drawing/2014/main" id="{19E208F7-9D3D-4D71-36E4-C8A2442309D4}"/>
              </a:ext>
            </a:extLst>
          </p:cNvPr>
          <p:cNvSpPr txBox="1"/>
          <p:nvPr/>
        </p:nvSpPr>
        <p:spPr>
          <a:xfrm>
            <a:off x="-1" y="731341"/>
            <a:ext cx="12191999" cy="369332"/>
          </a:xfrm>
          <a:prstGeom prst="rect">
            <a:avLst/>
          </a:prstGeom>
          <a:noFill/>
        </p:spPr>
        <p:txBody>
          <a:bodyPr wrap="square">
            <a:spAutoFit/>
          </a:bodyPr>
          <a:lstStyle/>
          <a:p>
            <a:pPr algn="ctr"/>
            <a:r>
              <a:rPr lang="fr-FR"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«Michée répondit: L’Éternel est vivant! J’annoncerai ce que l’Éternel me dira.» </a:t>
            </a:r>
            <a:r>
              <a:rPr lang="fr-FR" b="1" noProof="0"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(1 Rois 22.14)</a:t>
            </a:r>
          </a:p>
        </p:txBody>
      </p:sp>
      <p:sp>
        <p:nvSpPr>
          <p:cNvPr id="6" name="CuadroTexto 5">
            <a:extLst>
              <a:ext uri="{FF2B5EF4-FFF2-40B4-BE49-F238E27FC236}">
                <a16:creationId xmlns:a16="http://schemas.microsoft.com/office/drawing/2014/main" id="{A37E0C5D-B699-1092-C3A3-AD91B2209C84}"/>
              </a:ext>
            </a:extLst>
          </p:cNvPr>
          <p:cNvSpPr txBox="1"/>
          <p:nvPr/>
        </p:nvSpPr>
        <p:spPr>
          <a:xfrm>
            <a:off x="5713329" y="1302633"/>
            <a:ext cx="6478671" cy="1631216"/>
          </a:xfrm>
          <a:prstGeom prst="rect">
            <a:avLst/>
          </a:prstGeom>
          <a:noFill/>
        </p:spPr>
        <p:txBody>
          <a:bodyPr wrap="square" rtlCol="0">
            <a:spAutoFit/>
          </a:bodyPr>
          <a:lstStyle/>
          <a:p>
            <a:pPr>
              <a:spcBef>
                <a:spcPts val="600"/>
              </a:spcBef>
            </a:pPr>
            <a:r>
              <a:rPr lang="fr-FR" sz="2000" b="1" noProof="0" dirty="0"/>
              <a:t>En tant que porte-paroles de Dieu, les prophètes et prophétesses s’efforçaient de vivre à la hauteur de leur vocation </a:t>
            </a:r>
            <a:r>
              <a:rPr lang="fr-FR" sz="2000" b="1" noProof="0" dirty="0">
                <a:solidFill>
                  <a:srgbClr val="FF0000"/>
                </a:solidFill>
              </a:rPr>
              <a:t>(1Samuel 12.3-4)</a:t>
            </a:r>
            <a:r>
              <a:rPr lang="fr-FR" sz="2000" b="1" noProof="0" dirty="0"/>
              <a:t>. Le peuple les connaissait comme «homme de Dieu», «homme de bien» </a:t>
            </a:r>
            <a:r>
              <a:rPr lang="fr-FR" sz="2000" b="1" noProof="0" dirty="0">
                <a:solidFill>
                  <a:srgbClr val="FF0000"/>
                </a:solidFill>
              </a:rPr>
              <a:t>(1S 9.6)</a:t>
            </a:r>
            <a:r>
              <a:rPr lang="fr-FR" sz="2000" b="1" noProof="0" dirty="0"/>
              <a:t>.</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1" y="1411209"/>
            <a:ext cx="2687828" cy="2017268"/>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2931570" y="1416797"/>
            <a:ext cx="2659888" cy="201168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12345" y="3924008"/>
            <a:ext cx="5945556" cy="1938992"/>
          </a:xfrm>
          <a:prstGeom prst="rect">
            <a:avLst/>
          </a:prstGeom>
          <a:noFill/>
        </p:spPr>
        <p:txBody>
          <a:bodyPr wrap="square">
            <a:spAutoFit/>
          </a:bodyPr>
          <a:lstStyle/>
          <a:p>
            <a:pPr>
              <a:spcBef>
                <a:spcPts val="600"/>
              </a:spcBef>
            </a:pPr>
            <a:r>
              <a:rPr lang="fr-FR" sz="2000" b="1" noProof="0" dirty="0"/>
              <a:t>Michée se présenta devant deux rois, 400 prophètes qui donnaient un message favorable, </a:t>
            </a:r>
          </a:p>
          <a:p>
            <a:r>
              <a:rPr lang="fr-FR" sz="2000" b="1" noProof="0" dirty="0"/>
              <a:t>et un garde qui lui conseillait de s’adapter aux circonstances </a:t>
            </a:r>
            <a:r>
              <a:rPr lang="fr-FR" sz="2000" b="1" noProof="0" dirty="0">
                <a:solidFill>
                  <a:srgbClr val="FF0000"/>
                </a:solidFill>
              </a:rPr>
              <a:t>(1R 22.10-13)</a:t>
            </a:r>
            <a:r>
              <a:rPr lang="fr-FR" sz="2000" b="1" noProof="0" dirty="0"/>
              <a:t>. Cependant, il resta ferme et refusa de dire quoi que ce soit de différent de ce que Dieu lui révélerait </a:t>
            </a:r>
            <a:r>
              <a:rPr lang="fr-FR" sz="2000" b="1" noProof="0" dirty="0">
                <a:solidFill>
                  <a:srgbClr val="FF0000"/>
                </a:solidFill>
              </a:rPr>
              <a:t>(1R 22.14)</a:t>
            </a:r>
            <a:r>
              <a:rPr lang="fr-FR" sz="2000" b="1" noProof="0" dirty="0"/>
              <a:t>.</a:t>
            </a: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8" y="4342929"/>
            <a:ext cx="2676652" cy="2017268"/>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screen">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347939"/>
            <a:ext cx="2659888" cy="2011680"/>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5713327" y="2933849"/>
            <a:ext cx="647867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Ceux qui refusaient d’accepter leur message les haïssaient et les menaçaient </a:t>
            </a:r>
            <a:r>
              <a:rPr kumimoji="0" lang="fr-FR" sz="2000" b="1" i="0" u="none" strike="noStrike" kern="1200" cap="none" spc="0" normalizeH="0" baseline="0" noProof="0" dirty="0">
                <a:ln>
                  <a:noFill/>
                </a:ln>
                <a:solidFill>
                  <a:srgbClr val="FF0000"/>
                </a:solidFill>
                <a:effectLst/>
                <a:uLnTx/>
                <a:uFillTx/>
                <a:latin typeface="Aptos" panose="02110004020202020204"/>
                <a:ea typeface="+mn-ea"/>
                <a:cs typeface="+mn-cs"/>
              </a:rPr>
              <a:t>(1Rois 22.8, 27)</a:t>
            </a: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 Mais, malgré les pressions auxquelles ils étaient soumis, les prophètes délivraient leur message avec fidélité.</a:t>
            </a:r>
          </a:p>
        </p:txBody>
      </p:sp>
      <p:sp>
        <p:nvSpPr>
          <p:cNvPr id="11" name="CuadroTexto 10">
            <a:extLst>
              <a:ext uri="{FF2B5EF4-FFF2-40B4-BE49-F238E27FC236}">
                <a16:creationId xmlns:a16="http://schemas.microsoft.com/office/drawing/2014/main" id="{D5E8211C-8BC0-B7F0-6DF1-9AC46CC2EADE}"/>
              </a:ext>
            </a:extLst>
          </p:cNvPr>
          <p:cNvSpPr txBox="1"/>
          <p:nvPr/>
        </p:nvSpPr>
        <p:spPr>
          <a:xfrm>
            <a:off x="121870" y="5863000"/>
            <a:ext cx="931423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Ils n’étaient pas parfaits, mais c’étaient des </a:t>
            </a:r>
          </a:p>
          <a:p>
            <a:pPr marL="0" marR="0" lvl="0" indent="0" algn="l" defTabSz="914400" rtl="0" eaLnBrk="1" fontAlgn="auto" latinLnBrk="0" hangingPunct="1">
              <a:lnSpc>
                <a:spcPct val="100000"/>
              </a:lnSpc>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hommes et des femmes de prière, fidèles à la </a:t>
            </a:r>
          </a:p>
          <a:p>
            <a:pPr marL="0" marR="0" lvl="0" indent="0" algn="l" defTabSz="914400" rtl="0" eaLnBrk="1" fontAlgn="auto" latinLnBrk="0" hangingPunct="1">
              <a:lnSpc>
                <a:spcPct val="100000"/>
              </a:lnSpc>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Parole, et serviteurs de Dieu et de son peuple </a:t>
            </a:r>
            <a:r>
              <a:rPr kumimoji="0" lang="fr-FR" sz="2000" b="1" i="0" u="none" strike="noStrike" kern="1200" cap="none" spc="0" normalizeH="0" baseline="0" noProof="0" dirty="0">
                <a:ln>
                  <a:noFill/>
                </a:ln>
                <a:solidFill>
                  <a:srgbClr val="FF0000"/>
                </a:solidFill>
                <a:effectLst/>
                <a:uLnTx/>
                <a:uFillTx/>
                <a:latin typeface="Aptos" panose="02110004020202020204"/>
                <a:ea typeface="+mn-ea"/>
                <a:cs typeface="+mn-cs"/>
              </a:rPr>
              <a:t>(1S 12.23 ; Jérémie 42.4)</a:t>
            </a: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1B261-1281-B4FC-802E-15B7024CE23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F6DCD0F-683B-C14A-3633-8C91A536887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uadroTexto 2">
            <a:extLst>
              <a:ext uri="{FF2B5EF4-FFF2-40B4-BE49-F238E27FC236}">
                <a16:creationId xmlns:a16="http://schemas.microsoft.com/office/drawing/2014/main" id="{373998A9-83E6-7A14-7EA8-0325145AA21C}"/>
              </a:ext>
            </a:extLst>
          </p:cNvPr>
          <p:cNvSpPr txBox="1"/>
          <p:nvPr/>
        </p:nvSpPr>
        <p:spPr>
          <a:xfrm>
            <a:off x="0" y="0"/>
            <a:ext cx="12191999" cy="769441"/>
          </a:xfrm>
          <a:prstGeom prst="rect">
            <a:avLst/>
          </a:prstGeom>
          <a:noFill/>
        </p:spPr>
        <p:txBody>
          <a:bodyPr wrap="square">
            <a:spAutoFit/>
          </a:bodyPr>
          <a:lstStyle/>
          <a:p>
            <a:pPr algn="ctr"/>
            <a:r>
              <a:rPr lang="fr-FR" sz="44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QUEL ÉTAIT LE TRAVAIL DES PROPHÈTES ?</a:t>
            </a:r>
          </a:p>
        </p:txBody>
      </p:sp>
      <p:sp>
        <p:nvSpPr>
          <p:cNvPr id="5" name="CuadroTexto 4">
            <a:extLst>
              <a:ext uri="{FF2B5EF4-FFF2-40B4-BE49-F238E27FC236}">
                <a16:creationId xmlns:a16="http://schemas.microsoft.com/office/drawing/2014/main" id="{B6B2CB3D-0415-2CF4-4D47-DB2D18500F34}"/>
              </a:ext>
            </a:extLst>
          </p:cNvPr>
          <p:cNvSpPr txBox="1"/>
          <p:nvPr/>
        </p:nvSpPr>
        <p:spPr>
          <a:xfrm>
            <a:off x="-1" y="680643"/>
            <a:ext cx="12191999" cy="646331"/>
          </a:xfrm>
          <a:prstGeom prst="rect">
            <a:avLst/>
          </a:prstGeom>
          <a:noFill/>
        </p:spPr>
        <p:txBody>
          <a:bodyPr wrap="square">
            <a:spAutoFit/>
          </a:bodyPr>
          <a:lstStyle/>
          <a:p>
            <a:pPr algn="ctr"/>
            <a:r>
              <a:rPr lang="fr-FR" b="1" noProof="0" dirty="0">
                <a:solidFill>
                  <a:schemeClr val="tx2">
                    <a:lumMod val="20000"/>
                    <a:lumOff val="80000"/>
                  </a:schemeClr>
                </a:solidFill>
                <a:effectLst>
                  <a:glow rad="101600">
                    <a:srgbClr val="436C00"/>
                  </a:glow>
                </a:effectLst>
                <a:latin typeface="Comic Sans MS" panose="030F0702030302020204" pitchFamily="66" charset="0"/>
              </a:rPr>
              <a:t>«Tu oindras Jéhu, fils de Nimshi, pour qu’il soit roi sur Israël ; et tu oindras Élisée, fils de Shaphat, d’Abel-</a:t>
            </a:r>
            <a:r>
              <a:rPr lang="fr-FR" b="1" noProof="0" dirty="0" err="1">
                <a:solidFill>
                  <a:schemeClr val="tx2">
                    <a:lumMod val="20000"/>
                    <a:lumOff val="80000"/>
                  </a:schemeClr>
                </a:solidFill>
                <a:effectLst>
                  <a:glow rad="101600">
                    <a:srgbClr val="436C00"/>
                  </a:glow>
                </a:effectLst>
                <a:latin typeface="Comic Sans MS" panose="030F0702030302020204" pitchFamily="66" charset="0"/>
              </a:rPr>
              <a:t>Méhola</a:t>
            </a:r>
            <a:r>
              <a:rPr lang="fr-FR" b="1" noProof="0" dirty="0">
                <a:solidFill>
                  <a:schemeClr val="tx2">
                    <a:lumMod val="20000"/>
                    <a:lumOff val="80000"/>
                  </a:schemeClr>
                </a:solidFill>
                <a:effectLst>
                  <a:glow rad="101600">
                    <a:srgbClr val="436C00"/>
                  </a:glow>
                </a:effectLst>
                <a:latin typeface="Comic Sans MS" panose="030F0702030302020204" pitchFamily="66" charset="0"/>
              </a:rPr>
              <a:t>, pour qu’il soit prophète à ta place» (1Rois 19.16)</a:t>
            </a:r>
          </a:p>
        </p:txBody>
      </p:sp>
      <p:sp>
        <p:nvSpPr>
          <p:cNvPr id="6" name="CuadroTexto 5">
            <a:extLst>
              <a:ext uri="{FF2B5EF4-FFF2-40B4-BE49-F238E27FC236}">
                <a16:creationId xmlns:a16="http://schemas.microsoft.com/office/drawing/2014/main" id="{4760A8C7-3B28-4FDB-F53F-D89C482CFC47}"/>
              </a:ext>
            </a:extLst>
          </p:cNvPr>
          <p:cNvSpPr txBox="1"/>
          <p:nvPr/>
        </p:nvSpPr>
        <p:spPr>
          <a:xfrm>
            <a:off x="234590" y="1511096"/>
            <a:ext cx="2321335" cy="1323439"/>
          </a:xfrm>
          <a:prstGeom prst="rect">
            <a:avLst/>
          </a:prstGeom>
          <a:noFill/>
        </p:spPr>
        <p:txBody>
          <a:bodyPr wrap="square" rtlCol="0">
            <a:spAutoFit/>
          </a:bodyPr>
          <a:lstStyle/>
          <a:p>
            <a:pPr>
              <a:spcBef>
                <a:spcPts val="600"/>
              </a:spcBef>
            </a:pPr>
            <a:r>
              <a:rPr lang="fr-FR" sz="2000" b="1" dirty="0"/>
              <a:t>Les prophètes étaient chargés, entre autres, des tâches suivantes :</a:t>
            </a:r>
          </a:p>
        </p:txBody>
      </p:sp>
      <p:sp>
        <p:nvSpPr>
          <p:cNvPr id="11" name="Rectangle 10">
            <a:extLst>
              <a:ext uri="{FF2B5EF4-FFF2-40B4-BE49-F238E27FC236}">
                <a16:creationId xmlns:a16="http://schemas.microsoft.com/office/drawing/2014/main" id="{EA76B377-D4C0-0FC0-78BE-DB3391B50C0A}"/>
              </a:ext>
            </a:extLst>
          </p:cNvPr>
          <p:cNvSpPr/>
          <p:nvPr/>
        </p:nvSpPr>
        <p:spPr>
          <a:xfrm>
            <a:off x="333375" y="2733368"/>
            <a:ext cx="11583322" cy="4050889"/>
          </a:xfrm>
          <a:prstGeom prst="rect">
            <a:avLst/>
          </a:prstGeom>
          <a:noFill/>
        </p:spPr>
        <p:txBody>
          <a:bodyPr/>
          <a:lstStyle/>
          <a:p>
            <a:endParaRPr lang="fr-FR" noProof="0" dirty="0"/>
          </a:p>
        </p:txBody>
      </p:sp>
      <p:sp>
        <p:nvSpPr>
          <p:cNvPr id="13" name="Freeform 12">
            <a:extLst>
              <a:ext uri="{FF2B5EF4-FFF2-40B4-BE49-F238E27FC236}">
                <a16:creationId xmlns:a16="http://schemas.microsoft.com/office/drawing/2014/main" id="{C85351A8-8324-6E59-89F5-1A00B903886A}"/>
              </a:ext>
            </a:extLst>
          </p:cNvPr>
          <p:cNvSpPr/>
          <p:nvPr/>
        </p:nvSpPr>
        <p:spPr>
          <a:xfrm>
            <a:off x="337730" y="2943521"/>
            <a:ext cx="2618690" cy="1017341"/>
          </a:xfrm>
          <a:custGeom>
            <a:avLst/>
            <a:gdLst>
              <a:gd name="csX0" fmla="*/ 0 w 2618690"/>
              <a:gd name="csY0" fmla="*/ 0 h 1017341"/>
              <a:gd name="csX1" fmla="*/ 2618690 w 2618690"/>
              <a:gd name="csY1" fmla="*/ 0 h 1017341"/>
              <a:gd name="csX2" fmla="*/ 2618690 w 2618690"/>
              <a:gd name="csY2" fmla="*/ 1017341 h 1017341"/>
              <a:gd name="csX3" fmla="*/ 0 w 2618690"/>
              <a:gd name="csY3" fmla="*/ 1017341 h 1017341"/>
              <a:gd name="csX4" fmla="*/ 0 w 2618690"/>
              <a:gd name="csY4" fmla="*/ 0 h 1017341"/>
            </a:gdLst>
            <a:ahLst/>
            <a:cxnLst>
              <a:cxn ang="0">
                <a:pos x="csX0" y="csY0"/>
              </a:cxn>
              <a:cxn ang="0">
                <a:pos x="csX1" y="csY1"/>
              </a:cxn>
              <a:cxn ang="0">
                <a:pos x="csX2" y="csY2"/>
              </a:cxn>
              <a:cxn ang="0">
                <a:pos x="csX3" y="csY3"/>
              </a:cxn>
              <a:cxn ang="0">
                <a:pos x="csX4" y="csY4"/>
              </a:cxn>
            </a:cxnLst>
            <a:rect l="l" t="t" r="r" b="b"/>
            <a:pathLst>
              <a:path w="2618690" h="1017341">
                <a:moveTo>
                  <a:pt x="0" y="0"/>
                </a:moveTo>
                <a:lnTo>
                  <a:pt x="2618690" y="0"/>
                </a:lnTo>
                <a:lnTo>
                  <a:pt x="2618690" y="1017341"/>
                </a:lnTo>
                <a:lnTo>
                  <a:pt x="0" y="101734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5">
              <a:hueOff val="0"/>
              <a:satOff val="0"/>
              <a:lumOff val="0"/>
              <a:alphaOff val="0"/>
            </a:schemeClr>
          </a:lnRef>
          <a:fillRef idx="1">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fr-FR" sz="2800" b="1" kern="1200" noProof="0" dirty="0">
                <a:effectLst>
                  <a:outerShdw blurRad="38100" dist="38100" dir="2700000" algn="tl">
                    <a:srgbClr val="000000">
                      <a:alpha val="43137"/>
                    </a:srgbClr>
                  </a:outerShdw>
                </a:effectLst>
              </a:rPr>
              <a:t>Auprès des rois</a:t>
            </a:r>
            <a:endParaRPr lang="fr-FR" sz="2800" kern="1200" noProof="0" dirty="0">
              <a:effectLst>
                <a:outerShdw blurRad="38100" dist="38100" dir="2700000" algn="tl">
                  <a:srgbClr val="000000">
                    <a:alpha val="43137"/>
                  </a:srgbClr>
                </a:outerShdw>
              </a:effectLst>
            </a:endParaRPr>
          </a:p>
        </p:txBody>
      </p:sp>
      <p:sp>
        <p:nvSpPr>
          <p:cNvPr id="15" name="Freeform 14">
            <a:extLst>
              <a:ext uri="{FF2B5EF4-FFF2-40B4-BE49-F238E27FC236}">
                <a16:creationId xmlns:a16="http://schemas.microsoft.com/office/drawing/2014/main" id="{CD8A0C0A-23FA-5DF1-49C5-4439F0A29263}"/>
              </a:ext>
            </a:extLst>
          </p:cNvPr>
          <p:cNvSpPr/>
          <p:nvPr/>
        </p:nvSpPr>
        <p:spPr>
          <a:xfrm>
            <a:off x="337730" y="3960863"/>
            <a:ext cx="2618690" cy="2613239"/>
          </a:xfrm>
          <a:custGeom>
            <a:avLst/>
            <a:gdLst>
              <a:gd name="csX0" fmla="*/ 0 w 2618690"/>
              <a:gd name="csY0" fmla="*/ 0 h 2613239"/>
              <a:gd name="csX1" fmla="*/ 2618690 w 2618690"/>
              <a:gd name="csY1" fmla="*/ 0 h 2613239"/>
              <a:gd name="csX2" fmla="*/ 2618690 w 2618690"/>
              <a:gd name="csY2" fmla="*/ 2613239 h 2613239"/>
              <a:gd name="csX3" fmla="*/ 0 w 2618690"/>
              <a:gd name="csY3" fmla="*/ 2613239 h 2613239"/>
              <a:gd name="csX4" fmla="*/ 0 w 2618690"/>
              <a:gd name="csY4" fmla="*/ 0 h 2613239"/>
            </a:gdLst>
            <a:ahLst/>
            <a:cxnLst>
              <a:cxn ang="0">
                <a:pos x="csX0" y="csY0"/>
              </a:cxn>
              <a:cxn ang="0">
                <a:pos x="csX1" y="csY1"/>
              </a:cxn>
              <a:cxn ang="0">
                <a:pos x="csX2" y="csY2"/>
              </a:cxn>
              <a:cxn ang="0">
                <a:pos x="csX3" y="csY3"/>
              </a:cxn>
              <a:cxn ang="0">
                <a:pos x="csX4" y="csY4"/>
              </a:cxn>
            </a:cxnLst>
            <a:rect l="l" t="t" r="r" b="b"/>
            <a:pathLst>
              <a:path w="2618690" h="2613239">
                <a:moveTo>
                  <a:pt x="0" y="0"/>
                </a:moveTo>
                <a:lnTo>
                  <a:pt x="2618690" y="0"/>
                </a:lnTo>
                <a:lnTo>
                  <a:pt x="2618690" y="2613239"/>
                </a:lnTo>
                <a:lnTo>
                  <a:pt x="0" y="2613239"/>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fr-FR" b="1" kern="1200" noProof="0" dirty="0"/>
              <a:t>les oignaient </a:t>
            </a:r>
          </a:p>
          <a:p>
            <a:pPr marL="265113" lvl="1" indent="0" algn="l" defTabSz="889000">
              <a:lnSpc>
                <a:spcPct val="90000"/>
              </a:lnSpc>
              <a:spcBef>
                <a:spcPct val="0"/>
              </a:spcBef>
              <a:spcAft>
                <a:spcPct val="15000"/>
              </a:spcAft>
              <a:buSzPct val="120000"/>
              <a:buFontTx/>
              <a:buNone/>
            </a:pPr>
            <a:r>
              <a:rPr lang="fr-FR" sz="1400" b="1" kern="1200" noProof="0" dirty="0"/>
              <a:t>(1Rois 19.16)</a:t>
            </a:r>
            <a:endParaRPr lang="fr-FR" sz="1400" b="1" dirty="0"/>
          </a:p>
          <a:p>
            <a:pPr marL="265113" lvl="1" indent="0" algn="l" defTabSz="889000">
              <a:lnSpc>
                <a:spcPct val="90000"/>
              </a:lnSpc>
              <a:spcBef>
                <a:spcPts val="600"/>
              </a:spcBef>
              <a:spcAft>
                <a:spcPct val="15000"/>
              </a:spcAft>
              <a:buSzPct val="120000"/>
              <a:buFontTx/>
              <a:buNone/>
            </a:pPr>
            <a:r>
              <a:rPr lang="fr-FR" b="1" kern="1200" noProof="0" dirty="0"/>
              <a:t>les encourageaient quand ils faisaient bien </a:t>
            </a:r>
            <a:r>
              <a:rPr lang="fr-FR" sz="1400" b="1" kern="1200" noProof="0" dirty="0"/>
              <a:t>(2 Chroniques 15.8)</a:t>
            </a:r>
            <a:endParaRPr lang="fr-FR" sz="1400" kern="1200" noProof="0" dirty="0"/>
          </a:p>
          <a:p>
            <a:pPr marL="265113" lvl="1" indent="0" algn="l" defTabSz="889000">
              <a:lnSpc>
                <a:spcPct val="90000"/>
              </a:lnSpc>
              <a:spcBef>
                <a:spcPts val="600"/>
              </a:spcBef>
              <a:spcAft>
                <a:spcPct val="15000"/>
              </a:spcAft>
              <a:buSzPct val="120000"/>
              <a:buFontTx/>
              <a:buNone/>
            </a:pPr>
            <a:r>
              <a:rPr lang="fr-FR" sz="2000" b="1" kern="1200" noProof="0" dirty="0"/>
              <a:t>les affrontaient quand ils faisaient mal </a:t>
            </a:r>
            <a:r>
              <a:rPr lang="fr-FR" sz="1400" b="1" kern="1200" noProof="0" dirty="0"/>
              <a:t>(1Rois 21.20)</a:t>
            </a:r>
            <a:endParaRPr lang="fr-FR" sz="1400" kern="1200" noProof="0" dirty="0"/>
          </a:p>
        </p:txBody>
      </p:sp>
      <p:sp>
        <p:nvSpPr>
          <p:cNvPr id="17" name="Freeform 16">
            <a:extLst>
              <a:ext uri="{FF2B5EF4-FFF2-40B4-BE49-F238E27FC236}">
                <a16:creationId xmlns:a16="http://schemas.microsoft.com/office/drawing/2014/main" id="{3E49C50E-AA94-0BE6-B806-2B29348DB127}"/>
              </a:ext>
            </a:extLst>
          </p:cNvPr>
          <p:cNvSpPr/>
          <p:nvPr/>
        </p:nvSpPr>
        <p:spPr>
          <a:xfrm>
            <a:off x="3323037" y="2943521"/>
            <a:ext cx="2618690" cy="1017341"/>
          </a:xfrm>
          <a:custGeom>
            <a:avLst/>
            <a:gdLst>
              <a:gd name="csX0" fmla="*/ 0 w 2618690"/>
              <a:gd name="csY0" fmla="*/ 0 h 1017341"/>
              <a:gd name="csX1" fmla="*/ 2618690 w 2618690"/>
              <a:gd name="csY1" fmla="*/ 0 h 1017341"/>
              <a:gd name="csX2" fmla="*/ 2618690 w 2618690"/>
              <a:gd name="csY2" fmla="*/ 1017341 h 1017341"/>
              <a:gd name="csX3" fmla="*/ 0 w 2618690"/>
              <a:gd name="csY3" fmla="*/ 1017341 h 1017341"/>
              <a:gd name="csX4" fmla="*/ 0 w 2618690"/>
              <a:gd name="csY4" fmla="*/ 0 h 1017341"/>
            </a:gdLst>
            <a:ahLst/>
            <a:cxnLst>
              <a:cxn ang="0">
                <a:pos x="csX0" y="csY0"/>
              </a:cxn>
              <a:cxn ang="0">
                <a:pos x="csX1" y="csY1"/>
              </a:cxn>
              <a:cxn ang="0">
                <a:pos x="csX2" y="csY2"/>
              </a:cxn>
              <a:cxn ang="0">
                <a:pos x="csX3" y="csY3"/>
              </a:cxn>
              <a:cxn ang="0">
                <a:pos x="csX4" y="csY4"/>
              </a:cxn>
            </a:cxnLst>
            <a:rect l="l" t="t" r="r" b="b"/>
            <a:pathLst>
              <a:path w="2618690" h="1017341">
                <a:moveTo>
                  <a:pt x="0" y="0"/>
                </a:moveTo>
                <a:lnTo>
                  <a:pt x="2618690" y="0"/>
                </a:lnTo>
                <a:lnTo>
                  <a:pt x="2618690" y="1017341"/>
                </a:lnTo>
                <a:lnTo>
                  <a:pt x="0" y="101734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5">
              <a:hueOff val="-2170221"/>
              <a:satOff val="-7353"/>
              <a:lumOff val="4052"/>
              <a:alphaOff val="0"/>
            </a:schemeClr>
          </a:lnRef>
          <a:fillRef idx="1">
            <a:schemeClr val="accent5">
              <a:hueOff val="-2170221"/>
              <a:satOff val="-7353"/>
              <a:lumOff val="4052"/>
              <a:alphaOff val="0"/>
            </a:schemeClr>
          </a:fillRef>
          <a:effectRef idx="2">
            <a:schemeClr val="accent5">
              <a:hueOff val="-2170221"/>
              <a:satOff val="-7353"/>
              <a:lumOff val="4052"/>
              <a:alphaOff val="0"/>
            </a:schemeClr>
          </a:effectRef>
          <a:fontRef idx="minor">
            <a:schemeClr val="lt1"/>
          </a:fontRef>
        </p:style>
        <p:txBody>
          <a:bodyPr spcFirstLastPara="0" vert="horz" wrap="square" lIns="180000" tIns="113792" rIns="180000" bIns="113792" numCol="1" spcCol="1270" anchor="ctr" anchorCtr="0">
            <a:noAutofit/>
          </a:bodyPr>
          <a:lstStyle/>
          <a:p>
            <a:pPr lvl="0" algn="ctr" defTabSz="1244600">
              <a:lnSpc>
                <a:spcPct val="90000"/>
              </a:lnSpc>
              <a:spcBef>
                <a:spcPct val="0"/>
              </a:spcBef>
              <a:spcAft>
                <a:spcPct val="35000"/>
              </a:spcAft>
            </a:pPr>
            <a:r>
              <a:rPr lang="fr-FR" sz="2800" b="1" dirty="0">
                <a:effectLst>
                  <a:outerShdw blurRad="38100" dist="38100" dir="2700000" algn="tl">
                    <a:srgbClr val="000000">
                      <a:alpha val="43137"/>
                    </a:srgbClr>
                  </a:outerShdw>
                </a:effectLst>
              </a:rPr>
              <a:t>Auprès d</a:t>
            </a:r>
            <a:r>
              <a:rPr lang="fr-FR" sz="2800" b="1" kern="1200" noProof="0" dirty="0">
                <a:effectLst>
                  <a:outerShdw blurRad="38100" dist="38100" dir="2700000" algn="tl">
                    <a:srgbClr val="000000">
                      <a:alpha val="43137"/>
                    </a:srgbClr>
                  </a:outerShdw>
                </a:effectLst>
              </a:rPr>
              <a:t>es sacrificateurs</a:t>
            </a:r>
            <a:endParaRPr lang="fr-FR" sz="2800" kern="1200" noProof="0" dirty="0">
              <a:effectLst>
                <a:outerShdw blurRad="38100" dist="38100" dir="2700000" algn="tl">
                  <a:srgbClr val="000000">
                    <a:alpha val="43137"/>
                  </a:srgbClr>
                </a:outerShdw>
              </a:effectLst>
            </a:endParaRPr>
          </a:p>
        </p:txBody>
      </p:sp>
      <p:sp>
        <p:nvSpPr>
          <p:cNvPr id="19" name="Freeform 18">
            <a:extLst>
              <a:ext uri="{FF2B5EF4-FFF2-40B4-BE49-F238E27FC236}">
                <a16:creationId xmlns:a16="http://schemas.microsoft.com/office/drawing/2014/main" id="{15CFD103-6424-4AB9-E167-3B091BF9CF16}"/>
              </a:ext>
            </a:extLst>
          </p:cNvPr>
          <p:cNvSpPr/>
          <p:nvPr/>
        </p:nvSpPr>
        <p:spPr>
          <a:xfrm>
            <a:off x="3323037" y="3960863"/>
            <a:ext cx="2618690" cy="2613239"/>
          </a:xfrm>
          <a:custGeom>
            <a:avLst/>
            <a:gdLst>
              <a:gd name="csX0" fmla="*/ 0 w 2618690"/>
              <a:gd name="csY0" fmla="*/ 0 h 2613239"/>
              <a:gd name="csX1" fmla="*/ 2618690 w 2618690"/>
              <a:gd name="csY1" fmla="*/ 0 h 2613239"/>
              <a:gd name="csX2" fmla="*/ 2618690 w 2618690"/>
              <a:gd name="csY2" fmla="*/ 2613239 h 2613239"/>
              <a:gd name="csX3" fmla="*/ 0 w 2618690"/>
              <a:gd name="csY3" fmla="*/ 2613239 h 2613239"/>
              <a:gd name="csX4" fmla="*/ 0 w 2618690"/>
              <a:gd name="csY4" fmla="*/ 0 h 2613239"/>
            </a:gdLst>
            <a:ahLst/>
            <a:cxnLst>
              <a:cxn ang="0">
                <a:pos x="csX0" y="csY0"/>
              </a:cxn>
              <a:cxn ang="0">
                <a:pos x="csX1" y="csY1"/>
              </a:cxn>
              <a:cxn ang="0">
                <a:pos x="csX2" y="csY2"/>
              </a:cxn>
              <a:cxn ang="0">
                <a:pos x="csX3" y="csY3"/>
              </a:cxn>
              <a:cxn ang="0">
                <a:pos x="csX4" y="csY4"/>
              </a:cxn>
            </a:cxnLst>
            <a:rect l="l" t="t" r="r" b="b"/>
            <a:pathLst>
              <a:path w="2618690" h="2613239">
                <a:moveTo>
                  <a:pt x="0" y="0"/>
                </a:moveTo>
                <a:lnTo>
                  <a:pt x="2618690" y="0"/>
                </a:lnTo>
                <a:lnTo>
                  <a:pt x="2618690" y="2613239"/>
                </a:lnTo>
                <a:lnTo>
                  <a:pt x="0" y="2613239"/>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5">
              <a:tint val="40000"/>
              <a:alpha val="90000"/>
              <a:hueOff val="-2314894"/>
              <a:satOff val="-3150"/>
              <a:lumOff val="250"/>
              <a:alphaOff val="0"/>
            </a:schemeClr>
          </a:lnRef>
          <a:fillRef idx="1">
            <a:schemeClr val="accent5">
              <a:tint val="40000"/>
              <a:alpha val="90000"/>
              <a:hueOff val="-2314894"/>
              <a:satOff val="-3150"/>
              <a:lumOff val="250"/>
              <a:alphaOff val="0"/>
            </a:schemeClr>
          </a:fillRef>
          <a:effectRef idx="0">
            <a:schemeClr val="accent5">
              <a:tint val="40000"/>
              <a:alpha val="90000"/>
              <a:hueOff val="-2314894"/>
              <a:satOff val="-3150"/>
              <a:lumOff val="25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fr-FR" sz="2000" b="1" kern="1200" noProof="0" dirty="0"/>
              <a:t>les affrontaient quand ils faisaient mal </a:t>
            </a:r>
            <a:r>
              <a:rPr lang="fr-FR" sz="1400" b="1" kern="1200" noProof="0" dirty="0"/>
              <a:t>(Malachie 2.1-2)</a:t>
            </a:r>
            <a:endParaRPr lang="fr-FR" sz="1400" kern="1200" noProof="0" dirty="0"/>
          </a:p>
        </p:txBody>
      </p:sp>
      <p:sp>
        <p:nvSpPr>
          <p:cNvPr id="21" name="Freeform 20">
            <a:extLst>
              <a:ext uri="{FF2B5EF4-FFF2-40B4-BE49-F238E27FC236}">
                <a16:creationId xmlns:a16="http://schemas.microsoft.com/office/drawing/2014/main" id="{66D6508E-FFC2-963F-2A5D-080945519A2A}"/>
              </a:ext>
            </a:extLst>
          </p:cNvPr>
          <p:cNvSpPr/>
          <p:nvPr/>
        </p:nvSpPr>
        <p:spPr>
          <a:xfrm>
            <a:off x="6308344" y="2943521"/>
            <a:ext cx="2618690" cy="1017341"/>
          </a:xfrm>
          <a:custGeom>
            <a:avLst/>
            <a:gdLst>
              <a:gd name="csX0" fmla="*/ 0 w 2618690"/>
              <a:gd name="csY0" fmla="*/ 0 h 1017341"/>
              <a:gd name="csX1" fmla="*/ 2618690 w 2618690"/>
              <a:gd name="csY1" fmla="*/ 0 h 1017341"/>
              <a:gd name="csX2" fmla="*/ 2618690 w 2618690"/>
              <a:gd name="csY2" fmla="*/ 1017341 h 1017341"/>
              <a:gd name="csX3" fmla="*/ 0 w 2618690"/>
              <a:gd name="csY3" fmla="*/ 1017341 h 1017341"/>
              <a:gd name="csX4" fmla="*/ 0 w 2618690"/>
              <a:gd name="csY4" fmla="*/ 0 h 1017341"/>
            </a:gdLst>
            <a:ahLst/>
            <a:cxnLst>
              <a:cxn ang="0">
                <a:pos x="csX0" y="csY0"/>
              </a:cxn>
              <a:cxn ang="0">
                <a:pos x="csX1" y="csY1"/>
              </a:cxn>
              <a:cxn ang="0">
                <a:pos x="csX2" y="csY2"/>
              </a:cxn>
              <a:cxn ang="0">
                <a:pos x="csX3" y="csY3"/>
              </a:cxn>
              <a:cxn ang="0">
                <a:pos x="csX4" y="csY4"/>
              </a:cxn>
            </a:cxnLst>
            <a:rect l="l" t="t" r="r" b="b"/>
            <a:pathLst>
              <a:path w="2618690" h="1017341">
                <a:moveTo>
                  <a:pt x="0" y="0"/>
                </a:moveTo>
                <a:lnTo>
                  <a:pt x="2618690" y="0"/>
                </a:lnTo>
                <a:lnTo>
                  <a:pt x="2618690" y="1017341"/>
                </a:lnTo>
                <a:lnTo>
                  <a:pt x="0" y="101734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5">
              <a:hueOff val="-4340441"/>
              <a:satOff val="-14705"/>
              <a:lumOff val="8105"/>
              <a:alphaOff val="0"/>
            </a:schemeClr>
          </a:lnRef>
          <a:fillRef idx="1">
            <a:schemeClr val="accent5">
              <a:hueOff val="-4340441"/>
              <a:satOff val="-14705"/>
              <a:lumOff val="8105"/>
              <a:alphaOff val="0"/>
            </a:schemeClr>
          </a:fillRef>
          <a:effectRef idx="2">
            <a:schemeClr val="accent5">
              <a:hueOff val="-4340441"/>
              <a:satOff val="-14705"/>
              <a:lumOff val="8105"/>
              <a:alphaOff val="0"/>
            </a:schemeClr>
          </a:effectRef>
          <a:fontRef idx="minor">
            <a:schemeClr val="lt1"/>
          </a:fontRef>
        </p:style>
        <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fr-FR" sz="2800" b="1" kern="1200" noProof="0" dirty="0">
                <a:effectLst>
                  <a:outerShdw blurRad="38100" dist="38100" dir="2700000" algn="tl">
                    <a:srgbClr val="000000">
                      <a:alpha val="43137"/>
                    </a:srgbClr>
                  </a:outerShdw>
                </a:effectLst>
              </a:rPr>
              <a:t>Auprès</a:t>
            </a:r>
            <a:r>
              <a:rPr lang="fr-FR" sz="2800" b="1" dirty="0">
                <a:effectLst>
                  <a:outerShdw blurRad="38100" dist="38100" dir="2700000" algn="tl">
                    <a:srgbClr val="000000">
                      <a:alpha val="43137"/>
                    </a:srgbClr>
                  </a:outerShdw>
                </a:effectLst>
              </a:rPr>
              <a:t> du</a:t>
            </a:r>
            <a:r>
              <a:rPr lang="fr-FR" sz="2800" b="1" kern="1200" noProof="0" dirty="0">
                <a:effectLst>
                  <a:outerShdw blurRad="38100" dist="38100" dir="2700000" algn="tl">
                    <a:srgbClr val="000000">
                      <a:alpha val="43137"/>
                    </a:srgbClr>
                  </a:outerShdw>
                </a:effectLst>
              </a:rPr>
              <a:t> peuple</a:t>
            </a:r>
            <a:endParaRPr lang="fr-FR" sz="2800" kern="1200" noProof="0" dirty="0">
              <a:effectLst>
                <a:outerShdw blurRad="38100" dist="38100" dir="2700000" algn="tl">
                  <a:srgbClr val="000000">
                    <a:alpha val="43137"/>
                  </a:srgbClr>
                </a:outerShdw>
              </a:effectLst>
            </a:endParaRPr>
          </a:p>
        </p:txBody>
      </p:sp>
      <p:sp>
        <p:nvSpPr>
          <p:cNvPr id="23" name="Freeform 22">
            <a:extLst>
              <a:ext uri="{FF2B5EF4-FFF2-40B4-BE49-F238E27FC236}">
                <a16:creationId xmlns:a16="http://schemas.microsoft.com/office/drawing/2014/main" id="{69D09FD1-D564-915E-6C83-3D26FF897A2E}"/>
              </a:ext>
            </a:extLst>
          </p:cNvPr>
          <p:cNvSpPr/>
          <p:nvPr/>
        </p:nvSpPr>
        <p:spPr>
          <a:xfrm>
            <a:off x="6308344" y="3960863"/>
            <a:ext cx="2618690" cy="2613239"/>
          </a:xfrm>
          <a:custGeom>
            <a:avLst/>
            <a:gdLst>
              <a:gd name="csX0" fmla="*/ 0 w 2618690"/>
              <a:gd name="csY0" fmla="*/ 0 h 2613239"/>
              <a:gd name="csX1" fmla="*/ 2618690 w 2618690"/>
              <a:gd name="csY1" fmla="*/ 0 h 2613239"/>
              <a:gd name="csX2" fmla="*/ 2618690 w 2618690"/>
              <a:gd name="csY2" fmla="*/ 2613239 h 2613239"/>
              <a:gd name="csX3" fmla="*/ 0 w 2618690"/>
              <a:gd name="csY3" fmla="*/ 2613239 h 2613239"/>
              <a:gd name="csX4" fmla="*/ 0 w 2618690"/>
              <a:gd name="csY4" fmla="*/ 0 h 2613239"/>
            </a:gdLst>
            <a:ahLst/>
            <a:cxnLst>
              <a:cxn ang="0">
                <a:pos x="csX0" y="csY0"/>
              </a:cxn>
              <a:cxn ang="0">
                <a:pos x="csX1" y="csY1"/>
              </a:cxn>
              <a:cxn ang="0">
                <a:pos x="csX2" y="csY2"/>
              </a:cxn>
              <a:cxn ang="0">
                <a:pos x="csX3" y="csY3"/>
              </a:cxn>
              <a:cxn ang="0">
                <a:pos x="csX4" y="csY4"/>
              </a:cxn>
            </a:cxnLst>
            <a:rect l="l" t="t" r="r" b="b"/>
            <a:pathLst>
              <a:path w="2618690" h="2613239">
                <a:moveTo>
                  <a:pt x="0" y="0"/>
                </a:moveTo>
                <a:lnTo>
                  <a:pt x="2618690" y="0"/>
                </a:lnTo>
                <a:lnTo>
                  <a:pt x="2618690" y="2613239"/>
                </a:lnTo>
                <a:lnTo>
                  <a:pt x="0" y="2613239"/>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5">
              <a:tint val="40000"/>
              <a:alpha val="90000"/>
              <a:hueOff val="-4629788"/>
              <a:satOff val="-6299"/>
              <a:lumOff val="499"/>
              <a:alphaOff val="0"/>
            </a:schemeClr>
          </a:lnRef>
          <a:fillRef idx="1">
            <a:schemeClr val="accent5">
              <a:tint val="40000"/>
              <a:alpha val="90000"/>
              <a:hueOff val="-4629788"/>
              <a:satOff val="-6299"/>
              <a:lumOff val="499"/>
              <a:alphaOff val="0"/>
            </a:schemeClr>
          </a:fillRef>
          <a:effectRef idx="0">
            <a:schemeClr val="accent5">
              <a:tint val="40000"/>
              <a:alpha val="90000"/>
              <a:hueOff val="-4629788"/>
              <a:satOff val="-6299"/>
              <a:lumOff val="499"/>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fr-FR" sz="2000" b="1" kern="1200" noProof="0" dirty="0"/>
              <a:t>les instruisaient dans les voies de Dieu </a:t>
            </a:r>
            <a:r>
              <a:rPr lang="fr-FR" sz="1400" b="1" kern="1200" noProof="0" dirty="0"/>
              <a:t>(Michée 6.8)</a:t>
            </a:r>
            <a:endParaRPr lang="fr-FR" sz="1400" kern="1200" noProof="0" dirty="0"/>
          </a:p>
          <a:p>
            <a:pPr marL="265113" lvl="1" indent="0" algn="l" defTabSz="889000">
              <a:lnSpc>
                <a:spcPct val="90000"/>
              </a:lnSpc>
              <a:spcBef>
                <a:spcPct val="0"/>
              </a:spcBef>
              <a:spcAft>
                <a:spcPct val="15000"/>
              </a:spcAft>
              <a:buSzPct val="120000"/>
              <a:buFontTx/>
              <a:buNone/>
            </a:pPr>
            <a:r>
              <a:rPr lang="fr-FR" sz="2000" b="1" kern="1200" noProof="0" dirty="0"/>
              <a:t>leur exposaient leur péché </a:t>
            </a:r>
            <a:r>
              <a:rPr lang="fr-FR" sz="1400" b="1" kern="1200" noProof="0" dirty="0"/>
              <a:t>(Ésaïe 58.1)</a:t>
            </a:r>
            <a:endParaRPr lang="fr-FR" sz="1400" kern="1200" noProof="0" dirty="0"/>
          </a:p>
          <a:p>
            <a:pPr marL="265113" lvl="1" indent="0" algn="l" defTabSz="889000">
              <a:lnSpc>
                <a:spcPct val="90000"/>
              </a:lnSpc>
              <a:spcBef>
                <a:spcPct val="0"/>
              </a:spcBef>
              <a:spcAft>
                <a:spcPct val="15000"/>
              </a:spcAft>
              <a:buSzPct val="120000"/>
              <a:buFontTx/>
              <a:buNone/>
            </a:pPr>
            <a:r>
              <a:rPr lang="fr-FR" sz="2000" b="1" kern="1200" noProof="0" dirty="0"/>
              <a:t>les appelaient à se repentir </a:t>
            </a:r>
            <a:r>
              <a:rPr lang="fr-FR" sz="1400" b="1" kern="1200" noProof="0" dirty="0"/>
              <a:t>(Ézéchiel 18.32)</a:t>
            </a:r>
            <a:endParaRPr lang="fr-FR" sz="1400" kern="1200" noProof="0" dirty="0"/>
          </a:p>
        </p:txBody>
      </p:sp>
      <p:sp>
        <p:nvSpPr>
          <p:cNvPr id="25" name="Freeform 24">
            <a:extLst>
              <a:ext uri="{FF2B5EF4-FFF2-40B4-BE49-F238E27FC236}">
                <a16:creationId xmlns:a16="http://schemas.microsoft.com/office/drawing/2014/main" id="{A571F7DF-3CE1-A307-1A37-6F0B18CB26F0}"/>
              </a:ext>
            </a:extLst>
          </p:cNvPr>
          <p:cNvSpPr/>
          <p:nvPr/>
        </p:nvSpPr>
        <p:spPr>
          <a:xfrm>
            <a:off x="9293651" y="2943521"/>
            <a:ext cx="2618690" cy="1017341"/>
          </a:xfrm>
          <a:custGeom>
            <a:avLst/>
            <a:gdLst>
              <a:gd name="csX0" fmla="*/ 0 w 2618690"/>
              <a:gd name="csY0" fmla="*/ 0 h 1017341"/>
              <a:gd name="csX1" fmla="*/ 2618690 w 2618690"/>
              <a:gd name="csY1" fmla="*/ 0 h 1017341"/>
              <a:gd name="csX2" fmla="*/ 2618690 w 2618690"/>
              <a:gd name="csY2" fmla="*/ 1017341 h 1017341"/>
              <a:gd name="csX3" fmla="*/ 0 w 2618690"/>
              <a:gd name="csY3" fmla="*/ 1017341 h 1017341"/>
              <a:gd name="csX4" fmla="*/ 0 w 2618690"/>
              <a:gd name="csY4" fmla="*/ 0 h 1017341"/>
            </a:gdLst>
            <a:ahLst/>
            <a:cxnLst>
              <a:cxn ang="0">
                <a:pos x="csX0" y="csY0"/>
              </a:cxn>
              <a:cxn ang="0">
                <a:pos x="csX1" y="csY1"/>
              </a:cxn>
              <a:cxn ang="0">
                <a:pos x="csX2" y="csY2"/>
              </a:cxn>
              <a:cxn ang="0">
                <a:pos x="csX3" y="csY3"/>
              </a:cxn>
              <a:cxn ang="0">
                <a:pos x="csX4" y="csY4"/>
              </a:cxn>
            </a:cxnLst>
            <a:rect l="l" t="t" r="r" b="b"/>
            <a:pathLst>
              <a:path w="2618690" h="1017341">
                <a:moveTo>
                  <a:pt x="0" y="0"/>
                </a:moveTo>
                <a:lnTo>
                  <a:pt x="2618690" y="0"/>
                </a:lnTo>
                <a:lnTo>
                  <a:pt x="2618690" y="1017341"/>
                </a:lnTo>
                <a:lnTo>
                  <a:pt x="0" y="101734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5">
              <a:hueOff val="-6510662"/>
              <a:satOff val="-22058"/>
              <a:lumOff val="12157"/>
              <a:alphaOff val="0"/>
            </a:schemeClr>
          </a:lnRef>
          <a:fillRef idx="1">
            <a:schemeClr val="accent5">
              <a:hueOff val="-6510662"/>
              <a:satOff val="-22058"/>
              <a:lumOff val="12157"/>
              <a:alphaOff val="0"/>
            </a:schemeClr>
          </a:fillRef>
          <a:effectRef idx="2">
            <a:schemeClr val="accent5">
              <a:hueOff val="-6510662"/>
              <a:satOff val="-22058"/>
              <a:lumOff val="12157"/>
              <a:alphaOff val="0"/>
            </a:schemeClr>
          </a:effectRef>
          <a:fontRef idx="minor">
            <a:schemeClr val="lt1"/>
          </a:fontRef>
        </p:style>
        <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fr-FR" sz="2800" b="1" dirty="0">
                <a:effectLst>
                  <a:outerShdw blurRad="38100" dist="38100" dir="2700000" algn="tl">
                    <a:srgbClr val="000000">
                      <a:alpha val="43137"/>
                    </a:srgbClr>
                  </a:outerShdw>
                </a:effectLst>
              </a:rPr>
              <a:t>Auprès de</a:t>
            </a:r>
            <a:r>
              <a:rPr lang="fr-FR" sz="2800" b="1" kern="1200" noProof="0" dirty="0">
                <a:effectLst>
                  <a:outerShdw blurRad="38100" dist="38100" dir="2700000" algn="tl">
                    <a:srgbClr val="000000">
                      <a:alpha val="43137"/>
                    </a:srgbClr>
                  </a:outerShdw>
                </a:effectLst>
              </a:rPr>
              <a:t> nous</a:t>
            </a:r>
            <a:endParaRPr lang="fr-FR" sz="2800" kern="1200" noProof="0" dirty="0">
              <a:effectLst>
                <a:outerShdw blurRad="38100" dist="38100" dir="2700000" algn="tl">
                  <a:srgbClr val="000000">
                    <a:alpha val="43137"/>
                  </a:srgbClr>
                </a:outerShdw>
              </a:effectLst>
            </a:endParaRPr>
          </a:p>
        </p:txBody>
      </p:sp>
      <p:sp>
        <p:nvSpPr>
          <p:cNvPr id="27" name="Freeform 26">
            <a:extLst>
              <a:ext uri="{FF2B5EF4-FFF2-40B4-BE49-F238E27FC236}">
                <a16:creationId xmlns:a16="http://schemas.microsoft.com/office/drawing/2014/main" id="{26A00A1C-D813-1BCC-519A-8C4A7B7A3542}"/>
              </a:ext>
            </a:extLst>
          </p:cNvPr>
          <p:cNvSpPr/>
          <p:nvPr/>
        </p:nvSpPr>
        <p:spPr>
          <a:xfrm>
            <a:off x="9293651" y="3960863"/>
            <a:ext cx="2618690" cy="2613239"/>
          </a:xfrm>
          <a:custGeom>
            <a:avLst/>
            <a:gdLst>
              <a:gd name="csX0" fmla="*/ 0 w 2618690"/>
              <a:gd name="csY0" fmla="*/ 0 h 2613239"/>
              <a:gd name="csX1" fmla="*/ 2618690 w 2618690"/>
              <a:gd name="csY1" fmla="*/ 0 h 2613239"/>
              <a:gd name="csX2" fmla="*/ 2618690 w 2618690"/>
              <a:gd name="csY2" fmla="*/ 2613239 h 2613239"/>
              <a:gd name="csX3" fmla="*/ 0 w 2618690"/>
              <a:gd name="csY3" fmla="*/ 2613239 h 2613239"/>
              <a:gd name="csX4" fmla="*/ 0 w 2618690"/>
              <a:gd name="csY4" fmla="*/ 0 h 2613239"/>
            </a:gdLst>
            <a:ahLst/>
            <a:cxnLst>
              <a:cxn ang="0">
                <a:pos x="csX0" y="csY0"/>
              </a:cxn>
              <a:cxn ang="0">
                <a:pos x="csX1" y="csY1"/>
              </a:cxn>
              <a:cxn ang="0">
                <a:pos x="csX2" y="csY2"/>
              </a:cxn>
              <a:cxn ang="0">
                <a:pos x="csX3" y="csY3"/>
              </a:cxn>
              <a:cxn ang="0">
                <a:pos x="csX4" y="csY4"/>
              </a:cxn>
            </a:cxnLst>
            <a:rect l="l" t="t" r="r" b="b"/>
            <a:pathLst>
              <a:path w="2618690" h="2613239">
                <a:moveTo>
                  <a:pt x="0" y="0"/>
                </a:moveTo>
                <a:lnTo>
                  <a:pt x="2618690" y="0"/>
                </a:lnTo>
                <a:lnTo>
                  <a:pt x="2618690" y="2613239"/>
                </a:lnTo>
                <a:lnTo>
                  <a:pt x="0" y="2613239"/>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5">
              <a:tint val="40000"/>
              <a:alpha val="90000"/>
              <a:hueOff val="-6944682"/>
              <a:satOff val="-9449"/>
              <a:lumOff val="749"/>
              <a:alphaOff val="0"/>
            </a:schemeClr>
          </a:lnRef>
          <a:fillRef idx="1">
            <a:schemeClr val="accent5">
              <a:tint val="40000"/>
              <a:alpha val="90000"/>
              <a:hueOff val="-6944682"/>
              <a:satOff val="-9449"/>
              <a:lumOff val="749"/>
              <a:alphaOff val="0"/>
            </a:schemeClr>
          </a:fillRef>
          <a:effectRef idx="0">
            <a:schemeClr val="accent5">
              <a:tint val="40000"/>
              <a:alpha val="90000"/>
              <a:hueOff val="-6944682"/>
              <a:satOff val="-9449"/>
              <a:lumOff val="749"/>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fr-FR" sz="2000" b="1" kern="1200" noProof="0" dirty="0"/>
              <a:t>Ils ont mis leurs messages par écrit </a:t>
            </a:r>
            <a:r>
              <a:rPr lang="fr-FR" sz="1400" b="1" kern="1200" noProof="0" dirty="0"/>
              <a:t>(2Chroniques 13.22)</a:t>
            </a:r>
            <a:endParaRPr lang="fr-FR" sz="1400" kern="1200" noProof="0" dirty="0"/>
          </a:p>
        </p:txBody>
      </p:sp>
      <p:pic>
        <p:nvPicPr>
          <p:cNvPr id="8" name="Imagen 7">
            <a:extLst>
              <a:ext uri="{FF2B5EF4-FFF2-40B4-BE49-F238E27FC236}">
                <a16:creationId xmlns:a16="http://schemas.microsoft.com/office/drawing/2014/main" id="{498143E6-B55C-4BFE-9FD1-C76CCB5FC7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E86678E5-5CD9-601F-4BC1-287CDB6EB2E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642659B-F7E4-FAD6-29A1-37EFF583015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9DCBD81-127B-6BDE-F700-C391D55F340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6A4BC126-937A-7540-1175-3127FAD9140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5414" y="4062795"/>
            <a:ext cx="240890" cy="240890"/>
          </a:xfrm>
          <a:prstGeom prst="rect">
            <a:avLst/>
          </a:prstGeom>
        </p:spPr>
      </p:pic>
      <p:pic>
        <p:nvPicPr>
          <p:cNvPr id="18" name="Gráfico 17" descr="Corona con relleno sólido">
            <a:extLst>
              <a:ext uri="{FF2B5EF4-FFF2-40B4-BE49-F238E27FC236}">
                <a16:creationId xmlns:a16="http://schemas.microsoft.com/office/drawing/2014/main" id="{33F20B1D-DB56-2343-BF06-3E740BCA5E2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5414" y="4655917"/>
            <a:ext cx="240890" cy="240890"/>
          </a:xfrm>
          <a:prstGeom prst="rect">
            <a:avLst/>
          </a:prstGeom>
        </p:spPr>
      </p:pic>
      <p:pic>
        <p:nvPicPr>
          <p:cNvPr id="20" name="Gráfico 19" descr="Corona con relleno sólido">
            <a:extLst>
              <a:ext uri="{FF2B5EF4-FFF2-40B4-BE49-F238E27FC236}">
                <a16:creationId xmlns:a16="http://schemas.microsoft.com/office/drawing/2014/main" id="{DD4CB0B0-1BEB-BF51-C20D-22370B27E73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5414" y="5528416"/>
            <a:ext cx="240890" cy="240890"/>
          </a:xfrm>
          <a:prstGeom prst="rect">
            <a:avLst/>
          </a:prstGeom>
        </p:spPr>
      </p:pic>
      <p:pic>
        <p:nvPicPr>
          <p:cNvPr id="22" name="Gráfico 21" descr="Sombrero de chef con relleno sólido">
            <a:extLst>
              <a:ext uri="{FF2B5EF4-FFF2-40B4-BE49-F238E27FC236}">
                <a16:creationId xmlns:a16="http://schemas.microsoft.com/office/drawing/2014/main" id="{3E22C68D-31C9-38DD-164E-98AAE9BDE1A0}"/>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3406878" y="4062795"/>
            <a:ext cx="240890" cy="240890"/>
          </a:xfrm>
          <a:prstGeom prst="rect">
            <a:avLst/>
          </a:prstGeom>
        </p:spPr>
      </p:pic>
      <p:pic>
        <p:nvPicPr>
          <p:cNvPr id="24" name="Gráfico 23" descr="Grupo de hombres con relleno sólido">
            <a:extLst>
              <a:ext uri="{FF2B5EF4-FFF2-40B4-BE49-F238E27FC236}">
                <a16:creationId xmlns:a16="http://schemas.microsoft.com/office/drawing/2014/main" id="{0A93D381-4581-8DD0-AA11-737DCE64935D}"/>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398342" y="4057493"/>
            <a:ext cx="240890" cy="240890"/>
          </a:xfrm>
          <a:prstGeom prst="rect">
            <a:avLst/>
          </a:prstGeom>
        </p:spPr>
      </p:pic>
      <p:pic>
        <p:nvPicPr>
          <p:cNvPr id="26" name="Gráfico 25" descr="Grupo de hombres con relleno sólido">
            <a:extLst>
              <a:ext uri="{FF2B5EF4-FFF2-40B4-BE49-F238E27FC236}">
                <a16:creationId xmlns:a16="http://schemas.microsoft.com/office/drawing/2014/main" id="{5578A295-C76F-7CD5-3FA2-FAE96899C605}"/>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403258" y="4957146"/>
            <a:ext cx="240890" cy="240890"/>
          </a:xfrm>
          <a:prstGeom prst="rect">
            <a:avLst/>
          </a:prstGeom>
        </p:spPr>
      </p:pic>
      <p:pic>
        <p:nvPicPr>
          <p:cNvPr id="28" name="Gráfico 27" descr="Grupo de hombres con relleno sólido">
            <a:extLst>
              <a:ext uri="{FF2B5EF4-FFF2-40B4-BE49-F238E27FC236}">
                <a16:creationId xmlns:a16="http://schemas.microsoft.com/office/drawing/2014/main" id="{5270BBDA-3AFF-5C83-7759-1C82A83BA88F}"/>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398342" y="5702339"/>
            <a:ext cx="240890" cy="240890"/>
          </a:xfrm>
          <a:prstGeom prst="rect">
            <a:avLst/>
          </a:prstGeom>
        </p:spPr>
      </p:pic>
      <p:pic>
        <p:nvPicPr>
          <p:cNvPr id="30" name="Gráfico 29" descr="Narración con relleno sólido">
            <a:extLst>
              <a:ext uri="{FF2B5EF4-FFF2-40B4-BE49-F238E27FC236}">
                <a16:creationId xmlns:a16="http://schemas.microsoft.com/office/drawing/2014/main" id="{EFF8D9D3-9292-6411-311C-4D23A45CA7E7}"/>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9388384" y="4057493"/>
            <a:ext cx="240890" cy="240890"/>
          </a:xfrm>
          <a:prstGeom prst="rect">
            <a:avLst/>
          </a:prstGeom>
        </p:spPr>
      </p:pic>
    </p:spTree>
    <p:extLst>
      <p:ext uri="{BB962C8B-B14F-4D97-AF65-F5344CB8AC3E}">
        <p14:creationId xmlns:p14="http://schemas.microsoft.com/office/powerpoint/2010/main" val="287674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1" presetClass="entr" presetSubtype="0" fill="hold" grpId="0" nodeType="afterEffect">
                                  <p:stCondLst>
                                    <p:cond delay="500"/>
                                  </p:stCondLst>
                                  <p:childTnLst>
                                    <p:set>
                                      <p:cBhvr>
                                        <p:cTn id="36" dur="1" fill="hold">
                                          <p:stCondLst>
                                            <p:cond delay="0"/>
                                          </p:stCondLst>
                                        </p:cTn>
                                        <p:tgtEl>
                                          <p:spTgt spid="13"/>
                                        </p:tgtEl>
                                        <p:attrNameLst>
                                          <p:attrName>style.visibility</p:attrName>
                                        </p:attrNameLst>
                                      </p:cBhvr>
                                      <p:to>
                                        <p:strVal val="visible"/>
                                      </p:to>
                                    </p:set>
                                  </p:childTnLst>
                                </p:cTn>
                              </p:par>
                            </p:childTnLst>
                          </p:cTn>
                        </p:par>
                        <p:par>
                          <p:cTn id="37" fill="hold">
                            <p:stCondLst>
                              <p:cond delay="1500"/>
                            </p:stCondLst>
                            <p:childTnLst>
                              <p:par>
                                <p:cTn id="38" presetID="1" presetClass="entr" presetSubtype="0"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par>
                                <p:cTn id="40" presetID="14" presetClass="entr" presetSubtype="5"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randombar(vertical)">
                                      <p:cBhvr>
                                        <p:cTn id="42" dur="500"/>
                                        <p:tgtEl>
                                          <p:spTgt spid="16"/>
                                        </p:tgtEl>
                                      </p:cBhvr>
                                    </p:animEffect>
                                  </p:childTnLst>
                                </p:cTn>
                              </p:par>
                              <p:par>
                                <p:cTn id="43" presetID="14" presetClass="entr" presetSubtype="5"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randombar(vertical)">
                                      <p:cBhvr>
                                        <p:cTn id="45" dur="500"/>
                                        <p:tgtEl>
                                          <p:spTgt spid="18"/>
                                        </p:tgtEl>
                                      </p:cBhvr>
                                    </p:animEffect>
                                  </p:childTnLst>
                                </p:cTn>
                              </p:par>
                              <p:par>
                                <p:cTn id="46" presetID="14" presetClass="entr" presetSubtype="5"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randombar(vertical)">
                                      <p:cBhvr>
                                        <p:cTn id="48" dur="5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25" presetClass="entr" presetSubtype="0"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4"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55"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56" dur="1000" fill="hold"/>
                                        <p:tgtEl>
                                          <p:spTgt spid="10"/>
                                        </p:tgtEl>
                                        <p:attrNameLst>
                                          <p:attrName>ppt_h</p:attrName>
                                        </p:attrNameLst>
                                      </p:cBhvr>
                                      <p:tavLst>
                                        <p:tav tm="0">
                                          <p:val>
                                            <p:strVal val="#ppt_h"/>
                                          </p:val>
                                        </p:tav>
                                        <p:tav tm="100000">
                                          <p:val>
                                            <p:strVal val="#ppt_h"/>
                                          </p:val>
                                        </p:tav>
                                      </p:tavLst>
                                    </p:anim>
                                    <p:anim calcmode="lin" valueType="num">
                                      <p:cBhvr>
                                        <p:cTn id="57"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58"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59"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0" dur="1000" decel="50000">
                                          <p:stCondLst>
                                            <p:cond delay="0"/>
                                          </p:stCondLst>
                                        </p:cTn>
                                        <p:tgtEl>
                                          <p:spTgt spid="10"/>
                                        </p:tgtEl>
                                      </p:cBhvr>
                                    </p:animEffect>
                                  </p:childTnLst>
                                </p:cTn>
                              </p:par>
                            </p:childTnLst>
                          </p:cTn>
                        </p:par>
                        <p:par>
                          <p:cTn id="61" fill="hold">
                            <p:stCondLst>
                              <p:cond delay="1000"/>
                            </p:stCondLst>
                            <p:childTnLst>
                              <p:par>
                                <p:cTn id="62" presetID="1" presetClass="entr" presetSubtype="0" fill="hold" grpId="0" nodeType="afterEffect">
                                  <p:stCondLst>
                                    <p:cond delay="500"/>
                                  </p:stCondLst>
                                  <p:childTnLst>
                                    <p:set>
                                      <p:cBhvr>
                                        <p:cTn id="63" dur="1" fill="hold">
                                          <p:stCondLst>
                                            <p:cond delay="0"/>
                                          </p:stCondLst>
                                        </p:cTn>
                                        <p:tgtEl>
                                          <p:spTgt spid="17"/>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500"/>
                                  </p:stCondLst>
                                  <p:childTnLst>
                                    <p:set>
                                      <p:cBhvr>
                                        <p:cTn id="67" dur="1" fill="hold">
                                          <p:stCondLst>
                                            <p:cond delay="0"/>
                                          </p:stCondLst>
                                        </p:cTn>
                                        <p:tgtEl>
                                          <p:spTgt spid="19"/>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22"/>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25" presetClass="entr" presetSubtype="0" fill="hold" nodeType="click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p:cTn id="74"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77" dur="1000" fill="hold"/>
                                        <p:tgtEl>
                                          <p:spTgt spid="12"/>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12"/>
                                        </p:tgtEl>
                                      </p:cBhvr>
                                    </p:animEffect>
                                  </p:childTnLst>
                                </p:cTn>
                              </p:par>
                              <p:par>
                                <p:cTn id="82" presetID="1" presetClass="entr" presetSubtype="0" fill="hold" grpId="0" nodeType="withEffect">
                                  <p:stCondLst>
                                    <p:cond delay="500"/>
                                  </p:stCondLst>
                                  <p:childTnLst>
                                    <p:set>
                                      <p:cBhvr>
                                        <p:cTn id="83" dur="1" fill="hold">
                                          <p:stCondLst>
                                            <p:cond delay="0"/>
                                          </p:stCondLst>
                                        </p:cTn>
                                        <p:tgtEl>
                                          <p:spTgt spid="21"/>
                                        </p:tgtEl>
                                        <p:attrNameLst>
                                          <p:attrName>style.visibility</p:attrName>
                                        </p:attrNameLst>
                                      </p:cBhvr>
                                      <p:to>
                                        <p:strVal val="visible"/>
                                      </p:to>
                                    </p:set>
                                  </p:childTnLst>
                                </p:cTn>
                              </p:par>
                            </p:childTnLst>
                          </p:cTn>
                        </p:par>
                        <p:par>
                          <p:cTn id="84" fill="hold">
                            <p:stCondLst>
                              <p:cond delay="1000"/>
                            </p:stCondLst>
                            <p:childTnLst>
                              <p:par>
                                <p:cTn id="85" presetID="14" presetClass="entr" presetSubtype="5" fill="hold"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randombar(vertical)">
                                      <p:cBhvr>
                                        <p:cTn id="87" dur="500"/>
                                        <p:tgtEl>
                                          <p:spTgt spid="24"/>
                                        </p:tgtEl>
                                      </p:cBhvr>
                                    </p:animEffect>
                                  </p:childTnLst>
                                </p:cTn>
                              </p:par>
                            </p:childTnLst>
                          </p:cTn>
                        </p:par>
                        <p:par>
                          <p:cTn id="88" fill="hold">
                            <p:stCondLst>
                              <p:cond delay="1500"/>
                            </p:stCondLst>
                            <p:childTnLst>
                              <p:par>
                                <p:cTn id="89" presetID="14" presetClass="entr" presetSubtype="5"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randombar(vertical)">
                                      <p:cBhvr>
                                        <p:cTn id="91" dur="500"/>
                                        <p:tgtEl>
                                          <p:spTgt spid="26"/>
                                        </p:tgtEl>
                                      </p:cBhvr>
                                    </p:animEffect>
                                  </p:childTnLst>
                                </p:cTn>
                              </p:par>
                            </p:childTnLst>
                          </p:cTn>
                        </p:par>
                        <p:par>
                          <p:cTn id="92" fill="hold">
                            <p:stCondLst>
                              <p:cond delay="2000"/>
                            </p:stCondLst>
                            <p:childTnLst>
                              <p:par>
                                <p:cTn id="93" presetID="14" presetClass="entr" presetSubtype="5" fill="hold" nodeType="afterEffect">
                                  <p:stCondLst>
                                    <p:cond delay="500"/>
                                  </p:stCondLst>
                                  <p:childTnLst>
                                    <p:set>
                                      <p:cBhvr>
                                        <p:cTn id="94" dur="1" fill="hold">
                                          <p:stCondLst>
                                            <p:cond delay="0"/>
                                          </p:stCondLst>
                                        </p:cTn>
                                        <p:tgtEl>
                                          <p:spTgt spid="28"/>
                                        </p:tgtEl>
                                        <p:attrNameLst>
                                          <p:attrName>style.visibility</p:attrName>
                                        </p:attrNameLst>
                                      </p:cBhvr>
                                      <p:to>
                                        <p:strVal val="visible"/>
                                      </p:to>
                                    </p:set>
                                    <p:animEffect transition="in" filter="randombar(vertical)">
                                      <p:cBhvr>
                                        <p:cTn id="95" dur="500"/>
                                        <p:tgtEl>
                                          <p:spTgt spid="28"/>
                                        </p:tgtEl>
                                      </p:cBhvr>
                                    </p:animEffect>
                                  </p:childTnLst>
                                </p:cTn>
                              </p:par>
                              <p:par>
                                <p:cTn id="96" presetID="1" presetClass="entr" presetSubtype="0" fill="hold" grpId="0" nodeType="withEffect">
                                  <p:stCondLst>
                                    <p:cond delay="500"/>
                                  </p:stCondLst>
                                  <p:childTnLst>
                                    <p:set>
                                      <p:cBhvr>
                                        <p:cTn id="97" dur="1" fill="hold">
                                          <p:stCondLst>
                                            <p:cond delay="0"/>
                                          </p:stCondLst>
                                        </p:cTn>
                                        <p:tgtEl>
                                          <p:spTgt spid="23"/>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25" presetClass="entr" presetSubtype="0" fill="hold" nodeType="clickEffect">
                                  <p:stCondLst>
                                    <p:cond delay="0"/>
                                  </p:stCondLst>
                                  <p:childTnLst>
                                    <p:set>
                                      <p:cBhvr>
                                        <p:cTn id="101" dur="1" fill="hold">
                                          <p:stCondLst>
                                            <p:cond delay="0"/>
                                          </p:stCondLst>
                                        </p:cTn>
                                        <p:tgtEl>
                                          <p:spTgt spid="14"/>
                                        </p:tgtEl>
                                        <p:attrNameLst>
                                          <p:attrName>style.visibility</p:attrName>
                                        </p:attrNameLst>
                                      </p:cBhvr>
                                      <p:to>
                                        <p:strVal val="visible"/>
                                      </p:to>
                                    </p:set>
                                    <p:anim calcmode="lin" valueType="num">
                                      <p:cBhvr>
                                        <p:cTn id="102"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03"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04"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05" dur="1000" fill="hold"/>
                                        <p:tgtEl>
                                          <p:spTgt spid="14"/>
                                        </p:tgtEl>
                                        <p:attrNameLst>
                                          <p:attrName>ppt_h</p:attrName>
                                        </p:attrNameLst>
                                      </p:cBhvr>
                                      <p:tavLst>
                                        <p:tav tm="0">
                                          <p:val>
                                            <p:strVal val="#ppt_h"/>
                                          </p:val>
                                        </p:tav>
                                        <p:tav tm="100000">
                                          <p:val>
                                            <p:strVal val="#ppt_h"/>
                                          </p:val>
                                        </p:tav>
                                      </p:tavLst>
                                    </p:anim>
                                    <p:anim calcmode="lin" valueType="num">
                                      <p:cBhvr>
                                        <p:cTn id="106"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07"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08"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09" dur="1000" decel="50000">
                                          <p:stCondLst>
                                            <p:cond delay="0"/>
                                          </p:stCondLst>
                                        </p:cTn>
                                        <p:tgtEl>
                                          <p:spTgt spid="14"/>
                                        </p:tgtEl>
                                      </p:cBhvr>
                                    </p:animEffect>
                                  </p:childTnLst>
                                </p:cTn>
                              </p:par>
                              <p:par>
                                <p:cTn id="110" presetID="1" presetClass="entr" presetSubtype="0" fill="hold" grpId="0" nodeType="withEffect">
                                  <p:stCondLst>
                                    <p:cond delay="500"/>
                                  </p:stCondLst>
                                  <p:childTnLst>
                                    <p:set>
                                      <p:cBhvr>
                                        <p:cTn id="111" dur="1" fill="hold">
                                          <p:stCondLst>
                                            <p:cond delay="0"/>
                                          </p:stCondLst>
                                        </p:cTn>
                                        <p:tgtEl>
                                          <p:spTgt spid="25"/>
                                        </p:tgtEl>
                                        <p:attrNameLst>
                                          <p:attrName>style.visibility</p:attrName>
                                        </p:attrNameLst>
                                      </p:cBhvr>
                                      <p:to>
                                        <p:strVal val="visible"/>
                                      </p:to>
                                    </p:set>
                                  </p:childTnLst>
                                </p:cTn>
                              </p:par>
                            </p:childTnLst>
                          </p:cTn>
                        </p:par>
                        <p:par>
                          <p:cTn id="112" fill="hold">
                            <p:stCondLst>
                              <p:cond delay="1000"/>
                            </p:stCondLst>
                            <p:childTnLst>
                              <p:par>
                                <p:cTn id="113" presetID="1" presetClass="entr" presetSubtype="0" fill="hold" grpId="0" nodeType="afterEffect">
                                  <p:stCondLst>
                                    <p:cond delay="500"/>
                                  </p:stCondLst>
                                  <p:childTnLst>
                                    <p:set>
                                      <p:cBhvr>
                                        <p:cTn id="114" dur="1" fill="hold">
                                          <p:stCondLst>
                                            <p:cond delay="0"/>
                                          </p:stCondLst>
                                        </p:cTn>
                                        <p:tgtEl>
                                          <p:spTgt spid="27"/>
                                        </p:tgtEl>
                                        <p:attrNameLst>
                                          <p:attrName>style.visibility</p:attrName>
                                        </p:attrNameLst>
                                      </p:cBhvr>
                                      <p:to>
                                        <p:strVal val="visible"/>
                                      </p:to>
                                    </p:set>
                                  </p:childTnLst>
                                </p:cTn>
                              </p:par>
                              <p:par>
                                <p:cTn id="115" presetID="14" presetClass="entr" presetSubtype="5" fill="hold" nodeType="withEffect">
                                  <p:stCondLst>
                                    <p:cond delay="0"/>
                                  </p:stCondLst>
                                  <p:childTnLst>
                                    <p:set>
                                      <p:cBhvr>
                                        <p:cTn id="116" dur="1" fill="hold">
                                          <p:stCondLst>
                                            <p:cond delay="0"/>
                                          </p:stCondLst>
                                        </p:cTn>
                                        <p:tgtEl>
                                          <p:spTgt spid="30"/>
                                        </p:tgtEl>
                                        <p:attrNameLst>
                                          <p:attrName>style.visibility</p:attrName>
                                        </p:attrNameLst>
                                      </p:cBhvr>
                                      <p:to>
                                        <p:strVal val="visible"/>
                                      </p:to>
                                    </p:set>
                                    <p:animEffect transition="in" filter="randombar(vertical)">
                                      <p:cBhvr>
                                        <p:cTn id="1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3" grpId="0" animBg="1"/>
      <p:bldP spid="15" grpId="0" animBg="1"/>
      <p:bldP spid="17" grpId="0" animBg="1"/>
      <p:bldP spid="19" grpId="0" animBg="1"/>
      <p:bldP spid="21" grpId="0" animBg="1"/>
      <p:bldP spid="23" grpId="0" animBg="1"/>
      <p:bldP spid="25"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85CB981-0A52-1765-393F-E4EEF285B34C}"/>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fr-FR" sz="4000" b="1" spc="50" noProof="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QUELLES FEMMES ONT EU </a:t>
            </a:r>
            <a:r>
              <a:rPr lang="fr-FR" sz="3200" b="1" spc="50" noProof="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LE</a:t>
            </a:r>
            <a:r>
              <a:rPr lang="fr-FR" sz="4000" b="1" spc="50" noProof="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 DON </a:t>
            </a:r>
            <a:r>
              <a:rPr lang="fr-FR" sz="3200" b="1" spc="50" noProof="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DE</a:t>
            </a:r>
            <a:r>
              <a:rPr lang="fr-FR" sz="4000" b="1" spc="50" noProof="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 PROPHÉTIE ?</a:t>
            </a:r>
          </a:p>
        </p:txBody>
      </p:sp>
      <p:sp>
        <p:nvSpPr>
          <p:cNvPr id="5" name="CuadroTexto 4">
            <a:extLst>
              <a:ext uri="{FF2B5EF4-FFF2-40B4-BE49-F238E27FC236}">
                <a16:creationId xmlns:a16="http://schemas.microsoft.com/office/drawing/2014/main" id="{1E80F798-272D-8E5C-00BE-A8FEA7621B4E}"/>
              </a:ext>
            </a:extLst>
          </p:cNvPr>
          <p:cNvSpPr txBox="1"/>
          <p:nvPr/>
        </p:nvSpPr>
        <p:spPr>
          <a:xfrm>
            <a:off x="323850" y="678390"/>
            <a:ext cx="11544298" cy="369332"/>
          </a:xfrm>
          <a:prstGeom prst="rect">
            <a:avLst/>
          </a:prstGeom>
          <a:noFill/>
        </p:spPr>
        <p:txBody>
          <a:bodyPr wrap="square">
            <a:spAutoFit/>
            <a:scene3d>
              <a:camera prst="orthographicFront"/>
              <a:lightRig rig="threePt" dir="t"/>
            </a:scene3d>
            <a:sp3d extrusionH="57150">
              <a:bevelT w="38100" h="38100"/>
            </a:sp3d>
          </a:bodyPr>
          <a:lstStyle/>
          <a:p>
            <a:pPr algn="ctr"/>
            <a:r>
              <a:rPr lang="fr-FR" b="1" noProof="0" dirty="0">
                <a:solidFill>
                  <a:schemeClr val="accent5">
                    <a:lumMod val="75000"/>
                  </a:schemeClr>
                </a:solidFill>
                <a:latin typeface="Comic Sans MS" panose="030F0702030302020204" pitchFamily="66" charset="0"/>
              </a:rPr>
              <a:t>«En ce temps-là, Débora, femme prophétesse, femme de </a:t>
            </a:r>
            <a:r>
              <a:rPr lang="fr-FR" b="1" noProof="0" dirty="0" err="1">
                <a:solidFill>
                  <a:schemeClr val="accent5">
                    <a:lumMod val="75000"/>
                  </a:schemeClr>
                </a:solidFill>
                <a:latin typeface="Comic Sans MS" panose="030F0702030302020204" pitchFamily="66" charset="0"/>
              </a:rPr>
              <a:t>Lappidoth</a:t>
            </a:r>
            <a:r>
              <a:rPr lang="fr-FR" b="1" noProof="0" dirty="0">
                <a:solidFill>
                  <a:schemeClr val="accent5">
                    <a:lumMod val="75000"/>
                  </a:schemeClr>
                </a:solidFill>
                <a:latin typeface="Comic Sans MS" panose="030F0702030302020204" pitchFamily="66" charset="0"/>
              </a:rPr>
              <a:t>, jugeait Israël» (Juges 4.4)</a:t>
            </a:r>
          </a:p>
        </p:txBody>
      </p:sp>
      <p:sp>
        <p:nvSpPr>
          <p:cNvPr id="6" name="CuadroTexto 5">
            <a:extLst>
              <a:ext uri="{FF2B5EF4-FFF2-40B4-BE49-F238E27FC236}">
                <a16:creationId xmlns:a16="http://schemas.microsoft.com/office/drawing/2014/main" id="{AF29E29F-A6B4-00E0-67DB-25E117F21960}"/>
              </a:ext>
            </a:extLst>
          </p:cNvPr>
          <p:cNvSpPr txBox="1"/>
          <p:nvPr/>
        </p:nvSpPr>
        <p:spPr>
          <a:xfrm>
            <a:off x="238125" y="1171575"/>
            <a:ext cx="11840803" cy="1015663"/>
          </a:xfrm>
          <a:prstGeom prst="rect">
            <a:avLst/>
          </a:prstGeom>
          <a:noFill/>
        </p:spPr>
        <p:txBody>
          <a:bodyPr wrap="square" rtlCol="0">
            <a:spAutoFit/>
          </a:bodyPr>
          <a:lstStyle/>
          <a:p>
            <a:pPr>
              <a:spcBef>
                <a:spcPts val="600"/>
              </a:spcBef>
            </a:pPr>
            <a:r>
              <a:rPr lang="fr-FR" sz="2000" b="1" noProof="0" dirty="0"/>
              <a:t>L’Ancien Testament mentionne cinq femmes prophétesses. L’une d’elles, Noadiah, était une fausse prophétesse </a:t>
            </a:r>
            <a:r>
              <a:rPr lang="fr-FR" sz="2000" b="1" noProof="0" dirty="0">
                <a:solidFill>
                  <a:srgbClr val="FF0000"/>
                </a:solidFill>
              </a:rPr>
              <a:t>(Néhémie 6.14)</a:t>
            </a:r>
            <a:r>
              <a:rPr lang="fr-FR" sz="2000" b="1" noProof="0" dirty="0"/>
              <a:t>. Pour une autre, la femme d’Ésaïe, nous ne savons pas si elle est appelée prophétesse parce qu’elle a ce don, ou parce qu’elle est l’épouse du prophète </a:t>
            </a:r>
            <a:r>
              <a:rPr lang="fr-FR" sz="2000" b="1" noProof="0" dirty="0">
                <a:solidFill>
                  <a:srgbClr val="FF0000"/>
                </a:solidFill>
              </a:rPr>
              <a:t>(Ésaïe 8.3)</a:t>
            </a:r>
            <a:r>
              <a:rPr lang="fr-FR" sz="2000" b="1" noProof="0" dirty="0"/>
              <a:t>.</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fr-FR" sz="2000" b="1" noProof="0" dirty="0">
                <a:solidFill>
                  <a:schemeClr val="accent1">
                    <a:lumMod val="40000"/>
                    <a:lumOff val="60000"/>
                  </a:schemeClr>
                </a:solidFill>
                <a:effectLst>
                  <a:outerShdw blurRad="38100" dist="38100" dir="2700000" algn="tl">
                    <a:srgbClr val="000000">
                      <a:alpha val="43137"/>
                    </a:srgbClr>
                  </a:outerShdw>
                </a:effectLst>
              </a:rPr>
              <a:t>HULDA</a:t>
            </a:r>
            <a:r>
              <a:rPr lang="fr-FR" sz="2000" b="1" dirty="0">
                <a:solidFill>
                  <a:schemeClr val="accent1">
                    <a:lumMod val="40000"/>
                    <a:lumOff val="60000"/>
                  </a:schemeClr>
                </a:solidFill>
                <a:effectLst>
                  <a:outerShdw blurRad="38100" dist="38100" dir="2700000" algn="tl">
                    <a:srgbClr val="000000">
                      <a:alpha val="43137"/>
                    </a:srgbClr>
                  </a:outerShdw>
                </a:effectLst>
              </a:rPr>
              <a:t>. </a:t>
            </a:r>
            <a:r>
              <a:rPr lang="fr-FR" sz="1600" b="1" dirty="0">
                <a:solidFill>
                  <a:schemeClr val="accent1">
                    <a:lumMod val="40000"/>
                    <a:lumOff val="60000"/>
                  </a:schemeClr>
                </a:solidFill>
                <a:effectLst>
                  <a:outerShdw blurRad="38100" dist="38100" dir="2700000" algn="tl">
                    <a:srgbClr val="000000">
                      <a:alpha val="43137"/>
                    </a:srgbClr>
                  </a:outerShdw>
                </a:effectLst>
              </a:rPr>
              <a:t>Consultée par Josias sur les paroles prophétiques du livre de la Loi retrouvé, elle prophétisa au nom de l’Éternel sa volonté pour le peuple, le pays et le roi : jugement sur Israël pour son infidélité, grâce pour Josias en raison de son cœur repentant </a:t>
            </a:r>
            <a:r>
              <a:rPr lang="fr-FR" b="1" dirty="0">
                <a:solidFill>
                  <a:schemeClr val="bg1"/>
                </a:solidFill>
                <a:effectLst>
                  <a:outerShdw blurRad="38100" dist="38100" dir="2700000" algn="tl">
                    <a:srgbClr val="000000">
                      <a:alpha val="43137"/>
                    </a:srgbClr>
                  </a:outerShdw>
                </a:effectLst>
              </a:rPr>
              <a:t>(2Rois 22.12-20)</a:t>
            </a:r>
            <a:r>
              <a:rPr lang="fr-FR" b="1" dirty="0">
                <a:solidFill>
                  <a:schemeClr val="accent1">
                    <a:lumMod val="40000"/>
                    <a:lumOff val="60000"/>
                  </a:schemeClr>
                </a:solidFill>
                <a:effectLst>
                  <a:outerShdw blurRad="38100" dist="38100" dir="2700000" algn="tl">
                    <a:srgbClr val="000000">
                      <a:alpha val="43137"/>
                    </a:srgbClr>
                  </a:outerShdw>
                </a:effectLst>
              </a:rPr>
              <a:t>.</a:t>
            </a:r>
            <a:endParaRPr lang="fr-FR" b="1" noProof="0" dirty="0">
              <a:solidFill>
                <a:schemeClr val="accent1">
                  <a:lumMod val="40000"/>
                  <a:lumOff val="60000"/>
                </a:schemeClr>
              </a:solidFill>
              <a:effectLst>
                <a:outerShdw blurRad="38100" dist="38100" dir="2700000" algn="tl">
                  <a:srgbClr val="000000">
                    <a:alpha val="43137"/>
                  </a:srgbClr>
                </a:outerShdw>
              </a:effectLst>
            </a:endParaRPr>
          </a:p>
        </p:txBody>
      </p:sp>
      <p:sp>
        <p:nvSpPr>
          <p:cNvPr id="9" name="CuadroTexto 8">
            <a:extLst>
              <a:ext uri="{FF2B5EF4-FFF2-40B4-BE49-F238E27FC236}">
                <a16:creationId xmlns:a16="http://schemas.microsoft.com/office/drawing/2014/main" id="{8E5D6870-6626-960C-88D0-212B02B9D836}"/>
              </a:ext>
            </a:extLst>
          </p:cNvPr>
          <p:cNvSpPr txBox="1"/>
          <p:nvPr/>
        </p:nvSpPr>
        <p:spPr>
          <a:xfrm>
            <a:off x="4306221" y="4413493"/>
            <a:ext cx="3600000"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fr-FR" sz="2000" b="1" noProof="0" dirty="0">
                <a:solidFill>
                  <a:schemeClr val="accent2">
                    <a:lumMod val="40000"/>
                    <a:lumOff val="60000"/>
                  </a:schemeClr>
                </a:solidFill>
                <a:effectLst>
                  <a:outerShdw blurRad="38100" dist="38100" dir="2700000" algn="tl">
                    <a:srgbClr val="000000">
                      <a:alpha val="43137"/>
                    </a:srgbClr>
                  </a:outerShdw>
                </a:effectLst>
              </a:rPr>
              <a:t>DÉBORA.</a:t>
            </a:r>
            <a:r>
              <a:rPr lang="fr-FR" sz="2000" b="1" dirty="0">
                <a:solidFill>
                  <a:schemeClr val="accent2">
                    <a:lumMod val="40000"/>
                    <a:lumOff val="60000"/>
                  </a:schemeClr>
                </a:solidFill>
                <a:effectLst>
                  <a:outerShdw blurRad="38100" dist="38100" dir="2700000" algn="tl">
                    <a:srgbClr val="000000">
                      <a:alpha val="43137"/>
                    </a:srgbClr>
                  </a:outerShdw>
                </a:effectLst>
              </a:rPr>
              <a:t> </a:t>
            </a:r>
            <a:r>
              <a:rPr lang="fr-FR" sz="1600" b="1" dirty="0">
                <a:solidFill>
                  <a:schemeClr val="accent2">
                    <a:lumMod val="40000"/>
                    <a:lumOff val="60000"/>
                  </a:schemeClr>
                </a:solidFill>
                <a:effectLst>
                  <a:outerShdw blurRad="38100" dist="38100" dir="2700000" algn="tl">
                    <a:srgbClr val="000000">
                      <a:alpha val="43137"/>
                    </a:srgbClr>
                  </a:outerShdw>
                </a:effectLst>
              </a:rPr>
              <a:t>elle prophétisa la délivrance divine de l’oppression (20 ans), désigna Barak selon le choix de Dieu et le conduisit à la victoire. Par son cantique prophétique, elle manifesta la gloire de l’Éternel et appela tout Israël à reconnaître sa puissance</a:t>
            </a:r>
            <a:r>
              <a:rPr lang="fr-FR" b="1" dirty="0">
                <a:solidFill>
                  <a:schemeClr val="accent2">
                    <a:lumMod val="40000"/>
                    <a:lumOff val="60000"/>
                  </a:schemeClr>
                </a:solidFill>
                <a:effectLst>
                  <a:outerShdw blurRad="38100" dist="38100" dir="2700000" algn="tl">
                    <a:srgbClr val="000000">
                      <a:alpha val="43137"/>
                    </a:srgbClr>
                  </a:outerShdw>
                </a:effectLst>
              </a:rPr>
              <a:t>. </a:t>
            </a:r>
            <a:r>
              <a:rPr lang="fr-FR" b="1" dirty="0">
                <a:solidFill>
                  <a:schemeClr val="bg1"/>
                </a:solidFill>
                <a:effectLst>
                  <a:outerShdw blurRad="38100" dist="38100" dir="2700000" algn="tl">
                    <a:srgbClr val="000000">
                      <a:alpha val="43137"/>
                    </a:srgbClr>
                  </a:outerShdw>
                </a:effectLst>
              </a:rPr>
              <a:t>(Juges 4.3-9 ; 5.1-31)</a:t>
            </a:r>
            <a:r>
              <a:rPr lang="fr-FR" b="1" dirty="0">
                <a:solidFill>
                  <a:schemeClr val="accent2">
                    <a:lumMod val="40000"/>
                    <a:lumOff val="60000"/>
                  </a:schemeClr>
                </a:solidFill>
                <a:effectLst>
                  <a:outerShdw blurRad="38100" dist="38100" dir="2700000" algn="tl">
                    <a:srgbClr val="000000">
                      <a:alpha val="43137"/>
                    </a:srgbClr>
                  </a:outerShdw>
                </a:effectLst>
              </a:rPr>
              <a:t>.</a:t>
            </a:r>
            <a:endParaRPr lang="fr-FR" b="1" noProof="0" dirty="0">
              <a:solidFill>
                <a:schemeClr val="accent2">
                  <a:lumMod val="40000"/>
                  <a:lumOff val="60000"/>
                </a:schemeClr>
              </a:solidFill>
              <a:effectLst>
                <a:outerShdw blurRad="38100" dist="38100" dir="2700000" algn="tl">
                  <a:srgbClr val="000000">
                    <a:alpha val="43137"/>
                  </a:srgbClr>
                </a:outerShdw>
              </a:effectLst>
            </a:endParaRP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fr-FR" sz="2000" b="1" noProof="0" dirty="0">
                <a:solidFill>
                  <a:schemeClr val="accent4">
                    <a:lumMod val="40000"/>
                    <a:lumOff val="60000"/>
                  </a:schemeClr>
                </a:solidFill>
                <a:effectLst>
                  <a:outerShdw blurRad="38100" dist="38100" dir="2700000" algn="tl">
                    <a:srgbClr val="000000">
                      <a:alpha val="43137"/>
                    </a:srgbClr>
                  </a:outerShdw>
                </a:effectLst>
              </a:rPr>
              <a:t>MARIE</a:t>
            </a:r>
            <a:r>
              <a:rPr lang="fr-FR" sz="2000" b="1" dirty="0">
                <a:solidFill>
                  <a:schemeClr val="accent4">
                    <a:lumMod val="40000"/>
                    <a:lumOff val="60000"/>
                  </a:schemeClr>
                </a:solidFill>
                <a:effectLst>
                  <a:outerShdw blurRad="38100" dist="38100" dir="2700000" algn="tl">
                    <a:srgbClr val="000000">
                      <a:alpha val="43137"/>
                    </a:srgbClr>
                  </a:outerShdw>
                </a:effectLst>
              </a:rPr>
              <a:t>. </a:t>
            </a:r>
            <a:r>
              <a:rPr lang="fr-FR" b="1" dirty="0">
                <a:solidFill>
                  <a:schemeClr val="accent4">
                    <a:lumMod val="40000"/>
                    <a:lumOff val="60000"/>
                  </a:schemeClr>
                </a:solidFill>
                <a:effectLst>
                  <a:outerShdw blurRad="38100" dist="38100" dir="2700000" algn="tl">
                    <a:srgbClr val="000000">
                      <a:alpha val="43137"/>
                    </a:srgbClr>
                  </a:outerShdw>
                </a:effectLst>
              </a:rPr>
              <a:t>Comme prophétesse, elle proclama la gloire de Dieu à Israël après la traversée de la mer Rouge, révélant par le chant ce que l’Éternel avait accompli </a:t>
            </a:r>
            <a:r>
              <a:rPr lang="fr-FR" b="1" dirty="0">
                <a:solidFill>
                  <a:schemeClr val="bg1"/>
                </a:solidFill>
                <a:effectLst>
                  <a:outerShdw blurRad="38100" dist="38100" dir="2700000" algn="tl">
                    <a:srgbClr val="000000">
                      <a:alpha val="43137"/>
                    </a:srgbClr>
                  </a:outerShdw>
                </a:effectLst>
              </a:rPr>
              <a:t>(Exode 15.20-21 ; Michée 6.4)</a:t>
            </a:r>
            <a:r>
              <a:rPr lang="fr-FR" b="1" noProof="0" dirty="0">
                <a:solidFill>
                  <a:schemeClr val="accent4">
                    <a:lumMod val="40000"/>
                    <a:lumOff val="60000"/>
                  </a:schemeClr>
                </a:solidFill>
                <a:effectLst>
                  <a:outerShdw blurRad="38100" dist="38100" dir="2700000" algn="tl">
                    <a:srgbClr val="000000">
                      <a:alpha val="43137"/>
                    </a:srgbClr>
                  </a:outerShdw>
                </a:effectLst>
              </a:rPr>
              <a:t>.</a:t>
            </a: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06222" y="2275456"/>
            <a:ext cx="3599998"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a:fillRect/>
          </a:stretch>
        </p:blipFill>
        <p:spPr>
          <a:xfrm>
            <a:off x="8814773" y="-1670844"/>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52E732A-F5B6-0695-1E17-645309CA0113}"/>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uadroTexto 2">
            <a:extLst>
              <a:ext uri="{FF2B5EF4-FFF2-40B4-BE49-F238E27FC236}">
                <a16:creationId xmlns:a16="http://schemas.microsoft.com/office/drawing/2014/main" id="{B9384564-348E-E63C-C75E-57ABBC7C9542}"/>
              </a:ext>
            </a:extLst>
          </p:cNvPr>
          <p:cNvSpPr txBox="1"/>
          <p:nvPr/>
        </p:nvSpPr>
        <p:spPr>
          <a:xfrm>
            <a:off x="0" y="0"/>
            <a:ext cx="12191999" cy="707886"/>
          </a:xfrm>
          <a:prstGeom prst="rect">
            <a:avLst/>
          </a:prstGeom>
          <a:noFill/>
        </p:spPr>
        <p:txBody>
          <a:bodyPr wrap="square">
            <a:spAutoFit/>
          </a:bodyPr>
          <a:lstStyle/>
          <a:p>
            <a:pPr algn="ctr"/>
            <a:r>
              <a:rPr lang="fr-FR" sz="4000" b="1" noProof="0" dirty="0">
                <a:ln w="0"/>
                <a:solidFill>
                  <a:schemeClr val="bg1"/>
                </a:solidFill>
                <a:effectLst>
                  <a:innerShdw blurRad="63500" dist="50800" dir="13500000">
                    <a:srgbClr val="000000">
                      <a:alpha val="50000"/>
                    </a:srgbClr>
                  </a:innerShdw>
                </a:effectLst>
              </a:rPr>
              <a:t>LES CARACTÉRISTIQUES DES FAUX PROPHÈTES ?</a:t>
            </a:r>
          </a:p>
        </p:txBody>
      </p:sp>
      <p:sp>
        <p:nvSpPr>
          <p:cNvPr id="5" name="CuadroTexto 4">
            <a:extLst>
              <a:ext uri="{FF2B5EF4-FFF2-40B4-BE49-F238E27FC236}">
                <a16:creationId xmlns:a16="http://schemas.microsoft.com/office/drawing/2014/main" id="{605BB96E-467C-F5C6-C590-E50432DA89A5}"/>
              </a:ext>
            </a:extLst>
          </p:cNvPr>
          <p:cNvSpPr txBox="1"/>
          <p:nvPr/>
        </p:nvSpPr>
        <p:spPr>
          <a:xfrm>
            <a:off x="0" y="579094"/>
            <a:ext cx="12192000" cy="830997"/>
          </a:xfrm>
          <a:prstGeom prst="rect">
            <a:avLst/>
          </a:prstGeom>
          <a:noFill/>
        </p:spPr>
        <p:txBody>
          <a:bodyPr wrap="square">
            <a:spAutoFit/>
          </a:bodyPr>
          <a:lstStyle/>
          <a:p>
            <a:pPr algn="ctr"/>
            <a:r>
              <a:rPr lang="fr-FR" sz="16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Et l'Eternel me dit: C'est le mensonge que prophétisent en mon nom les prophètes; Je ne les ai point envoyés, je ne leur ai point donné d'ordre, Je ne leur ai point parlé; Ce sont des visions mensongères, de vaines prédictions, Des tromperies de leur </a:t>
            </a:r>
            <a:r>
              <a:rPr lang="fr-FR" sz="1600"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coeur</a:t>
            </a:r>
            <a:r>
              <a:rPr lang="fr-FR" sz="16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qu'ils vous prophétisent.» </a:t>
            </a:r>
            <a:r>
              <a:rPr lang="fr-FR" sz="1600" b="1" noProof="0"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(Jérémie 14.14)</a:t>
            </a:r>
          </a:p>
        </p:txBody>
      </p:sp>
      <p:sp>
        <p:nvSpPr>
          <p:cNvPr id="6" name="CuadroTexto 5">
            <a:extLst>
              <a:ext uri="{FF2B5EF4-FFF2-40B4-BE49-F238E27FC236}">
                <a16:creationId xmlns:a16="http://schemas.microsoft.com/office/drawing/2014/main" id="{C701FB5B-08AE-F42E-6E26-836135F6AB9C}"/>
              </a:ext>
            </a:extLst>
          </p:cNvPr>
          <p:cNvSpPr txBox="1"/>
          <p:nvPr/>
        </p:nvSpPr>
        <p:spPr>
          <a:xfrm>
            <a:off x="0" y="1400175"/>
            <a:ext cx="9999405" cy="707886"/>
          </a:xfrm>
          <a:prstGeom prst="rect">
            <a:avLst/>
          </a:prstGeom>
          <a:noFill/>
        </p:spPr>
        <p:txBody>
          <a:bodyPr wrap="square" rtlCol="0">
            <a:spAutoFit/>
          </a:bodyPr>
          <a:lstStyle/>
          <a:p>
            <a:pPr>
              <a:spcBef>
                <a:spcPts val="600"/>
              </a:spcBef>
            </a:pPr>
            <a:r>
              <a:rPr lang="fr-FR" sz="2000" b="1" dirty="0"/>
              <a:t>Tous ceux qui prophétisaient ne le faisaient pas parce qu’ils avaient reçu un message de Dieu </a:t>
            </a:r>
            <a:r>
              <a:rPr lang="fr-FR" sz="2000" b="1" dirty="0">
                <a:solidFill>
                  <a:srgbClr val="FF0000"/>
                </a:solidFill>
              </a:rPr>
              <a:t>(Jr. 14, 14)</a:t>
            </a:r>
            <a:r>
              <a:rPr lang="fr-FR" sz="2000" b="1" dirty="0"/>
              <a:t>. Quel était leur message et pourquoi le transmettaient-ils ?</a:t>
            </a:r>
          </a:p>
        </p:txBody>
      </p:sp>
      <p:sp>
        <p:nvSpPr>
          <p:cNvPr id="17" name="Freeform 16">
            <a:extLst>
              <a:ext uri="{FF2B5EF4-FFF2-40B4-BE49-F238E27FC236}">
                <a16:creationId xmlns:a16="http://schemas.microsoft.com/office/drawing/2014/main" id="{76AB658B-01F5-3FF9-5333-F9231F32615B}"/>
              </a:ext>
            </a:extLst>
          </p:cNvPr>
          <p:cNvSpPr/>
          <p:nvPr/>
        </p:nvSpPr>
        <p:spPr>
          <a:xfrm>
            <a:off x="1917732" y="3360304"/>
            <a:ext cx="6103620" cy="328102"/>
          </a:xfrm>
          <a:custGeom>
            <a:avLst/>
            <a:gdLst>
              <a:gd name="csX0" fmla="*/ 0 w 6103620"/>
              <a:gd name="csY0" fmla="*/ 32810 h 328102"/>
              <a:gd name="csX1" fmla="*/ 32810 w 6103620"/>
              <a:gd name="csY1" fmla="*/ 0 h 328102"/>
              <a:gd name="csX2" fmla="*/ 6070810 w 6103620"/>
              <a:gd name="csY2" fmla="*/ 0 h 328102"/>
              <a:gd name="csX3" fmla="*/ 6103620 w 6103620"/>
              <a:gd name="csY3" fmla="*/ 32810 h 328102"/>
              <a:gd name="csX4" fmla="*/ 6103620 w 6103620"/>
              <a:gd name="csY4" fmla="*/ 295292 h 328102"/>
              <a:gd name="csX5" fmla="*/ 6070810 w 6103620"/>
              <a:gd name="csY5" fmla="*/ 328102 h 328102"/>
              <a:gd name="csX6" fmla="*/ 32810 w 6103620"/>
              <a:gd name="csY6" fmla="*/ 328102 h 328102"/>
              <a:gd name="csX7" fmla="*/ 0 w 6103620"/>
              <a:gd name="csY7" fmla="*/ 295292 h 328102"/>
              <a:gd name="csX8" fmla="*/ 0 w 6103620"/>
              <a:gd name="csY8" fmla="*/ 32810 h 3281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103620" h="328102">
                <a:moveTo>
                  <a:pt x="0" y="32810"/>
                </a:moveTo>
                <a:cubicBezTo>
                  <a:pt x="0" y="14690"/>
                  <a:pt x="14690" y="0"/>
                  <a:pt x="32810" y="0"/>
                </a:cubicBezTo>
                <a:lnTo>
                  <a:pt x="6070810" y="0"/>
                </a:lnTo>
                <a:cubicBezTo>
                  <a:pt x="6088930" y="0"/>
                  <a:pt x="6103620" y="14690"/>
                  <a:pt x="6103620" y="32810"/>
                </a:cubicBezTo>
                <a:lnTo>
                  <a:pt x="6103620" y="295292"/>
                </a:lnTo>
                <a:cubicBezTo>
                  <a:pt x="6103620" y="313412"/>
                  <a:pt x="6088930" y="328102"/>
                  <a:pt x="6070810" y="328102"/>
                </a:cubicBezTo>
                <a:lnTo>
                  <a:pt x="32810" y="328102"/>
                </a:lnTo>
                <a:cubicBezTo>
                  <a:pt x="14690" y="328102"/>
                  <a:pt x="0" y="313412"/>
                  <a:pt x="0" y="295292"/>
                </a:cubicBezTo>
                <a:lnTo>
                  <a:pt x="0" y="32810"/>
                </a:lnTo>
                <a:close/>
              </a:path>
            </a:pathLst>
          </a:custGeom>
          <a:solidFill>
            <a:schemeClr val="accent1">
              <a:lumMod val="40000"/>
              <a:lumOff val="60000"/>
            </a:schemeClr>
          </a:solidFill>
        </p:spPr>
        <p:style>
          <a:lnRef idx="0">
            <a:schemeClr val="lt1">
              <a:hueOff val="0"/>
              <a:satOff val="0"/>
              <a:lumOff val="0"/>
              <a:alphaOff val="0"/>
            </a:schemeClr>
          </a:lnRef>
          <a:fillRef idx="3">
            <a:scrgbClr r="0" g="0" b="0"/>
          </a:fillRef>
          <a:effectRef idx="3">
            <a:schemeClr val="accent4">
              <a:hueOff val="9867426"/>
              <a:satOff val="8312"/>
              <a:lumOff val="-10588"/>
              <a:alphaOff val="0"/>
            </a:schemeClr>
          </a:effectRef>
          <a:fontRef idx="minor">
            <a:schemeClr val="lt1"/>
          </a:fontRef>
        </p:style>
        <p:txBody>
          <a:bodyPr spcFirstLastPara="0" vert="horz" wrap="square" lIns="85810" tIns="85810" rIns="810255" bIns="85810" numCol="1" spcCol="1270" anchor="ctr" anchorCtr="0">
            <a:noAutofit/>
          </a:bodyPr>
          <a:lstStyle/>
          <a:p>
            <a:pPr marL="0" lvl="0" indent="0" algn="l" defTabSz="889000">
              <a:lnSpc>
                <a:spcPct val="90000"/>
              </a:lnSpc>
              <a:spcBef>
                <a:spcPct val="0"/>
              </a:spcBef>
              <a:spcAft>
                <a:spcPct val="35000"/>
              </a:spcAft>
              <a:buNone/>
            </a:pPr>
            <a:r>
              <a:rPr lang="fr-FR" sz="1600" b="1" kern="1200" noProof="0" dirty="0">
                <a:solidFill>
                  <a:schemeClr val="tx1"/>
                </a:solidFill>
              </a:rPr>
              <a:t>Ils cherchaient un gain personnel (Ézéchiel 13.19)</a:t>
            </a:r>
            <a:endParaRPr lang="fr-FR" sz="1600" kern="1200" noProof="0" dirty="0">
              <a:solidFill>
                <a:schemeClr val="tx1"/>
              </a:solidFill>
            </a:endParaRPr>
          </a:p>
        </p:txBody>
      </p:sp>
      <p:grpSp>
        <p:nvGrpSpPr>
          <p:cNvPr id="21" name="Group 3">
            <a:extLst>
              <a:ext uri="{FF2B5EF4-FFF2-40B4-BE49-F238E27FC236}">
                <a16:creationId xmlns:a16="http://schemas.microsoft.com/office/drawing/2014/main" id="{D44C0D8A-DB77-1D87-767E-47D4186A01FB}"/>
              </a:ext>
            </a:extLst>
          </p:cNvPr>
          <p:cNvGrpSpPr/>
          <p:nvPr/>
        </p:nvGrpSpPr>
        <p:grpSpPr>
          <a:xfrm>
            <a:off x="1406553" y="2972546"/>
            <a:ext cx="6103620" cy="464563"/>
            <a:chOff x="1406553" y="2972546"/>
            <a:chExt cx="6103620" cy="464563"/>
          </a:xfrm>
        </p:grpSpPr>
        <p:sp>
          <p:nvSpPr>
            <p:cNvPr id="16" name="Freeform 15">
              <a:extLst>
                <a:ext uri="{FF2B5EF4-FFF2-40B4-BE49-F238E27FC236}">
                  <a16:creationId xmlns:a16="http://schemas.microsoft.com/office/drawing/2014/main" id="{4C44F5FB-D0B1-BD33-98A3-964EA537B66E}"/>
                </a:ext>
              </a:extLst>
            </p:cNvPr>
            <p:cNvSpPr/>
            <p:nvPr/>
          </p:nvSpPr>
          <p:spPr>
            <a:xfrm>
              <a:off x="1406553" y="2972546"/>
              <a:ext cx="6103620" cy="328102"/>
            </a:xfrm>
            <a:custGeom>
              <a:avLst/>
              <a:gdLst>
                <a:gd name="csX0" fmla="*/ 0 w 6103620"/>
                <a:gd name="csY0" fmla="*/ 32810 h 328102"/>
                <a:gd name="csX1" fmla="*/ 32810 w 6103620"/>
                <a:gd name="csY1" fmla="*/ 0 h 328102"/>
                <a:gd name="csX2" fmla="*/ 6070810 w 6103620"/>
                <a:gd name="csY2" fmla="*/ 0 h 328102"/>
                <a:gd name="csX3" fmla="*/ 6103620 w 6103620"/>
                <a:gd name="csY3" fmla="*/ 32810 h 328102"/>
                <a:gd name="csX4" fmla="*/ 6103620 w 6103620"/>
                <a:gd name="csY4" fmla="*/ 295292 h 328102"/>
                <a:gd name="csX5" fmla="*/ 6070810 w 6103620"/>
                <a:gd name="csY5" fmla="*/ 328102 h 328102"/>
                <a:gd name="csX6" fmla="*/ 32810 w 6103620"/>
                <a:gd name="csY6" fmla="*/ 328102 h 328102"/>
                <a:gd name="csX7" fmla="*/ 0 w 6103620"/>
                <a:gd name="csY7" fmla="*/ 295292 h 328102"/>
                <a:gd name="csX8" fmla="*/ 0 w 6103620"/>
                <a:gd name="csY8" fmla="*/ 32810 h 3281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103620" h="328102">
                  <a:moveTo>
                    <a:pt x="0" y="32810"/>
                  </a:moveTo>
                  <a:cubicBezTo>
                    <a:pt x="0" y="14690"/>
                    <a:pt x="14690" y="0"/>
                    <a:pt x="32810" y="0"/>
                  </a:cubicBezTo>
                  <a:lnTo>
                    <a:pt x="6070810" y="0"/>
                  </a:lnTo>
                  <a:cubicBezTo>
                    <a:pt x="6088930" y="0"/>
                    <a:pt x="6103620" y="14690"/>
                    <a:pt x="6103620" y="32810"/>
                  </a:cubicBezTo>
                  <a:lnTo>
                    <a:pt x="6103620" y="295292"/>
                  </a:lnTo>
                  <a:cubicBezTo>
                    <a:pt x="6103620" y="313412"/>
                    <a:pt x="6088930" y="328102"/>
                    <a:pt x="6070810" y="328102"/>
                  </a:cubicBezTo>
                  <a:lnTo>
                    <a:pt x="32810" y="328102"/>
                  </a:lnTo>
                  <a:cubicBezTo>
                    <a:pt x="14690" y="328102"/>
                    <a:pt x="0" y="313412"/>
                    <a:pt x="0" y="295292"/>
                  </a:cubicBezTo>
                  <a:lnTo>
                    <a:pt x="0" y="32810"/>
                  </a:lnTo>
                  <a:close/>
                </a:path>
              </a:pathLst>
            </a:custGeom>
            <a:solidFill>
              <a:srgbClr val="FFB3FF"/>
            </a:solidFill>
          </p:spPr>
          <p:style>
            <a:lnRef idx="0">
              <a:schemeClr val="lt1">
                <a:hueOff val="0"/>
                <a:satOff val="0"/>
                <a:lumOff val="0"/>
                <a:alphaOff val="0"/>
              </a:schemeClr>
            </a:lnRef>
            <a:fillRef idx="3">
              <a:scrgbClr r="0" g="0" b="0"/>
            </a:fillRef>
            <a:effectRef idx="3">
              <a:schemeClr val="accent4">
                <a:hueOff val="6578285"/>
                <a:satOff val="5541"/>
                <a:lumOff val="-7059"/>
                <a:alphaOff val="0"/>
              </a:schemeClr>
            </a:effectRef>
            <a:fontRef idx="minor">
              <a:schemeClr val="lt1"/>
            </a:fontRef>
          </p:style>
          <p:txBody>
            <a:bodyPr spcFirstLastPara="0" vert="horz" wrap="square" lIns="85810" tIns="85810" rIns="802625" bIns="85810" numCol="1" spcCol="1270" anchor="ctr" anchorCtr="0">
              <a:noAutofit/>
            </a:bodyPr>
            <a:lstStyle/>
            <a:p>
              <a:pPr marL="0" lvl="0" indent="0" algn="l" defTabSz="889000">
                <a:lnSpc>
                  <a:spcPct val="90000"/>
                </a:lnSpc>
                <a:spcBef>
                  <a:spcPct val="0"/>
                </a:spcBef>
                <a:spcAft>
                  <a:spcPct val="35000"/>
                </a:spcAft>
                <a:buNone/>
              </a:pPr>
              <a:r>
                <a:rPr lang="fr-FR" sz="1600" b="1" kern="1200" noProof="0" dirty="0">
                  <a:solidFill>
                    <a:schemeClr val="tx1"/>
                  </a:solidFill>
                </a:rPr>
                <a:t>Ils ne s’élevaient pas contre le péché (</a:t>
              </a:r>
              <a:r>
                <a:rPr lang="fr-FR" sz="1600" b="1" dirty="0">
                  <a:solidFill>
                    <a:schemeClr val="tx1"/>
                  </a:solidFill>
                </a:rPr>
                <a:t>E</a:t>
              </a:r>
              <a:r>
                <a:rPr lang="fr-FR" sz="1600" b="1" kern="1200" noProof="0" dirty="0">
                  <a:solidFill>
                    <a:schemeClr val="tx1"/>
                  </a:solidFill>
                </a:rPr>
                <a:t>z.13.22)</a:t>
              </a:r>
              <a:endParaRPr lang="fr-FR" sz="1600" kern="1200" noProof="0" dirty="0">
                <a:solidFill>
                  <a:schemeClr val="tx1"/>
                </a:solidFill>
              </a:endParaRPr>
            </a:p>
          </p:txBody>
        </p:sp>
        <p:sp>
          <p:nvSpPr>
            <p:cNvPr id="20" name="Freeform 19">
              <a:extLst>
                <a:ext uri="{FF2B5EF4-FFF2-40B4-BE49-F238E27FC236}">
                  <a16:creationId xmlns:a16="http://schemas.microsoft.com/office/drawing/2014/main" id="{313838C7-A97F-10D7-4D5F-7E0D1AB65FA8}"/>
                </a:ext>
              </a:extLst>
            </p:cNvPr>
            <p:cNvSpPr/>
            <p:nvPr/>
          </p:nvSpPr>
          <p:spPr>
            <a:xfrm>
              <a:off x="7296907" y="3223843"/>
              <a:ext cx="213266" cy="213266"/>
            </a:xfrm>
            <a:custGeom>
              <a:avLst/>
              <a:gdLst>
                <a:gd name="csX0" fmla="*/ 0 w 213266"/>
                <a:gd name="csY0" fmla="*/ 117296 h 213266"/>
                <a:gd name="csX1" fmla="*/ 47985 w 213266"/>
                <a:gd name="csY1" fmla="*/ 117296 h 213266"/>
                <a:gd name="csX2" fmla="*/ 47985 w 213266"/>
                <a:gd name="csY2" fmla="*/ 0 h 213266"/>
                <a:gd name="csX3" fmla="*/ 165281 w 213266"/>
                <a:gd name="csY3" fmla="*/ 0 h 213266"/>
                <a:gd name="csX4" fmla="*/ 165281 w 213266"/>
                <a:gd name="csY4" fmla="*/ 117296 h 213266"/>
                <a:gd name="csX5" fmla="*/ 213266 w 213266"/>
                <a:gd name="csY5" fmla="*/ 117296 h 213266"/>
                <a:gd name="csX6" fmla="*/ 106633 w 213266"/>
                <a:gd name="csY6" fmla="*/ 213266 h 213266"/>
                <a:gd name="csX7" fmla="*/ 0 w 213266"/>
                <a:gd name="csY7" fmla="*/ 117296 h 213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13266" h="213266">
                  <a:moveTo>
                    <a:pt x="0" y="117296"/>
                  </a:moveTo>
                  <a:lnTo>
                    <a:pt x="47985" y="117296"/>
                  </a:lnTo>
                  <a:lnTo>
                    <a:pt x="47985" y="0"/>
                  </a:lnTo>
                  <a:lnTo>
                    <a:pt x="165281" y="0"/>
                  </a:lnTo>
                  <a:lnTo>
                    <a:pt x="165281" y="117296"/>
                  </a:lnTo>
                  <a:lnTo>
                    <a:pt x="213266" y="117296"/>
                  </a:lnTo>
                  <a:lnTo>
                    <a:pt x="106633" y="213266"/>
                  </a:lnTo>
                  <a:lnTo>
                    <a:pt x="0" y="117296"/>
                  </a:lnTo>
                  <a:close/>
                </a:path>
              </a:pathLst>
            </a:custGeom>
            <a:solidFill>
              <a:schemeClr val="tx2">
                <a:lumMod val="75000"/>
                <a:alpha val="90000"/>
              </a:schemeClr>
            </a:solidFill>
            <a:scene3d>
              <a:camera prst="orthographicFront"/>
              <a:lightRig rig="threePt" dir="t"/>
            </a:scene3d>
            <a:sp3d>
              <a:bevelT/>
            </a:sp3d>
          </p:spPr>
          <p:style>
            <a:lnRef idx="1">
              <a:schemeClr val="accent4">
                <a:tint val="40000"/>
                <a:alpha val="90000"/>
                <a:hueOff val="10031901"/>
                <a:satOff val="-4099"/>
                <a:lumOff val="-1128"/>
                <a:alphaOff val="0"/>
              </a:schemeClr>
            </a:lnRef>
            <a:fillRef idx="1">
              <a:scrgbClr r="0" g="0" b="0"/>
            </a:fillRef>
            <a:effectRef idx="2">
              <a:schemeClr val="accent4">
                <a:tint val="40000"/>
                <a:alpha val="90000"/>
                <a:hueOff val="10031901"/>
                <a:satOff val="-4099"/>
                <a:lumOff val="-1128"/>
                <a:alphaOff val="0"/>
              </a:schemeClr>
            </a:effectRef>
            <a:fontRef idx="minor">
              <a:schemeClr val="dk1">
                <a:hueOff val="0"/>
                <a:satOff val="0"/>
                <a:lumOff val="0"/>
                <a:alphaOff val="0"/>
              </a:schemeClr>
            </a:fontRef>
          </p:style>
          <p:txBody>
            <a:bodyPr spcFirstLastPara="0" vert="horz" wrap="square" lIns="59415" tIns="11430" rIns="59415" bIns="64213" numCol="1" spcCol="1270" anchor="ctr" anchorCtr="0">
              <a:noAutofit/>
            </a:bodyPr>
            <a:lstStyle/>
            <a:p>
              <a:pPr marL="0" lvl="0" indent="0" algn="ctr" defTabSz="400050">
                <a:lnSpc>
                  <a:spcPct val="90000"/>
                </a:lnSpc>
                <a:spcBef>
                  <a:spcPct val="0"/>
                </a:spcBef>
                <a:spcAft>
                  <a:spcPct val="35000"/>
                </a:spcAft>
                <a:buNone/>
              </a:pPr>
              <a:endParaRPr lang="fr-FR" sz="900" kern="1200" noProof="0" dirty="0">
                <a:solidFill>
                  <a:schemeClr val="tx1"/>
                </a:solidFill>
              </a:endParaRPr>
            </a:p>
          </p:txBody>
        </p:sp>
      </p:grpSp>
      <p:grpSp>
        <p:nvGrpSpPr>
          <p:cNvPr id="7" name="Group 2">
            <a:extLst>
              <a:ext uri="{FF2B5EF4-FFF2-40B4-BE49-F238E27FC236}">
                <a16:creationId xmlns:a16="http://schemas.microsoft.com/office/drawing/2014/main" id="{3EB8C33E-0073-5958-85C7-7DAD54EDB8B9}"/>
              </a:ext>
            </a:extLst>
          </p:cNvPr>
          <p:cNvGrpSpPr/>
          <p:nvPr/>
        </p:nvGrpSpPr>
        <p:grpSpPr>
          <a:xfrm>
            <a:off x="903005" y="2584788"/>
            <a:ext cx="6103620" cy="464563"/>
            <a:chOff x="903005" y="2584788"/>
            <a:chExt cx="6103620" cy="464563"/>
          </a:xfrm>
        </p:grpSpPr>
        <p:sp>
          <p:nvSpPr>
            <p:cNvPr id="15" name="Freeform 14">
              <a:extLst>
                <a:ext uri="{FF2B5EF4-FFF2-40B4-BE49-F238E27FC236}">
                  <a16:creationId xmlns:a16="http://schemas.microsoft.com/office/drawing/2014/main" id="{06F60383-BC00-21D8-BBBF-C9B6E03C873B}"/>
                </a:ext>
              </a:extLst>
            </p:cNvPr>
            <p:cNvSpPr/>
            <p:nvPr/>
          </p:nvSpPr>
          <p:spPr>
            <a:xfrm>
              <a:off x="903005" y="2584788"/>
              <a:ext cx="6103620" cy="328102"/>
            </a:xfrm>
            <a:custGeom>
              <a:avLst/>
              <a:gdLst>
                <a:gd name="csX0" fmla="*/ 0 w 6103620"/>
                <a:gd name="csY0" fmla="*/ 32810 h 328102"/>
                <a:gd name="csX1" fmla="*/ 32810 w 6103620"/>
                <a:gd name="csY1" fmla="*/ 0 h 328102"/>
                <a:gd name="csX2" fmla="*/ 6070810 w 6103620"/>
                <a:gd name="csY2" fmla="*/ 0 h 328102"/>
                <a:gd name="csX3" fmla="*/ 6103620 w 6103620"/>
                <a:gd name="csY3" fmla="*/ 32810 h 328102"/>
                <a:gd name="csX4" fmla="*/ 6103620 w 6103620"/>
                <a:gd name="csY4" fmla="*/ 295292 h 328102"/>
                <a:gd name="csX5" fmla="*/ 6070810 w 6103620"/>
                <a:gd name="csY5" fmla="*/ 328102 h 328102"/>
                <a:gd name="csX6" fmla="*/ 32810 w 6103620"/>
                <a:gd name="csY6" fmla="*/ 328102 h 328102"/>
                <a:gd name="csX7" fmla="*/ 0 w 6103620"/>
                <a:gd name="csY7" fmla="*/ 295292 h 328102"/>
                <a:gd name="csX8" fmla="*/ 0 w 6103620"/>
                <a:gd name="csY8" fmla="*/ 32810 h 3281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103620" h="328102">
                  <a:moveTo>
                    <a:pt x="0" y="32810"/>
                  </a:moveTo>
                  <a:cubicBezTo>
                    <a:pt x="0" y="14690"/>
                    <a:pt x="14690" y="0"/>
                    <a:pt x="32810" y="0"/>
                  </a:cubicBezTo>
                  <a:lnTo>
                    <a:pt x="6070810" y="0"/>
                  </a:lnTo>
                  <a:cubicBezTo>
                    <a:pt x="6088930" y="0"/>
                    <a:pt x="6103620" y="14690"/>
                    <a:pt x="6103620" y="32810"/>
                  </a:cubicBezTo>
                  <a:lnTo>
                    <a:pt x="6103620" y="295292"/>
                  </a:lnTo>
                  <a:cubicBezTo>
                    <a:pt x="6103620" y="313412"/>
                    <a:pt x="6088930" y="328102"/>
                    <a:pt x="6070810" y="328102"/>
                  </a:cubicBezTo>
                  <a:lnTo>
                    <a:pt x="32810" y="328102"/>
                  </a:lnTo>
                  <a:cubicBezTo>
                    <a:pt x="14690" y="328102"/>
                    <a:pt x="0" y="313412"/>
                    <a:pt x="0" y="295292"/>
                  </a:cubicBezTo>
                  <a:lnTo>
                    <a:pt x="0" y="32810"/>
                  </a:lnTo>
                  <a:close/>
                </a:path>
              </a:pathLst>
            </a:custGeom>
            <a:solidFill>
              <a:schemeClr val="accent2">
                <a:lumMod val="40000"/>
                <a:lumOff val="60000"/>
              </a:schemeClr>
            </a:solidFill>
          </p:spPr>
          <p:style>
            <a:lnRef idx="0">
              <a:schemeClr val="lt1">
                <a:hueOff val="0"/>
                <a:satOff val="0"/>
                <a:lumOff val="0"/>
                <a:alphaOff val="0"/>
              </a:schemeClr>
            </a:lnRef>
            <a:fillRef idx="3">
              <a:scrgbClr r="0" g="0" b="0"/>
            </a:fillRef>
            <a:effectRef idx="3">
              <a:schemeClr val="accent4">
                <a:hueOff val="3289142"/>
                <a:satOff val="2771"/>
                <a:lumOff val="-3529"/>
                <a:alphaOff val="0"/>
              </a:schemeClr>
            </a:effectRef>
            <a:fontRef idx="minor">
              <a:schemeClr val="lt1"/>
            </a:fontRef>
          </p:style>
          <p:txBody>
            <a:bodyPr spcFirstLastPara="0" vert="horz" wrap="square" lIns="85810" tIns="85810" rIns="810255" bIns="85810" numCol="1" spcCol="1270" anchor="ctr" anchorCtr="0">
              <a:noAutofit/>
            </a:bodyPr>
            <a:lstStyle/>
            <a:p>
              <a:pPr marL="0" lvl="0" indent="0" algn="l" defTabSz="889000">
                <a:lnSpc>
                  <a:spcPct val="90000"/>
                </a:lnSpc>
                <a:spcBef>
                  <a:spcPct val="0"/>
                </a:spcBef>
                <a:spcAft>
                  <a:spcPct val="35000"/>
                </a:spcAft>
                <a:buNone/>
              </a:pPr>
              <a:r>
                <a:rPr lang="fr-FR" sz="1600" b="1" kern="1200" noProof="0" dirty="0">
                  <a:solidFill>
                    <a:schemeClr val="tx1"/>
                  </a:solidFill>
                </a:rPr>
                <a:t>Ils disaient ce que les gens voulaient entendre (</a:t>
              </a:r>
              <a:r>
                <a:rPr lang="fr-FR" sz="1600" b="1" dirty="0">
                  <a:solidFill>
                    <a:schemeClr val="tx1"/>
                  </a:solidFill>
                </a:rPr>
                <a:t>E</a:t>
              </a:r>
              <a:r>
                <a:rPr lang="fr-FR" sz="1600" b="1" kern="1200" noProof="0" dirty="0">
                  <a:solidFill>
                    <a:schemeClr val="tx1"/>
                  </a:solidFill>
                </a:rPr>
                <a:t>z 13.16)</a:t>
              </a:r>
              <a:endParaRPr lang="fr-FR" sz="1600" kern="1200" noProof="0" dirty="0">
                <a:solidFill>
                  <a:schemeClr val="tx1"/>
                </a:solidFill>
              </a:endParaRPr>
            </a:p>
          </p:txBody>
        </p:sp>
        <p:sp>
          <p:nvSpPr>
            <p:cNvPr id="19" name="Freeform 18">
              <a:extLst>
                <a:ext uri="{FF2B5EF4-FFF2-40B4-BE49-F238E27FC236}">
                  <a16:creationId xmlns:a16="http://schemas.microsoft.com/office/drawing/2014/main" id="{E2732E81-5C3A-CBA0-15F1-69E5B392D196}"/>
                </a:ext>
              </a:extLst>
            </p:cNvPr>
            <p:cNvSpPr/>
            <p:nvPr/>
          </p:nvSpPr>
          <p:spPr>
            <a:xfrm>
              <a:off x="6793359" y="2836085"/>
              <a:ext cx="213266" cy="213266"/>
            </a:xfrm>
            <a:custGeom>
              <a:avLst/>
              <a:gdLst>
                <a:gd name="csX0" fmla="*/ 0 w 213266"/>
                <a:gd name="csY0" fmla="*/ 117296 h 213266"/>
                <a:gd name="csX1" fmla="*/ 47985 w 213266"/>
                <a:gd name="csY1" fmla="*/ 117296 h 213266"/>
                <a:gd name="csX2" fmla="*/ 47985 w 213266"/>
                <a:gd name="csY2" fmla="*/ 0 h 213266"/>
                <a:gd name="csX3" fmla="*/ 165281 w 213266"/>
                <a:gd name="csY3" fmla="*/ 0 h 213266"/>
                <a:gd name="csX4" fmla="*/ 165281 w 213266"/>
                <a:gd name="csY4" fmla="*/ 117296 h 213266"/>
                <a:gd name="csX5" fmla="*/ 213266 w 213266"/>
                <a:gd name="csY5" fmla="*/ 117296 h 213266"/>
                <a:gd name="csX6" fmla="*/ 106633 w 213266"/>
                <a:gd name="csY6" fmla="*/ 213266 h 213266"/>
                <a:gd name="csX7" fmla="*/ 0 w 213266"/>
                <a:gd name="csY7" fmla="*/ 117296 h 213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13266" h="213266">
                  <a:moveTo>
                    <a:pt x="0" y="117296"/>
                  </a:moveTo>
                  <a:lnTo>
                    <a:pt x="47985" y="117296"/>
                  </a:lnTo>
                  <a:lnTo>
                    <a:pt x="47985" y="0"/>
                  </a:lnTo>
                  <a:lnTo>
                    <a:pt x="165281" y="0"/>
                  </a:lnTo>
                  <a:lnTo>
                    <a:pt x="165281" y="117296"/>
                  </a:lnTo>
                  <a:lnTo>
                    <a:pt x="213266" y="117296"/>
                  </a:lnTo>
                  <a:lnTo>
                    <a:pt x="106633" y="213266"/>
                  </a:lnTo>
                  <a:lnTo>
                    <a:pt x="0" y="117296"/>
                  </a:lnTo>
                  <a:close/>
                </a:path>
              </a:pathLst>
            </a:custGeom>
            <a:solidFill>
              <a:schemeClr val="accent2">
                <a:lumMod val="75000"/>
                <a:alpha val="90000"/>
              </a:schemeClr>
            </a:solidFill>
            <a:scene3d>
              <a:camera prst="orthographicFront"/>
              <a:lightRig rig="threePt" dir="t"/>
            </a:scene3d>
            <a:sp3d>
              <a:bevelT/>
            </a:sp3d>
          </p:spPr>
          <p:style>
            <a:lnRef idx="1">
              <a:schemeClr val="accent4">
                <a:tint val="40000"/>
                <a:alpha val="90000"/>
                <a:hueOff val="5015950"/>
                <a:satOff val="-2050"/>
                <a:lumOff val="-564"/>
                <a:alphaOff val="0"/>
              </a:schemeClr>
            </a:lnRef>
            <a:fillRef idx="1">
              <a:scrgbClr r="0" g="0" b="0"/>
            </a:fillRef>
            <a:effectRef idx="2">
              <a:schemeClr val="accent4">
                <a:tint val="40000"/>
                <a:alpha val="90000"/>
                <a:hueOff val="5015950"/>
                <a:satOff val="-2050"/>
                <a:lumOff val="-564"/>
                <a:alphaOff val="0"/>
              </a:schemeClr>
            </a:effectRef>
            <a:fontRef idx="minor">
              <a:schemeClr val="dk1">
                <a:hueOff val="0"/>
                <a:satOff val="0"/>
                <a:lumOff val="0"/>
                <a:alphaOff val="0"/>
              </a:schemeClr>
            </a:fontRef>
          </p:style>
          <p:txBody>
            <a:bodyPr spcFirstLastPara="0" vert="horz" wrap="square" lIns="59415" tIns="11430" rIns="59415" bIns="64213" numCol="1" spcCol="1270" anchor="ctr" anchorCtr="0">
              <a:noAutofit/>
            </a:bodyPr>
            <a:lstStyle/>
            <a:p>
              <a:pPr marL="0" lvl="0" indent="0" algn="ctr" defTabSz="400050">
                <a:lnSpc>
                  <a:spcPct val="90000"/>
                </a:lnSpc>
                <a:spcBef>
                  <a:spcPct val="0"/>
                </a:spcBef>
                <a:spcAft>
                  <a:spcPct val="35000"/>
                </a:spcAft>
                <a:buNone/>
              </a:pPr>
              <a:endParaRPr lang="fr-FR" sz="900" kern="1200" noProof="0" dirty="0">
                <a:solidFill>
                  <a:schemeClr val="tx1"/>
                </a:solidFill>
              </a:endParaRPr>
            </a:p>
          </p:txBody>
        </p:sp>
      </p:grpSp>
      <p:grpSp>
        <p:nvGrpSpPr>
          <p:cNvPr id="2" name="Group 1">
            <a:extLst>
              <a:ext uri="{FF2B5EF4-FFF2-40B4-BE49-F238E27FC236}">
                <a16:creationId xmlns:a16="http://schemas.microsoft.com/office/drawing/2014/main" id="{E814E9E0-AF9E-1452-0359-28CD01FE9BA4}"/>
              </a:ext>
            </a:extLst>
          </p:cNvPr>
          <p:cNvGrpSpPr/>
          <p:nvPr/>
        </p:nvGrpSpPr>
        <p:grpSpPr>
          <a:xfrm>
            <a:off x="391827" y="2197030"/>
            <a:ext cx="6103620" cy="464563"/>
            <a:chOff x="391827" y="2197030"/>
            <a:chExt cx="6103620" cy="464563"/>
          </a:xfrm>
        </p:grpSpPr>
        <p:sp>
          <p:nvSpPr>
            <p:cNvPr id="14" name="Freeform 13">
              <a:extLst>
                <a:ext uri="{FF2B5EF4-FFF2-40B4-BE49-F238E27FC236}">
                  <a16:creationId xmlns:a16="http://schemas.microsoft.com/office/drawing/2014/main" id="{E489E8F7-4455-51FA-2080-C3D8F0071265}"/>
                </a:ext>
              </a:extLst>
            </p:cNvPr>
            <p:cNvSpPr/>
            <p:nvPr/>
          </p:nvSpPr>
          <p:spPr>
            <a:xfrm>
              <a:off x="391827" y="2197030"/>
              <a:ext cx="6103620" cy="328102"/>
            </a:xfrm>
            <a:custGeom>
              <a:avLst/>
              <a:gdLst>
                <a:gd name="csX0" fmla="*/ 0 w 6103620"/>
                <a:gd name="csY0" fmla="*/ 32810 h 328102"/>
                <a:gd name="csX1" fmla="*/ 32810 w 6103620"/>
                <a:gd name="csY1" fmla="*/ 0 h 328102"/>
                <a:gd name="csX2" fmla="*/ 6070810 w 6103620"/>
                <a:gd name="csY2" fmla="*/ 0 h 328102"/>
                <a:gd name="csX3" fmla="*/ 6103620 w 6103620"/>
                <a:gd name="csY3" fmla="*/ 32810 h 328102"/>
                <a:gd name="csX4" fmla="*/ 6103620 w 6103620"/>
                <a:gd name="csY4" fmla="*/ 295292 h 328102"/>
                <a:gd name="csX5" fmla="*/ 6070810 w 6103620"/>
                <a:gd name="csY5" fmla="*/ 328102 h 328102"/>
                <a:gd name="csX6" fmla="*/ 32810 w 6103620"/>
                <a:gd name="csY6" fmla="*/ 328102 h 328102"/>
                <a:gd name="csX7" fmla="*/ 0 w 6103620"/>
                <a:gd name="csY7" fmla="*/ 295292 h 328102"/>
                <a:gd name="csX8" fmla="*/ 0 w 6103620"/>
                <a:gd name="csY8" fmla="*/ 32810 h 3281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103620" h="328102">
                  <a:moveTo>
                    <a:pt x="0" y="32810"/>
                  </a:moveTo>
                  <a:cubicBezTo>
                    <a:pt x="0" y="14690"/>
                    <a:pt x="14690" y="0"/>
                    <a:pt x="32810" y="0"/>
                  </a:cubicBezTo>
                  <a:lnTo>
                    <a:pt x="6070810" y="0"/>
                  </a:lnTo>
                  <a:cubicBezTo>
                    <a:pt x="6088930" y="0"/>
                    <a:pt x="6103620" y="14690"/>
                    <a:pt x="6103620" y="32810"/>
                  </a:cubicBezTo>
                  <a:lnTo>
                    <a:pt x="6103620" y="295292"/>
                  </a:lnTo>
                  <a:cubicBezTo>
                    <a:pt x="6103620" y="313412"/>
                    <a:pt x="6088930" y="328102"/>
                    <a:pt x="6070810" y="328102"/>
                  </a:cubicBezTo>
                  <a:lnTo>
                    <a:pt x="32810" y="328102"/>
                  </a:lnTo>
                  <a:cubicBezTo>
                    <a:pt x="14690" y="328102"/>
                    <a:pt x="0" y="313412"/>
                    <a:pt x="0" y="295292"/>
                  </a:cubicBezTo>
                  <a:lnTo>
                    <a:pt x="0" y="32810"/>
                  </a:lnTo>
                  <a:close/>
                </a:path>
              </a:pathLst>
            </a:custGeom>
            <a:solidFill>
              <a:schemeClr val="accent4">
                <a:lumMod val="40000"/>
                <a:lumOff val="60000"/>
              </a:schemeClr>
            </a:solidFill>
          </p:spPr>
          <p:style>
            <a:lnRef idx="0">
              <a:schemeClr val="lt1">
                <a:hueOff val="0"/>
                <a:satOff val="0"/>
                <a:lumOff val="0"/>
                <a:alphaOff val="0"/>
              </a:schemeClr>
            </a:lnRef>
            <a:fillRef idx="3">
              <a:scrgbClr r="0" g="0" b="0"/>
            </a:fillRef>
            <a:effectRef idx="3">
              <a:schemeClr val="accent4">
                <a:hueOff val="0"/>
                <a:satOff val="0"/>
                <a:lumOff val="0"/>
                <a:alphaOff val="0"/>
              </a:schemeClr>
            </a:effectRef>
            <a:fontRef idx="minor">
              <a:schemeClr val="lt1"/>
            </a:fontRef>
          </p:style>
          <p:txBody>
            <a:bodyPr spcFirstLastPara="0" vert="horz" wrap="square" lIns="85810" tIns="85810" rIns="448363" bIns="85810" numCol="1" spcCol="1270" anchor="ctr" anchorCtr="0">
              <a:noAutofit/>
            </a:bodyPr>
            <a:lstStyle/>
            <a:p>
              <a:pPr marL="0" lvl="0" indent="0" algn="l" defTabSz="889000">
                <a:lnSpc>
                  <a:spcPct val="90000"/>
                </a:lnSpc>
                <a:spcBef>
                  <a:spcPct val="0"/>
                </a:spcBef>
                <a:spcAft>
                  <a:spcPct val="35000"/>
                </a:spcAft>
                <a:buNone/>
              </a:pPr>
              <a:r>
                <a:rPr lang="fr-FR" sz="1600" b="1" kern="1200" noProof="0" dirty="0">
                  <a:solidFill>
                    <a:schemeClr val="tx1"/>
                  </a:solidFill>
                </a:rPr>
                <a:t>Ils inventaient leurs propres prophéties (Ézéchiel 13.2, 17)</a:t>
              </a:r>
              <a:endParaRPr lang="fr-FR" sz="1600" kern="1200" noProof="0" dirty="0">
                <a:solidFill>
                  <a:schemeClr val="tx1"/>
                </a:solidFill>
              </a:endParaRPr>
            </a:p>
          </p:txBody>
        </p:sp>
        <p:sp>
          <p:nvSpPr>
            <p:cNvPr id="18" name="Freeform 17">
              <a:extLst>
                <a:ext uri="{FF2B5EF4-FFF2-40B4-BE49-F238E27FC236}">
                  <a16:creationId xmlns:a16="http://schemas.microsoft.com/office/drawing/2014/main" id="{EE4F6B03-6C4C-9997-89DD-D7B3F819F9CC}"/>
                </a:ext>
              </a:extLst>
            </p:cNvPr>
            <p:cNvSpPr/>
            <p:nvPr/>
          </p:nvSpPr>
          <p:spPr>
            <a:xfrm>
              <a:off x="6282180" y="2448327"/>
              <a:ext cx="213266" cy="213266"/>
            </a:xfrm>
            <a:custGeom>
              <a:avLst/>
              <a:gdLst>
                <a:gd name="csX0" fmla="*/ 0 w 213266"/>
                <a:gd name="csY0" fmla="*/ 117296 h 213266"/>
                <a:gd name="csX1" fmla="*/ 47985 w 213266"/>
                <a:gd name="csY1" fmla="*/ 117296 h 213266"/>
                <a:gd name="csX2" fmla="*/ 47985 w 213266"/>
                <a:gd name="csY2" fmla="*/ 0 h 213266"/>
                <a:gd name="csX3" fmla="*/ 165281 w 213266"/>
                <a:gd name="csY3" fmla="*/ 0 h 213266"/>
                <a:gd name="csX4" fmla="*/ 165281 w 213266"/>
                <a:gd name="csY4" fmla="*/ 117296 h 213266"/>
                <a:gd name="csX5" fmla="*/ 213266 w 213266"/>
                <a:gd name="csY5" fmla="*/ 117296 h 213266"/>
                <a:gd name="csX6" fmla="*/ 106633 w 213266"/>
                <a:gd name="csY6" fmla="*/ 213266 h 213266"/>
                <a:gd name="csX7" fmla="*/ 0 w 213266"/>
                <a:gd name="csY7" fmla="*/ 117296 h 213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13266" h="213266">
                  <a:moveTo>
                    <a:pt x="0" y="117296"/>
                  </a:moveTo>
                  <a:lnTo>
                    <a:pt x="47985" y="117296"/>
                  </a:lnTo>
                  <a:lnTo>
                    <a:pt x="47985" y="0"/>
                  </a:lnTo>
                  <a:lnTo>
                    <a:pt x="165281" y="0"/>
                  </a:lnTo>
                  <a:lnTo>
                    <a:pt x="165281" y="117296"/>
                  </a:lnTo>
                  <a:lnTo>
                    <a:pt x="213266" y="117296"/>
                  </a:lnTo>
                  <a:lnTo>
                    <a:pt x="106633" y="213266"/>
                  </a:lnTo>
                  <a:lnTo>
                    <a:pt x="0" y="117296"/>
                  </a:lnTo>
                  <a:close/>
                </a:path>
              </a:pathLst>
            </a:custGeom>
            <a:solidFill>
              <a:schemeClr val="accent4">
                <a:lumMod val="75000"/>
                <a:alpha val="90000"/>
              </a:schemeClr>
            </a:solidFill>
            <a:scene3d>
              <a:camera prst="orthographicFront"/>
              <a:lightRig rig="threePt" dir="t"/>
            </a:scene3d>
            <a:sp3d>
              <a:bevelT/>
            </a:sp3d>
          </p:spPr>
          <p:style>
            <a:lnRef idx="1">
              <a:schemeClr val="accent4">
                <a:tint val="40000"/>
                <a:alpha val="90000"/>
                <a:hueOff val="0"/>
                <a:satOff val="0"/>
                <a:lumOff val="0"/>
                <a:alphaOff val="0"/>
              </a:schemeClr>
            </a:lnRef>
            <a:fillRef idx="1">
              <a:scrgbClr r="0" g="0" b="0"/>
            </a:fillRef>
            <a:effectRef idx="2">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9415" tIns="11430" rIns="59415" bIns="64213" numCol="1" spcCol="1270" anchor="ctr" anchorCtr="0">
              <a:noAutofit/>
            </a:bodyPr>
            <a:lstStyle/>
            <a:p>
              <a:pPr marL="0" lvl="0" indent="0" algn="ctr" defTabSz="400050">
                <a:lnSpc>
                  <a:spcPct val="90000"/>
                </a:lnSpc>
                <a:spcBef>
                  <a:spcPct val="0"/>
                </a:spcBef>
                <a:spcAft>
                  <a:spcPct val="35000"/>
                </a:spcAft>
                <a:buNone/>
              </a:pPr>
              <a:endParaRPr lang="fr-FR" sz="900" kern="1200" noProof="0" dirty="0">
                <a:solidFill>
                  <a:schemeClr val="tx1"/>
                </a:solidFill>
              </a:endParaRPr>
            </a:p>
          </p:txBody>
        </p:sp>
      </p:grpSp>
      <p:sp>
        <p:nvSpPr>
          <p:cNvPr id="9" name="CuadroTexto 8">
            <a:extLst>
              <a:ext uri="{FF2B5EF4-FFF2-40B4-BE49-F238E27FC236}">
                <a16:creationId xmlns:a16="http://schemas.microsoft.com/office/drawing/2014/main" id="{3143C93F-1194-747B-AC8A-54865CE72ED6}"/>
              </a:ext>
            </a:extLst>
          </p:cNvPr>
          <p:cNvSpPr txBox="1"/>
          <p:nvPr/>
        </p:nvSpPr>
        <p:spPr>
          <a:xfrm>
            <a:off x="0" y="3777377"/>
            <a:ext cx="8915400" cy="1015663"/>
          </a:xfrm>
          <a:prstGeom prst="rect">
            <a:avLst/>
          </a:prstGeom>
          <a:noFill/>
        </p:spPr>
        <p:txBody>
          <a:bodyPr wrap="square" rtlCol="0">
            <a:spAutoFit/>
          </a:bodyPr>
          <a:lstStyle/>
          <a:p>
            <a:pPr>
              <a:spcBef>
                <a:spcPts val="600"/>
              </a:spcBef>
            </a:pPr>
            <a:r>
              <a:rPr lang="fr-FR" sz="2000" b="1" noProof="0" dirty="0"/>
              <a:t>Pourquoi quelqu’un voudrait-il prétendre parler au nom de Dieu en sachant que ce n’est pas </a:t>
            </a:r>
            <a:r>
              <a:rPr lang="fr-FR" sz="2000" b="1" dirty="0"/>
              <a:t>vrai ? Est-ce de l'aveuglement </a:t>
            </a:r>
            <a:r>
              <a:rPr lang="fr-FR" sz="2000" b="1" noProof="0" dirty="0"/>
              <a:t>? Le désir d’obtenir de la reconnaissance, ou des gains financiers ou d’une autre nature ?</a:t>
            </a:r>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9002252" y="2270844"/>
            <a:ext cx="2880000" cy="2316311"/>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6062990"/>
            <a:ext cx="8820150" cy="707886"/>
          </a:xfrm>
          <a:prstGeom prst="rect">
            <a:avLst/>
          </a:prstGeom>
          <a:noFill/>
        </p:spPr>
        <p:txBody>
          <a:bodyPr wrap="square">
            <a:spAutoFit/>
          </a:bodyPr>
          <a:lstStyle/>
          <a:p>
            <a:pPr>
              <a:spcBef>
                <a:spcPts val="600"/>
              </a:spcBef>
            </a:pPr>
            <a:r>
              <a:rPr lang="fr-FR" sz="2000" b="1" noProof="0" dirty="0"/>
              <a:t>Le vrai prophète avertit toujours des dangers du péché et encourage les gens à être fidèles quelles qu’en soient les conséquences.</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02252" y="4877693"/>
            <a:ext cx="2880000" cy="1620607"/>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1" y="4766296"/>
            <a:ext cx="882015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Ce qu’il y a de plus triste avec les faux prophètes, c’est qu’il y a des gens qui les écoutent et les suivent. Ils aiment ce qu’ils disent parce que cela ne demande pas d’effort et ne trouble pas leur conscience. </a:t>
            </a:r>
          </a:p>
          <a:p>
            <a:pPr marL="0" marR="0" lvl="0" indent="0" algn="l" defTabSz="914400" rtl="0" eaLnBrk="1" fontAlgn="auto" latinLnBrk="0" hangingPunct="1">
              <a:lnSpc>
                <a:spcPct val="100000"/>
              </a:lnSpc>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Mais suivre leur chemin ne mène qu’à la mort.</a:t>
            </a: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par>
                          <p:cTn id="21" fill="hold">
                            <p:stCondLst>
                              <p:cond delay="274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49" presetClass="entr" presetSubtype="0" decel="10000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 calcmode="lin" valueType="num">
                                      <p:cBhvr>
                                        <p:cTn id="31" dur="500" fill="hold"/>
                                        <p:tgtEl>
                                          <p:spTgt spid="4"/>
                                        </p:tgtEl>
                                        <p:attrNameLst>
                                          <p:attrName>style.rotation</p:attrName>
                                        </p:attrNameLst>
                                      </p:cBhvr>
                                      <p:tavLst>
                                        <p:tav tm="0">
                                          <p:val>
                                            <p:fltVal val="360"/>
                                          </p:val>
                                        </p:tav>
                                        <p:tav tm="100000">
                                          <p:val>
                                            <p:fltVal val="0"/>
                                          </p:val>
                                        </p:tav>
                                      </p:tavLst>
                                    </p:anim>
                                    <p:animEffect transition="in" filter="fade">
                                      <p:cBhvr>
                                        <p:cTn id="32" dur="500"/>
                                        <p:tgtEl>
                                          <p:spTgt spid="4"/>
                                        </p:tgtEl>
                                      </p:cBhvr>
                                    </p:animEffect>
                                  </p:childTnLst>
                                </p:cTn>
                              </p:par>
                            </p:childTnLst>
                          </p:cTn>
                        </p:par>
                        <p:par>
                          <p:cTn id="33" fill="hold">
                            <p:stCondLst>
                              <p:cond delay="500"/>
                            </p:stCondLst>
                            <p:childTnLst>
                              <p:par>
                                <p:cTn id="34" presetID="2" presetClass="entr" presetSubtype="1"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ppt_x"/>
                                          </p:val>
                                        </p:tav>
                                        <p:tav tm="100000">
                                          <p:val>
                                            <p:strVal val="#ppt_x"/>
                                          </p:val>
                                        </p:tav>
                                      </p:tavLst>
                                    </p:anim>
                                    <p:anim calcmode="lin" valueType="num">
                                      <p:cBhvr additive="base">
                                        <p:cTn id="37"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1"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ppt_x"/>
                                          </p:val>
                                        </p:tav>
                                        <p:tav tm="100000">
                                          <p:val>
                                            <p:strVal val="#ppt_x"/>
                                          </p:val>
                                        </p:tav>
                                      </p:tavLst>
                                    </p:anim>
                                    <p:anim calcmode="lin" valueType="num">
                                      <p:cBhvr additive="base">
                                        <p:cTn id="43"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1" fill="hold" nodeType="click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ppt_x"/>
                                          </p:val>
                                        </p:tav>
                                        <p:tav tm="100000">
                                          <p:val>
                                            <p:strVal val="#ppt_x"/>
                                          </p:val>
                                        </p:tav>
                                      </p:tavLst>
                                    </p:anim>
                                    <p:anim calcmode="lin" valueType="num">
                                      <p:cBhvr additive="base">
                                        <p:cTn id="49"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1"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fill="hold"/>
                                        <p:tgtEl>
                                          <p:spTgt spid="17"/>
                                        </p:tgtEl>
                                        <p:attrNameLst>
                                          <p:attrName>ppt_x</p:attrName>
                                        </p:attrNameLst>
                                      </p:cBhvr>
                                      <p:tavLst>
                                        <p:tav tm="0">
                                          <p:val>
                                            <p:strVal val="#ppt_x"/>
                                          </p:val>
                                        </p:tav>
                                        <p:tav tm="100000">
                                          <p:val>
                                            <p:strVal val="#ppt_x"/>
                                          </p:val>
                                        </p:tav>
                                      </p:tavLst>
                                    </p:anim>
                                    <p:anim calcmode="lin" valueType="num">
                                      <p:cBhvr additive="base">
                                        <p:cTn id="55"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500"/>
                                        <p:tgtEl>
                                          <p:spTgt spid="8"/>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8" fill="hold" nodeType="click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wheel(8)">
                                      <p:cBhvr>
                                        <p:cTn id="70" dur="500"/>
                                        <p:tgtEl>
                                          <p:spTgt spid="12"/>
                                        </p:tgtEl>
                                      </p:cBhvr>
                                    </p:animEffect>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wipe(left)">
                                      <p:cBhvr>
                                        <p:cTn id="7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7" grpId="0" animBg="1"/>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843EDA1-A066-E2B8-4D3D-8558CDDAE13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uadroTexto 2">
            <a:extLst>
              <a:ext uri="{FF2B5EF4-FFF2-40B4-BE49-F238E27FC236}">
                <a16:creationId xmlns:a16="http://schemas.microsoft.com/office/drawing/2014/main" id="{8C07BB15-B3B5-AB32-B475-A7532769353B}"/>
              </a:ext>
            </a:extLst>
          </p:cNvPr>
          <p:cNvSpPr txBox="1"/>
          <p:nvPr/>
        </p:nvSpPr>
        <p:spPr>
          <a:xfrm>
            <a:off x="2395537" y="807214"/>
            <a:ext cx="7400925" cy="5262979"/>
          </a:xfrm>
          <a:prstGeom prst="rect">
            <a:avLst/>
          </a:prstGeom>
          <a:noFill/>
        </p:spPr>
        <p:txBody>
          <a:bodyPr wrap="square">
            <a:spAutoFit/>
          </a:bodyPr>
          <a:lstStyle/>
          <a:p>
            <a:pPr>
              <a:spcBef>
                <a:spcPts val="600"/>
              </a:spcBef>
            </a:pPr>
            <a:r>
              <a:rPr lang="fr-FR" sz="2800" b="1" dirty="0">
                <a:solidFill>
                  <a:srgbClr val="522E00"/>
                </a:solidFill>
                <a:latin typeface="Constantia" panose="02030602050306030303" pitchFamily="18" charset="0"/>
              </a:rPr>
              <a:t>«Aucun des apôtres, aucun des prophètes ne s’est jamais vanté d’être sans péché. Ceux qui ont vécu le plus près de Dieu, ceux qui ont préféré faire le sacrifice de leur vie plutôt que de commettre une action injuste, ceux que Dieu a honorés de sa lumière et de sa puissance ont reconnu leur culpabilité. Ils n’ont pas placé leur confiance dans la chair, ni mis en avant leur justice personnelle, mais ils se sont confiés entièrement dans la justice du Christ.»</a:t>
            </a:r>
            <a:endParaRPr lang="fr-FR" sz="2800" b="1" noProof="0" dirty="0">
              <a:solidFill>
                <a:srgbClr val="522E00"/>
              </a:solidFill>
              <a:latin typeface="Constantia" panose="02030602050306030303" pitchFamily="18" charset="0"/>
            </a:endParaRPr>
          </a:p>
        </p:txBody>
      </p:sp>
      <p:sp>
        <p:nvSpPr>
          <p:cNvPr id="4" name="CuadroTexto 3">
            <a:extLst>
              <a:ext uri="{FF2B5EF4-FFF2-40B4-BE49-F238E27FC236}">
                <a16:creationId xmlns:a16="http://schemas.microsoft.com/office/drawing/2014/main" id="{A643C3F2-E958-202D-A63B-184AE1AAC4F2}"/>
              </a:ext>
            </a:extLst>
          </p:cNvPr>
          <p:cNvSpPr txBox="1"/>
          <p:nvPr/>
        </p:nvSpPr>
        <p:spPr>
          <a:xfrm>
            <a:off x="6039152" y="5981199"/>
            <a:ext cx="3959738" cy="338554"/>
          </a:xfrm>
          <a:prstGeom prst="rect">
            <a:avLst/>
          </a:prstGeom>
          <a:noFill/>
        </p:spPr>
        <p:txBody>
          <a:bodyPr wrap="none" rtlCol="0">
            <a:spAutoFit/>
          </a:bodyPr>
          <a:lstStyle/>
          <a:p>
            <a:pPr algn="r"/>
            <a:r>
              <a:rPr lang="fr-FR" sz="1600" b="1" noProof="0" dirty="0">
                <a:solidFill>
                  <a:srgbClr val="522E00"/>
                </a:solidFill>
              </a:rPr>
              <a:t>E. G. W. (Conquérants Pacifiques, p. </a:t>
            </a:r>
            <a:r>
              <a:rPr lang="fr-FR" sz="1600" b="1" dirty="0">
                <a:solidFill>
                  <a:srgbClr val="522E00"/>
                </a:solidFill>
              </a:rPr>
              <a:t>500</a:t>
            </a:r>
            <a:r>
              <a:rPr lang="fr-FR" sz="1600" b="1" noProof="0" dirty="0">
                <a:solidFill>
                  <a:srgbClr val="522E00"/>
                </a:solidFill>
              </a:rPr>
              <a:t>)</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F4044A3-8C13-ABDA-D092-CB67AB1022B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screen">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fr-FR" sz="3600" b="1" noProof="0" dirty="0">
                <a:ln w="6600">
                  <a:solidFill>
                    <a:srgbClr val="F85C84"/>
                  </a:solidFill>
                  <a:prstDash val="solid"/>
                </a:ln>
                <a:solidFill>
                  <a:srgbClr val="FFFFFF"/>
                </a:solidFill>
                <a:effectLst>
                  <a:outerShdw dist="38100" dir="2700000" algn="tl" rotWithShape="0">
                    <a:srgbClr val="F85C84"/>
                  </a:outerShdw>
                </a:effectLst>
              </a:rPr>
              <a:t>ANNEXE : L’APPEL PROPHÉTIQUE D’ELLEN G. WHITE</a:t>
            </a: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49" y="809625"/>
            <a:ext cx="9344025" cy="1015663"/>
          </a:xfrm>
          <a:prstGeom prst="rect">
            <a:avLst/>
          </a:prstGeom>
          <a:noFill/>
        </p:spPr>
        <p:txBody>
          <a:bodyPr wrap="square" rtlCol="0">
            <a:spAutoFit/>
          </a:bodyPr>
          <a:lstStyle/>
          <a:p>
            <a:pPr>
              <a:spcBef>
                <a:spcPts val="600"/>
              </a:spcBef>
            </a:pPr>
            <a:r>
              <a:rPr lang="fr-FR" sz="2000" b="1" noProof="0" dirty="0"/>
              <a:t>Après sa première vision, Ellen se sentait peu disposée à exercer son ministère prophétique. Avec une santé précaire et peu d’instruction académique, cette jeune fille de 17 ans se sentait indigne et incapable d’assumer sa vocation.</a:t>
            </a:r>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3749159"/>
            <a:ext cx="3733799" cy="2862322"/>
          </a:xfrm>
          <a:prstGeom prst="rect">
            <a:avLst/>
          </a:prstGeom>
          <a:noFill/>
        </p:spPr>
        <p:txBody>
          <a:bodyPr wrap="square">
            <a:spAutoFit/>
          </a:bodyPr>
          <a:lstStyle/>
          <a:p>
            <a:pPr>
              <a:spcBef>
                <a:spcPts val="600"/>
              </a:spcBef>
            </a:pPr>
            <a:r>
              <a:rPr lang="fr-FR" sz="2000" b="1" noProof="0" dirty="0"/>
              <a:t>Son ministère fut déterminant dans l’établissement des systèmes adventistes de santé et d’éducation, et elle a laissé environ 100 000 pages d’écrits inspirés qui continuent de transmettre l’instruction divine dans le monde entier.</a:t>
            </a:r>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1006"/>
          <a:stretch>
            <a:fillRect/>
          </a:stretch>
        </p:blipFill>
        <p:spPr>
          <a:xfrm>
            <a:off x="9767345" y="809626"/>
            <a:ext cx="2101489" cy="2031326"/>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825561"/>
            <a:ext cx="912494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En moins de vingt ans, après avoir reçu de nombreuses visions, et soutenue par son mari – James White –, elle avait contribué à poser les fondements de l’Église adventiste du septième jour (fondée officiellement en 1863).</a:t>
            </a: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5" y="1825288"/>
            <a:ext cx="934402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Une semaine après sa première vision, elle eut une 2</a:t>
            </a:r>
            <a:r>
              <a:rPr kumimoji="0" lang="fr-FR" sz="2000" b="1" i="0" u="none" strike="noStrike" kern="1200" cap="none" spc="0" normalizeH="0" baseline="30000" noProof="0" dirty="0">
                <a:ln>
                  <a:noFill/>
                </a:ln>
                <a:solidFill>
                  <a:prstClr val="black"/>
                </a:solidFill>
                <a:effectLst/>
                <a:uLnTx/>
                <a:uFillTx/>
                <a:latin typeface="Aptos" panose="02110004020202020204"/>
                <a:ea typeface="+mn-ea"/>
                <a:cs typeface="+mn-cs"/>
              </a:rPr>
              <a:t>ème</a:t>
            </a: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 vision dans laquelle elle fut avertie des difficultés qu’elle devrait affronter. Après beaucoup de prière, et encouragée par quelques frères, Ellen accepta finalement son appel.</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5861</TotalTime>
  <Words>1499</Words>
  <Application>Microsoft Office PowerPoint</Application>
  <PresentationFormat>Panorámica</PresentationFormat>
  <Paragraphs>70</Paragraphs>
  <Slides>10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vt:i4>
      </vt:variant>
    </vt:vector>
  </HeadingPairs>
  <TitlesOfParts>
    <vt:vector size="16" baseType="lpstr">
      <vt:lpstr>Constantia</vt:lpstr>
      <vt:lpstr>Aptos</vt:lpstr>
      <vt:lpstr>Comic Sans MS</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81</cp:revision>
  <dcterms:created xsi:type="dcterms:W3CDTF">2026-09-19T14:53:33Z</dcterms:created>
  <dcterms:modified xsi:type="dcterms:W3CDTF">2026-10-26T06:30:21Z</dcterms:modified>
</cp:coreProperties>
</file>