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4"/>
  </p:notes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5"/>
    <a:srgbClr val="BFBF00"/>
    <a:srgbClr val="5C3C4C"/>
    <a:srgbClr val="1F6D99"/>
    <a:srgbClr val="40A2D8"/>
    <a:srgbClr val="A97B92"/>
    <a:srgbClr val="5D7F63"/>
    <a:srgbClr val="5F3B1F"/>
    <a:srgbClr val="FFCC00"/>
    <a:srgbClr val="FDB2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92" autoAdjust="0"/>
    <p:restoredTop sz="97003"/>
  </p:normalViewPr>
  <p:slideViewPr>
    <p:cSldViewPr snapToGrid="0">
      <p:cViewPr varScale="1">
        <p:scale>
          <a:sx n="31" d="100"/>
          <a:sy n="31" d="100"/>
        </p:scale>
        <p:origin x="96" y="1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 Id="rId5" Type="http://schemas.openxmlformats.org/officeDocument/2006/relationships/image" Target="../media/image18.jpeg"/><Relationship Id="rId4" Type="http://schemas.openxmlformats.org/officeDocument/2006/relationships/image" Target="../media/image17.jpeg"/></Relationships>
</file>

<file path=ppt/diagrams/_rels/data3.xml.rels><?xml version="1.0" encoding="UTF-8" standalone="yes"?>
<Relationships xmlns="http://schemas.openxmlformats.org/package/2006/relationships"><Relationship Id="rId1" Type="http://schemas.openxmlformats.org/officeDocument/2006/relationships/image" Target="../media/image41.png"/></Relationships>
</file>

<file path=ppt/diagrams/_rels/data4.xml.rels><?xml version="1.0" encoding="UTF-8" standalone="yes"?>
<Relationships xmlns="http://schemas.openxmlformats.org/package/2006/relationships"><Relationship Id="rId2" Type="http://schemas.microsoft.com/office/2007/relationships/hdphoto" Target="../media/hdphoto3.wdp"/><Relationship Id="rId1" Type="http://schemas.openxmlformats.org/officeDocument/2006/relationships/image" Target="../media/image4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 Id="rId5" Type="http://schemas.openxmlformats.org/officeDocument/2006/relationships/image" Target="../media/image18.jpeg"/><Relationship Id="rId4" Type="http://schemas.openxmlformats.org/officeDocument/2006/relationships/image" Target="../media/image17.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1.png"/></Relationships>
</file>

<file path=ppt/diagrams/_rels/drawing4.xml.rels><?xml version="1.0" encoding="UTF-8" standalone="yes"?>
<Relationships xmlns="http://schemas.openxmlformats.org/package/2006/relationships"><Relationship Id="rId2" Type="http://schemas.microsoft.com/office/2007/relationships/hdphoto" Target="../media/hdphoto3.wdp"/><Relationship Id="rId1" Type="http://schemas.openxmlformats.org/officeDocument/2006/relationships/image" Target="../media/image42.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fr-FR" sz="2000" b="1" noProof="0" dirty="0">
              <a:effectLst>
                <a:outerShdw blurRad="38100" dist="38100" dir="2700000" algn="tl">
                  <a:srgbClr val="000000"/>
                </a:outerShdw>
              </a:effectLst>
            </a:rPr>
            <a:t>Témoigner de Jésus</a:t>
          </a:r>
          <a:endParaRPr lang="fr-FR" sz="20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fr-FR" sz="2000" b="1" noProof="0" dirty="0"/>
            <a:t>Sa mission principale était de conduire les gens vers Jésus</a:t>
          </a:r>
          <a:endParaRPr lang="fr-FR"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fr-FR" sz="2000" b="1" noProof="0" dirty="0">
              <a:effectLst>
                <a:outerShdw blurRad="38100" dist="38100" dir="2700000" algn="tl">
                  <a:srgbClr val="000000"/>
                </a:outerShdw>
              </a:effectLst>
            </a:rPr>
            <a:t>Annoncer l'avenir</a:t>
          </a:r>
          <a:endParaRPr lang="fr-FR"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fr-FR" sz="2000" b="1" kern="1200" noProof="0" dirty="0">
              <a:latin typeface="Aptos" panose="02110004020202020204"/>
              <a:ea typeface="+mn-ea"/>
              <a:cs typeface="+mn-cs"/>
            </a:rPr>
            <a:t>Ils révélaient des événements qui s'étendaient même jusqu'à nos jours</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fr-FR" sz="2000" b="1" noProof="0" dirty="0">
              <a:effectLst>
                <a:outerShdw blurRad="38100" dist="38100" dir="2700000" algn="tl">
                  <a:srgbClr val="000000"/>
                </a:outerShdw>
              </a:effectLst>
            </a:rPr>
            <a:t> Édifier</a:t>
          </a:r>
          <a:endParaRPr lang="fr-FR"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fr-FR" sz="2000" b="1" noProof="0" dirty="0"/>
            <a:t>Construire une Église solide, capable de résister aux attaques de l'ennemi</a:t>
          </a:r>
          <a:endParaRPr lang="fr-FR" sz="20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fr-FR" sz="2000" b="1" noProof="0" dirty="0">
              <a:effectLst>
                <a:outerShdw blurRad="38100" dist="38100" dir="2700000" algn="tl">
                  <a:srgbClr val="000000"/>
                </a:outerShdw>
              </a:effectLst>
            </a:rPr>
            <a:t>Exhorter</a:t>
          </a:r>
          <a:endParaRPr lang="fr-FR"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fr-FR" sz="2000" b="1" noProof="0" dirty="0"/>
            <a:t>Dénoncer le péché, afin que les gens puissent se repentir</a:t>
          </a:r>
          <a:endParaRPr lang="fr-FR"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fr-FR" sz="2000" b="1" noProof="0" dirty="0">
              <a:effectLst>
                <a:outerShdw blurRad="38100" dist="38100" dir="2700000" algn="tl">
                  <a:srgbClr val="000000"/>
                </a:outerShdw>
              </a:effectLst>
            </a:rPr>
            <a:t>Consoler</a:t>
          </a:r>
          <a:endParaRPr lang="fr-FR"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fr-FR" sz="2000" b="1" noProof="0" dirty="0"/>
            <a:t>Jude et Silas ont été envoyés dans les Églises dans ce but précis</a:t>
          </a:r>
          <a:endParaRPr lang="fr-FR" sz="20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pPr>
            <a:spcAft>
              <a:spcPts val="0"/>
            </a:spcAft>
          </a:pPr>
          <a:r>
            <a:rPr lang="en-FR" sz="2000" b="1" kern="1200" dirty="0">
              <a:solidFill>
                <a:prstClr val="white"/>
              </a:solidFill>
              <a:effectLst>
                <a:outerShdw blurRad="38100" dist="38100" dir="2700000" algn="tl">
                  <a:srgbClr val="000000"/>
                </a:outerShdw>
              </a:effectLst>
              <a:latin typeface="Aptos" panose="02110004020202020204"/>
              <a:ea typeface="+mn-ea"/>
              <a:cs typeface="+mn-cs"/>
            </a:rPr>
            <a:t>Ce sont des personnes envoyées par Dieu</a:t>
          </a:r>
        </a:p>
        <a:p>
          <a:pPr>
            <a:spcAft>
              <a:spcPts val="0"/>
            </a:spcAft>
          </a:pPr>
          <a:r>
            <a:rPr lang="en-FR" sz="1200" b="1" kern="1200" dirty="0">
              <a:solidFill>
                <a:prstClr val="white"/>
              </a:solidFill>
              <a:effectLst>
                <a:outerShdw blurRad="38100" dist="38100" dir="2700000" algn="tl">
                  <a:srgbClr val="000000"/>
                </a:outerShdw>
              </a:effectLst>
              <a:latin typeface="Aptos" panose="02110004020202020204"/>
              <a:ea typeface="+mn-ea"/>
              <a:cs typeface="+mn-cs"/>
            </a:rPr>
            <a:t>(Luc 11, 49)</a:t>
          </a:r>
          <a:endParaRPr lang="fr-FR" sz="1200" b="1" kern="1200" dirty="0">
            <a:solidFill>
              <a:prstClr val="white"/>
            </a:solidFill>
            <a:effectLst>
              <a:outerShdw blurRad="38100" dist="38100" dir="2700000" algn="tl">
                <a:srgbClr val="000000"/>
              </a:outerShdw>
            </a:effectLst>
            <a:latin typeface="Aptos" panose="02110004020202020204"/>
            <a:ea typeface="+mn-ea"/>
            <a:cs typeface="+mn-cs"/>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fr-FR" sz="2000" dirty="0">
            <a:effectLst>
              <a:outerShdw blurRad="38100" dist="38100" dir="2700000" algn="tl">
                <a:srgbClr val="000000"/>
              </a:outerShdw>
            </a:effectLst>
          </a:endParaRPr>
        </a:p>
      </dgm:t>
    </dgm:pt>
    <dgm:pt modelId="{CD7CD61B-2C7B-400C-824B-D8FE0561CC60}">
      <dgm:prSet custT="1"/>
      <dgm:spPr/>
      <dgm:t>
        <a:bodyPr/>
        <a:lstStyle/>
        <a:p>
          <a:pPr>
            <a:spcAft>
              <a:spcPts val="0"/>
            </a:spcAft>
          </a:pPr>
          <a:r>
            <a:rPr lang="en-FR" sz="2000" b="1" kern="1200" dirty="0">
              <a:solidFill>
                <a:prstClr val="white"/>
              </a:solidFill>
              <a:effectLst>
                <a:outerShdw blurRad="38100" dist="38100" dir="2700000" algn="tl">
                  <a:srgbClr val="000000"/>
                </a:outerShdw>
              </a:effectLst>
              <a:latin typeface="Aptos" panose="02110004020202020204"/>
              <a:ea typeface="+mn-ea"/>
              <a:cs typeface="+mn-cs"/>
            </a:rPr>
            <a:t>Ils reçoivent des dons pour diriger l'Église</a:t>
          </a:r>
        </a:p>
        <a:p>
          <a:pPr>
            <a:spcAft>
              <a:spcPct val="35000"/>
            </a:spcAft>
            <a:buNone/>
          </a:pPr>
          <a:r>
            <a:rPr lang="en-FR" sz="1200" b="1" kern="1200" dirty="0">
              <a:solidFill>
                <a:prstClr val="white"/>
              </a:solidFill>
              <a:effectLst>
                <a:outerShdw blurRad="38100" dist="38100" dir="2700000" algn="tl">
                  <a:srgbClr val="000000"/>
                </a:outerShdw>
              </a:effectLst>
              <a:latin typeface="Aptos" panose="02110004020202020204"/>
              <a:ea typeface="+mn-ea"/>
              <a:cs typeface="+mn-cs"/>
            </a:rPr>
            <a:t>(1 Corinthiens 12, 28-29 ; Éphésiens 4, 11-12)</a:t>
          </a:r>
          <a:endParaRPr lang="fr-FR" sz="1200" b="1" kern="1200" dirty="0">
            <a:solidFill>
              <a:prstClr val="white"/>
            </a:solidFill>
            <a:effectLst>
              <a:outerShdw blurRad="38100" dist="38100" dir="2700000" algn="tl">
                <a:srgbClr val="000000"/>
              </a:outerShdw>
            </a:effectLst>
            <a:latin typeface="Aptos" panose="02110004020202020204"/>
            <a:ea typeface="+mn-ea"/>
            <a:cs typeface="+mn-cs"/>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fr-FR" sz="2000" dirty="0">
            <a:effectLst>
              <a:outerShdw blurRad="38100" dist="38100" dir="2700000" algn="tl">
                <a:srgbClr val="000000"/>
              </a:outerShdw>
            </a:effectLst>
          </a:endParaRPr>
        </a:p>
      </dgm:t>
    </dgm:pt>
    <dgm:pt modelId="{1360EC5C-97ED-448D-8A55-CF3C666FE23C}">
      <dgm:prSet custT="1"/>
      <dgm:spPr/>
      <dgm:t>
        <a:bodyPr/>
        <a:lstStyle/>
        <a:p>
          <a:r>
            <a:rPr lang="en-FR" sz="2000" b="1" kern="1200" dirty="0">
              <a:solidFill>
                <a:prstClr val="white"/>
              </a:solidFill>
              <a:effectLst>
                <a:outerShdw blurRad="38100" dist="38100" dir="2700000" algn="tl">
                  <a:srgbClr val="000000"/>
                </a:outerShdw>
              </a:effectLst>
              <a:latin typeface="Aptos" panose="02110004020202020204"/>
              <a:ea typeface="+mn-ea"/>
              <a:cs typeface="+mn-cs"/>
            </a:rPr>
            <a:t>Ils sont le fondement de l’Église </a:t>
          </a:r>
          <a:r>
            <a:rPr lang="en-FR" sz="1200" b="1" kern="1200" dirty="0">
              <a:solidFill>
                <a:prstClr val="white"/>
              </a:solidFill>
              <a:effectLst>
                <a:outerShdw blurRad="38100" dist="38100" dir="2700000" algn="tl">
                  <a:srgbClr val="000000"/>
                </a:outerShdw>
              </a:effectLst>
              <a:latin typeface="Aptos" panose="02110004020202020204"/>
              <a:ea typeface="+mn-ea"/>
              <a:cs typeface="+mn-cs"/>
            </a:rPr>
            <a:t>(Éph. 2, 20)</a:t>
          </a:r>
          <a:endParaRPr lang="fr-FR" sz="1200" kern="12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fr-FR" sz="2000" dirty="0">
            <a:effectLst>
              <a:outerShdw blurRad="38100" dist="38100" dir="2700000" algn="tl">
                <a:srgbClr val="000000"/>
              </a:outerShdw>
            </a:effectLst>
          </a:endParaRPr>
        </a:p>
      </dgm:t>
    </dgm:pt>
    <dgm:pt modelId="{F218769F-D67D-4433-AC42-BB56B6FAA3F8}">
      <dgm:prSet custT="1"/>
      <dgm:spPr/>
      <dgm:t>
        <a:bodyPr/>
        <a:lstStyle/>
        <a:p>
          <a:r>
            <a:rPr lang="en-FR" sz="2000" b="1" kern="1200" dirty="0">
              <a:solidFill>
                <a:prstClr val="white"/>
              </a:solidFill>
              <a:effectLst>
                <a:outerShdw blurRad="38100" dist="38100" dir="2700000" algn="tl">
                  <a:srgbClr val="000000"/>
                </a:outerShdw>
              </a:effectLst>
              <a:latin typeface="Aptos" panose="02110004020202020204"/>
              <a:ea typeface="+mn-ea"/>
              <a:cs typeface="+mn-cs"/>
            </a:rPr>
            <a:t>Ils reçoivent des révélations </a:t>
          </a:r>
          <a:r>
            <a:rPr lang="en-FR" sz="1200" b="1" kern="1200" dirty="0">
              <a:solidFill>
                <a:prstClr val="white"/>
              </a:solidFill>
              <a:effectLst>
                <a:outerShdw blurRad="38100" dist="38100" dir="2700000" algn="tl">
                  <a:srgbClr val="000000"/>
                </a:outerShdw>
              </a:effectLst>
              <a:latin typeface="Aptos" panose="02110004020202020204"/>
              <a:ea typeface="+mn-ea"/>
              <a:cs typeface="+mn-cs"/>
            </a:rPr>
            <a:t>(Éph. 3, 5)</a:t>
          </a:r>
          <a:endParaRPr lang="fr-FR" sz="1200" kern="120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fr-FR" sz="200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n-FR" sz="2000" b="1" kern="1200" dirty="0">
              <a:solidFill>
                <a:prstClr val="white"/>
              </a:solidFill>
              <a:effectLst>
                <a:outerShdw blurRad="38100" dist="38100" dir="2700000" algn="tl">
                  <a:srgbClr val="000000"/>
                </a:outerShdw>
              </a:effectLst>
              <a:latin typeface="Aptos" panose="02110004020202020204"/>
              <a:ea typeface="+mn-ea"/>
              <a:cs typeface="+mn-cs"/>
            </a:rPr>
            <a:t>Ils se réjouissent de la justice </a:t>
          </a:r>
          <a:r>
            <a:rPr lang="fr-FR" sz="1200" b="1" kern="1200" dirty="0">
              <a:effectLst>
                <a:outerShdw blurRad="38100" dist="38100" dir="2700000" algn="tl">
                  <a:srgbClr val="000000"/>
                </a:outerShdw>
              </a:effectLst>
            </a:rPr>
            <a:t>(Apocalypse 18:20)</a:t>
          </a:r>
          <a:endParaRPr lang="fr-FR" sz="1200" kern="120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n-US" sz="2400" b="1" spc="600" dirty="0">
              <a:effectLst>
                <a:outerShdw blurRad="38100" dist="38100" dir="2700000" algn="tl">
                  <a:srgbClr val="000000">
                    <a:alpha val="43137"/>
                  </a:srgbClr>
                </a:outerShdw>
              </a:effectLst>
            </a:rPr>
            <a:t>TIMOTHÉE</a:t>
          </a:r>
          <a:endParaRPr lang="fr-FR"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pPr>
            <a:spcAft>
              <a:spcPts val="0"/>
            </a:spcAft>
          </a:pPr>
          <a:r>
            <a:rPr lang="fr-FR" sz="2000" b="1" noProof="0" dirty="0"/>
            <a:t>Son appel au ministère avait été prophétisé </a:t>
          </a:r>
          <a:r>
            <a:rPr lang="fr-FR" sz="1800" b="1" noProof="0" dirty="0">
              <a:solidFill>
                <a:srgbClr val="FF0000"/>
              </a:solidFill>
            </a:rPr>
            <a:t>(1 Tim 1.18)</a:t>
          </a:r>
          <a:r>
            <a:rPr lang="fr-FR" sz="2000" b="1" noProof="0" dirty="0"/>
            <a:t>. Il a coécrit avec Paul les épîtres suivantes : 2 Corinthiens </a:t>
          </a:r>
          <a:r>
            <a:rPr lang="fr-FR" sz="1800" b="1" noProof="0" dirty="0">
              <a:solidFill>
                <a:srgbClr val="FF0000"/>
              </a:solidFill>
            </a:rPr>
            <a:t>(2 Cor 1.1)</a:t>
          </a:r>
          <a:r>
            <a:rPr lang="fr-FR" sz="2000" b="1" noProof="0" dirty="0"/>
            <a:t> ; Philippiens </a:t>
          </a:r>
          <a:r>
            <a:rPr lang="fr-FR" sz="1800" b="1" noProof="0" dirty="0">
              <a:solidFill>
                <a:srgbClr val="FF0000"/>
              </a:solidFill>
            </a:rPr>
            <a:t>(Phil 1.1)</a:t>
          </a:r>
          <a:r>
            <a:rPr lang="fr-FR" sz="2000" b="1" noProof="0" dirty="0"/>
            <a:t> ; Colossiens </a:t>
          </a:r>
          <a:r>
            <a:rPr lang="fr-FR" sz="1800" b="1" noProof="0" dirty="0">
              <a:solidFill>
                <a:srgbClr val="FF0000"/>
              </a:solidFill>
            </a:rPr>
            <a:t>(Col. 1, 1)</a:t>
          </a:r>
          <a:r>
            <a:rPr lang="fr-FR" sz="2000" b="1" noProof="0" dirty="0"/>
            <a:t> ; 1</a:t>
          </a:r>
          <a:r>
            <a:rPr lang="fr-FR" sz="2000" b="1" baseline="30000" noProof="0" dirty="0"/>
            <a:t>re</a:t>
          </a:r>
          <a:r>
            <a:rPr lang="fr-FR" sz="2000" b="1" noProof="0" dirty="0"/>
            <a:t> épître aux Thessaloniciens </a:t>
          </a:r>
          <a:r>
            <a:rPr lang="fr-FR" sz="1800" b="1" noProof="0" dirty="0">
              <a:solidFill>
                <a:srgbClr val="FF0000"/>
              </a:solidFill>
            </a:rPr>
            <a:t>(1 Th 1.1) </a:t>
          </a:r>
          <a:r>
            <a:rPr lang="fr-FR" sz="2000" b="1" noProof="0" dirty="0"/>
            <a:t>; </a:t>
          </a:r>
        </a:p>
        <a:p>
          <a:pPr>
            <a:spcAft>
              <a:spcPts val="42"/>
            </a:spcAft>
          </a:pPr>
          <a:r>
            <a:rPr lang="fr-FR" sz="2000" b="1" noProof="0" dirty="0"/>
            <a:t>2</a:t>
          </a:r>
          <a:r>
            <a:rPr lang="fr-FR" sz="2000" b="1" baseline="30000" noProof="0" dirty="0"/>
            <a:t>e</a:t>
          </a:r>
          <a:r>
            <a:rPr lang="fr-FR" sz="2000" b="1" noProof="0" dirty="0"/>
            <a:t> épître aux Thessaloniciens </a:t>
          </a:r>
          <a:r>
            <a:rPr lang="fr-FR" sz="1800" b="1" noProof="0" dirty="0">
              <a:solidFill>
                <a:srgbClr val="FF0000"/>
              </a:solidFill>
            </a:rPr>
            <a:t>(2 Th 1.1) </a:t>
          </a:r>
          <a:r>
            <a:rPr lang="fr-FR" sz="2000" b="1" noProof="0" dirty="0"/>
            <a:t>; </a:t>
          </a:r>
        </a:p>
        <a:p>
          <a:pPr>
            <a:spcAft>
              <a:spcPts val="42"/>
            </a:spcAft>
          </a:pPr>
          <a:r>
            <a:rPr lang="fr-FR" sz="2000" b="1" noProof="0" dirty="0"/>
            <a:t>et l’épître à Philémon </a:t>
          </a:r>
          <a:r>
            <a:rPr lang="fr-FR" sz="1800" b="1" noProof="0" dirty="0">
              <a:solidFill>
                <a:srgbClr val="FF0000"/>
              </a:solidFill>
            </a:rPr>
            <a:t>(Phm 1.1)</a:t>
          </a:r>
          <a:r>
            <a:rPr lang="fr-FR" sz="2000" b="1" noProof="0" dirty="0"/>
            <a:t>.</a:t>
          </a:r>
          <a:endParaRPr lang="fr-FR"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85352" custScaleY="83642"/>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6000" b="-6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fr-FR" sz="2400" b="1" spc="600" dirty="0">
              <a:effectLst>
                <a:outerShdw blurRad="38100" dist="38100" dir="2700000" algn="tl">
                  <a:srgbClr val="000000">
                    <a:alpha val="43137"/>
                  </a:srgbClr>
                </a:outerShdw>
              </a:effectLst>
            </a:rPr>
            <a:t>TITE</a:t>
          </a:r>
          <a:endParaRPr lang="fr-FR"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pPr>
            <a:spcAft>
              <a:spcPts val="0"/>
            </a:spcAft>
          </a:pPr>
          <a:r>
            <a:rPr lang="fr-FR" sz="2000" b="1" noProof="0" dirty="0"/>
            <a:t>Il a rempli plusieurs fonctions de prophète, telles que l'édification </a:t>
          </a:r>
          <a:r>
            <a:rPr lang="fr-FR" sz="1800" b="1" noProof="0" dirty="0">
              <a:solidFill>
                <a:srgbClr val="FF0000"/>
              </a:solidFill>
            </a:rPr>
            <a:t>(2 Co 8.6) </a:t>
          </a:r>
          <a:r>
            <a:rPr lang="fr-FR" sz="2000" b="1" noProof="0" dirty="0"/>
            <a:t>; l'exhortation </a:t>
          </a:r>
          <a:r>
            <a:rPr lang="fr-FR" sz="1800" b="1" noProof="0" dirty="0">
              <a:solidFill>
                <a:srgbClr val="FF0000"/>
              </a:solidFill>
            </a:rPr>
            <a:t>(Tite 2, 6, 9, 15)</a:t>
          </a:r>
          <a:r>
            <a:rPr lang="fr-FR" sz="2000" b="1" noProof="0" dirty="0"/>
            <a:t> ; </a:t>
          </a:r>
        </a:p>
        <a:p>
          <a:pPr>
            <a:spcAft>
              <a:spcPct val="35000"/>
            </a:spcAft>
          </a:pPr>
          <a:r>
            <a:rPr lang="fr-FR" sz="2000" b="1" noProof="0" dirty="0"/>
            <a:t>et la consolation </a:t>
          </a:r>
          <a:r>
            <a:rPr lang="fr-FR" sz="1800" b="1" noProof="0" dirty="0">
              <a:solidFill>
                <a:srgbClr val="FF0000"/>
              </a:solidFill>
            </a:rPr>
            <a:t>(2 Co 7.13)</a:t>
          </a:r>
          <a:endParaRPr lang="fr-FR" sz="1800" noProof="0" dirty="0">
            <a:solidFill>
              <a:srgbClr val="FF0000"/>
            </a:solidFill>
          </a:endParaRPr>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screen">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fr-FR" sz="2000" b="1" kern="1200" noProof="0" dirty="0"/>
            <a:t>Sa mission principale était de conduire les gens vers Jésus</a:t>
          </a:r>
          <a:endParaRPr lang="fr-FR"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fr-FR" sz="2000" b="1" kern="1200" noProof="0" dirty="0">
              <a:effectLst>
                <a:outerShdw blurRad="38100" dist="38100" dir="2700000" algn="tl">
                  <a:srgbClr val="000000"/>
                </a:outerShdw>
              </a:effectLst>
            </a:rPr>
            <a:t>Témoigner de Jésus</a:t>
          </a:r>
          <a:endParaRPr lang="fr-FR" sz="20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fr-FR" sz="2000" b="1" kern="1200" noProof="0" dirty="0">
              <a:latin typeface="Aptos" panose="02110004020202020204"/>
              <a:ea typeface="+mn-ea"/>
              <a:cs typeface="+mn-cs"/>
            </a:rPr>
            <a:t>Ils révélaient des événements qui s'étendaient même jusqu'à nos jours</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fr-FR" sz="2000" b="1" kern="1200" noProof="0" dirty="0">
              <a:effectLst>
                <a:outerShdw blurRad="38100" dist="38100" dir="2700000" algn="tl">
                  <a:srgbClr val="000000"/>
                </a:outerShdw>
              </a:effectLst>
            </a:rPr>
            <a:t>Annoncer l'avenir</a:t>
          </a:r>
          <a:endParaRPr lang="fr-FR"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fr-FR" sz="2000" b="1" kern="1200" noProof="0" dirty="0"/>
            <a:t>Construire une Église solide, capable de résister aux attaques de l'ennemi</a:t>
          </a:r>
          <a:endParaRPr lang="fr-FR"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fr-FR" sz="2000" b="1" kern="1200" noProof="0" dirty="0">
              <a:effectLst>
                <a:outerShdw blurRad="38100" dist="38100" dir="2700000" algn="tl">
                  <a:srgbClr val="000000"/>
                </a:outerShdw>
              </a:effectLst>
            </a:rPr>
            <a:t> Édifier</a:t>
          </a:r>
          <a:endParaRPr lang="fr-FR"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fr-FR" sz="2000" b="1" kern="1200" noProof="0" dirty="0"/>
            <a:t>Dénoncer le péché, afin que les gens puissent se repentir</a:t>
          </a:r>
          <a:endParaRPr lang="fr-FR"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fr-FR" sz="2000" b="1" kern="1200" noProof="0" dirty="0">
              <a:effectLst>
                <a:outerShdw blurRad="38100" dist="38100" dir="2700000" algn="tl">
                  <a:srgbClr val="000000"/>
                </a:outerShdw>
              </a:effectLst>
            </a:rPr>
            <a:t>Exhorter</a:t>
          </a:r>
          <a:endParaRPr lang="fr-FR"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fr-FR" sz="2000" b="1" kern="1200" noProof="0" dirty="0"/>
            <a:t>Jude et Silas ont été envoyés dans les Églises dans ce but précis</a:t>
          </a:r>
          <a:endParaRPr lang="fr-FR" sz="20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fr-FR" sz="2000" b="1" kern="1200" noProof="0" dirty="0">
              <a:effectLst>
                <a:outerShdw blurRad="38100" dist="38100" dir="2700000" algn="tl">
                  <a:srgbClr val="000000"/>
                </a:outerShdw>
              </a:effectLst>
            </a:rPr>
            <a:t>Consoler</a:t>
          </a:r>
          <a:endParaRPr lang="fr-FR"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48131"/>
          <a:ext cx="1740090" cy="1534953"/>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en-FR" sz="2000" b="1" kern="1200" dirty="0">
              <a:solidFill>
                <a:prstClr val="white"/>
              </a:solidFill>
              <a:effectLst>
                <a:outerShdw blurRad="38100" dist="38100" dir="2700000" algn="tl">
                  <a:srgbClr val="000000"/>
                </a:outerShdw>
              </a:effectLst>
              <a:latin typeface="Aptos" panose="02110004020202020204"/>
              <a:ea typeface="+mn-ea"/>
              <a:cs typeface="+mn-cs"/>
            </a:rPr>
            <a:t>Ce sont des personnes envoyées par Dieu</a:t>
          </a:r>
        </a:p>
        <a:p>
          <a:pPr marL="0" lvl="0" indent="0" algn="ctr" defTabSz="889000">
            <a:lnSpc>
              <a:spcPct val="90000"/>
            </a:lnSpc>
            <a:spcBef>
              <a:spcPct val="0"/>
            </a:spcBef>
            <a:spcAft>
              <a:spcPts val="0"/>
            </a:spcAft>
            <a:buNone/>
          </a:pPr>
          <a:r>
            <a:rPr lang="en-FR" sz="1200" b="1" kern="1200" dirty="0">
              <a:solidFill>
                <a:prstClr val="white"/>
              </a:solidFill>
              <a:effectLst>
                <a:outerShdw blurRad="38100" dist="38100" dir="2700000" algn="tl">
                  <a:srgbClr val="000000"/>
                </a:outerShdw>
              </a:effectLst>
              <a:latin typeface="Aptos" panose="02110004020202020204"/>
              <a:ea typeface="+mn-ea"/>
              <a:cs typeface="+mn-cs"/>
            </a:rPr>
            <a:t>(Luc 11, 49)</a:t>
          </a:r>
          <a:endParaRPr lang="fr-FR" sz="1200" b="1" kern="1200" dirty="0">
            <a:solidFill>
              <a:prstClr val="white"/>
            </a:solidFill>
            <a:effectLst>
              <a:outerShdw blurRad="38100" dist="38100" dir="2700000" algn="tl">
                <a:srgbClr val="000000"/>
              </a:outerShdw>
            </a:effectLst>
            <a:latin typeface="Aptos" panose="02110004020202020204"/>
            <a:ea typeface="+mn-ea"/>
            <a:cs typeface="+mn-cs"/>
          </a:endParaRPr>
        </a:p>
      </dsp:txBody>
      <dsp:txXfrm>
        <a:off x="51154" y="93088"/>
        <a:ext cx="1650176" cy="1445039"/>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r-FR" sz="2000" kern="1200" dirty="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48131"/>
          <a:ext cx="2015999" cy="1534953"/>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ts val="0"/>
            </a:spcAft>
            <a:buNone/>
          </a:pPr>
          <a:r>
            <a:rPr lang="en-FR" sz="2000" b="1" kern="1200" dirty="0">
              <a:solidFill>
                <a:prstClr val="white"/>
              </a:solidFill>
              <a:effectLst>
                <a:outerShdw blurRad="38100" dist="38100" dir="2700000" algn="tl">
                  <a:srgbClr val="000000"/>
                </a:outerShdw>
              </a:effectLst>
              <a:latin typeface="Aptos" panose="02110004020202020204"/>
              <a:ea typeface="+mn-ea"/>
              <a:cs typeface="+mn-cs"/>
            </a:rPr>
            <a:t>Ils reçoivent des dons pour diriger l'Église</a:t>
          </a:r>
        </a:p>
        <a:p>
          <a:pPr marL="0" lvl="0" indent="0" algn="ctr" defTabSz="889000">
            <a:lnSpc>
              <a:spcPct val="90000"/>
            </a:lnSpc>
            <a:spcBef>
              <a:spcPct val="0"/>
            </a:spcBef>
            <a:spcAft>
              <a:spcPct val="35000"/>
            </a:spcAft>
            <a:buNone/>
          </a:pPr>
          <a:r>
            <a:rPr lang="en-FR" sz="1200" b="1" kern="1200" dirty="0">
              <a:solidFill>
                <a:prstClr val="white"/>
              </a:solidFill>
              <a:effectLst>
                <a:outerShdw blurRad="38100" dist="38100" dir="2700000" algn="tl">
                  <a:srgbClr val="000000"/>
                </a:outerShdw>
              </a:effectLst>
              <a:latin typeface="Aptos" panose="02110004020202020204"/>
              <a:ea typeface="+mn-ea"/>
              <a:cs typeface="+mn-cs"/>
            </a:rPr>
            <a:t>(1 Corinthiens 12, 28-29 ; Éphésiens 4, 11-12)</a:t>
          </a:r>
          <a:endParaRPr lang="fr-FR" sz="1200" b="1" kern="1200" dirty="0">
            <a:solidFill>
              <a:prstClr val="white"/>
            </a:solidFill>
            <a:effectLst>
              <a:outerShdw blurRad="38100" dist="38100" dir="2700000" algn="tl">
                <a:srgbClr val="000000"/>
              </a:outerShdw>
            </a:effectLst>
            <a:latin typeface="Aptos" panose="02110004020202020204"/>
            <a:ea typeface="+mn-ea"/>
            <a:cs typeface="+mn-cs"/>
          </a:endParaRPr>
        </a:p>
      </dsp:txBody>
      <dsp:txXfrm>
        <a:off x="2487280" y="93088"/>
        <a:ext cx="1926085" cy="1445039"/>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r-FR" sz="2000" kern="1200" dirty="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48131"/>
          <a:ext cx="1740090" cy="1534953"/>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FR" sz="2000" b="1" kern="1200" dirty="0">
              <a:solidFill>
                <a:prstClr val="white"/>
              </a:solidFill>
              <a:effectLst>
                <a:outerShdw blurRad="38100" dist="38100" dir="2700000" algn="tl">
                  <a:srgbClr val="000000"/>
                </a:outerShdw>
              </a:effectLst>
              <a:latin typeface="Aptos" panose="02110004020202020204"/>
              <a:ea typeface="+mn-ea"/>
              <a:cs typeface="+mn-cs"/>
            </a:rPr>
            <a:t>Ils sont le fondement de l’Église </a:t>
          </a:r>
          <a:r>
            <a:rPr lang="en-FR" sz="1200" b="1" kern="1200" dirty="0">
              <a:solidFill>
                <a:prstClr val="white"/>
              </a:solidFill>
              <a:effectLst>
                <a:outerShdw blurRad="38100" dist="38100" dir="2700000" algn="tl">
                  <a:srgbClr val="000000"/>
                </a:outerShdw>
              </a:effectLst>
              <a:latin typeface="Aptos" panose="02110004020202020204"/>
              <a:ea typeface="+mn-ea"/>
              <a:cs typeface="+mn-cs"/>
            </a:rPr>
            <a:t>(Éph. 2, 20)</a:t>
          </a:r>
          <a:endParaRPr lang="fr-FR" sz="1200" kern="1200" dirty="0">
            <a:effectLst>
              <a:outerShdw blurRad="38100" dist="38100" dir="2700000" algn="tl">
                <a:srgbClr val="000000"/>
              </a:outerShdw>
            </a:effectLst>
          </a:endParaRPr>
        </a:p>
      </dsp:txBody>
      <dsp:txXfrm>
        <a:off x="5199316" y="93088"/>
        <a:ext cx="1650176" cy="1445039"/>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r-FR" sz="2000" kern="1200" dirty="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48131"/>
          <a:ext cx="1740090" cy="1534953"/>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FR" sz="2000" b="1" kern="1200" dirty="0">
              <a:solidFill>
                <a:prstClr val="white"/>
              </a:solidFill>
              <a:effectLst>
                <a:outerShdw blurRad="38100" dist="38100" dir="2700000" algn="tl">
                  <a:srgbClr val="000000"/>
                </a:outerShdw>
              </a:effectLst>
              <a:latin typeface="Aptos" panose="02110004020202020204"/>
              <a:ea typeface="+mn-ea"/>
              <a:cs typeface="+mn-cs"/>
            </a:rPr>
            <a:t>Ils reçoivent des révélations </a:t>
          </a:r>
          <a:r>
            <a:rPr lang="en-FR" sz="1200" b="1" kern="1200" dirty="0">
              <a:solidFill>
                <a:prstClr val="white"/>
              </a:solidFill>
              <a:effectLst>
                <a:outerShdw blurRad="38100" dist="38100" dir="2700000" algn="tl">
                  <a:srgbClr val="000000"/>
                </a:outerShdw>
              </a:effectLst>
              <a:latin typeface="Aptos" panose="02110004020202020204"/>
              <a:ea typeface="+mn-ea"/>
              <a:cs typeface="+mn-cs"/>
            </a:rPr>
            <a:t>(Éph. 3, 5)</a:t>
          </a:r>
          <a:endParaRPr lang="fr-FR" sz="1200" kern="1200" dirty="0">
            <a:effectLst>
              <a:outerShdw blurRad="38100" dist="38100" dir="2700000" algn="tl">
                <a:srgbClr val="000000"/>
              </a:outerShdw>
            </a:effectLst>
          </a:endParaRPr>
        </a:p>
      </dsp:txBody>
      <dsp:txXfrm>
        <a:off x="7635442" y="93088"/>
        <a:ext cx="1650176" cy="1445039"/>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r-FR" sz="2000" kern="1200" dirty="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48131"/>
          <a:ext cx="1740090" cy="1534953"/>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FR" sz="2000" b="1" kern="1200" dirty="0">
              <a:solidFill>
                <a:prstClr val="white"/>
              </a:solidFill>
              <a:effectLst>
                <a:outerShdw blurRad="38100" dist="38100" dir="2700000" algn="tl">
                  <a:srgbClr val="000000"/>
                </a:outerShdw>
              </a:effectLst>
              <a:latin typeface="Aptos" panose="02110004020202020204"/>
              <a:ea typeface="+mn-ea"/>
              <a:cs typeface="+mn-cs"/>
            </a:rPr>
            <a:t>Ils se réjouissent de la justice </a:t>
          </a:r>
          <a:r>
            <a:rPr lang="fr-FR" sz="1200" b="1" kern="1200" dirty="0">
              <a:effectLst>
                <a:outerShdw blurRad="38100" dist="38100" dir="2700000" algn="tl">
                  <a:srgbClr val="000000"/>
                </a:outerShdw>
              </a:effectLst>
            </a:rPr>
            <a:t>(Apocalypse 18:20)</a:t>
          </a:r>
          <a:endParaRPr lang="fr-FR" sz="1200" kern="1200" dirty="0">
            <a:effectLst>
              <a:outerShdw blurRad="38100" dist="38100" dir="2700000" algn="tl">
                <a:srgbClr val="000000"/>
              </a:outerShdw>
            </a:effectLst>
          </a:endParaRPr>
        </a:p>
      </dsp:txBody>
      <dsp:txXfrm>
        <a:off x="10071569" y="93088"/>
        <a:ext cx="1650176" cy="1445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1035841" y="667499"/>
          <a:ext cx="3579406" cy="1382008"/>
        </a:xfrm>
        <a:prstGeom prst="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6000" b="-6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ts val="0"/>
            </a:spcAft>
            <a:buNone/>
          </a:pPr>
          <a:r>
            <a:rPr lang="fr-FR" sz="2000" b="1" kern="1200" noProof="0" dirty="0"/>
            <a:t>Son appel au ministère avait été prophétisé </a:t>
          </a:r>
          <a:r>
            <a:rPr lang="fr-FR" sz="1800" b="1" kern="1200" noProof="0" dirty="0">
              <a:solidFill>
                <a:srgbClr val="FF0000"/>
              </a:solidFill>
            </a:rPr>
            <a:t>(1 Tim 1.18)</a:t>
          </a:r>
          <a:r>
            <a:rPr lang="fr-FR" sz="2000" b="1" kern="1200" noProof="0" dirty="0"/>
            <a:t>. Il a coécrit avec Paul les épîtres suivantes : 2 Corinthiens </a:t>
          </a:r>
          <a:r>
            <a:rPr lang="fr-FR" sz="1800" b="1" kern="1200" noProof="0" dirty="0">
              <a:solidFill>
                <a:srgbClr val="FF0000"/>
              </a:solidFill>
            </a:rPr>
            <a:t>(2 Cor 1.1)</a:t>
          </a:r>
          <a:r>
            <a:rPr lang="fr-FR" sz="2000" b="1" kern="1200" noProof="0" dirty="0"/>
            <a:t> ; Philippiens </a:t>
          </a:r>
          <a:r>
            <a:rPr lang="fr-FR" sz="1800" b="1" kern="1200" noProof="0" dirty="0">
              <a:solidFill>
                <a:srgbClr val="FF0000"/>
              </a:solidFill>
            </a:rPr>
            <a:t>(Phil 1.1)</a:t>
          </a:r>
          <a:r>
            <a:rPr lang="fr-FR" sz="2000" b="1" kern="1200" noProof="0" dirty="0"/>
            <a:t> ; Colossiens </a:t>
          </a:r>
          <a:r>
            <a:rPr lang="fr-FR" sz="1800" b="1" kern="1200" noProof="0" dirty="0">
              <a:solidFill>
                <a:srgbClr val="FF0000"/>
              </a:solidFill>
            </a:rPr>
            <a:t>(Col. 1, 1)</a:t>
          </a:r>
          <a:r>
            <a:rPr lang="fr-FR" sz="2000" b="1" kern="1200" noProof="0" dirty="0"/>
            <a:t> ; 1</a:t>
          </a:r>
          <a:r>
            <a:rPr lang="fr-FR" sz="2000" b="1" kern="1200" baseline="30000" noProof="0" dirty="0"/>
            <a:t>re</a:t>
          </a:r>
          <a:r>
            <a:rPr lang="fr-FR" sz="2000" b="1" kern="1200" noProof="0" dirty="0"/>
            <a:t> épître aux Thessaloniciens </a:t>
          </a:r>
          <a:r>
            <a:rPr lang="fr-FR" sz="1800" b="1" kern="1200" noProof="0" dirty="0">
              <a:solidFill>
                <a:srgbClr val="FF0000"/>
              </a:solidFill>
            </a:rPr>
            <a:t>(1 Th 1.1) </a:t>
          </a:r>
          <a:r>
            <a:rPr lang="fr-FR" sz="2000" b="1" kern="1200" noProof="0" dirty="0"/>
            <a:t>; </a:t>
          </a:r>
        </a:p>
        <a:p>
          <a:pPr marL="0" lvl="0" indent="0" algn="ctr" defTabSz="889000">
            <a:lnSpc>
              <a:spcPct val="90000"/>
            </a:lnSpc>
            <a:spcBef>
              <a:spcPct val="0"/>
            </a:spcBef>
            <a:spcAft>
              <a:spcPts val="42"/>
            </a:spcAft>
            <a:buNone/>
          </a:pPr>
          <a:r>
            <a:rPr lang="fr-FR" sz="2000" b="1" kern="1200" noProof="0" dirty="0"/>
            <a:t>2</a:t>
          </a:r>
          <a:r>
            <a:rPr lang="fr-FR" sz="2000" b="1" kern="1200" baseline="30000" noProof="0" dirty="0"/>
            <a:t>e</a:t>
          </a:r>
          <a:r>
            <a:rPr lang="fr-FR" sz="2000" b="1" kern="1200" noProof="0" dirty="0"/>
            <a:t> épître aux Thessaloniciens </a:t>
          </a:r>
          <a:r>
            <a:rPr lang="fr-FR" sz="1800" b="1" kern="1200" noProof="0" dirty="0">
              <a:solidFill>
                <a:srgbClr val="FF0000"/>
              </a:solidFill>
            </a:rPr>
            <a:t>(2 Th 1.1) </a:t>
          </a:r>
          <a:r>
            <a:rPr lang="fr-FR" sz="2000" b="1" kern="1200" noProof="0" dirty="0"/>
            <a:t>; </a:t>
          </a:r>
        </a:p>
        <a:p>
          <a:pPr marL="0" lvl="0" indent="0" algn="ctr" defTabSz="889000">
            <a:lnSpc>
              <a:spcPct val="90000"/>
            </a:lnSpc>
            <a:spcBef>
              <a:spcPct val="0"/>
            </a:spcBef>
            <a:spcAft>
              <a:spcPts val="42"/>
            </a:spcAft>
            <a:buNone/>
          </a:pPr>
          <a:r>
            <a:rPr lang="fr-FR" sz="2000" b="1" kern="1200" noProof="0" dirty="0"/>
            <a:t>et l’épître à Philémon </a:t>
          </a:r>
          <a:r>
            <a:rPr lang="fr-FR" sz="1800" b="1" kern="1200" noProof="0" dirty="0">
              <a:solidFill>
                <a:srgbClr val="FF0000"/>
              </a:solidFill>
            </a:rPr>
            <a:t>(Phm 1.1)</a:t>
          </a:r>
          <a:r>
            <a:rPr lang="fr-FR" sz="2000" b="1" kern="1200" noProof="0" dirty="0"/>
            <a:t>.</a:t>
          </a:r>
          <a:endParaRPr lang="fr-FR"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dirty="0">
              <a:effectLst>
                <a:outerShdw blurRad="38100" dist="38100" dir="2700000" algn="tl">
                  <a:srgbClr val="000000">
                    <a:alpha val="43137"/>
                  </a:srgbClr>
                </a:outerShdw>
              </a:effectLst>
            </a:rPr>
            <a:t>TIMOTHÉE</a:t>
          </a:r>
          <a:endParaRPr lang="fr-FR"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screen">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ts val="0"/>
            </a:spcAft>
            <a:buNone/>
          </a:pPr>
          <a:r>
            <a:rPr lang="fr-FR" sz="2000" b="1" kern="1200" noProof="0" dirty="0"/>
            <a:t>Il a rempli plusieurs fonctions de prophète, telles que l'édification </a:t>
          </a:r>
          <a:r>
            <a:rPr lang="fr-FR" sz="1800" b="1" kern="1200" noProof="0" dirty="0">
              <a:solidFill>
                <a:srgbClr val="FF0000"/>
              </a:solidFill>
            </a:rPr>
            <a:t>(2 Co 8.6) </a:t>
          </a:r>
          <a:r>
            <a:rPr lang="fr-FR" sz="2000" b="1" kern="1200" noProof="0" dirty="0"/>
            <a:t>; l'exhortation </a:t>
          </a:r>
          <a:r>
            <a:rPr lang="fr-FR" sz="1800" b="1" kern="1200" noProof="0" dirty="0">
              <a:solidFill>
                <a:srgbClr val="FF0000"/>
              </a:solidFill>
            </a:rPr>
            <a:t>(Tite 2, 6, 9, 15)</a:t>
          </a:r>
          <a:r>
            <a:rPr lang="fr-FR" sz="2000" b="1" kern="1200" noProof="0" dirty="0"/>
            <a:t> ; </a:t>
          </a:r>
        </a:p>
        <a:p>
          <a:pPr marL="0" lvl="0" indent="0" algn="ctr" defTabSz="889000">
            <a:lnSpc>
              <a:spcPct val="90000"/>
            </a:lnSpc>
            <a:spcBef>
              <a:spcPct val="0"/>
            </a:spcBef>
            <a:spcAft>
              <a:spcPct val="35000"/>
            </a:spcAft>
            <a:buNone/>
          </a:pPr>
          <a:r>
            <a:rPr lang="fr-FR" sz="2000" b="1" kern="1200" noProof="0" dirty="0"/>
            <a:t>et la consolation </a:t>
          </a:r>
          <a:r>
            <a:rPr lang="fr-FR" sz="1800" b="1" kern="1200" noProof="0" dirty="0">
              <a:solidFill>
                <a:srgbClr val="FF0000"/>
              </a:solidFill>
            </a:rPr>
            <a:t>(2 Co 7.13)</a:t>
          </a:r>
          <a:endParaRPr lang="fr-FR" sz="1800" kern="1200" noProof="0" dirty="0">
            <a:solidFill>
              <a:srgbClr val="FF0000"/>
            </a:solidFill>
          </a:endParaRPr>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fr-FR" sz="2400" b="1" kern="1200" spc="600" dirty="0">
              <a:effectLst>
                <a:outerShdw blurRad="38100" dist="38100" dir="2700000" algn="tl">
                  <a:srgbClr val="000000">
                    <a:alpha val="43137"/>
                  </a:srgbClr>
                </a:outerShdw>
              </a:effectLst>
            </a:rPr>
            <a:t>TITE</a:t>
          </a:r>
          <a:endParaRPr lang="fr-FR"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D542AF-435E-C34C-83EA-B92BDFBB03F0}" type="datetimeFigureOut">
              <a:rPr lang="fr-FR" smtClean="0"/>
              <a:t>26/10/2026</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2A4F84-4660-F84D-8798-00B19E784DAE}" type="slidenum">
              <a:rPr lang="fr-FR" smtClean="0"/>
              <a:t>‹Nº›</a:t>
            </a:fld>
            <a:endParaRPr lang="fr-FR"/>
          </a:p>
        </p:txBody>
      </p:sp>
    </p:spTree>
    <p:extLst>
      <p:ext uri="{BB962C8B-B14F-4D97-AF65-F5344CB8AC3E}">
        <p14:creationId xmlns:p14="http://schemas.microsoft.com/office/powerpoint/2010/main" val="736935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B2A4F84-4660-F84D-8798-00B19E784DAE}" type="slidenum">
              <a:rPr lang="fr-FR" smtClean="0"/>
              <a:t>4</a:t>
            </a:fld>
            <a:endParaRPr lang="fr-FR"/>
          </a:p>
        </p:txBody>
      </p:sp>
    </p:spTree>
    <p:extLst>
      <p:ext uri="{BB962C8B-B14F-4D97-AF65-F5344CB8AC3E}">
        <p14:creationId xmlns:p14="http://schemas.microsoft.com/office/powerpoint/2010/main" val="154890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B2A4F84-4660-F84D-8798-00B19E784DAE}" type="slidenum">
              <a:rPr lang="fr-FR" smtClean="0"/>
              <a:t>6</a:t>
            </a:fld>
            <a:endParaRPr lang="fr-FR"/>
          </a:p>
        </p:txBody>
      </p:sp>
    </p:spTree>
    <p:extLst>
      <p:ext uri="{BB962C8B-B14F-4D97-AF65-F5344CB8AC3E}">
        <p14:creationId xmlns:p14="http://schemas.microsoft.com/office/powerpoint/2010/main" val="1841059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26/10/2026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26/10/2026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0.jpeg"/><Relationship Id="rId4" Type="http://schemas.openxmlformats.org/officeDocument/2006/relationships/diagramData" Target="../diagrams/data1.xml"/><Relationship Id="rId9"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4.pn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34.jpeg"/><Relationship Id="rId5" Type="http://schemas.openxmlformats.org/officeDocument/2006/relationships/diagramQuickStyle" Target="../diagrams/quickStyle2.xml"/><Relationship Id="rId10" Type="http://schemas.microsoft.com/office/2007/relationships/hdphoto" Target="../media/hdphoto2.wdp"/><Relationship Id="rId4" Type="http://schemas.openxmlformats.org/officeDocument/2006/relationships/diagramLayout" Target="../diagrams/layout2.xml"/><Relationship Id="rId9"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43.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8.jpeg"/><Relationship Id="rId2" Type="http://schemas.openxmlformats.org/officeDocument/2006/relationships/image" Target="../media/image44.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47.png"/><Relationship Id="rId4" Type="http://schemas.openxmlformats.org/officeDocument/2006/relationships/image" Target="../media/image46.jpeg"/></Relationships>
</file>

<file path=ppt/slides/_rels/slide1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AE1F96D-2795-9D1C-4946-8BE222C23FF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fr-FR" sz="4800" b="1" spc="300" dirty="0">
                <a:ln w="6600">
                  <a:solidFill>
                    <a:schemeClr val="accent2"/>
                  </a:solidFill>
                  <a:prstDash val="solid"/>
                </a:ln>
                <a:solidFill>
                  <a:srgbClr val="FFFFFF"/>
                </a:solidFill>
                <a:effectLst>
                  <a:outerShdw dist="38100" dir="2700000" algn="tl" rotWithShape="0">
                    <a:schemeClr val="accent2"/>
                  </a:outerShdw>
                </a:effectLst>
              </a:rPr>
              <a:t>PROPHÈTES DU NOUVEAU TESTAMENT</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spAutoFit/>
          </a:bodyPr>
          <a:lstStyle/>
          <a:p>
            <a:pPr algn="r"/>
            <a:r>
              <a:rPr lang="fr-FR" sz="1600" b="1" dirty="0">
                <a:solidFill>
                  <a:schemeClr val="accent5">
                    <a:lumMod val="20000"/>
                    <a:lumOff val="80000"/>
                  </a:schemeClr>
                </a:solidFill>
                <a:effectLst>
                  <a:outerShdw blurRad="38100" dist="38100" dir="2700000" algn="tl">
                    <a:srgbClr val="000000">
                      <a:alpha val="43137"/>
                    </a:srgbClr>
                  </a:outerShdw>
                </a:effectLst>
              </a:rPr>
              <a:t>Leçon 4 pour le 24 octobre 2026</a:t>
            </a: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99F7A6-50A3-B90E-46C5-05941543778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88952" cy="6856286"/>
          </a:xfrm>
          <a:prstGeom prst="rect">
            <a:avLst/>
          </a:prstGeom>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lang="fr-FR" sz="2200" b="1" dirty="0">
                <a:solidFill>
                  <a:srgbClr val="E97132">
                    <a:lumMod val="50000"/>
                  </a:srgbClr>
                </a:solidFill>
                <a:latin typeface="Comic Sans MS" panose="030F0702030302020204" pitchFamily="66" charset="0"/>
              </a:rPr>
              <a:t>I</a:t>
            </a:r>
            <a:r>
              <a:rPr kumimoji="0" lang="fr-FR"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l y a diversité de dons, mais le même Esprit ; diversité de ministères, mais le même Seigneur ; diversité d'opérations, mais le même Dieu qui opère tout en tous.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(1Corinthiens 12.4-6)</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0905CB5-4FD1-F1F6-7B3C-A80672C63DE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567855" cy="2708434"/>
          </a:xfrm>
          <a:prstGeom prst="rect">
            <a:avLst/>
          </a:prstGeom>
          <a:noFill/>
          <a:ln>
            <a:noFill/>
          </a:ln>
          <a:effectLst/>
        </p:spPr>
        <p:txBody>
          <a:bodyPr wrap="square" rtlCol="0">
            <a:spAutoFit/>
          </a:bodyPr>
          <a:lstStyle/>
          <a:p>
            <a:pPr>
              <a:spcBef>
                <a:spcPts val="600"/>
              </a:spcBef>
            </a:pPr>
            <a:r>
              <a:rPr lang="fr-FR" sz="2000" b="1" dirty="0">
                <a:solidFill>
                  <a:schemeClr val="bg1"/>
                </a:solidFill>
                <a:highlight>
                  <a:srgbClr val="6D1307"/>
                </a:highlight>
              </a:rPr>
              <a:t>Fonctions des prophètes dans le Nouveau Testament</a:t>
            </a:r>
          </a:p>
          <a:p>
            <a:pPr>
              <a:spcBef>
                <a:spcPts val="600"/>
              </a:spcBef>
            </a:pPr>
            <a:r>
              <a:rPr lang="fr-FR" sz="2000" b="1" dirty="0">
                <a:solidFill>
                  <a:schemeClr val="bg1"/>
                </a:solidFill>
                <a:highlight>
                  <a:srgbClr val="205C01"/>
                </a:highlight>
              </a:rPr>
              <a:t>Prophètes du Nouveau Testament :</a:t>
            </a:r>
          </a:p>
          <a:p>
            <a:pPr marL="893763" lvl="1">
              <a:spcBef>
                <a:spcPts val="600"/>
              </a:spcBef>
            </a:pPr>
            <a:r>
              <a:rPr lang="fr-FR" sz="2000" b="1" dirty="0">
                <a:effectLst/>
                <a:uFill>
                  <a:solidFill>
                    <a:srgbClr val="D01729"/>
                  </a:solidFill>
                </a:uFill>
              </a:rPr>
              <a:t>Jésus, le prophète annoncé.</a:t>
            </a:r>
          </a:p>
          <a:p>
            <a:pPr marL="893763" lvl="1">
              <a:spcBef>
                <a:spcPts val="600"/>
              </a:spcBef>
            </a:pPr>
            <a:r>
              <a:rPr lang="fr-FR" sz="2000" b="1" dirty="0">
                <a:effectLst/>
              </a:rPr>
              <a:t>Les apôtres et les prophètes.</a:t>
            </a:r>
          </a:p>
          <a:p>
            <a:pPr marL="893763" lvl="1">
              <a:spcBef>
                <a:spcPts val="600"/>
              </a:spcBef>
            </a:pPr>
            <a:r>
              <a:rPr lang="fr-FR" sz="2000" b="1" dirty="0">
                <a:effectLst/>
              </a:rPr>
              <a:t>Prophétesses.</a:t>
            </a:r>
          </a:p>
          <a:p>
            <a:pPr marL="893763" lvl="1">
              <a:spcBef>
                <a:spcPts val="600"/>
              </a:spcBef>
            </a:pPr>
            <a:r>
              <a:rPr lang="fr-FR" sz="2000" b="1" dirty="0">
                <a:effectLst/>
              </a:rPr>
              <a:t>Collaborateurs de Paul.</a:t>
            </a:r>
          </a:p>
          <a:p>
            <a:pPr marL="893763" lvl="1">
              <a:spcBef>
                <a:spcPts val="600"/>
              </a:spcBef>
            </a:pPr>
            <a:r>
              <a:rPr lang="fr-FR" sz="2000" b="1" dirty="0">
                <a:effectLst/>
              </a:rPr>
              <a:t>Faux prophètes.</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119431" y="46467"/>
            <a:ext cx="7639050" cy="1323439"/>
          </a:xfrm>
          <a:prstGeom prst="rect">
            <a:avLst/>
          </a:prstGeom>
          <a:noFill/>
        </p:spPr>
        <p:txBody>
          <a:bodyPr wrap="square" rtlCol="0">
            <a:spAutoFit/>
          </a:bodyPr>
          <a:lstStyle/>
          <a:p>
            <a:pPr>
              <a:spcBef>
                <a:spcPts val="600"/>
              </a:spcBef>
            </a:pPr>
            <a:r>
              <a:rPr lang="fr-FR" sz="2000" b="1" dirty="0"/>
              <a:t>Depuis Malachie, 400 ans s'écoulèrent sans que la voix d'aucun prophète ne se fît entendre parmi le peuple de Dieu. En raison de ce silence, le peuple d'Israël considéra le canon des Écritures comme clos </a:t>
            </a:r>
            <a:r>
              <a:rPr lang="fr-FR" b="1" dirty="0"/>
              <a:t>(c'est-à-dire les livres qui composent l'Ancien Testament).</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119430" y="2985733"/>
            <a:ext cx="794824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Quelles furent les fonctions de ces nouveaux prophètes et prophétesses ? Qui furent-ils ? Y eut-il de faux prophètes, comme aux temps de l'Ancien Testament ?</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119429" y="1367235"/>
            <a:ext cx="763904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Cependant, Dieu ne resta pas silencieux bien plus longtemps. Le moment venu, il envoya un nouveau prophète : Jean-Baptiste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(Matthieu 11.7-9). </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À partir de ce moment, les prophètes resurgirent. Ils furent responsables, entre autres tâches, d'écrire le Nouveau Testament.</a:t>
            </a: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F4C1E6C-7BDC-3BE3-016B-BE6BCE47AF3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1998" cy="6857999"/>
          </a:xfrm>
          <a:prstGeom prst="rect">
            <a:avLst/>
          </a:prstGeom>
        </p:spPr>
      </p:pic>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algn="ctr"/>
            <a:r>
              <a:rPr lang="fr-FR"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FONCTIONS DES PROPHÈTES DANS LE NOUVEAU TESTAMENT</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53943"/>
          </a:xfrm>
          <a:prstGeom prst="rect">
            <a:avLst/>
          </a:prstGeom>
          <a:noFill/>
        </p:spPr>
        <p:txBody>
          <a:bodyPr wrap="square">
            <a:spAutoFit/>
          </a:bodyPr>
          <a:lstStyle/>
          <a:p>
            <a:pPr algn="ctr"/>
            <a:r>
              <a:rPr lang="fr-FR" sz="17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«Celui qui prophétise, au contraire, parle aux hommes, les édifie, les exhorte, les console.» (1Corinthiens 14.3)</a:t>
            </a: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a:spcBef>
                <a:spcPts val="600"/>
              </a:spcBef>
            </a:pPr>
            <a:r>
              <a:rPr lang="fr-FR" sz="2000" b="1" dirty="0"/>
              <a:t>Dans le Nouveau Testament, la prophétie est présentée comme un don du Saint-Esprit, qui fut répandu abondamment </a:t>
            </a:r>
            <a:r>
              <a:rPr lang="fr-FR" sz="2000" b="1" dirty="0">
                <a:solidFill>
                  <a:srgbClr val="FF0000"/>
                </a:solidFill>
              </a:rPr>
              <a:t>(Romains 12.6)</a:t>
            </a:r>
            <a:r>
              <a:rPr lang="fr-FR" sz="2000" b="1" dirty="0"/>
              <a:t>. Dans une seule église, il pouvait y avoir tant de prophètes qu'ils devaient se relayer pour parler </a:t>
            </a:r>
            <a:r>
              <a:rPr lang="fr-FR" sz="2000" b="1" dirty="0">
                <a:solidFill>
                  <a:srgbClr val="FF0000"/>
                </a:solidFill>
              </a:rPr>
              <a:t>(1Corinthiens 14.29-31)</a:t>
            </a:r>
            <a:r>
              <a:rPr lang="fr-FR" sz="2000" b="1" dirty="0"/>
              <a:t>.</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923383904"/>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Quelles fonctions ces prophètes remplissaient-ils ? </a:t>
            </a:r>
            <a:r>
              <a:rPr kumimoji="0" lang="fr-FR" sz="1200" b="1" i="0" u="none" strike="noStrike" kern="1200" cap="none" spc="0" normalizeH="0" baseline="0" noProof="0" dirty="0">
                <a:ln>
                  <a:noFill/>
                </a:ln>
                <a:solidFill>
                  <a:srgbClr val="FF0000"/>
                </a:solidFill>
                <a:effectLst/>
                <a:uLnTx/>
                <a:uFillTx/>
                <a:latin typeface="Aptos" panose="02110004020202020204"/>
                <a:ea typeface="+mn-ea"/>
                <a:cs typeface="+mn-cs"/>
              </a:rPr>
              <a:t>(Apocalypse 19.10 ; 1.1 ; Éphésiens 4.11-12 ; 1Corinthiens 14.3 ; Actes 15.32)</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cstate="screen">
            <a:extLst>
              <a:ext uri="{28A0092B-C50C-407E-A947-70E740481C1C}">
                <a14:useLocalDpi xmlns:a14="http://schemas.microsoft.com/office/drawing/2010/main"/>
              </a:ext>
            </a:extLst>
          </a:blip>
          <a:srcRect t="-52"/>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l="-145"/>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cstate="screen">
            <a:extLst>
              <a:ext uri="{28A0092B-C50C-407E-A947-70E740481C1C}">
                <a14:useLocalDpi xmlns:a14="http://schemas.microsoft.com/office/drawing/2010/main"/>
              </a:ext>
            </a:extLst>
          </a:blip>
          <a:srcRect/>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fr-FR" dirty="0"/>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fr-FR"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fr-FR" dirty="0"/>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fr-FR" dirty="0"/>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fr-FR" dirty="0"/>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fr-FR" dirty="0"/>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fr-FR" dirty="0"/>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fr-FR" dirty="0"/>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fr-FR" dirty="0"/>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fr-FR" dirty="0"/>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fr-FR" dirty="0"/>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fr-FR" dirty="0"/>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fr-FR" dirty="0"/>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fr-FR" dirty="0"/>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fr-FR" dirty="0"/>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fr-FR" dirty="0"/>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fr-FR" dirty="0"/>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fr-FR" dirty="0"/>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fr-FR" dirty="0"/>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fr-FR" dirty="0"/>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fr-FR" dirty="0"/>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fr-FR" dirty="0"/>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fr-FR" dirty="0"/>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fr-FR" dirty="0"/>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fr-FR" dirty="0"/>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fr-FR" dirty="0"/>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fr-FR" dirty="0"/>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fr-FR" dirty="0"/>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fr-FR" dirty="0"/>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fr-FR" dirty="0"/>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fr-FR" dirty="0"/>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fr-FR" dirty="0"/>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fr-FR" dirty="0"/>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fr-FR" dirty="0"/>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fr-FR" dirty="0"/>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fr-FR" dirty="0"/>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fr-FR" dirty="0"/>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fr-FR" dirty="0"/>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fr-FR" dirty="0"/>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fr-FR" dirty="0"/>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fr-FR" dirty="0"/>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fr-FR"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algn="ctr"/>
            <a:r>
              <a:rPr lang="fr-FR" sz="5400" b="1" spc="50" dirty="0">
                <a:ln w="0"/>
                <a:solidFill>
                  <a:schemeClr val="bg1"/>
                </a:solidFill>
                <a:effectLst>
                  <a:innerShdw blurRad="63500" dist="50800" dir="13500000">
                    <a:srgbClr val="000000">
                      <a:alpha val="50000"/>
                    </a:srgbClr>
                  </a:innerShdw>
                </a:effectLst>
              </a:rPr>
              <a:t>PROPHÈTES DU NOUVEAU TESTAMENT</a:t>
            </a: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8D0855-057E-277B-249E-FBE3BE32617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fr-FR" sz="4400" b="1" dirty="0">
                <a:ln w="22225">
                  <a:noFill/>
                  <a:prstDash val="solid"/>
                </a:ln>
                <a:solidFill>
                  <a:schemeClr val="accent2">
                    <a:lumMod val="40000"/>
                    <a:lumOff val="60000"/>
                  </a:schemeClr>
                </a:solidFill>
              </a:rPr>
              <a:t>JÉSUS, LE PROPHÈTE ANNONCÉ</a:t>
            </a:r>
          </a:p>
        </p:txBody>
      </p:sp>
      <p:sp>
        <p:nvSpPr>
          <p:cNvPr id="5" name="CuadroTexto 4">
            <a:extLst>
              <a:ext uri="{FF2B5EF4-FFF2-40B4-BE49-F238E27FC236}">
                <a16:creationId xmlns:a16="http://schemas.microsoft.com/office/drawing/2014/main" id="{4E11CC8E-0F7E-2410-FE46-97A66EAA5F7C}"/>
              </a:ext>
            </a:extLst>
          </p:cNvPr>
          <p:cNvSpPr txBox="1"/>
          <p:nvPr/>
        </p:nvSpPr>
        <p:spPr>
          <a:xfrm>
            <a:off x="1" y="672197"/>
            <a:ext cx="12192000" cy="646331"/>
          </a:xfrm>
          <a:prstGeom prst="rect">
            <a:avLst/>
          </a:prstGeom>
          <a:noFill/>
        </p:spPr>
        <p:txBody>
          <a:bodyPr wrap="square">
            <a:spAutoFit/>
          </a:bodyPr>
          <a:lstStyle/>
          <a:p>
            <a:pPr algn="ctr"/>
            <a:r>
              <a:rPr lang="fr-FR" b="1" dirty="0">
                <a:solidFill>
                  <a:schemeClr val="accent5">
                    <a:lumMod val="75000"/>
                  </a:schemeClr>
                </a:solidFill>
                <a:latin typeface="Comic Sans MS" panose="030F0702030302020204" pitchFamily="66" charset="0"/>
              </a:rPr>
              <a:t>« L'Éternel, ton Dieu, te suscitera du milieu de toi, d'entre tes frères, un prophète comme moi ; vous l'écouterez ! » </a:t>
            </a:r>
            <a:r>
              <a:rPr lang="fr-FR" sz="1400" b="1" dirty="0">
                <a:solidFill>
                  <a:schemeClr val="accent5">
                    <a:lumMod val="75000"/>
                  </a:schemeClr>
                </a:solidFill>
                <a:latin typeface="Comic Sans MS" panose="030F0702030302020204" pitchFamily="66" charset="0"/>
              </a:rPr>
              <a:t>(Deutéronome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1015663"/>
          </a:xfrm>
          <a:prstGeom prst="rect">
            <a:avLst/>
          </a:prstGeom>
          <a:noFill/>
        </p:spPr>
        <p:txBody>
          <a:bodyPr wrap="square" rtlCol="0">
            <a:spAutoFit/>
          </a:bodyPr>
          <a:lstStyle/>
          <a:p>
            <a:pPr>
              <a:spcBef>
                <a:spcPts val="600"/>
              </a:spcBef>
            </a:pPr>
            <a:r>
              <a:rPr lang="fr-FR" sz="2000" b="1" dirty="0"/>
              <a:t>Jésus fut considéré comme prophète par ses contemporains </a:t>
            </a:r>
            <a:r>
              <a:rPr lang="fr-FR" sz="2000" b="1" dirty="0">
                <a:solidFill>
                  <a:srgbClr val="FF0000"/>
                </a:solidFill>
              </a:rPr>
              <a:t>(Matthieu 21.11 ; Marc 6.15 ; Luc 7.16 ; Jean 6.14)</a:t>
            </a:r>
            <a:r>
              <a:rPr lang="fr-FR" sz="2000" b="1" dirty="0"/>
              <a:t>.</a:t>
            </a:r>
            <a:br>
              <a:rPr lang="fr-FR" sz="2000" b="1" dirty="0"/>
            </a:br>
            <a:endParaRPr lang="fr-FR" sz="2000" b="1" dirty="0"/>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999932" cy="1323439"/>
          </a:xfrm>
          <a:prstGeom prst="rect">
            <a:avLst/>
          </a:prstGeom>
          <a:noFill/>
        </p:spPr>
        <p:txBody>
          <a:bodyPr wrap="square">
            <a:spAutoFit/>
          </a:bodyPr>
          <a:lstStyle/>
          <a:p>
            <a:pPr>
              <a:spcBef>
                <a:spcPts val="600"/>
              </a:spcBef>
            </a:pPr>
            <a:r>
              <a:rPr lang="fr-FR" sz="2000" b="1" dirty="0"/>
              <a:t>Il n'est pas seulement une lumière « qui brille dans un lieu obscur », comme le furent les autres prophètes, mais il est </a:t>
            </a:r>
          </a:p>
          <a:p>
            <a:r>
              <a:rPr lang="fr-FR" sz="2000" b="1" dirty="0"/>
              <a:t>LA LUMIÈRE </a:t>
            </a:r>
            <a:r>
              <a:rPr lang="fr-FR" b="1" dirty="0">
                <a:solidFill>
                  <a:srgbClr val="FF0000"/>
                </a:solidFill>
              </a:rPr>
              <a:t>(2Pierre 1.19 ; Jean 1.9 ; 8.12)</a:t>
            </a:r>
            <a:r>
              <a:rPr lang="fr-FR" sz="2000" b="1" dirty="0"/>
              <a:t>.</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715500" y="4224540"/>
            <a:ext cx="2318717" cy="2318717"/>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Mais Jésus n'écrivit pas la Parole de Dieu, il est lui-même LA PAROLE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(Jean 1.1)</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Pierre précisa que Jésus était le Prophète/Messie annoncé par Moïse et les autres prophètes </a:t>
            </a:r>
            <a:r>
              <a:rPr kumimoji="0" lang="fr-FR" b="1" i="0" u="none" strike="noStrike" kern="1200" cap="none" spc="0" normalizeH="0" baseline="0" noProof="0" dirty="0">
                <a:ln>
                  <a:noFill/>
                </a:ln>
                <a:solidFill>
                  <a:srgbClr val="FF0000"/>
                </a:solidFill>
                <a:effectLst/>
                <a:uLnTx/>
                <a:uFillTx/>
                <a:latin typeface="Aptos" panose="02110004020202020204"/>
                <a:ea typeface="+mn-ea"/>
                <a:cs typeface="+mn-cs"/>
              </a:rPr>
              <a:t>(Deutéronome 18.15 ; Actes 3.18-26)</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Il s'attribua lui-même ce titre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(Marc 6.4 ; Luc 13.33)</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499249"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Son œuvre dépasse celle de tout autre prophète. Jésus est le seul qui puisse nous offrir l'éternité à tous en vertu de sa vie, de sa mort et de sa résurrection.</a:t>
            </a: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8E3C081-DC1D-FE16-3F23-F550373EA78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1" y="0"/>
            <a:ext cx="12191999" cy="6857999"/>
          </a:xfrm>
          <a:prstGeom prst="rect">
            <a:avLst/>
          </a:prstGeom>
        </p:spPr>
      </p:pic>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fr-FR" sz="4400" b="1" spc="600" dirty="0">
                <a:ln w="9525">
                  <a:solidFill>
                    <a:schemeClr val="bg1"/>
                  </a:solidFill>
                  <a:prstDash val="solid"/>
                </a:ln>
                <a:solidFill>
                  <a:schemeClr val="accent5"/>
                </a:solidFill>
                <a:effectLst>
                  <a:outerShdw blurRad="12700" dist="38100" dir="2700000" algn="tl" rotWithShape="0">
                    <a:srgbClr val="C8FF85"/>
                  </a:outerShdw>
                </a:effectLst>
              </a:rPr>
              <a:t>LES APÔTRES ET LES PROPHÈTES</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fr-FR" b="1" dirty="0">
                <a:solidFill>
                  <a:srgbClr val="FFFF99"/>
                </a:solidFill>
                <a:effectLst>
                  <a:outerShdw blurRad="38100" dist="38100" dir="2700000" algn="tl">
                    <a:srgbClr val="000000"/>
                  </a:outerShdw>
                </a:effectLst>
                <a:latin typeface="Comic Sans MS" panose="030F0702030302020204" pitchFamily="66" charset="0"/>
              </a:rPr>
              <a:t>«En effet, Dieu ne l’a pas fait connaître aux hommes des générations passées comme il l’a révélé maintenant, par le Saint-Esprit, à ses apôtres, ses prophètes qu’il a consacrés à son service.» </a:t>
            </a:r>
            <a:r>
              <a:rPr lang="fr-FR" sz="1400" b="1" dirty="0">
                <a:solidFill>
                  <a:srgbClr val="FFFF99"/>
                </a:solidFill>
                <a:effectLst>
                  <a:outerShdw blurRad="38100" dist="38100" dir="2700000" algn="tl">
                    <a:srgbClr val="000000"/>
                  </a:outerShdw>
                </a:effectLst>
                <a:latin typeface="Comic Sans MS" panose="030F0702030302020204" pitchFamily="66" charset="0"/>
              </a:rPr>
              <a:t>(Éphésiens 3.5 </a:t>
            </a:r>
            <a:r>
              <a:rPr lang="fr-FR" sz="1100" b="1" dirty="0">
                <a:solidFill>
                  <a:srgbClr val="FFFF99"/>
                </a:solidFill>
                <a:effectLst>
                  <a:outerShdw blurRad="38100" dist="38100" dir="2700000" algn="tl">
                    <a:srgbClr val="000000"/>
                  </a:outerShdw>
                </a:effectLst>
                <a:latin typeface="Comic Sans MS" panose="030F0702030302020204" pitchFamily="66" charset="0"/>
              </a:rPr>
              <a:t>BDS</a:t>
            </a:r>
            <a:r>
              <a:rPr lang="fr-FR" sz="1400" b="1" dirty="0">
                <a:solidFill>
                  <a:srgbClr val="FFFF99"/>
                </a:solidFill>
                <a:effectLst>
                  <a:outerShdw blurRad="38100" dist="38100" dir="2700000" algn="tl">
                    <a:srgbClr val="000000"/>
                  </a:outerShdw>
                </a:effectLst>
                <a:latin typeface="Comic Sans MS" panose="030F0702030302020204" pitchFamily="66" charset="0"/>
              </a:rPr>
              <a:t>)</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4153208348"/>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a:spcBef>
                <a:spcPts val="600"/>
              </a:spcBef>
            </a:pPr>
            <a:r>
              <a:rPr lang="fr-FR" sz="2000" b="1" dirty="0"/>
              <a:t>Lorsqu'ils sont mentionnés ensemble, les apôtres précèdent les prophètes (sauf en </a:t>
            </a:r>
            <a:r>
              <a:rPr lang="fr-FR" sz="2000" b="1" dirty="0">
                <a:solidFill>
                  <a:srgbClr val="FF0000"/>
                </a:solidFill>
              </a:rPr>
              <a:t>Luc 11.49</a:t>
            </a:r>
            <a:r>
              <a:rPr lang="fr-FR" sz="2000" b="1" dirty="0"/>
              <a:t>). Pierre place les apôtres sur le même plan que les anciens prophètes </a:t>
            </a:r>
            <a:r>
              <a:rPr lang="fr-FR" sz="2000" b="1" dirty="0">
                <a:solidFill>
                  <a:srgbClr val="FF0000"/>
                </a:solidFill>
              </a:rPr>
              <a:t>(2Pierre 3.2)</a:t>
            </a:r>
            <a:r>
              <a:rPr lang="fr-FR" sz="2000" b="1" dirty="0"/>
              <a:t>.</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645346" cy="400110"/>
          </a:xfrm>
          <a:prstGeom prst="rect">
            <a:avLst/>
          </a:prstGeom>
          <a:noFill/>
        </p:spPr>
        <p:txBody>
          <a:bodyPr wrap="square" rtlCol="0">
            <a:spAutoFit/>
          </a:bodyPr>
          <a:lstStyle/>
          <a:p>
            <a:pPr>
              <a:spcBef>
                <a:spcPts val="600"/>
              </a:spcBef>
            </a:pPr>
            <a:r>
              <a:rPr lang="fr-FR" sz="2000" b="1" dirty="0"/>
              <a:t>Les apôtres et les prophètes du Nouveau Testament ont des caractéristiques communes :</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9078384" y="3702680"/>
            <a:ext cx="2904066" cy="2904066"/>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79" y="5341620"/>
            <a:ext cx="6099979" cy="1323439"/>
          </a:xfrm>
          <a:prstGeom prst="rect">
            <a:avLst/>
          </a:prstGeom>
          <a:noFill/>
        </p:spPr>
        <p:txBody>
          <a:bodyPr wrap="square">
            <a:spAutoFit/>
          </a:bodyPr>
          <a:lstStyle/>
          <a:p>
            <a:pPr>
              <a:spcBef>
                <a:spcPts val="600"/>
              </a:spcBef>
            </a:pPr>
            <a:r>
              <a:rPr lang="fr-FR" sz="2000" b="1" dirty="0"/>
              <a:t>Le Nouveau Testament mentionne divers prophètes, certains par leur nom : Barnabas (apôtre), Siméon, Lucius, </a:t>
            </a:r>
            <a:r>
              <a:rPr lang="fr-FR" sz="2000" b="1" dirty="0" err="1"/>
              <a:t>Manahen</a:t>
            </a:r>
            <a:r>
              <a:rPr lang="fr-FR" sz="2000" b="1" dirty="0"/>
              <a:t>, Saul (apôtre), Judas, Silas et </a:t>
            </a:r>
            <a:r>
              <a:rPr lang="fr-FR" sz="2000" b="1" dirty="0" err="1"/>
              <a:t>Agabus</a:t>
            </a:r>
            <a:r>
              <a:rPr lang="fr-FR" sz="2000" b="1" dirty="0"/>
              <a:t> </a:t>
            </a:r>
            <a:r>
              <a:rPr lang="fr-FR" sz="1400" b="1" dirty="0">
                <a:solidFill>
                  <a:srgbClr val="FF0000"/>
                </a:solidFill>
              </a:rPr>
              <a:t>(Actes 11.27 ; 13.1 ; 15.32 ; 19.6-7 ; 21.10)</a:t>
            </a:r>
            <a:r>
              <a:rPr lang="fr-FR" sz="1400" b="1" dirty="0"/>
              <a:t>.</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Les apôtres furent spécialement mandatés pour être témoins de la résurrection par Jésus lui-même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(Actes 10.40-41)</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C68276B-732A-B62A-633F-E8913AED948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fr-FR" sz="5400" b="1" spc="1000" dirty="0">
                <a:ln w="12700" cmpd="sng">
                  <a:noFill/>
                  <a:prstDash val="solid"/>
                </a:ln>
                <a:gradFill>
                  <a:gsLst>
                    <a:gs pos="0">
                      <a:srgbClr val="1E7980"/>
                    </a:gs>
                    <a:gs pos="4000">
                      <a:srgbClr val="2EB9C4"/>
                    </a:gs>
                    <a:gs pos="87000">
                      <a:srgbClr val="91E0E5"/>
                    </a:gs>
                  </a:gsLst>
                  <a:lin ang="5400000"/>
                </a:gradFill>
              </a:rPr>
              <a:t>PROPHÉTESSES</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fr-FR" b="1" dirty="0">
                <a:solidFill>
                  <a:srgbClr val="7030A0"/>
                </a:solidFill>
                <a:latin typeface="Comic Sans MS" panose="030F0702030302020204" pitchFamily="66" charset="0"/>
              </a:rPr>
              <a:t>« [Philippe l'évangéliste] avait quatre filles vierges qui prophétisaient. » </a:t>
            </a:r>
            <a:r>
              <a:rPr lang="fr-FR" sz="1400" b="1" dirty="0">
                <a:solidFill>
                  <a:srgbClr val="7030A0"/>
                </a:solidFill>
                <a:latin typeface="Comic Sans MS" panose="030F0702030302020204" pitchFamily="66" charset="0"/>
              </a:rPr>
              <a:t>(Actes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631216"/>
          </a:xfrm>
          <a:prstGeom prst="rect">
            <a:avLst/>
          </a:prstGeom>
          <a:noFill/>
        </p:spPr>
        <p:txBody>
          <a:bodyPr wrap="square" rtlCol="0">
            <a:spAutoFit/>
          </a:bodyPr>
          <a:lstStyle/>
          <a:p>
            <a:pPr>
              <a:spcBef>
                <a:spcPts val="600"/>
              </a:spcBef>
            </a:pPr>
            <a:r>
              <a:rPr lang="fr-FR" sz="2000" b="1" dirty="0"/>
              <a:t>La seule prophétesse mentionnée par son nom dans le Nouveau Testament est Anne, qui « parlait de l'enfant [Jésus] à tous ceux qui attendaient la rédemption à Jérusalem » </a:t>
            </a:r>
            <a:r>
              <a:rPr lang="fr-FR" sz="2000" b="1" dirty="0">
                <a:solidFill>
                  <a:srgbClr val="FF0000"/>
                </a:solidFill>
              </a:rPr>
              <a:t>(Luc 2.36-38)</a:t>
            </a:r>
            <a:r>
              <a:rPr lang="fr-FR" sz="2000" b="1" dirty="0"/>
              <a:t>.</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47001" y="4191172"/>
            <a:ext cx="4389564" cy="2469129"/>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161234"/>
            <a:ext cx="4396800" cy="1631216"/>
          </a:xfrm>
          <a:prstGeom prst="rect">
            <a:avLst/>
          </a:prstGeom>
          <a:noFill/>
        </p:spPr>
        <p:txBody>
          <a:bodyPr wrap="square">
            <a:spAutoFit/>
          </a:bodyPr>
          <a:lstStyle/>
          <a:p>
            <a:pPr>
              <a:spcBef>
                <a:spcPts val="600"/>
              </a:spcBef>
            </a:pPr>
            <a:r>
              <a:rPr lang="fr-FR" sz="2000" b="1" dirty="0"/>
              <a:t>Joël annonça à l'avance que le Saint-Esprit agirait pour que fils, filles, vieillards, jeunes gens, serviteurs et servantes prophétisent </a:t>
            </a:r>
            <a:r>
              <a:rPr lang="fr-FR" sz="2000" b="1" dirty="0">
                <a:solidFill>
                  <a:srgbClr val="FF0000"/>
                </a:solidFill>
              </a:rPr>
              <a:t>(Joël 2.28-29)</a:t>
            </a:r>
            <a:r>
              <a:rPr lang="fr-FR" sz="2000" b="1" dirty="0"/>
              <a:t>.</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4459330" cy="1323439"/>
          </a:xfrm>
          <a:prstGeom prst="rect">
            <a:avLst/>
          </a:prstGeom>
          <a:noFill/>
        </p:spPr>
        <p:txBody>
          <a:bodyPr wrap="square">
            <a:spAutoFit/>
          </a:bodyPr>
          <a:lstStyle/>
          <a:p>
            <a:pPr>
              <a:spcBef>
                <a:spcPts val="600"/>
              </a:spcBef>
            </a:pPr>
            <a:r>
              <a:rPr lang="fr-FR" sz="2000" b="1" dirty="0"/>
              <a:t>De plus, la prophétie est mentionnée comme un don ordinaire, aussi bien chez les femmes que chez les hommes </a:t>
            </a:r>
            <a:r>
              <a:rPr lang="fr-FR" sz="2000" b="1" dirty="0">
                <a:solidFill>
                  <a:srgbClr val="FF0000"/>
                </a:solidFill>
              </a:rPr>
              <a:t>(1Corinthiens 11.4-5)</a:t>
            </a:r>
            <a:r>
              <a:rPr lang="fr-FR" sz="2000" b="1" dirty="0"/>
              <a:t>.</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Les quatre filles de Philippe l'évangéliste reçurent également le don de prophétie </a:t>
            </a:r>
            <a:r>
              <a:rPr kumimoji="0" lang="fr-FR" sz="2000" b="1" i="0" u="none" strike="noStrike" kern="1200" cap="none" spc="0" normalizeH="0" baseline="0" noProof="0" dirty="0">
                <a:ln>
                  <a:noFill/>
                </a:ln>
                <a:solidFill>
                  <a:srgbClr val="FF0000"/>
                </a:solidFill>
                <a:effectLst/>
                <a:uLnTx/>
                <a:uFillTx/>
                <a:latin typeface="Aptos" panose="02110004020202020204"/>
                <a:ea typeface="+mn-ea"/>
                <a:cs typeface="+mn-cs"/>
              </a:rPr>
              <a:t>(Actes 21.8-9)</a:t>
            </a: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9FA5899-E724-A711-5A2B-1F4FF2C930B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1" y="0"/>
            <a:ext cx="12191999" cy="6857999"/>
          </a:xfrm>
          <a:prstGeom prst="rect">
            <a:avLst/>
          </a:prstGeom>
        </p:spPr>
      </p:pic>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fr-FR" sz="4400" b="1" dirty="0">
                <a:ln w="22225">
                  <a:solidFill>
                    <a:schemeClr val="accent2"/>
                  </a:solidFill>
                  <a:prstDash val="solid"/>
                </a:ln>
                <a:solidFill>
                  <a:schemeClr val="accent2">
                    <a:lumMod val="40000"/>
                    <a:lumOff val="60000"/>
                  </a:schemeClr>
                </a:solidFill>
              </a:rPr>
              <a:t>COLLABORATEURS DE PAUL</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algn="ctr"/>
            <a:r>
              <a:rPr lang="fr-FR" b="1" dirty="0">
                <a:solidFill>
                  <a:schemeClr val="accent1">
                    <a:lumMod val="50000"/>
                  </a:schemeClr>
                </a:solidFill>
                <a:latin typeface="Comic Sans MS" panose="030F0702030302020204" pitchFamily="66" charset="0"/>
              </a:rPr>
              <a:t>« Timothée, mon enfant, je te donne cette recommandation, conformément aux prophéties faites précédemment à ton sujet, afin que, soutenu par elles, tu combattes le bon combat. » </a:t>
            </a:r>
            <a:r>
              <a:rPr lang="fr-FR" sz="1400" b="1" dirty="0">
                <a:solidFill>
                  <a:schemeClr val="accent1">
                    <a:lumMod val="50000"/>
                  </a:schemeClr>
                </a:solidFill>
                <a:latin typeface="Comic Sans MS" panose="030F0702030302020204" pitchFamily="66" charset="0"/>
              </a:rPr>
              <a:t>(1Timothée 1.18 </a:t>
            </a:r>
            <a:r>
              <a:rPr lang="fr-FR" sz="1100" b="1" dirty="0">
                <a:solidFill>
                  <a:schemeClr val="accent1">
                    <a:lumMod val="50000"/>
                  </a:schemeClr>
                </a:solidFill>
                <a:latin typeface="Comic Sans MS" panose="030F0702030302020204" pitchFamily="66" charset="0"/>
              </a:rPr>
              <a:t>NVI</a:t>
            </a:r>
            <a:r>
              <a:rPr lang="fr-FR" sz="1400" b="1" dirty="0">
                <a:solidFill>
                  <a:schemeClr val="accent1">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Outre les apôtres, prophètes et prophétesses, certains collaborateurs de Paul sont mentionnés qui, à l'instar de Silas et Barnabas, possédaient le don de prophétie :</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745166047"/>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4097220365"/>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3" cstate="screen">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5CF674B-19A5-6A99-DFD0-3BB8CB62059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fr-FR" sz="4400" b="1" spc="1000" dirty="0">
                <a:ln w="13462">
                  <a:noFill/>
                  <a:prstDash val="solid"/>
                </a:ln>
                <a:solidFill>
                  <a:srgbClr val="FFFF00"/>
                </a:solidFill>
                <a:effectLst>
                  <a:outerShdw dist="50800" dir="2700000" algn="bl" rotWithShape="0">
                    <a:schemeClr val="accent5"/>
                  </a:outerShdw>
                </a:effectLst>
              </a:rPr>
              <a:t>FAUX PROPHÈTES</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523678" y="713253"/>
            <a:ext cx="9202674" cy="646331"/>
          </a:xfrm>
          <a:prstGeom prst="rect">
            <a:avLst/>
          </a:prstGeom>
          <a:noFill/>
        </p:spPr>
        <p:txBody>
          <a:bodyPr wrap="square">
            <a:spAutoFit/>
          </a:bodyPr>
          <a:lstStyle/>
          <a:p>
            <a:pPr algn="ctr"/>
            <a:r>
              <a:rPr lang="fr-FR" b="1" dirty="0">
                <a:solidFill>
                  <a:srgbClr val="99FF99"/>
                </a:solidFill>
                <a:effectLst>
                  <a:outerShdw blurRad="38100" dist="38100" dir="2700000" algn="tl">
                    <a:srgbClr val="000000"/>
                  </a:outerShdw>
                </a:effectLst>
                <a:latin typeface="Comic Sans MS" panose="030F0702030302020204" pitchFamily="66" charset="0"/>
              </a:rPr>
              <a:t>« Bien-aimés, n'ajoutez pas foi à tout esprit ; mais éprouvez les esprits, pour savoir s'ils sont de Dieu, car plusieurs faux prophètes sont venus dans le monde. » </a:t>
            </a:r>
            <a:r>
              <a:rPr lang="fr-FR" sz="1400" b="1" dirty="0">
                <a:solidFill>
                  <a:srgbClr val="99FF99"/>
                </a:solidFill>
                <a:effectLst>
                  <a:outerShdw blurRad="38100" dist="38100" dir="2700000" algn="tl">
                    <a:srgbClr val="000000"/>
                  </a:outerShdw>
                </a:effectLst>
                <a:latin typeface="Comic Sans MS" panose="030F0702030302020204" pitchFamily="66" charset="0"/>
              </a:rPr>
              <a:t>(1Jean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073477" y="1438215"/>
            <a:ext cx="8052619" cy="1015663"/>
          </a:xfrm>
          <a:prstGeom prst="rect">
            <a:avLst/>
          </a:prstGeom>
          <a:noFill/>
        </p:spPr>
        <p:txBody>
          <a:bodyPr wrap="square" rtlCol="0">
            <a:spAutoFit/>
          </a:bodyPr>
          <a:lstStyle/>
          <a:p>
            <a:pPr>
              <a:spcBef>
                <a:spcPts val="600"/>
              </a:spcBef>
            </a:pPr>
            <a:r>
              <a:rPr lang="fr-FR" sz="2000" b="1" dirty="0">
                <a:solidFill>
                  <a:schemeClr val="bg1"/>
                </a:solidFill>
                <a:effectLst>
                  <a:glow rad="101600">
                    <a:srgbClr val="721A02"/>
                  </a:glow>
                  <a:outerShdw blurRad="38100" dist="38100" dir="2700000" algn="tl">
                    <a:srgbClr val="000000">
                      <a:alpha val="43137"/>
                    </a:srgbClr>
                  </a:outerShdw>
                </a:effectLst>
              </a:rPr>
              <a:t>Jésus avertit que de faux prophètes se lèveraient, qu'il appela « loups ravissants » </a:t>
            </a:r>
            <a:r>
              <a:rPr lang="fr-FR" b="1" dirty="0">
                <a:solidFill>
                  <a:srgbClr val="FFFF05"/>
                </a:solidFill>
                <a:effectLst>
                  <a:glow rad="101600">
                    <a:srgbClr val="721A02"/>
                  </a:glow>
                  <a:outerShdw blurRad="38100" dist="38100" dir="2700000" algn="tl">
                    <a:srgbClr val="000000">
                      <a:alpha val="43137"/>
                    </a:srgbClr>
                  </a:outerShdw>
                </a:effectLst>
              </a:rPr>
              <a:t>(Matthieu 24.24 ; 7.15)</a:t>
            </a:r>
            <a:r>
              <a:rPr lang="fr-FR" sz="2000" b="1" dirty="0">
                <a:solidFill>
                  <a:schemeClr val="bg1"/>
                </a:solidFill>
                <a:effectLst>
                  <a:glow rad="101600">
                    <a:srgbClr val="721A02"/>
                  </a:glow>
                  <a:outerShdw blurRad="38100" dist="38100" dir="2700000" algn="tl">
                    <a:srgbClr val="000000">
                      <a:alpha val="43137"/>
                    </a:srgbClr>
                  </a:outerShdw>
                </a:effectLst>
              </a:rPr>
              <a:t>. Au sein même de l'Église primitive, ces faux prophètes commencèrent déjà à apparaître </a:t>
            </a:r>
            <a:r>
              <a:rPr lang="fr-FR" sz="1200" b="1" dirty="0">
                <a:solidFill>
                  <a:srgbClr val="FFFF05"/>
                </a:solidFill>
                <a:effectLst>
                  <a:glow rad="101600">
                    <a:srgbClr val="721A02"/>
                  </a:glow>
                  <a:outerShdw blurRad="38100" dist="38100" dir="2700000" algn="tl">
                    <a:srgbClr val="000000">
                      <a:alpha val="43137"/>
                    </a:srgbClr>
                  </a:outerShdw>
                </a:effectLst>
              </a:rPr>
              <a:t>(1Jn 4.1)</a:t>
            </a:r>
            <a:r>
              <a:rPr lang="fr-FR" sz="2000" b="1" dirty="0">
                <a:solidFill>
                  <a:schemeClr val="bg1"/>
                </a:solidFill>
                <a:effectLst>
                  <a:glow rad="101600">
                    <a:srgbClr val="721A02"/>
                  </a:glow>
                  <a:outerShdw blurRad="38100" dist="38100" dir="2700000" algn="tl">
                    <a:srgbClr val="000000">
                      <a:alpha val="43137"/>
                    </a:srgbClr>
                  </a:outerShdw>
                </a:effectLst>
              </a:rPr>
              <a:t>.</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073477" y="4737282"/>
            <a:ext cx="6073027" cy="1323439"/>
          </a:xfrm>
          <a:prstGeom prst="rect">
            <a:avLst/>
          </a:prstGeom>
          <a:noFill/>
        </p:spPr>
        <p:txBody>
          <a:bodyPr wrap="square">
            <a:spAutoFit/>
          </a:bodyPr>
          <a:lstStyle/>
          <a:p>
            <a:pPr>
              <a:spcBef>
                <a:spcPts val="600"/>
              </a:spcBef>
            </a:pPr>
            <a:r>
              <a:rPr lang="fr-FR" sz="2000" b="1" dirty="0">
                <a:solidFill>
                  <a:schemeClr val="bg1"/>
                </a:solidFill>
                <a:effectLst>
                  <a:glow rad="101600">
                    <a:srgbClr val="721A02"/>
                  </a:glow>
                  <a:outerShdw blurRad="38100" dist="38100" dir="2700000" algn="tl">
                    <a:srgbClr val="000000">
                      <a:alpha val="43137"/>
                    </a:srgbClr>
                  </a:outerShdw>
                </a:effectLst>
              </a:rPr>
              <a:t>Nous, croyants, sommes appelés à examiner les prophètes et à nous assurer que tous leurs messages sont cohérents avec les Écritures et centrés sur le Christ.</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212408" cy="707886"/>
          </a:xfrm>
          <a:prstGeom prst="rect">
            <a:avLst/>
          </a:prstGeom>
          <a:noFill/>
        </p:spPr>
        <p:txBody>
          <a:bodyPr wrap="square">
            <a:spAutoFit/>
          </a:bodyPr>
          <a:lstStyle/>
          <a:p>
            <a:pPr>
              <a:spcBef>
                <a:spcPts val="600"/>
              </a:spcBef>
            </a:pPr>
            <a:r>
              <a:rPr lang="fr-FR" sz="2000" b="1" dirty="0">
                <a:solidFill>
                  <a:schemeClr val="bg1"/>
                </a:solidFill>
                <a:effectLst>
                  <a:glow rad="101600">
                    <a:srgbClr val="721A02"/>
                  </a:glow>
                  <a:outerShdw blurRad="38100" dist="38100" dir="2700000" algn="tl">
                    <a:srgbClr val="000000">
                      <a:alpha val="43137"/>
                    </a:srgbClr>
                  </a:outerShdw>
                </a:effectLst>
              </a:rPr>
              <a:t>Notre unique défense contre les faux prophètes (et contre les puissances mauvaises qui les dirigent) est de revêtir l'armure que Dieu nous a pourvue </a:t>
            </a:r>
            <a:r>
              <a:rPr lang="fr-FR" b="1" dirty="0">
                <a:solidFill>
                  <a:srgbClr val="FFFF05"/>
                </a:solidFill>
                <a:effectLst>
                  <a:glow rad="101600">
                    <a:srgbClr val="721A02"/>
                  </a:glow>
                  <a:outerShdw blurRad="38100" dist="38100" dir="2700000" algn="tl">
                    <a:srgbClr val="000000">
                      <a:alpha val="43137"/>
                    </a:srgbClr>
                  </a:outerShdw>
                </a:effectLst>
              </a:rPr>
              <a:t>(Éphésiens 6.10-18)</a:t>
            </a:r>
            <a:r>
              <a:rPr lang="fr-FR" sz="2000" b="1" dirty="0">
                <a:solidFill>
                  <a:schemeClr val="bg1"/>
                </a:solidFill>
                <a:effectLst>
                  <a:glow rad="101600">
                    <a:srgbClr val="721A02"/>
                  </a:glow>
                  <a:outerShdw blurRad="38100" dist="38100" dir="2700000" algn="tl">
                    <a:srgbClr val="000000">
                      <a:alpha val="43137"/>
                    </a:srgbClr>
                  </a:outerShdw>
                </a:effectLst>
              </a:rPr>
              <a:t>.</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073476" y="3637593"/>
            <a:ext cx="805261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La vraie prophétie s'aligne sur la Parole de Dieu, désigne le Christ et édifie l'Église, tandis que les faux prophètes promeuvent des doctrines divisives et des intérêts personnels.</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073476" y="2537904"/>
            <a:ext cx="805261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Paul avertit les anciens d'Éphèse que parmi eux se lèveraient des « loups ravissants » </a:t>
            </a:r>
            <a:r>
              <a:rPr kumimoji="0" lang="fr-FR" b="1" i="0" u="none" strike="noStrike" kern="1200" cap="none" spc="0" normalizeH="0" baseline="0" noProof="0" dirty="0">
                <a:ln>
                  <a:noFill/>
                </a:ln>
                <a:solidFill>
                  <a:srgbClr val="FFFF05"/>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(Actes 20.29)</a:t>
            </a:r>
            <a:r>
              <a:rPr kumimoji="0" lang="fr-FR"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Il avertit les Corinthiens de l'existence de « faux apôtres » </a:t>
            </a:r>
            <a:r>
              <a:rPr kumimoji="0" lang="fr-FR" b="1" i="0" u="none" strike="noStrike" kern="1200" cap="none" spc="0" normalizeH="0" baseline="0" noProof="0" dirty="0">
                <a:ln>
                  <a:noFill/>
                </a:ln>
                <a:solidFill>
                  <a:srgbClr val="FFFF05"/>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(2Corinthiens 11.13)</a:t>
            </a:r>
            <a:r>
              <a:rPr kumimoji="0" lang="fr-FR"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ACBEA88-A269-359D-7AFF-A29D444D6DE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F63B2F87-131F-5F61-2113-78A28EBC8926}"/>
              </a:ext>
            </a:extLst>
          </p:cNvPr>
          <p:cNvSpPr txBox="1"/>
          <p:nvPr/>
        </p:nvSpPr>
        <p:spPr>
          <a:xfrm>
            <a:off x="2337158" y="722570"/>
            <a:ext cx="7573758" cy="4893647"/>
          </a:xfrm>
          <a:prstGeom prst="rect">
            <a:avLst/>
          </a:prstGeom>
          <a:noFill/>
        </p:spPr>
        <p:txBody>
          <a:bodyPr wrap="square">
            <a:spAutoFit/>
          </a:bodyPr>
          <a:lstStyle/>
          <a:p>
            <a:pPr>
              <a:spcBef>
                <a:spcPts val="600"/>
              </a:spcBef>
            </a:pPr>
            <a:r>
              <a:rPr lang="fr-FR" sz="2600" b="1" dirty="0">
                <a:latin typeface="Constantia" panose="02030602050306030303" pitchFamily="18" charset="0"/>
              </a:rPr>
              <a:t>« Les patriarches, les prophètes et les apôtres parlèrent selon qu'ils étaient mus par le Saint-Esprit, et ils déclarèrent clairement qu'ils ne parlaient pas par leur propre pouvoir ni en leur propre nom. Ils désiraient qu'on ne leur attribuât aucun mérite, afin que personne ne les considérât comme les auteurs de quelque chose dont ils auraient pu se glorifier. Ils furent zélés pour l'honneur de Dieu, à qui appartient toute louange. Ils déclarèrent que leur capacité et les messages qu'ils apportèrent leur furent donnés en tant que délégués de la puissance de Dieu. Dieu fut leur autorité et leur suffisance. »</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5907667" y="6009306"/>
            <a:ext cx="4027899" cy="338554"/>
          </a:xfrm>
          <a:prstGeom prst="rect">
            <a:avLst/>
          </a:prstGeom>
          <a:noFill/>
        </p:spPr>
        <p:txBody>
          <a:bodyPr wrap="none" rtlCol="0">
            <a:spAutoFit/>
          </a:bodyPr>
          <a:lstStyle/>
          <a:p>
            <a:pPr algn="r"/>
            <a:r>
              <a:rPr lang="fr-FR" sz="1600" b="1" dirty="0"/>
              <a:t>E. G. W. (To Be Like Jesus (trad.), 30 juillet)</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60D89F-AE6E-D491-BA1E-BCA1DBC632A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screen">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707886"/>
          </a:xfrm>
          <a:prstGeom prst="rect">
            <a:avLst/>
          </a:prstGeom>
          <a:noFill/>
        </p:spPr>
        <p:txBody>
          <a:bodyPr wrap="square" rtlCol="0">
            <a:spAutoFit/>
          </a:bodyPr>
          <a:lstStyle/>
          <a:p>
            <a:pPr algn="ctr"/>
            <a:r>
              <a:rPr lang="fr-FR" sz="4000" b="1" dirty="0">
                <a:ln w="6600">
                  <a:solidFill>
                    <a:schemeClr val="accent2"/>
                  </a:solidFill>
                  <a:prstDash val="solid"/>
                </a:ln>
                <a:solidFill>
                  <a:srgbClr val="FFFFFF"/>
                </a:solidFill>
                <a:effectLst>
                  <a:outerShdw dist="38100" dir="2700000" algn="tl" rotWithShape="0">
                    <a:srgbClr val="5F3B1F"/>
                  </a:outerShdw>
                </a:effectLst>
              </a:rPr>
              <a:t>ANNEXE : </a:t>
            </a:r>
            <a:r>
              <a:rPr lang="fr-FR" sz="4000" b="1" dirty="0">
                <a:ln w="6600">
                  <a:solidFill>
                    <a:schemeClr val="accent2"/>
                  </a:solidFill>
                  <a:prstDash val="solid"/>
                </a:ln>
                <a:solidFill>
                  <a:srgbClr val="FFFFFF"/>
                </a:solidFill>
                <a:effectLst>
                  <a:outerShdw dist="38100" dir="2700000" algn="tl" rotWithShape="0">
                    <a:srgbClr val="FFCC00"/>
                  </a:outerShdw>
                </a:effectLst>
              </a:rPr>
              <a:t>AXES DU MINISTÈRE D'ELLEN G. WHITE</a:t>
            </a:r>
            <a:endParaRPr lang="fr-FR" sz="4400" b="1"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4" y="696316"/>
            <a:ext cx="8249937" cy="707886"/>
          </a:xfrm>
          <a:prstGeom prst="rect">
            <a:avLst/>
          </a:prstGeom>
          <a:noFill/>
        </p:spPr>
        <p:txBody>
          <a:bodyPr wrap="square" rtlCol="0">
            <a:spAutoFit/>
          </a:bodyPr>
          <a:lstStyle/>
          <a:p>
            <a:pPr>
              <a:spcBef>
                <a:spcPts val="600"/>
              </a:spcBef>
            </a:pPr>
            <a:r>
              <a:rPr lang="fr-FR" sz="2000" b="1" dirty="0"/>
              <a:t>Le ministère d'Ellen G. White avait deux axes fondamentaux : conduire les personnes à Jésus ; et diriger leur attention vers la Bible.</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147450"/>
            <a:ext cx="6607003" cy="2554545"/>
          </a:xfrm>
          <a:prstGeom prst="rect">
            <a:avLst/>
          </a:prstGeom>
          <a:noFill/>
        </p:spPr>
        <p:txBody>
          <a:bodyPr wrap="square">
            <a:spAutoFit/>
          </a:bodyPr>
          <a:lstStyle/>
          <a:p>
            <a:r>
              <a:rPr lang="fr-FR" sz="2000" b="1" dirty="0">
                <a:solidFill>
                  <a:srgbClr val="5C3C4C"/>
                </a:solidFill>
              </a:rPr>
              <a:t>SECOND AXE : LA BIBLE</a:t>
            </a:r>
          </a:p>
          <a:p>
            <a:r>
              <a:rPr lang="fr-FR" sz="2000" b="1" dirty="0"/>
              <a:t>Ellen ne prétendit jamais que ses écrits avaient une valeur supérieure à celle de la Bible, mais elle insista toujours pour qu'ils soient soumis à l'épreuve de celle-ci. En tant que messagère du Seigneur, elle se considérait comme une « petite lumière » guidant les personnes vers la « grande lumière », la Bible </a:t>
            </a:r>
          </a:p>
          <a:p>
            <a:r>
              <a:rPr lang="fr-FR" sz="1200" b="1" dirty="0"/>
              <a:t>(Messages choisis, </a:t>
            </a:r>
            <a:r>
              <a:rPr lang="fr-FR" sz="1200" b="1" dirty="0" err="1"/>
              <a:t>t</a:t>
            </a:r>
            <a:r>
              <a:rPr lang="fr-FR" sz="1200" b="1" dirty="0"/>
              <a:t>. 3, p. 34)</a:t>
            </a:r>
            <a:r>
              <a:rPr lang="fr-FR" sz="2000" b="1"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27678" y="2807331"/>
            <a:ext cx="3221619" cy="1380694"/>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60234" cy="1323439"/>
          </a:xfrm>
          <a:prstGeom prst="rect">
            <a:avLst/>
          </a:prstGeom>
          <a:noFill/>
        </p:spPr>
        <p:txBody>
          <a:bodyPr wrap="square">
            <a:spAutoFit/>
          </a:bodyPr>
          <a:lstStyle/>
          <a:p>
            <a:r>
              <a:rPr lang="fr-FR" sz="2000" b="1" dirty="0">
                <a:solidFill>
                  <a:srgbClr val="1F6D99"/>
                </a:solidFill>
              </a:rPr>
              <a:t>PREMIER AXE : JÉSUS</a:t>
            </a:r>
          </a:p>
          <a:p>
            <a:r>
              <a:rPr lang="fr-FR" sz="2000" b="1" dirty="0"/>
              <a:t>Après le congrès de 1888, interrogée sur les sujets traités, elle répondit : « J'ai présenté pendant les 45 dernières années le charme incomparable du Christ » </a:t>
            </a:r>
            <a:r>
              <a:rPr lang="fr-FR" sz="1600" b="1" dirty="0"/>
              <a:t>(Sermons and </a:t>
            </a:r>
            <a:r>
              <a:rPr lang="fr-FR" sz="1600" b="1" dirty="0" err="1"/>
              <a:t>Talks</a:t>
            </a:r>
            <a:r>
              <a:rPr lang="fr-FR" sz="1600" b="1" dirty="0"/>
              <a:t>, </a:t>
            </a:r>
            <a:r>
              <a:rPr lang="fr-FR" sz="1600" b="1" dirty="0" err="1"/>
              <a:t>t</a:t>
            </a:r>
            <a:r>
              <a:rPr lang="fr-FR" sz="1600" b="1" dirty="0"/>
              <a:t>. 1, p. 116)</a:t>
            </a:r>
            <a:r>
              <a:rPr lang="fr-FR" sz="2000" b="1" dirty="0"/>
              <a:t>.</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959</TotalTime>
  <Words>1563</Words>
  <Application>Microsoft Office PowerPoint</Application>
  <PresentationFormat>Panorámica</PresentationFormat>
  <Paragraphs>85</Paragraphs>
  <Slides>12</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 Display</vt:lpstr>
      <vt:lpstr>Comic Sans MS</vt:lpstr>
      <vt:lpstr>Aptos</vt:lpstr>
      <vt:lpstr>Arial</vt:lpstr>
      <vt:lpstr>Constantia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Isabel Laveda</cp:lastModifiedBy>
  <cp:revision>78</cp:revision>
  <dcterms:created xsi:type="dcterms:W3CDTF">2026-09-28T14:13:38Z</dcterms:created>
  <dcterms:modified xsi:type="dcterms:W3CDTF">2026-10-26T06:42:48Z</dcterms:modified>
</cp:coreProperties>
</file>