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90" r:id="rId3"/>
    <p:sldId id="297" r:id="rId4"/>
    <p:sldId id="298" r:id="rId5"/>
    <p:sldId id="259" r:id="rId6"/>
    <p:sldId id="300" r:id="rId7"/>
    <p:sldId id="299" r:id="rId8"/>
    <p:sldId id="301" r:id="rId9"/>
    <p:sldId id="302" r:id="rId10"/>
    <p:sldId id="264" r:id="rId11"/>
    <p:sldId id="303" r:id="rId12"/>
    <p:sldId id="292" r:id="rId13"/>
    <p:sldId id="293"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77" autoAdjust="0"/>
    <p:restoredTop sz="96266"/>
  </p:normalViewPr>
  <p:slideViewPr>
    <p:cSldViewPr snapToGrid="0">
      <p:cViewPr varScale="1">
        <p:scale>
          <a:sx n="29" d="100"/>
          <a:sy n="29" d="100"/>
        </p:scale>
        <p:origin x="120" y="12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9.jpeg"/><Relationship Id="rId4" Type="http://schemas.openxmlformats.org/officeDocument/2006/relationships/image" Target="../media/image22.jpeg"/></Relationships>
</file>

<file path=ppt/diagrams/_rels/data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jpeg"/><Relationship Id="rId4" Type="http://schemas.openxmlformats.org/officeDocument/2006/relationships/image" Target="../media/image3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9.jpeg"/><Relationship Id="rId4" Type="http://schemas.openxmlformats.org/officeDocument/2006/relationships/image" Target="../media/image2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jpeg"/><Relationship Id="rId4" Type="http://schemas.openxmlformats.org/officeDocument/2006/relationships/image" Target="../media/image33.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fr-FR" sz="2000" b="1" noProof="0" dirty="0">
              <a:effectLst>
                <a:outerShdw blurRad="38100" dist="38100" dir="2700000" algn="tl">
                  <a:srgbClr val="000000">
                    <a:alpha val="43137"/>
                  </a:srgbClr>
                </a:outerShdw>
              </a:effectLst>
            </a:rPr>
            <a:t>Dieu révèle son message à Jésus</a:t>
          </a:r>
          <a:endParaRPr lang="fr-FR" sz="2000" noProof="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fr-FR" sz="2000" noProof="0" dirty="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fr-FR" sz="2000" b="1" noProof="0" dirty="0">
              <a:effectLst>
                <a:outerShdw blurRad="38100" dist="38100" dir="2700000" algn="tl">
                  <a:srgbClr val="000000">
                    <a:alpha val="43137"/>
                  </a:srgbClr>
                </a:outerShdw>
              </a:effectLst>
            </a:rPr>
            <a:t>Jésus révèle le message à un ange</a:t>
          </a:r>
          <a:endParaRPr lang="fr-FR" sz="2000" noProof="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fr-FR" sz="2000" noProof="0" dirty="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fr-FR" sz="2000" b="1" noProof="0" dirty="0">
              <a:effectLst>
                <a:outerShdw blurRad="38100" dist="38100" dir="2700000" algn="tl">
                  <a:srgbClr val="000000">
                    <a:alpha val="43137"/>
                  </a:srgbClr>
                </a:outerShdw>
              </a:effectLst>
            </a:rPr>
            <a:t>L'ange révèle le message à Jean, le prophète</a:t>
          </a:r>
          <a:endParaRPr lang="fr-FR" sz="2000" noProof="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fr-FR" sz="2000" noProof="0" dirty="0">
            <a:effectLst>
              <a:outerShdw blurRad="38100" dist="38100" dir="2700000" algn="tl">
                <a:srgbClr val="000000">
                  <a:alpha val="43137"/>
                </a:srgbClr>
              </a:outerShdw>
            </a:effectLst>
          </a:endParaRPr>
        </a:p>
      </dgm:t>
    </dgm:pt>
    <dgm:pt modelId="{AF9E78B9-0631-4DA7-AE52-31702A43D072}">
      <dgm:prSet custT="1"/>
      <dgm:spPr/>
      <dgm:t>
        <a:bodyPr/>
        <a:lstStyle/>
        <a:p>
          <a:r>
            <a:rPr lang="fr-FR" sz="2000" b="1" noProof="0" dirty="0">
              <a:effectLst>
                <a:outerShdw blurRad="38100" dist="38100" dir="2700000" algn="tl">
                  <a:srgbClr val="000000">
                    <a:alpha val="43137"/>
                  </a:srgbClr>
                </a:outerShdw>
              </a:effectLst>
            </a:rPr>
            <a:t>Jean consigne par écrit le message reçu</a:t>
          </a:r>
          <a:endParaRPr lang="fr-FR" sz="2000" noProof="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fr-FR" sz="1800" b="1" noProof="0" dirty="0">
              <a:solidFill>
                <a:srgbClr val="3399FF"/>
              </a:solidFill>
            </a:rPr>
            <a:t>Par des visions et des rêves (Nb 12, 6)</a:t>
          </a:r>
          <a:endParaRPr lang="fr-FR" sz="1800" noProof="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fr-FR" sz="1800" b="1" noProof="0" dirty="0">
              <a:solidFill>
                <a:srgbClr val="CC0099"/>
              </a:solidFill>
            </a:rPr>
            <a:t>Par des expériences personnelles (1 Jn 1, 3)</a:t>
          </a:r>
          <a:endParaRPr lang="fr-FR" sz="1800" noProof="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fr-FR" sz="1800" b="1" noProof="0" dirty="0">
              <a:solidFill>
                <a:srgbClr val="009900"/>
              </a:solidFill>
            </a:rPr>
            <a:t>Par des recherches historiques (</a:t>
          </a:r>
          <a:r>
            <a:rPr lang="fr-FR" sz="1800" b="1" noProof="0" dirty="0" err="1">
              <a:solidFill>
                <a:srgbClr val="009900"/>
              </a:solidFill>
            </a:rPr>
            <a:t>Lc</a:t>
          </a:r>
          <a:r>
            <a:rPr lang="fr-FR" sz="1800" b="1" noProof="0" dirty="0">
              <a:solidFill>
                <a:srgbClr val="009900"/>
              </a:solidFill>
            </a:rPr>
            <a:t> 1, 3)</a:t>
          </a:r>
          <a:endParaRPr lang="fr-FR" sz="1800" noProof="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fr-FR" sz="1800" b="1" noProof="0" dirty="0">
              <a:solidFill>
                <a:srgbClr val="C46200"/>
              </a:solidFill>
            </a:rPr>
            <a:t>Par des inspirations divines (2 P 1, 21)</a:t>
          </a:r>
          <a:endParaRPr lang="fr-FR" sz="1800" noProof="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t="-1000" b="-1000"/>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t="-9000" b="-9000"/>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pPr>
            <a:spcAft>
              <a:spcPts val="0"/>
            </a:spcAft>
          </a:pPr>
          <a:r>
            <a:rPr lang="en-US" sz="1800" b="1" noProof="0" dirty="0">
              <a:solidFill>
                <a:schemeClr val="bg1"/>
              </a:solidFill>
              <a:effectLst>
                <a:outerShdw blurRad="38100" dist="38100" dir="2700000" algn="tl">
                  <a:srgbClr val="000000">
                    <a:alpha val="43137"/>
                  </a:srgbClr>
                </a:outerShdw>
              </a:effectLst>
            </a:rPr>
            <a:t>À Adam et </a:t>
          </a:r>
          <a:r>
            <a:rPr lang="en-US" sz="1800" b="1" noProof="0" dirty="0" err="1">
              <a:solidFill>
                <a:schemeClr val="bg1"/>
              </a:solidFill>
              <a:effectLst>
                <a:outerShdw blurRad="38100" dist="38100" dir="2700000" algn="tl">
                  <a:srgbClr val="000000">
                    <a:alpha val="43137"/>
                  </a:srgbClr>
                </a:outerShdw>
              </a:effectLst>
            </a:rPr>
            <a:t>Ève</a:t>
          </a:r>
          <a:r>
            <a:rPr lang="en-US" sz="1800" b="1" noProof="0" dirty="0">
              <a:solidFill>
                <a:schemeClr val="bg1"/>
              </a:solidFill>
              <a:effectLst>
                <a:outerShdw blurRad="38100" dist="38100" dir="2700000" algn="tl">
                  <a:srgbClr val="000000">
                    <a:alpha val="43137"/>
                  </a:srgbClr>
                </a:outerShdw>
              </a:effectLst>
            </a:rPr>
            <a:t>
(</a:t>
          </a:r>
          <a:r>
            <a:rPr lang="en-US" sz="1800" b="1" noProof="0" dirty="0" err="1">
              <a:solidFill>
                <a:schemeClr val="bg1"/>
              </a:solidFill>
              <a:effectLst>
                <a:outerShdw blurRad="38100" dist="38100" dir="2700000" algn="tl">
                  <a:srgbClr val="000000">
                    <a:alpha val="43137"/>
                  </a:srgbClr>
                </a:outerShdw>
              </a:effectLst>
            </a:rPr>
            <a:t>Gn</a:t>
          </a:r>
          <a:r>
            <a:rPr lang="en-US" sz="1800" b="1" noProof="0" dirty="0">
              <a:solidFill>
                <a:schemeClr val="bg1"/>
              </a:solidFill>
              <a:effectLst>
                <a:outerShdw blurRad="38100" dist="38100" dir="2700000" algn="tl">
                  <a:srgbClr val="000000">
                    <a:alpha val="43137"/>
                  </a:srgbClr>
                </a:outerShdw>
              </a:effectLst>
            </a:rPr>
            <a:t> 2, 16-17)</a:t>
          </a:r>
          <a:endParaRPr lang="fr-FR" sz="1800" noProof="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fr-FR" sz="1600" b="1" noProof="0" dirty="0">
              <a:effectLst>
                <a:outerShdw blurRad="38100" dist="38100" dir="2700000" algn="tl">
                  <a:srgbClr val="000000">
                    <a:alpha val="43137"/>
                  </a:srgbClr>
                </a:outerShdw>
              </a:effectLst>
            </a:rPr>
            <a:t>Lors de la remise des 10 commandements (Dt 4, 12)</a:t>
          </a:r>
          <a:endParaRPr lang="fr-FR" sz="1600" noProof="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fr-FR" sz="1800" b="1" noProof="0" dirty="0">
              <a:effectLst>
                <a:outerShdw blurRad="38100" dist="38100" dir="2700000" algn="tl">
                  <a:srgbClr val="000000">
                    <a:alpha val="43137"/>
                  </a:srgbClr>
                </a:outerShdw>
              </a:effectLst>
            </a:rPr>
            <a:t>Lors du baptême de Jésus (Mt 3, 17)</a:t>
          </a:r>
          <a:endParaRPr lang="fr-FR" sz="1800" noProof="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pPr>
            <a:spcAft>
              <a:spcPts val="0"/>
            </a:spcAft>
          </a:pPr>
          <a:r>
            <a:rPr lang="fr-FR" sz="1800" b="1" noProof="0" dirty="0">
              <a:effectLst>
                <a:outerShdw blurRad="38100" dist="38100" dir="2700000" algn="tl">
                  <a:srgbClr val="000000">
                    <a:alpha val="43137"/>
                  </a:srgbClr>
                </a:outerShdw>
              </a:effectLst>
            </a:rPr>
            <a:t>Lors de la Transfiguration
(Mc 9, 7)</a:t>
          </a:r>
          <a:endParaRPr lang="fr-FR" sz="1800" noProof="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7116FE01-0941-45CE-A7D2-DCC30E63AA91}" type="pres">
      <dgm:prSet presAssocID="{8EF93160-DAF6-4D02-A27F-21A6668AF4BF}" presName="wedgeRectCallout1" presStyleLbl="node1" presStyleIdx="1" presStyleCnt="4" custScaleX="213943"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n-US" sz="2000" b="1" noProof="0" dirty="0">
              <a:effectLst>
                <a:outerShdw blurRad="38100" dist="38100" dir="2700000" algn="tl">
                  <a:srgbClr val="000000">
                    <a:alpha val="43137"/>
                  </a:srgbClr>
                </a:outerShdw>
              </a:effectLst>
            </a:rPr>
            <a:t>Pour nous rappeler les faits (Ex. 17, 14)</a:t>
          </a:r>
          <a:endParaRPr lang="fr-FR" sz="2000" noProof="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n-FR"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Pour nous instruire (Eccl. 12, 10)</a:t>
          </a:r>
          <a:endParaRPr lang="fr-FR" sz="20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n-FR" sz="2000" kern="1200" dirty="0">
              <a:solidFill>
                <a:prstClr val="white"/>
              </a:solidFill>
              <a:latin typeface="Aptos" panose="02110004020202020204"/>
              <a:ea typeface="+mn-ea"/>
              <a:cs typeface="+mn-cs"/>
            </a:rPr>
            <a:t>Pour nous inviter à la repentance (Jér. 36, 2-3)</a:t>
          </a:r>
          <a:endParaRPr lang="fr-FR" sz="2000" kern="1200" noProof="0" dirty="0">
            <a:solidFill>
              <a:prstClr val="white"/>
            </a:solidFill>
            <a:latin typeface="Aptos" panose="02110004020202020204"/>
            <a:ea typeface="+mn-ea"/>
            <a:cs typeface="+mn-cs"/>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n-FR" sz="2000" dirty="0"/>
            <a:t>Pour donner des exemples à imiter ou à rejeter (1 Co. 10, 11)</a:t>
          </a:r>
          <a:endParaRPr lang="fr-FR" sz="2000" noProof="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n-FR" sz="2000" dirty="0"/>
            <a:t>Pour que nous connaissions l'avenir (Ap. 1, 19)</a:t>
          </a:r>
          <a:endParaRPr lang="fr-FR" sz="2000" noProof="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noProof="0" dirty="0">
              <a:effectLst>
                <a:outerShdw blurRad="38100" dist="38100" dir="2700000" algn="tl">
                  <a:srgbClr val="000000">
                    <a:alpha val="43137"/>
                  </a:srgbClr>
                </a:outerShdw>
              </a:effectLst>
            </a:rPr>
            <a:t>Dieu révèle son message à Jésus</a:t>
          </a:r>
          <a:endParaRPr lang="fr-FR" sz="2000" kern="1200" noProof="0" dirty="0">
            <a:effectLst>
              <a:outerShdw blurRad="38100" dist="38100" dir="2700000" algn="tl">
                <a:srgbClr val="000000">
                  <a:alpha val="43137"/>
                </a:srgbClr>
              </a:outerShdw>
            </a:effectLst>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r-FR" sz="2000" kern="1200" noProof="0" dirty="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noProof="0" dirty="0">
              <a:effectLst>
                <a:outerShdw blurRad="38100" dist="38100" dir="2700000" algn="tl">
                  <a:srgbClr val="000000">
                    <a:alpha val="43137"/>
                  </a:srgbClr>
                </a:outerShdw>
              </a:effectLst>
            </a:rPr>
            <a:t>Jésus révèle le message à un ange</a:t>
          </a:r>
          <a:endParaRPr lang="fr-FR" sz="2000" kern="1200" noProof="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r-FR" sz="2000" kern="1200" noProof="0" dirty="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noProof="0" dirty="0">
              <a:effectLst>
                <a:outerShdw blurRad="38100" dist="38100" dir="2700000" algn="tl">
                  <a:srgbClr val="000000">
                    <a:alpha val="43137"/>
                  </a:srgbClr>
                </a:outerShdw>
              </a:effectLst>
            </a:rPr>
            <a:t>L'ange révèle le message à Jean, le prophète</a:t>
          </a:r>
          <a:endParaRPr lang="fr-FR" sz="2000" kern="1200" noProof="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r-FR" sz="2000" kern="1200" noProof="0" dirty="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noProof="0" dirty="0">
              <a:effectLst>
                <a:outerShdw blurRad="38100" dist="38100" dir="2700000" algn="tl">
                  <a:srgbClr val="000000">
                    <a:alpha val="43137"/>
                  </a:srgbClr>
                </a:outerShdw>
              </a:effectLst>
            </a:rPr>
            <a:t>Jean consigne par écrit le message reçu</a:t>
          </a:r>
          <a:endParaRPr lang="fr-FR" sz="2000" kern="1200" noProof="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t="-1000" b="-1000"/>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fr-FR" sz="1800" b="1" kern="1200" noProof="0" dirty="0">
              <a:solidFill>
                <a:srgbClr val="3399FF"/>
              </a:solidFill>
            </a:rPr>
            <a:t>Par des visions et des rêves (Nb 12, 6)</a:t>
          </a:r>
          <a:endParaRPr lang="fr-FR" sz="1800" kern="1200" noProof="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t="-9000" b="-9000"/>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fr-FR" sz="1800" b="1" kern="1200" noProof="0" dirty="0">
              <a:solidFill>
                <a:srgbClr val="CC0099"/>
              </a:solidFill>
            </a:rPr>
            <a:t>Par des expériences personnelles (1 Jn 1, 3)</a:t>
          </a:r>
          <a:endParaRPr lang="fr-FR" sz="1800" kern="1200" noProof="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fr-FR" sz="1800" b="1" kern="1200" noProof="0" dirty="0">
              <a:solidFill>
                <a:srgbClr val="009900"/>
              </a:solidFill>
            </a:rPr>
            <a:t>Par des recherches historiques (</a:t>
          </a:r>
          <a:r>
            <a:rPr lang="fr-FR" sz="1800" b="1" kern="1200" noProof="0" dirty="0" err="1">
              <a:solidFill>
                <a:srgbClr val="009900"/>
              </a:solidFill>
            </a:rPr>
            <a:t>Lc</a:t>
          </a:r>
          <a:r>
            <a:rPr lang="fr-FR" sz="1800" b="1" kern="1200" noProof="0" dirty="0">
              <a:solidFill>
                <a:srgbClr val="009900"/>
              </a:solidFill>
            </a:rPr>
            <a:t> 1, 3)</a:t>
          </a:r>
          <a:endParaRPr lang="fr-FR" sz="1800" kern="1200" noProof="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fr-FR" sz="1800" b="1" kern="1200" noProof="0" dirty="0">
              <a:solidFill>
                <a:srgbClr val="C46200"/>
              </a:solidFill>
            </a:rPr>
            <a:t>Par des inspirations divines (2 P 1, 21)</a:t>
          </a:r>
          <a:endParaRPr lang="fr-FR" sz="1800" kern="1200" noProof="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52472" y="56732"/>
          <a:ext cx="2435560" cy="1191296"/>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4660" y="1067375"/>
          <a:ext cx="2835422" cy="540000"/>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ts val="0"/>
            </a:spcAft>
            <a:buNone/>
          </a:pPr>
          <a:r>
            <a:rPr lang="en-US" sz="1800" b="1" kern="1200" noProof="0" dirty="0">
              <a:solidFill>
                <a:schemeClr val="bg1"/>
              </a:solidFill>
              <a:effectLst>
                <a:outerShdw blurRad="38100" dist="38100" dir="2700000" algn="tl">
                  <a:srgbClr val="000000">
                    <a:alpha val="43137"/>
                  </a:srgbClr>
                </a:outerShdw>
              </a:effectLst>
            </a:rPr>
            <a:t>À Adam et </a:t>
          </a:r>
          <a:r>
            <a:rPr lang="en-US" sz="1800" b="1" kern="1200" noProof="0" dirty="0" err="1">
              <a:solidFill>
                <a:schemeClr val="bg1"/>
              </a:solidFill>
              <a:effectLst>
                <a:outerShdw blurRad="38100" dist="38100" dir="2700000" algn="tl">
                  <a:srgbClr val="000000">
                    <a:alpha val="43137"/>
                  </a:srgbClr>
                </a:outerShdw>
              </a:effectLst>
            </a:rPr>
            <a:t>Ève</a:t>
          </a:r>
          <a:r>
            <a:rPr lang="en-US" sz="1800" b="1" kern="1200" noProof="0" dirty="0">
              <a:solidFill>
                <a:schemeClr val="bg1"/>
              </a:solidFill>
              <a:effectLst>
                <a:outerShdw blurRad="38100" dist="38100" dir="2700000" algn="tl">
                  <a:srgbClr val="000000">
                    <a:alpha val="43137"/>
                  </a:srgbClr>
                </a:outerShdw>
              </a:effectLst>
            </a:rPr>
            <a:t>
(</a:t>
          </a:r>
          <a:r>
            <a:rPr lang="en-US" sz="1800" b="1" kern="1200" noProof="0" dirty="0" err="1">
              <a:solidFill>
                <a:schemeClr val="bg1"/>
              </a:solidFill>
              <a:effectLst>
                <a:outerShdw blurRad="38100" dist="38100" dir="2700000" algn="tl">
                  <a:srgbClr val="000000">
                    <a:alpha val="43137"/>
                  </a:srgbClr>
                </a:outerShdw>
              </a:effectLst>
            </a:rPr>
            <a:t>Gn</a:t>
          </a:r>
          <a:r>
            <a:rPr lang="en-US" sz="1800" b="1" kern="1200" noProof="0" dirty="0">
              <a:solidFill>
                <a:schemeClr val="bg1"/>
              </a:solidFill>
              <a:effectLst>
                <a:outerShdw blurRad="38100" dist="38100" dir="2700000" algn="tl">
                  <a:srgbClr val="000000">
                    <a:alpha val="43137"/>
                  </a:srgbClr>
                </a:outerShdw>
              </a:effectLst>
            </a:rPr>
            <a:t> 2, 16-17)</a:t>
          </a:r>
          <a:endParaRPr lang="fr-FR" sz="1800" kern="1200" noProof="0" dirty="0">
            <a:solidFill>
              <a:schemeClr val="bg1"/>
            </a:solidFill>
            <a:effectLst>
              <a:outerShdw blurRad="38100" dist="38100" dir="2700000" algn="tl">
                <a:srgbClr val="000000">
                  <a:alpha val="43137"/>
                </a:srgbClr>
              </a:outerShdw>
            </a:effectLst>
          </a:endParaRPr>
        </a:p>
      </dsp:txBody>
      <dsp:txXfrm>
        <a:off x="4660" y="1067375"/>
        <a:ext cx="2835422" cy="540000"/>
      </dsp:txXfrm>
    </dsp:sp>
    <dsp:sp modelId="{C08235DE-08A3-4015-B82C-30287DE3EF36}">
      <dsp:nvSpPr>
        <dsp:cNvPr id="0" name=""/>
        <dsp:cNvSpPr/>
      </dsp:nvSpPr>
      <dsp:spPr>
        <a:xfrm>
          <a:off x="3136807" y="56732"/>
          <a:ext cx="2435560" cy="1191296"/>
        </a:xfrm>
        <a:prstGeom prst="rect">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88995" y="1067375"/>
          <a:ext cx="2835422" cy="540000"/>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noProof="0" dirty="0">
              <a:effectLst>
                <a:outerShdw blurRad="38100" dist="38100" dir="2700000" algn="tl">
                  <a:srgbClr val="000000">
                    <a:alpha val="43137"/>
                  </a:srgbClr>
                </a:outerShdw>
              </a:effectLst>
            </a:rPr>
            <a:t>Lors de la remise des 10 commandements (Dt 4, 12)</a:t>
          </a:r>
          <a:endParaRPr lang="fr-FR" sz="1600" kern="1200" noProof="0" dirty="0">
            <a:effectLst>
              <a:outerShdw blurRad="38100" dist="38100" dir="2700000" algn="tl">
                <a:srgbClr val="000000">
                  <a:alpha val="43137"/>
                </a:srgbClr>
              </a:outerShdw>
            </a:effectLst>
          </a:endParaRPr>
        </a:p>
      </dsp:txBody>
      <dsp:txXfrm>
        <a:off x="2988995" y="1067375"/>
        <a:ext cx="2835422" cy="540000"/>
      </dsp:txXfrm>
    </dsp:sp>
    <dsp:sp modelId="{99E1B4E8-4021-4812-8F91-E66708C18478}">
      <dsp:nvSpPr>
        <dsp:cNvPr id="0" name=""/>
        <dsp:cNvSpPr/>
      </dsp:nvSpPr>
      <dsp:spPr>
        <a:xfrm>
          <a:off x="6121142" y="56732"/>
          <a:ext cx="2435560" cy="1191296"/>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5973330" y="1067375"/>
          <a:ext cx="2835422" cy="540000"/>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effectLst>
                <a:outerShdw blurRad="38100" dist="38100" dir="2700000" algn="tl">
                  <a:srgbClr val="000000">
                    <a:alpha val="43137"/>
                  </a:srgbClr>
                </a:outerShdw>
              </a:effectLst>
            </a:rPr>
            <a:t>Lors du baptême de Jésus (Mt 3, 17)</a:t>
          </a:r>
          <a:endParaRPr lang="fr-FR" sz="1800" kern="1200" noProof="0" dirty="0">
            <a:effectLst>
              <a:outerShdw blurRad="38100" dist="38100" dir="2700000" algn="tl">
                <a:srgbClr val="000000">
                  <a:alpha val="43137"/>
                </a:srgbClr>
              </a:outerShdw>
            </a:effectLst>
          </a:endParaRPr>
        </a:p>
      </dsp:txBody>
      <dsp:txXfrm>
        <a:off x="5973330" y="1067375"/>
        <a:ext cx="2835422" cy="540000"/>
      </dsp:txXfrm>
    </dsp:sp>
    <dsp:sp modelId="{79819EE3-6F08-4580-B045-F393094144EA}">
      <dsp:nvSpPr>
        <dsp:cNvPr id="0" name=""/>
        <dsp:cNvSpPr/>
      </dsp:nvSpPr>
      <dsp:spPr>
        <a:xfrm>
          <a:off x="9105477" y="56732"/>
          <a:ext cx="2435560" cy="1191296"/>
        </a:xfrm>
        <a:prstGeom prst="rect">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8957665" y="1067375"/>
          <a:ext cx="2835422" cy="540000"/>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ts val="0"/>
            </a:spcAft>
            <a:buNone/>
          </a:pPr>
          <a:r>
            <a:rPr lang="fr-FR" sz="1800" b="1" kern="1200" noProof="0" dirty="0">
              <a:effectLst>
                <a:outerShdw blurRad="38100" dist="38100" dir="2700000" algn="tl">
                  <a:srgbClr val="000000">
                    <a:alpha val="43137"/>
                  </a:srgbClr>
                </a:outerShdw>
              </a:effectLst>
            </a:rPr>
            <a:t>Lors de la Transfiguration
(Mc 9, 7)</a:t>
          </a:r>
          <a:endParaRPr lang="fr-FR" sz="1800" kern="1200" noProof="0" dirty="0">
            <a:effectLst>
              <a:outerShdw blurRad="38100" dist="38100" dir="2700000" algn="tl">
                <a:srgbClr val="000000">
                  <a:alpha val="43137"/>
                </a:srgbClr>
              </a:outerShdw>
            </a:effectLst>
          </a:endParaRPr>
        </a:p>
      </dsp:txBody>
      <dsp:txXfrm>
        <a:off x="8957665" y="1067375"/>
        <a:ext cx="2835422" cy="54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alpha val="43137"/>
                  </a:srgbClr>
                </a:outerShdw>
              </a:effectLst>
            </a:rPr>
            <a:t>Pour nous rappeler les faits (Ex. 17, 14)</a:t>
          </a:r>
          <a:endParaRPr lang="fr-FR" sz="2000" kern="1200" noProof="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FR"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Pour nous instruire (Eccl. 12, 10)</a:t>
          </a:r>
          <a:endParaRPr lang="fr-FR" sz="20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FR" sz="2000" kern="1200" dirty="0">
              <a:solidFill>
                <a:prstClr val="white"/>
              </a:solidFill>
              <a:latin typeface="Aptos" panose="02110004020202020204"/>
              <a:ea typeface="+mn-ea"/>
              <a:cs typeface="+mn-cs"/>
            </a:rPr>
            <a:t>Pour nous inviter à la repentance (Jér. 36, 2-3)</a:t>
          </a:r>
          <a:endParaRPr lang="fr-FR" sz="2000" kern="1200" noProof="0" dirty="0">
            <a:solidFill>
              <a:prstClr val="white"/>
            </a:solidFill>
            <a:latin typeface="Aptos" panose="02110004020202020204"/>
            <a:ea typeface="+mn-ea"/>
            <a:cs typeface="+mn-cs"/>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FR" sz="2000" kern="1200" dirty="0"/>
            <a:t>Pour donner des exemples à imiter ou à rejeter (1 Co. 10, 11)</a:t>
          </a:r>
          <a:endParaRPr lang="fr-FR" sz="2000" kern="1200" noProof="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FR" sz="2000" kern="1200" dirty="0"/>
            <a:t>Pour que nous connaissions l'avenir (Ap. 1, 19)</a:t>
          </a:r>
          <a:endParaRPr lang="fr-FR" sz="2000" kern="1200" noProof="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26/10/2026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e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8.jpe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24.jpeg"/><Relationship Id="rId4" Type="http://schemas.openxmlformats.org/officeDocument/2006/relationships/diagramData" Target="../diagrams/data2.xml"/><Relationship Id="rId9" Type="http://schemas.openxmlformats.org/officeDocument/2006/relationships/image" Target="../media/image23.jpeg"/></Relationships>
</file>

<file path=ppt/slides/_rels/slide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7.png"/><Relationship Id="rId7" Type="http://schemas.openxmlformats.org/officeDocument/2006/relationships/diagramData" Target="../diagrams/data3.xml"/><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29.jpeg"/><Relationship Id="rId11" Type="http://schemas.microsoft.com/office/2007/relationships/diagramDrawing" Target="../diagrams/drawing3.xml"/><Relationship Id="rId5" Type="http://schemas.openxmlformats.org/officeDocument/2006/relationships/image" Target="../media/image28.jpeg"/><Relationship Id="rId10" Type="http://schemas.openxmlformats.org/officeDocument/2006/relationships/diagramColors" Target="../diagrams/colors3.xml"/><Relationship Id="rId4" Type="http://schemas.microsoft.com/office/2007/relationships/hdphoto" Target="../media/hdphoto1.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jpeg"/></Relationships>
</file>

<file path=ppt/slides/_rels/slide11.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E14BD8-6F91-CC71-274F-E9A67C0E62C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1" y="0"/>
            <a:ext cx="12191999" cy="6857999"/>
          </a:xfrm>
          <a:prstGeom prst="rect">
            <a:avLst/>
          </a:prstGeom>
        </p:spPr>
      </p:pic>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6600" b="1" noProof="0"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RÉVÉLATION</a:t>
            </a:r>
          </a:p>
          <a:p>
            <a:pPr algn="ctr"/>
            <a:r>
              <a:rPr lang="fr-FR" sz="6600" b="1" noProof="0"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ET</a:t>
            </a:r>
          </a:p>
          <a:p>
            <a:pPr algn="ctr"/>
            <a:r>
              <a:rPr lang="fr-FR" sz="6600" b="1" noProof="0"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INSPIRATION</a:t>
            </a: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785991"/>
            <a:ext cx="1314450" cy="1077218"/>
          </a:xfrm>
          <a:prstGeom prst="rect">
            <a:avLst/>
          </a:prstGeom>
          <a:noFill/>
        </p:spPr>
        <p:txBody>
          <a:bodyPr wrap="square" rtlCol="0">
            <a:spAutoFit/>
          </a:bodyPr>
          <a:lstStyle/>
          <a:p>
            <a:r>
              <a:rPr lang="fr-FR" sz="1600" b="1" noProof="0" dirty="0">
                <a:solidFill>
                  <a:schemeClr val="accent1">
                    <a:lumMod val="50000"/>
                  </a:schemeClr>
                </a:solidFill>
              </a:rPr>
              <a:t>Leçon 5 pour le 31 octobre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C709C5-6C45-28A2-3908-B4D508CA1D4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1" y="0"/>
            <a:ext cx="12191999" cy="6857999"/>
          </a:xfrm>
          <a:prstGeom prst="rect">
            <a:avLst/>
          </a:prstGeom>
        </p:spPr>
      </p:pic>
      <p:sp>
        <p:nvSpPr>
          <p:cNvPr id="7" name="CuadroTexto 6">
            <a:extLst>
              <a:ext uri="{FF2B5EF4-FFF2-40B4-BE49-F238E27FC236}">
                <a16:creationId xmlns:a16="http://schemas.microsoft.com/office/drawing/2014/main" id="{6107F588-9C87-1127-D203-1981FCFD178D}"/>
              </a:ext>
            </a:extLst>
          </p:cNvPr>
          <p:cNvSpPr txBox="1">
            <a:spLocks/>
          </p:cNvSpPr>
          <p:nvPr/>
        </p:nvSpPr>
        <p:spPr>
          <a:xfrm>
            <a:off x="419116" y="918423"/>
            <a:ext cx="4967444" cy="450892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 La révélation de Jésus-Christ, que Dieu lui a donnée pour montrer à ses serviteurs les choses qui doivent arriver bientôt, et qu'il a fait connaître par l'envoi de son ange à son serviteur Jean, lequel a attesté la parole de Dieu et le témoignage de Jésus-Christ, tout ce qu'il a vu. »</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(Apocalypse 1.1-2)</a:t>
            </a:r>
            <a:endParaRPr kumimoji="0" lang="fr-FR"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BCB17A0-2901-A3D8-CC81-3B2419A4577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fr-FR" sz="2000" b="1" noProof="0" dirty="0">
                <a:solidFill>
                  <a:srgbClr val="FA46B9"/>
                </a:solidFill>
              </a:rPr>
              <a:t>Révélation et inspiration :</a:t>
            </a:r>
          </a:p>
          <a:p>
            <a:pPr lvl="1">
              <a:spcBef>
                <a:spcPts val="600"/>
              </a:spcBef>
            </a:pPr>
            <a:r>
              <a:rPr lang="fr-FR" sz="2000" b="1" noProof="0" dirty="0"/>
              <a:t>Révélation générale et spéciale.</a:t>
            </a:r>
          </a:p>
          <a:p>
            <a:pPr lvl="1">
              <a:spcBef>
                <a:spcPts val="600"/>
              </a:spcBef>
            </a:pPr>
            <a:r>
              <a:rPr lang="fr-FR" sz="2000" b="1" noProof="0" dirty="0"/>
              <a:t>Le processus de l'inspiration.</a:t>
            </a:r>
          </a:p>
          <a:p>
            <a:pPr>
              <a:spcBef>
                <a:spcPts val="1800"/>
              </a:spcBef>
            </a:pPr>
            <a:r>
              <a:rPr lang="fr-FR" sz="2000" b="1" noProof="0" dirty="0">
                <a:solidFill>
                  <a:srgbClr val="3E5EF9"/>
                </a:solidFill>
              </a:rPr>
              <a:t>Types de communication prophétique :</a:t>
            </a:r>
          </a:p>
          <a:p>
            <a:pPr lvl="1">
              <a:spcBef>
                <a:spcPts val="600"/>
              </a:spcBef>
            </a:pPr>
            <a:r>
              <a:rPr lang="fr-FR" sz="2000" b="1" noProof="0" dirty="0"/>
              <a:t>Messages oraux.</a:t>
            </a:r>
          </a:p>
          <a:p>
            <a:pPr lvl="1">
              <a:spcBef>
                <a:spcPts val="600"/>
              </a:spcBef>
            </a:pPr>
            <a:r>
              <a:rPr lang="fr-FR" sz="2000" b="1" noProof="0" dirty="0"/>
              <a:t>Messages écrits.</a:t>
            </a:r>
          </a:p>
          <a:p>
            <a:pPr lvl="1">
              <a:spcBef>
                <a:spcPts val="600"/>
              </a:spcBef>
            </a:pPr>
            <a:r>
              <a:rPr lang="fr-FR" sz="2000" b="1" noProof="0" dirty="0"/>
              <a:t>Représentations, symboles et paraboles.</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a:spcBef>
                <a:spcPts val="600"/>
              </a:spcBef>
            </a:pPr>
            <a:r>
              <a:rPr lang="fr-FR" sz="2000" b="1" noProof="0" dirty="0">
                <a:solidFill>
                  <a:srgbClr val="FF0000"/>
                </a:solidFill>
              </a:rPr>
              <a:t>Apocalypse 1.1-2 </a:t>
            </a:r>
            <a:r>
              <a:rPr lang="fr-FR" sz="2000" b="1" noProof="0" dirty="0"/>
              <a:t>contient un exemple de la façon dont Dieu nous révèle son message par l'intermédiaire du prophète :</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3389688566"/>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fr-FR" sz="2000" b="1" noProof="0" dirty="0"/>
              <a:t>Mais ce n'est pas la seule façon dont Dieu s'est révélé aux prophètes, ni la seule façon dont le message divin leur a été transmis. Nous étudierons les différentes façons dont Dieu s'est révélé aux prophètes et les a inspirés.</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9336F25-AB1D-1AC9-DF1D-17AB46217F6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27591A09-F730-7C32-2623-F270F63AACE6}"/>
              </a:ext>
            </a:extLst>
          </p:cNvPr>
          <p:cNvSpPr txBox="1">
            <a:spLocks/>
          </p:cNvSpPr>
          <p:nvPr/>
        </p:nvSpPr>
        <p:spPr>
          <a:xfrm>
            <a:off x="421467" y="3967732"/>
            <a:ext cx="6049929" cy="2123658"/>
          </a:xfrm>
          <a:prstGeom prst="rect">
            <a:avLst/>
          </a:prstGeom>
          <a:noFill/>
        </p:spPr>
        <p:txBody>
          <a:bodyPr wrap="square">
            <a:spAutoFit/>
          </a:bodyPr>
          <a:lstStyle/>
          <a:p>
            <a:pPr algn="ctr"/>
            <a:r>
              <a:rPr lang="fr-FR" sz="6600" b="1" noProof="0"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RÉVÉLATION &amp; INSPIRATION</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9D166F6-CE37-E792-F2B4-678AE960F5A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DD6687EB-1CD8-012A-EEF0-0285C2CE6153}"/>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4400" b="1" spc="300" noProof="0" dirty="0">
                <a:ln/>
                <a:solidFill>
                  <a:schemeClr val="accent3">
                    <a:lumMod val="75000"/>
                  </a:schemeClr>
                </a:solidFill>
              </a:rPr>
              <a:t>RÉVÉLATION GÉNÉRALE ET SPÉCIALE</a:t>
            </a: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674964"/>
            <a:ext cx="5514975" cy="861774"/>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fr-FR" b="1" noProof="0" dirty="0">
                <a:effectLst>
                  <a:outerShdw blurRad="38100" dist="38100" dir="2700000" algn="tl">
                    <a:srgbClr val="000000">
                      <a:alpha val="43137"/>
                    </a:srgbClr>
                  </a:outerShdw>
                </a:effectLst>
                <a:latin typeface="Comic Sans MS" panose="030F0702030302020204" pitchFamily="66" charset="0"/>
              </a:rPr>
              <a:t>« Les cieux racontent la gloire de Dieu, et l'étendue manifeste l'œuvre de ses mains. » (Psaumes 19.1)</a:t>
            </a: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644186"/>
            <a:ext cx="6157912" cy="984885"/>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lIns="72000" rIns="72000">
            <a:spAutoFit/>
          </a:bodyPr>
          <a:lstStyle/>
          <a:p>
            <a:pPr algn="ctr"/>
            <a:r>
              <a:rPr lang="fr-FR" sz="1600" b="1" noProof="0" dirty="0">
                <a:effectLst>
                  <a:outerShdw blurRad="38100" dist="38100" dir="2700000" algn="tl">
                    <a:srgbClr val="000000">
                      <a:alpha val="43137"/>
                    </a:srgbClr>
                  </a:outerShdw>
                </a:effectLst>
                <a:latin typeface="Comic Sans MS" panose="030F0702030302020204" pitchFamily="66" charset="0"/>
              </a:rPr>
              <a:t>«Et il dit: Écoutez bien mes paroles! Lorsqu’il y aura parmi vous un prophète, c’est dans une vision que moi, l’Éternel, je me révélerai à lui, c’est dans un songe que je lui parlerai</a:t>
            </a:r>
            <a:r>
              <a:rPr lang="fr-FR" sz="1550" b="1" noProof="0" dirty="0">
                <a:effectLst>
                  <a:outerShdw blurRad="38100" dist="38100" dir="2700000" algn="tl">
                    <a:srgbClr val="000000">
                      <a:alpha val="43137"/>
                    </a:srgbClr>
                  </a:outerShdw>
                </a:effectLst>
                <a:latin typeface="Comic Sans MS" panose="030F0702030302020204" pitchFamily="66" charset="0"/>
              </a:rPr>
              <a:t>.</a:t>
            </a:r>
            <a:r>
              <a:rPr lang="fr-FR" sz="1000" b="1" noProof="0" dirty="0">
                <a:effectLst>
                  <a:outerShdw blurRad="38100" dist="38100" dir="2700000" algn="tl">
                    <a:srgbClr val="000000">
                      <a:alpha val="43137"/>
                    </a:srgbClr>
                  </a:outerShdw>
                </a:effectLst>
                <a:latin typeface="Comic Sans MS" panose="030F0702030302020204" pitchFamily="66" charset="0"/>
              </a:rPr>
              <a:t>»  </a:t>
            </a:r>
          </a:p>
          <a:p>
            <a:pPr algn="ctr"/>
            <a:r>
              <a:rPr lang="fr-FR" sz="1000" b="1" noProof="0" dirty="0">
                <a:effectLst>
                  <a:outerShdw blurRad="38100" dist="38100" dir="2700000" algn="tl">
                    <a:srgbClr val="000000">
                      <a:alpha val="43137"/>
                    </a:srgbClr>
                  </a:outerShdw>
                </a:effectLst>
                <a:latin typeface="Comic Sans MS" panose="030F0702030302020204" pitchFamily="66" charset="0"/>
              </a:rPr>
              <a:t>(Nombres 12.6)</a:t>
            </a:r>
          </a:p>
        </p:txBody>
      </p:sp>
      <p:sp>
        <p:nvSpPr>
          <p:cNvPr id="10" name="CuadroTexto 9">
            <a:extLst>
              <a:ext uri="{FF2B5EF4-FFF2-40B4-BE49-F238E27FC236}">
                <a16:creationId xmlns:a16="http://schemas.microsoft.com/office/drawing/2014/main" id="{57C6E46E-307D-4DDC-5F20-1441039CFB2E}"/>
              </a:ext>
            </a:extLst>
          </p:cNvPr>
          <p:cNvSpPr txBox="1"/>
          <p:nvPr/>
        </p:nvSpPr>
        <p:spPr>
          <a:xfrm>
            <a:off x="4572003" y="1583114"/>
            <a:ext cx="7619998" cy="1015663"/>
          </a:xfrm>
          <a:prstGeom prst="rect">
            <a:avLst/>
          </a:prstGeom>
          <a:noFill/>
        </p:spPr>
        <p:txBody>
          <a:bodyPr wrap="square" rtlCol="0">
            <a:spAutoFit/>
          </a:bodyPr>
          <a:lstStyle/>
          <a:p>
            <a:pPr>
              <a:spcBef>
                <a:spcPts val="600"/>
              </a:spcBef>
            </a:pPr>
            <a:r>
              <a:rPr lang="fr-FR" sz="2000" b="1" noProof="0" dirty="0"/>
              <a:t>Paul dit qu’ils « sont inexcusables » ceux qui nient l’existence de Dieu, car la nature révèle « les perfections invisibles de Dieu, sa puissance éternelle et sa divinité » </a:t>
            </a:r>
            <a:r>
              <a:rPr lang="fr-FR" b="1" noProof="0" dirty="0">
                <a:solidFill>
                  <a:srgbClr val="FF0000"/>
                </a:solidFill>
              </a:rPr>
              <a:t>(Romains 1.20 ; Psaumes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1" y="1827004"/>
            <a:ext cx="4267200" cy="2387600"/>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72548" y="4458668"/>
            <a:ext cx="3876576" cy="2180574"/>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54232"/>
            <a:ext cx="5000722" cy="1938992"/>
          </a:xfrm>
          <a:prstGeom prst="rect">
            <a:avLst/>
          </a:prstGeom>
          <a:noFill/>
        </p:spPr>
        <p:txBody>
          <a:bodyPr wrap="square">
            <a:spAutoFit/>
          </a:bodyPr>
          <a:lstStyle/>
          <a:p>
            <a:pPr>
              <a:spcBef>
                <a:spcPts val="600"/>
              </a:spcBef>
            </a:pPr>
            <a:r>
              <a:rPr lang="fr-FR" sz="2000" b="1" noProof="0" dirty="0"/>
              <a:t>C'est pourquoi Dieu a utilisé des méthodes plus directes pour se faire connaître : la révélation spéciale par les prophètes et par Jésus-Christ, telle qu'elle est consignée dans la Bible, la Parole de Dieu </a:t>
            </a:r>
            <a:r>
              <a:rPr lang="fr-FR" sz="2000" b="1" noProof="0" dirty="0">
                <a:solidFill>
                  <a:srgbClr val="FF0000"/>
                </a:solidFill>
              </a:rPr>
              <a:t>(Hébreux 1.1-2)</a:t>
            </a:r>
            <a:r>
              <a:rPr lang="fr-FR" sz="2000" b="1" noProof="0" dirty="0"/>
              <a:t>.</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fr-FR" sz="2000" b="1" noProof="0" dirty="0"/>
              <a:t>Mais la nature, depuis la chute d'Adam et Ève, porte aussi les séquelles du péché (prédation, tremblements de terre…) </a:t>
            </a:r>
            <a:endParaRPr lang="fr-FR" noProof="0"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572002" y="2608695"/>
            <a:ext cx="761999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La façon dont Dieu a prévu l'entrée du péché se manifeste dans le pouvoir régénérateur qu'il a intégré aux êtres vivants. Lorsque nous nous blessons, des mécanismes se mettent en action pour fermer la plaie et régénérer le tissu. Et ces mécanismes étaient déjà là avant que la blessure ne survienne !</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8FD0662-F3D1-7F52-A4DE-82ABD049798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1" y="0"/>
            <a:ext cx="12191999" cy="6857999"/>
          </a:xfrm>
          <a:prstGeom prst="rect">
            <a:avLst/>
          </a:prstGeom>
        </p:spPr>
      </p:pic>
      <p:sp>
        <p:nvSpPr>
          <p:cNvPr id="3" name="CuadroTexto 2">
            <a:extLst>
              <a:ext uri="{FF2B5EF4-FFF2-40B4-BE49-F238E27FC236}">
                <a16:creationId xmlns:a16="http://schemas.microsoft.com/office/drawing/2014/main" id="{BBC1331A-08EE-3758-1467-01E70FBAECDD}"/>
              </a:ext>
            </a:extLst>
          </p:cNvPr>
          <p:cNvSpPr txBox="1"/>
          <p:nvPr/>
        </p:nvSpPr>
        <p:spPr>
          <a:xfrm>
            <a:off x="0" y="0"/>
            <a:ext cx="9254836" cy="769441"/>
          </a:xfrm>
          <a:prstGeom prst="rect">
            <a:avLst/>
          </a:prstGeom>
          <a:noFill/>
        </p:spPr>
        <p:txBody>
          <a:bodyPr wrap="square">
            <a:spAutoFit/>
          </a:bodyPr>
          <a:lstStyle/>
          <a:p>
            <a:r>
              <a:rPr lang="fr-FR" sz="4400" b="1" noProof="0" dirty="0">
                <a:ln w="19050">
                  <a:solidFill>
                    <a:srgbClr val="996600"/>
                  </a:solidFill>
                  <a:prstDash val="solid"/>
                </a:ln>
                <a:solidFill>
                  <a:schemeClr val="bg1"/>
                </a:solidFill>
                <a:effectLst>
                  <a:outerShdw dist="38100" dir="2700000" algn="bl" rotWithShape="0">
                    <a:srgbClr val="7E5400"/>
                  </a:outerShdw>
                </a:effectLst>
              </a:rPr>
              <a:t>LE PROCESSUS </a:t>
            </a:r>
            <a:r>
              <a:rPr lang="fr-FR" sz="3200" b="1" noProof="0" dirty="0">
                <a:ln w="19050">
                  <a:solidFill>
                    <a:srgbClr val="996600"/>
                  </a:solidFill>
                  <a:prstDash val="solid"/>
                </a:ln>
                <a:solidFill>
                  <a:schemeClr val="bg1"/>
                </a:solidFill>
                <a:effectLst>
                  <a:outerShdw dist="38100" dir="2700000" algn="bl" rotWithShape="0">
                    <a:srgbClr val="7E5400"/>
                  </a:outerShdw>
                </a:effectLst>
              </a:rPr>
              <a:t>DE</a:t>
            </a:r>
            <a:r>
              <a:rPr lang="fr-FR" sz="4400" b="1" noProof="0" dirty="0">
                <a:ln w="19050">
                  <a:solidFill>
                    <a:srgbClr val="996600"/>
                  </a:solidFill>
                  <a:prstDash val="solid"/>
                </a:ln>
                <a:solidFill>
                  <a:schemeClr val="bg1"/>
                </a:solidFill>
                <a:effectLst>
                  <a:outerShdw dist="38100" dir="2700000" algn="bl" rotWithShape="0">
                    <a:srgbClr val="7E5400"/>
                  </a:outerShdw>
                </a:effectLst>
              </a:rPr>
              <a:t> L'INSPIRATION</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fr-FR" b="1" noProof="0" dirty="0">
                <a:solidFill>
                  <a:schemeClr val="accent3">
                    <a:lumMod val="75000"/>
                  </a:schemeClr>
                </a:solidFill>
                <a:latin typeface="Comic Sans MS" panose="030F0702030302020204" pitchFamily="66" charset="0"/>
              </a:rPr>
              <a:t>« Toute Écriture est inspirée de Dieu, et utile pour enseigner, pour convaincre, pour corriger, pour instruire dans la justice. » (2Timothée 3.16)</a:t>
            </a:r>
          </a:p>
        </p:txBody>
      </p:sp>
      <p:sp>
        <p:nvSpPr>
          <p:cNvPr id="6" name="CuadroTexto 5">
            <a:extLst>
              <a:ext uri="{FF2B5EF4-FFF2-40B4-BE49-F238E27FC236}">
                <a16:creationId xmlns:a16="http://schemas.microsoft.com/office/drawing/2014/main" id="{5998B500-13D7-3A76-2D7E-D75040DAD884}"/>
              </a:ext>
            </a:extLst>
          </p:cNvPr>
          <p:cNvSpPr txBox="1"/>
          <p:nvPr/>
        </p:nvSpPr>
        <p:spPr>
          <a:xfrm>
            <a:off x="96982" y="1350763"/>
            <a:ext cx="8266172" cy="1015663"/>
          </a:xfrm>
          <a:prstGeom prst="rect">
            <a:avLst/>
          </a:prstGeom>
          <a:noFill/>
        </p:spPr>
        <p:txBody>
          <a:bodyPr wrap="square" rtlCol="0">
            <a:spAutoFit/>
          </a:bodyPr>
          <a:lstStyle/>
          <a:p>
            <a:pPr>
              <a:spcBef>
                <a:spcPts val="600"/>
              </a:spcBef>
            </a:pPr>
            <a:r>
              <a:rPr lang="fr-FR" sz="2000" b="1" noProof="0" dirty="0"/>
              <a:t>Pendant des siècles, les œuvres et les messages de Dieu ont été transmis oralement, jusqu'à ce que Dieu inspire Moïse pour qu'il consigne par écrit ces faits et ces paroles.</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686772390"/>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fr-FR" sz="2000" b="1" noProof="0" dirty="0"/>
              <a:t>À partir de ce moment, les messages que Dieu voulut conserver furent écrits par des personnes « inspirées », c’est-à-dire conduites par le Saint-Esprit </a:t>
            </a:r>
            <a:r>
              <a:rPr lang="fr-FR" sz="2000" b="1" noProof="0" dirty="0">
                <a:solidFill>
                  <a:srgbClr val="FF0000"/>
                </a:solidFill>
              </a:rPr>
              <a:t>(2Pierre 1.21)</a:t>
            </a:r>
            <a:r>
              <a:rPr lang="fr-FR" sz="2000" b="1" noProof="0" dirty="0"/>
              <a:t>. Cela fait de la Bible un livre unique, qui contient avec intégrité la révélation divine.</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Quel fut ce processus d'inspiration ?</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7CF085-4AE3-D3A8-2442-23BE261717F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A81F99D-DBE0-B2DB-453C-D5120A22A867}"/>
              </a:ext>
            </a:extLst>
          </p:cNvPr>
          <p:cNvSpPr txBox="1">
            <a:spLocks/>
          </p:cNvSpPr>
          <p:nvPr/>
        </p:nvSpPr>
        <p:spPr>
          <a:xfrm>
            <a:off x="5720603" y="3769471"/>
            <a:ext cx="6049930" cy="2585323"/>
          </a:xfrm>
          <a:prstGeom prst="rect">
            <a:avLst/>
          </a:prstGeom>
          <a:noFill/>
        </p:spPr>
        <p:txBody>
          <a:bodyPr wrap="square">
            <a:spAutoFit/>
          </a:bodyPr>
          <a:lstStyle/>
          <a:p>
            <a:pPr algn="ctr"/>
            <a:r>
              <a:rPr lang="fr-FR" sz="5400" b="1" noProof="0"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TYPES DE COMMUNICATION PROPHÉTIQUE</a:t>
            </a: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05096BE-C573-58DE-D1DB-1AAEE88DCA1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1998" cy="6857999"/>
          </a:xfrm>
          <a:prstGeom prst="rect">
            <a:avLst/>
          </a:prstGeom>
        </p:spPr>
      </p:pic>
      <p:sp>
        <p:nvSpPr>
          <p:cNvPr id="3" name="CuadroTexto 2">
            <a:extLst>
              <a:ext uri="{FF2B5EF4-FFF2-40B4-BE49-F238E27FC236}">
                <a16:creationId xmlns:a16="http://schemas.microsoft.com/office/drawing/2014/main" id="{EFCE088F-CBEE-4961-B496-D5CAC0D14862}"/>
              </a:ext>
            </a:extLst>
          </p:cNvPr>
          <p:cNvSpPr txBox="1"/>
          <p:nvPr/>
        </p:nvSpPr>
        <p:spPr>
          <a:xfrm>
            <a:off x="0" y="-58368"/>
            <a:ext cx="12192000" cy="769441"/>
          </a:xfrm>
          <a:prstGeom prst="rect">
            <a:avLst/>
          </a:prstGeom>
          <a:noFill/>
        </p:spPr>
        <p:txBody>
          <a:bodyPr wrap="square">
            <a:spAutoFit/>
          </a:bodyPr>
          <a:lstStyle/>
          <a:p>
            <a:pPr algn="ctr"/>
            <a:r>
              <a:rPr lang="fr-FR" sz="4400" b="1" spc="600" noProof="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MESSAGES ORAUX</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9330"/>
            <a:ext cx="12192000" cy="923330"/>
          </a:xfrm>
          <a:prstGeom prst="rect">
            <a:avLst/>
          </a:prstGeom>
          <a:noFill/>
        </p:spPr>
        <p:txBody>
          <a:bodyPr wrap="square">
            <a:spAutoFit/>
          </a:bodyPr>
          <a:lstStyle/>
          <a:p>
            <a:pPr algn="ctr"/>
            <a:r>
              <a:rPr lang="fr-FR" b="1" noProof="0" dirty="0">
                <a:solidFill>
                  <a:srgbClr val="FFFF99"/>
                </a:solidFill>
                <a:effectLst>
                  <a:outerShdw blurRad="38100" dist="38100" dir="2700000" algn="tl">
                    <a:srgbClr val="000000">
                      <a:alpha val="43137"/>
                    </a:srgbClr>
                  </a:outerShdw>
                </a:effectLst>
                <a:latin typeface="Comic Sans MS" panose="030F0702030302020204" pitchFamily="66" charset="0"/>
              </a:rPr>
              <a:t>«Il fit placer les Lévites dans la maison de l’Éternel avec des cymbales, des luths et des harpes, selon l’ordre de David, de Gad le voyant du roi, et de Nathan, le prophète; car c’était un ordre de l’Éternel, transmis par ses prophètes.» (2Chroniques 29.25)</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015663"/>
          </a:xfrm>
          <a:prstGeom prst="rect">
            <a:avLst/>
          </a:prstGeom>
          <a:noFill/>
        </p:spPr>
        <p:txBody>
          <a:bodyPr wrap="square" rtlCol="0">
            <a:spAutoFit/>
          </a:bodyPr>
          <a:lstStyle/>
          <a:p>
            <a:pPr>
              <a:spcBef>
                <a:spcPts val="600"/>
              </a:spcBef>
            </a:pPr>
            <a:r>
              <a:rPr lang="fr-FR" sz="2000" b="1" noProof="0" dirty="0"/>
              <a:t>De leur côté, les prophètes ont transmis oralement les paroles reçues de Dieu en indiquant clairement : « Ainsi a dit l’Éternel » (Juges 6.8). Ces messages — comme dans le cas de Noé — n’ont pas toujours été consignés par écrit.</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4009503355"/>
              </p:ext>
            </p:extLst>
          </p:nvPr>
        </p:nvGraphicFramePr>
        <p:xfrm>
          <a:off x="197126" y="1878731"/>
          <a:ext cx="11797749"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fr-FR" sz="2000" b="1" noProof="0" dirty="0"/>
              <a:t>Dieu a parlé directement aux hommes à quatre occasions : </a:t>
            </a:r>
            <a:endParaRPr lang="fr-FR" noProof="0" dirty="0"/>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246769"/>
          </a:xfrm>
          <a:prstGeom prst="rect">
            <a:avLst/>
          </a:prstGeom>
          <a:noFill/>
        </p:spPr>
        <p:txBody>
          <a:bodyPr wrap="square">
            <a:spAutoFit/>
          </a:bodyPr>
          <a:lstStyle/>
          <a:p>
            <a:pPr>
              <a:spcBef>
                <a:spcPts val="600"/>
              </a:spcBef>
            </a:pPr>
            <a:r>
              <a:rPr lang="fr-FR" sz="2000" b="1" noProof="0" dirty="0"/>
              <a:t>Pour beaucoup de prophètes, nous ne connaissons leurs paroles que par ce que d'autres ont écrit, mais ils avaient la même autorité que ceux qui ont laissé leurs messages par écrit. Parmi eux, on trouve Nathan, Élie, Élisée et Jean-Baptiste.</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CD55B14-3EA6-0812-C134-57C6E828772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fr-FR" sz="4400" b="1" spc="600" noProof="0" dirty="0">
                <a:ln w="22225">
                  <a:noFill/>
                  <a:prstDash val="solid"/>
                </a:ln>
                <a:solidFill>
                  <a:srgbClr val="FFFFAF"/>
                </a:solidFill>
                <a:effectLst>
                  <a:outerShdw blurRad="50800" dist="50800" dir="5400000" algn="ctr" rotWithShape="0">
                    <a:schemeClr val="tx1"/>
                  </a:outerShdw>
                </a:effectLst>
              </a:rPr>
              <a:t>MESSAGES ÉCRITS</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0" y="641925"/>
            <a:ext cx="12191999" cy="369332"/>
          </a:xfrm>
          <a:prstGeom prst="rect">
            <a:avLst/>
          </a:prstGeom>
          <a:noFill/>
        </p:spPr>
        <p:txBody>
          <a:bodyPr wrap="square">
            <a:spAutoFit/>
          </a:bodyPr>
          <a:lstStyle/>
          <a:p>
            <a:pPr algn="ctr"/>
            <a:r>
              <a:rPr lang="fr-FR" b="1" dirty="0">
                <a:solidFill>
                  <a:srgbClr val="EEC3F5"/>
                </a:solidFill>
                <a:effectLst>
                  <a:outerShdw blurRad="38100" dist="38100" dir="2700000" algn="tl">
                    <a:srgbClr val="000000">
                      <a:alpha val="43137"/>
                    </a:srgbClr>
                  </a:outerShdw>
                </a:effectLst>
                <a:latin typeface="Comic Sans MS" panose="030F0702030302020204" pitchFamily="66" charset="0"/>
              </a:rPr>
              <a:t>«L’Éternel dit à Moïse: Écris cela dans le livre, pour que le souvenir s’en conserve,</a:t>
            </a:r>
            <a:r>
              <a:rPr lang="fr-FR" b="1" noProof="0" dirty="0">
                <a:solidFill>
                  <a:srgbClr val="EEC3F5"/>
                </a:solidFill>
                <a:effectLst>
                  <a:outerShdw blurRad="38100" dist="38100" dir="2700000" algn="tl">
                    <a:srgbClr val="000000">
                      <a:alpha val="43137"/>
                    </a:srgbClr>
                  </a:outerShdw>
                </a:effectLst>
                <a:latin typeface="Comic Sans MS" panose="030F0702030302020204" pitchFamily="66" charset="0"/>
              </a:rPr>
              <a:t>» (Exode 17.14a)</a:t>
            </a: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fr-FR" sz="2000" b="1" noProof="0" dirty="0"/>
              <a:t>Quelles étaient quelques-unes des raisons pour lesquelles Dieu a décidé de consigner son message par écrit ?</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636267147"/>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spcBef>
                <a:spcPts val="600"/>
              </a:spcBef>
            </a:pPr>
            <a:r>
              <a:rPr lang="fr-FR" sz="2000" b="1" noProof="0" dirty="0"/>
              <a:t>Dans la Bible, les prophètes ont exprimé leurs propres réactions humaines, ainsi que celles d'autres personnes. Elle contient aussi bien des poèmes que des récits historiques ou des sermons écrits. Elle renferme parfois des citations d'auteurs non bibliques ou des décrets de rois païens.</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59142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Il n'existe pourtant aucun degré d'inspiration au sein de la Bible. Qu'il s'agisse de sermons, de faits ou de prophéties, toute la Bible a été inspirée par Dieu et nous transmet fidèlement ses messages à travers le temps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(2Timothée 3.16-17)</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B61544B-2AD5-1DC8-41EE-DA3FD43B011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4000" b="1" noProof="0" dirty="0">
                <a:ln/>
                <a:solidFill>
                  <a:schemeClr val="accent1">
                    <a:lumMod val="75000"/>
                  </a:schemeClr>
                </a:solidFill>
              </a:rPr>
              <a:t>REPRÉSENTATIONS, SYMBOLES ET PARABOLES</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fr-FR" b="1" noProof="0" dirty="0">
                <a:solidFill>
                  <a:schemeClr val="accent3">
                    <a:lumMod val="75000"/>
                  </a:schemeClr>
                </a:solidFill>
                <a:latin typeface="Comic Sans MS" panose="030F0702030302020204" pitchFamily="66" charset="0"/>
              </a:rPr>
              <a:t>« J'ai parlé aux prophètes, j'ai multiplié les prophéties, et par les prophètes j'ai employé des paraboles. » (Osée 12.10)</a:t>
            </a: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323439"/>
          </a:xfrm>
          <a:prstGeom prst="rect">
            <a:avLst/>
          </a:prstGeom>
          <a:noFill/>
        </p:spPr>
        <p:txBody>
          <a:bodyPr wrap="square" rtlCol="0">
            <a:spAutoFit/>
          </a:bodyPr>
          <a:lstStyle/>
          <a:p>
            <a:pPr>
              <a:spcBef>
                <a:spcPts val="600"/>
              </a:spcBef>
            </a:pPr>
            <a:r>
              <a:rPr lang="fr-FR" sz="2000" b="1" noProof="0" dirty="0"/>
              <a:t>Outre les récits historiques, les sentences proverbiales, les poèmes et les discours, la Bible contient de nombreux messages transmis par des représentations, des symboles et des paraboles.</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fr-FR" sz="2000" b="1" noProof="0" dirty="0">
                <a:solidFill>
                  <a:schemeClr val="accent3">
                    <a:lumMod val="75000"/>
                  </a:schemeClr>
                </a:solidFill>
              </a:rPr>
              <a:t>REPRÉSENTATIONS</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574200"/>
            <a:ext cx="621187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fr-FR" sz="2000" b="1" noProof="0" dirty="0">
                <a:solidFill>
                  <a:schemeClr val="accent3"/>
                </a:solidFill>
              </a:rPr>
              <a:t>Ézéchiel 4.1-8. Dieu demanda à Ézéchiel de réaliser une maquette de Jérusalem pour représenter le siège et la chute de la ville.</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535383"/>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fr-FR" sz="2000" b="1" noProof="0" dirty="0">
                <a:solidFill>
                  <a:schemeClr val="accent1"/>
                </a:solidFill>
              </a:rPr>
              <a:t>1Rois 20.37-42. Un prophète demande à un autre de le frapper et feint d'être blessé au combat pour reprendre le péché d'Achab.</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575991"/>
            <a:ext cx="6208147"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Osée 1.2-9. Dieu ordonna à Osée d'épouser une femme adultère pour représenter l'infidélité d'Israël.</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srgbClr val="0099CC"/>
                </a:solidFill>
                <a:effectLst/>
                <a:uLnTx/>
                <a:uFillTx/>
                <a:latin typeface="Aptos" panose="02110004020202020204"/>
                <a:ea typeface="+mn-ea"/>
                <a:cs typeface="+mn-cs"/>
              </a:rPr>
              <a:t>Jérémie 13.1-11. Sur ordre de Dieu, Jérémie acheta une ceinture et la cacha. Puis Dieu lui demanda d'aller la rechercher pour montrer l'état moral de Jérusalem.</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2AA918-2A01-66BD-007D-9C7F69A0B2E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fr-FR" noProof="0" dirty="0"/>
              <a:t>REPRÉSENTATIONS, SYMBOLES ET PARABOLES</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765431"/>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noProof="0" dirty="0"/>
              <a:t>SYMBOLES</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96777" y="1236942"/>
            <a:ext cx="5250171"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fr-FR" sz="2000" b="1" noProof="0" dirty="0">
                <a:solidFill>
                  <a:srgbClr val="2F3195"/>
                </a:solidFill>
              </a:rPr>
              <a:t>Exode 25.8. Les prêtres, le sanctuaire et ses services sont des symboles pour expliquer en détail le Plan de la Rédemption.</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noProof="0" dirty="0"/>
              <a:t>PARABOLES</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226988" y="5041903"/>
            <a:ext cx="5956699"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fr-FR" sz="2000" b="1" noProof="0" dirty="0">
                <a:solidFill>
                  <a:schemeClr val="accent1">
                    <a:lumMod val="75000"/>
                  </a:schemeClr>
                </a:solidFill>
              </a:rPr>
              <a:t>Ésaïe 5.1-7. Les prophètes ont utilisé des paraboles pour inviter le peuple à réfléchir à sa situation spirituelle.</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349"/>
          <a:stretch>
            <a:fillRect/>
          </a:stretch>
        </p:blipFill>
        <p:spPr>
          <a:xfrm>
            <a:off x="165371" y="4625546"/>
            <a:ext cx="2111375" cy="2009780"/>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96777" y="3576044"/>
            <a:ext cx="5250169"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srgbClr val="BEA60B"/>
                </a:solidFill>
                <a:effectLst/>
                <a:uLnTx/>
                <a:uFillTx/>
                <a:latin typeface="Aptos" panose="02110004020202020204"/>
                <a:ea typeface="+mn-ea"/>
                <a:cs typeface="+mn-cs"/>
              </a:rPr>
              <a:t>Jean 15.1. Jésus a utilisé des symboles pour expliquer sa propre mission, comme la lumière, la vigne, le bon berger…</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96776" y="2252605"/>
            <a:ext cx="5250170" cy="1323439"/>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srgbClr val="CC0000"/>
                </a:solidFill>
                <a:effectLst/>
                <a:uLnTx/>
                <a:uFillTx/>
                <a:latin typeface="Aptos" panose="02110004020202020204"/>
                <a:ea typeface="+mn-ea"/>
                <a:cs typeface="+mn-cs"/>
              </a:rPr>
              <a:t>Apocalypse 13.2. Daniel et l'Apocalypse utilisent des symboles (comme des bêtes, des cornes…) pour représenter des réalités historiques.</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226988" y="6056300"/>
            <a:ext cx="5956699" cy="707886"/>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srgbClr val="339933"/>
                </a:solidFill>
                <a:effectLst/>
                <a:uLnTx/>
                <a:uFillTx/>
                <a:latin typeface="Aptos" panose="02110004020202020204"/>
                <a:ea typeface="+mn-ea"/>
                <a:cs typeface="+mn-cs"/>
              </a:rPr>
              <a:t>Matthieu 13.5. Jésus a abondamment utilisé les paraboles pour enseigner des vérités spirituelles.</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42117" y="4640187"/>
            <a:ext cx="3619500" cy="2026920"/>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2E6A2B-814C-2543-AEA9-E3CC9DE854D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62DC66E9-C839-B8BD-B284-6F4A9E62A814}"/>
              </a:ext>
            </a:extLst>
          </p:cNvPr>
          <p:cNvSpPr txBox="1"/>
          <p:nvPr/>
        </p:nvSpPr>
        <p:spPr>
          <a:xfrm>
            <a:off x="1588032" y="797510"/>
            <a:ext cx="9044299" cy="4678204"/>
          </a:xfrm>
          <a:prstGeom prst="rect">
            <a:avLst/>
          </a:prstGeom>
          <a:noFill/>
        </p:spPr>
        <p:txBody>
          <a:bodyPr wrap="square">
            <a:spAutoFit/>
          </a:bodyPr>
          <a:lstStyle/>
          <a:p>
            <a:pPr>
              <a:spcBef>
                <a:spcPts val="600"/>
              </a:spcBef>
            </a:pPr>
            <a:r>
              <a:rPr lang="fr-FR" sz="2400" b="1" dirty="0">
                <a:latin typeface="Constantia" panose="02030602050306030303" pitchFamily="18" charset="0"/>
              </a:rPr>
              <a:t>La Bible révèle la vérité avec une telle simplicité et une adaptation si parfaite aux besoins et aux aspirations du cœur humain qu’elle a fait le charme et l’étonnement des esprits les plus cultivés. D’autre part, elle met les humbles et les illettrés à même de comprendre le chemin du salut. […]</a:t>
            </a:r>
          </a:p>
          <a:p>
            <a:pPr>
              <a:spcBef>
                <a:spcPts val="600"/>
              </a:spcBef>
            </a:pPr>
            <a:r>
              <a:rPr lang="fr-FR" sz="2400" b="1" dirty="0">
                <a:latin typeface="Constantia" panose="02030602050306030303" pitchFamily="18" charset="0"/>
              </a:rPr>
              <a:t> Ainsi, le plan du salut nous est révélé de telle manière que chacun peut comprendre ce qu’est la repentance envers Dieu et la foi en notre Seigneur Jésus-Christ, et s’engager dans cette voie pour être sauvé. […] </a:t>
            </a:r>
          </a:p>
          <a:p>
            <a:pPr>
              <a:spcBef>
                <a:spcPts val="600"/>
              </a:spcBef>
            </a:pPr>
            <a:r>
              <a:rPr lang="fr-FR" sz="2400" b="1" dirty="0">
                <a:latin typeface="Constantia" panose="02030602050306030303" pitchFamily="18" charset="0"/>
              </a:rPr>
              <a:t>Plus il sonde la Bible, plus ferme est sa conviction qu’elle est la Parole de Dieu. La raison s’incline devant la majesté de la révélation divine.»</a:t>
            </a:r>
            <a:endParaRPr lang="fr-FR" sz="2400" b="1" noProof="0" dirty="0">
              <a:latin typeface="Constantia" panose="02030602050306030303" pitchFamily="18" charset="0"/>
            </a:endParaRPr>
          </a:p>
        </p:txBody>
      </p:sp>
      <p:sp>
        <p:nvSpPr>
          <p:cNvPr id="4" name="CuadroTexto 3">
            <a:extLst>
              <a:ext uri="{FF2B5EF4-FFF2-40B4-BE49-F238E27FC236}">
                <a16:creationId xmlns:a16="http://schemas.microsoft.com/office/drawing/2014/main" id="{DF74B97E-82DB-E081-25EE-00B5D738F947}"/>
              </a:ext>
            </a:extLst>
          </p:cNvPr>
          <p:cNvSpPr txBox="1"/>
          <p:nvPr/>
        </p:nvSpPr>
        <p:spPr>
          <a:xfrm>
            <a:off x="7956597" y="5724773"/>
            <a:ext cx="2675734" cy="338554"/>
          </a:xfrm>
          <a:prstGeom prst="rect">
            <a:avLst/>
          </a:prstGeom>
          <a:noFill/>
        </p:spPr>
        <p:txBody>
          <a:bodyPr wrap="none" rtlCol="0">
            <a:spAutoFit/>
          </a:bodyPr>
          <a:lstStyle/>
          <a:p>
            <a:pPr algn="r"/>
            <a:r>
              <a:rPr lang="fr-FR" sz="1600" b="1" noProof="0" dirty="0"/>
              <a:t>E. G. W. (Vers Jésus, p. 165)</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C3AAC8-DDD0-BBAB-62F1-DAAB2191F36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22510" y="4549545"/>
            <a:ext cx="1853087" cy="1853087"/>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7473" y="794861"/>
            <a:ext cx="3015139" cy="3015139"/>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126813" y="4319079"/>
            <a:ext cx="5534751" cy="2246769"/>
          </a:xfrm>
          <a:prstGeom prst="rect">
            <a:avLst/>
          </a:prstGeom>
          <a:noFill/>
        </p:spPr>
        <p:txBody>
          <a:bodyPr wrap="square">
            <a:spAutoFit/>
          </a:bodyPr>
          <a:lstStyle/>
          <a:p>
            <a:pPr>
              <a:spcBef>
                <a:spcPts val="600"/>
              </a:spcBef>
            </a:pPr>
            <a:r>
              <a:rPr lang="fr-FR" sz="2000" b="1" noProof="0" dirty="0"/>
              <a:t>Elle a précisé que toutes les expériences et communications humaines qu'elle a transmises n'étaient pas inspirées. Il est important de tenir compte de cette distinction en lisant ses écrits et ses expériences, et dans notre relation avec eux, en particulier sa correspondance et ses journaux.</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9" cy="646331"/>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fr-FR" sz="2400" noProof="0" dirty="0">
                <a:ln w="6600">
                  <a:solidFill>
                    <a:srgbClr val="78BEFD"/>
                  </a:solidFill>
                  <a:prstDash val="solid"/>
                </a:ln>
                <a:effectLst>
                  <a:outerShdw dist="38100" dir="2700000" algn="tl" rotWithShape="0">
                    <a:srgbClr val="78BEFD"/>
                  </a:outerShdw>
                </a:effectLst>
              </a:rPr>
              <a:t>ANNEXE</a:t>
            </a:r>
            <a:r>
              <a:rPr lang="fr-FR" noProof="0" dirty="0">
                <a:ln w="6600">
                  <a:solidFill>
                    <a:srgbClr val="78BEFD"/>
                  </a:solidFill>
                  <a:prstDash val="solid"/>
                </a:ln>
                <a:effectLst>
                  <a:outerShdw dist="38100" dir="2700000" algn="tl" rotWithShape="0">
                    <a:srgbClr val="78BEFD"/>
                  </a:outerShdw>
                </a:effectLst>
              </a:rPr>
              <a:t> : RÉVÉLATION </a:t>
            </a:r>
            <a:r>
              <a:rPr lang="fr-FR" sz="2400" dirty="0">
                <a:ln w="6600">
                  <a:solidFill>
                    <a:srgbClr val="78BEFD"/>
                  </a:solidFill>
                  <a:prstDash val="solid"/>
                </a:ln>
                <a:effectLst>
                  <a:outerShdw dist="38100" dir="2700000" algn="tl" rotWithShape="0">
                    <a:srgbClr val="78BEFD"/>
                  </a:outerShdw>
                </a:effectLst>
              </a:rPr>
              <a:t>ET</a:t>
            </a:r>
            <a:r>
              <a:rPr lang="fr-FR" noProof="0" dirty="0">
                <a:ln w="6600">
                  <a:solidFill>
                    <a:srgbClr val="78BEFD"/>
                  </a:solidFill>
                  <a:prstDash val="solid"/>
                </a:ln>
                <a:effectLst>
                  <a:outerShdw dist="38100" dir="2700000" algn="tl" rotWithShape="0">
                    <a:srgbClr val="78BEFD"/>
                  </a:outerShdw>
                </a:effectLst>
              </a:rPr>
              <a:t> INSPIRATION </a:t>
            </a:r>
            <a:r>
              <a:rPr lang="fr-FR" sz="2400" noProof="0" dirty="0">
                <a:ln w="6600">
                  <a:solidFill>
                    <a:srgbClr val="78BEFD"/>
                  </a:solidFill>
                  <a:prstDash val="solid"/>
                </a:ln>
                <a:effectLst>
                  <a:outerShdw dist="38100" dir="2700000" algn="tl" rotWithShape="0">
                    <a:srgbClr val="78BEFD"/>
                  </a:outerShdw>
                </a:effectLst>
              </a:rPr>
              <a:t>CHEZ</a:t>
            </a:r>
            <a:r>
              <a:rPr lang="fr-FR" noProof="0" dirty="0">
                <a:ln w="6600">
                  <a:solidFill>
                    <a:srgbClr val="78BEFD"/>
                  </a:solidFill>
                  <a:prstDash val="solid"/>
                </a:ln>
                <a:effectLst>
                  <a:outerShdw dist="38100" dir="2700000" algn="tl" rotWithShape="0">
                    <a:srgbClr val="78BEFD"/>
                  </a:outerShdw>
                </a:effectLst>
              </a:rPr>
              <a:t> ELLEN G. WHITE</a:t>
            </a: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462612" y="2424660"/>
            <a:ext cx="8281915"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Elle reconnaissait que le processus d'inspiration impliquait une interaction entre le divin et l'humain. Dieu communiquait ses messages, mais le prophète transmettait ensuite l'instruction divine en utilisant ses propres mots. Elle comprenait l'inspiration divine des pensées humaines comme une union entre la révélation divine et l'expérience humaine.</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462613" y="793444"/>
            <a:ext cx="8487818" cy="1631216"/>
          </a:xfrm>
          <a:prstGeom prst="rect">
            <a:avLst/>
          </a:prstGeom>
          <a:noFill/>
        </p:spPr>
        <p:txBody>
          <a:bodyPr wrap="square">
            <a:spAutoFit/>
          </a:bodyPr>
          <a:lstStyle/>
          <a:p>
            <a:pPr>
              <a:spcBef>
                <a:spcPts val="600"/>
              </a:spcBef>
            </a:pPr>
            <a:r>
              <a:rPr lang="fr-FR" sz="2000" b="1" noProof="0" dirty="0"/>
              <a:t>Ellen White a été divinement inspirée. Ses écrits, sa vie et son ministère sont ceux d'une véritable prophète. Elle possédait la même inspiration que les prophètes de la Bible, bien qu'elle n'ait jamais considéré ses écrits comme équivalents aux Écritures. Elle a toujours regardé la Bible comme la révélation faisant autorité et infaillible de Dieu.</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762</TotalTime>
  <Words>1583</Words>
  <Application>Microsoft Office PowerPoint</Application>
  <PresentationFormat>Panorámica</PresentationFormat>
  <Paragraphs>82</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 Display</vt:lpstr>
      <vt:lpstr>Comic Sans MS</vt:lpstr>
      <vt:lpstr>Aptos</vt:lpstr>
      <vt:lpstr>Arial</vt:lpstr>
      <vt:lpstr>Constantia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Isabel Laveda</cp:lastModifiedBy>
  <cp:revision>69</cp:revision>
  <dcterms:created xsi:type="dcterms:W3CDTF">2026-10-10T16:05:30Z</dcterms:created>
  <dcterms:modified xsi:type="dcterms:W3CDTF">2026-10-26T06:48:39Z</dcterms:modified>
</cp:coreProperties>
</file>