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95" r:id="rId3"/>
    <p:sldId id="317" r:id="rId4"/>
    <p:sldId id="257" r:id="rId5"/>
    <p:sldId id="298" r:id="rId6"/>
    <p:sldId id="259" r:id="rId7"/>
    <p:sldId id="260" r:id="rId8"/>
    <p:sldId id="292" r:id="rId9"/>
    <p:sldId id="297" r:id="rId10"/>
    <p:sldId id="300" r:id="rId11"/>
    <p:sldId id="311" r:id="rId12"/>
    <p:sldId id="312" r:id="rId13"/>
    <p:sldId id="304" r:id="rId14"/>
    <p:sldId id="313" r:id="rId15"/>
    <p:sldId id="314" r:id="rId16"/>
    <p:sldId id="315" r:id="rId17"/>
    <p:sldId id="308" r:id="rId18"/>
    <p:sldId id="316" r:id="rId19"/>
    <p:sldId id="291" r:id="rId20"/>
  </p:sldIdLst>
  <p:sldSz cx="12192000" cy="6858000"/>
  <p:notesSz cx="6858000" cy="9144000"/>
  <p:embeddedFontLst>
    <p:embeddedFont>
      <p:font typeface="Nirmala UI" panose="020B0502040204020203" pitchFamily="34" charset="0"/>
      <p:regular r:id="rId22"/>
      <p:bold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A6D"/>
    <a:srgbClr val="AE4522"/>
    <a:srgbClr val="F6F3FF"/>
    <a:srgbClr val="2254AE"/>
    <a:srgbClr val="EABDB4"/>
    <a:srgbClr val="C74F36"/>
    <a:srgbClr val="8443EC"/>
    <a:srgbClr val="E400EA"/>
    <a:srgbClr val="FEB3FF"/>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5A7ED7"/>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हापी, नील नदी का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 सूर्य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438E67"/>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हेकेट, मेंढकों का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8E7144"/>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गेब, पृथ्वी का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उआचिट, दलदल की देवी</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खनम, सृष्टिकर्ता देवता</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सेखमेट, उपचार की देवी</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नट, आकाश की देवी</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शेठ, तूफानों का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9"/>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नेपर, अनाज का देवता</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हापी, नील नदी का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 सूर्य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हेकेट, मेंढकों का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गेब, पृथ्वी का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30795" y="1204879"/>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उआचिट, दलदल की देवी</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खनम, सृष्टिकर्ता देवता</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886" y="930294"/>
          <a:ext cx="2041907" cy="1758416"/>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सेखमेट, उपचार की देवी</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12916" y="1187808"/>
        <a:ext cx="1443847" cy="1243388"/>
      </dsp:txXfrm>
    </dsp:sp>
    <dsp:sp modelId="{4003989A-EAE1-47D4-B0F1-272D4DE7EFDC}">
      <dsp:nvSpPr>
        <dsp:cNvPr id="0" name=""/>
        <dsp:cNvSpPr/>
      </dsp:nvSpPr>
      <dsp:spPr>
        <a:xfrm>
          <a:off x="2482032" y="977174"/>
          <a:ext cx="238315" cy="205686"/>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6282" y="0"/>
          <a:ext cx="2039296" cy="1757879"/>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2143" y="812991"/>
          <a:ext cx="238315" cy="205686"/>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नट, आकाश की देवी</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शेठ, तूफानों का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नेपर, अनाज का देवता</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E80B-0763-4392-AFEC-354438841FD7}" type="datetimeFigureOut">
              <a:rPr lang="es-ES" smtClean="0"/>
              <a:t>04/07/2025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B3F07-6A77-47EE-9E29-7A3E18A48FFE}" type="slidenum">
              <a:rPr lang="es-ES" smtClean="0"/>
              <a:t>‹Nº›</a:t>
            </a:fld>
            <a:endParaRPr lang="es-ES"/>
          </a:p>
        </p:txBody>
      </p:sp>
    </p:spTree>
    <p:extLst>
      <p:ext uri="{BB962C8B-B14F-4D97-AF65-F5344CB8AC3E}">
        <p14:creationId xmlns:p14="http://schemas.microsoft.com/office/powerpoint/2010/main" val="89536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6</a:t>
            </a:fld>
            <a:endParaRPr lang="es-ES"/>
          </a:p>
        </p:txBody>
      </p:sp>
    </p:spTree>
    <p:extLst>
      <p:ext uri="{BB962C8B-B14F-4D97-AF65-F5344CB8AC3E}">
        <p14:creationId xmlns:p14="http://schemas.microsoft.com/office/powerpoint/2010/main" val="370452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8958-DEB7-CE22-FC6D-874948BF95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EF29E2-AD31-C01F-58A2-5D3A78B0B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DE711F-8E64-54BD-9B60-E0FE3CC10858}"/>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89AB7981-DBB1-4A17-E46C-3EADF2371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F98C41-9286-C54D-DBE4-EE6D5C60017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705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388-247B-3D63-6639-2397DC1F10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5AF03D-D81D-0604-EABA-67C272975A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9EE5D0-F6D3-2B3F-F0B0-AE7F939F01C1}"/>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C3164F0C-96DC-4BB6-C435-4740AA3840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D85E4C-9CC8-13F0-20EF-51613BB30CC4}"/>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604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0A970D-770E-571E-C3AA-9C7C2982A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197039-1AD1-B43E-C33F-B790CD07A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FB1716-A20D-3F86-0CEB-4C3B549D3C4A}"/>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C9EA92CA-B51E-CF92-1DBC-C6E85ADA15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5DC67D-D153-E694-1D82-DF43C956C23A}"/>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40069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46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691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43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126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63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8319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0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76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5125-5046-5F2F-2343-37DB7D6E71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84373-01BF-1220-5EBE-91E1CB4BF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B5427E-3F54-B3F2-81E7-B30FDFDE8491}"/>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9A4690D6-BBBF-6B02-EBBE-050F66B2AF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2D11BF-E062-43D6-20D0-97123E98BBC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0798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222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3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0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089D1-DC0C-B76F-6145-88605D404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FF360C-F41B-91C6-0047-AF32273E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ED7722-D889-89EA-CD35-7E43074D2484}"/>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101D4814-A038-A670-AA70-524ACD39C6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46418E-4AFC-C82C-7F43-603EDC4473D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6048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E03DF-6290-4D7B-4A3F-9CFAAABDC6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5F0331-DCCA-D8E6-1AFA-A98A2037A8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9A39AB-334F-7115-3650-05F6FC951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6DDFF0-1923-8E05-C056-218E4E315175}"/>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305E0A56-A4AC-1123-42C6-490DC7ABAA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3349A-73D7-1591-B084-8DD0EDD78E1F}"/>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4698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0784D-2F4A-0824-7888-A4F01E3B42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3A4750-E1F5-02AF-942F-6EED89C77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D45AB-3DD4-6E7C-AA6C-9BC54868B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EA4474-9B8D-6BD9-7136-F2C0DA1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6584BE-939E-B706-2502-729980CFBD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8BCE80-AAF9-1BF5-9956-1FD56E31001E}"/>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8" name="Marcador de pie de página 7">
            <a:extLst>
              <a:ext uri="{FF2B5EF4-FFF2-40B4-BE49-F238E27FC236}">
                <a16:creationId xmlns:a16="http://schemas.microsoft.com/office/drawing/2014/main" id="{044780FF-3C5F-992F-9639-75579B8F9E4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9C8D03-1901-F2E4-8C9B-8112B4A70C5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9161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DB36D-6633-70B0-F512-C5E09F66D9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5DC6E2-0328-364B-DD05-D6DF162E24E5}"/>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4" name="Marcador de pie de página 3">
            <a:extLst>
              <a:ext uri="{FF2B5EF4-FFF2-40B4-BE49-F238E27FC236}">
                <a16:creationId xmlns:a16="http://schemas.microsoft.com/office/drawing/2014/main" id="{D621B49F-A231-6378-C06D-70C6884ADA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844733-1778-9887-439D-CAC9740662A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19453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C637D-C03F-705A-5EE7-98F19480E700}"/>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3" name="Marcador de pie de página 2">
            <a:extLst>
              <a:ext uri="{FF2B5EF4-FFF2-40B4-BE49-F238E27FC236}">
                <a16:creationId xmlns:a16="http://schemas.microsoft.com/office/drawing/2014/main" id="{DE5F84BD-3819-6377-3CAE-752869394E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A4B5AA-E84C-2014-5C9F-366859A5E65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1246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74DEB-393F-ED00-8A84-634AB56E7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F71C-2FEA-1977-7205-F21A6511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3AEF4D-096F-CC25-9A4A-F787D3BCE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B55F0-911D-7351-D9CF-9E198E8A7E1B}"/>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F9FB2D06-8850-52D4-18E4-D6D7E15BD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44B813-A5F0-B377-240A-D4593EFAD59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7497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AEDE-1A9E-040F-31E6-66F9B60E4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00E7A2-D8EB-9534-B175-1C8A2414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8F72D6-FD8B-36D6-3716-564C8B41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46F10-2E5E-5D77-034F-985DB09511E0}"/>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5DC7AE18-933E-076A-0A80-9B4FC9C59E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AAC27D-71F7-8C6A-3E8B-F45252F59D5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218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8CE9C4-C26A-D45F-FCC6-C170A18A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62B41F-B65A-B127-8B50-089DA3A9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62FA5-E187-0472-7BA2-8EE66BB69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86D69CFD-9D71-4117-AE9A-B7845D039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A564C53-EC07-5628-0E3C-1D56B3D2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F9E0AD-476D-4439-8624-E1E7787E3D3E}" type="slidenum">
              <a:rPr lang="es-ES" smtClean="0"/>
              <a:t>‹Nº›</a:t>
            </a:fld>
            <a:endParaRPr lang="es-ES"/>
          </a:p>
        </p:txBody>
      </p:sp>
    </p:spTree>
    <p:extLst>
      <p:ext uri="{BB962C8B-B14F-4D97-AF65-F5344CB8AC3E}">
        <p14:creationId xmlns:p14="http://schemas.microsoft.com/office/powerpoint/2010/main" val="64962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54185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7B81025-E3A0-6F59-52CC-D77FD91D36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73F330-3F0B-E513-A946-48688D94F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Patrón de fondo&#10;&#10;El contenido generado por IA puede ser incorrecto.">
            <a:extLst>
              <a:ext uri="{FF2B5EF4-FFF2-40B4-BE49-F238E27FC236}">
                <a16:creationId xmlns:a16="http://schemas.microsoft.com/office/drawing/2014/main" id="{4D8139A3-04D6-F8A6-8F94-96FE518644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565"/>
            <a:ext cx="2693955" cy="1435903"/>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CDF9E83D-C9DD-35D3-FA32-FDA5170AD15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 y="1059474"/>
            <a:ext cx="2693955" cy="1435903"/>
          </a:xfrm>
          <a:prstGeom prst="rect">
            <a:avLst/>
          </a:prstGeom>
        </p:spPr>
      </p:pic>
      <p:pic>
        <p:nvPicPr>
          <p:cNvPr id="22" name="Imagen 21" descr="Patrón de fondo&#10;&#10;El contenido generado por IA puede ser incorrecto.">
            <a:extLst>
              <a:ext uri="{FF2B5EF4-FFF2-40B4-BE49-F238E27FC236}">
                <a16:creationId xmlns:a16="http://schemas.microsoft.com/office/drawing/2014/main" id="{B796DBDA-9095-C82D-0E00-84FF713F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94948"/>
            <a:ext cx="2693955" cy="1435903"/>
          </a:xfrm>
          <a:prstGeom prst="rect">
            <a:avLst/>
          </a:prstGeom>
        </p:spPr>
      </p:pic>
      <p:pic>
        <p:nvPicPr>
          <p:cNvPr id="23" name="Imagen 22" descr="Patrón de fondo&#10;&#10;El contenido generado por IA puede ser incorrecto.">
            <a:extLst>
              <a:ext uri="{FF2B5EF4-FFF2-40B4-BE49-F238E27FC236}">
                <a16:creationId xmlns:a16="http://schemas.microsoft.com/office/drawing/2014/main" id="{D9C19F68-0193-B217-CDAC-A43A3F89EE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2" y="4676987"/>
            <a:ext cx="2693955" cy="1435903"/>
          </a:xfrm>
          <a:prstGeom prst="rect">
            <a:avLst/>
          </a:prstGeom>
        </p:spPr>
      </p:pic>
      <p:pic>
        <p:nvPicPr>
          <p:cNvPr id="24" name="Imagen 23" descr="Patrón de fondo&#10;&#10;El contenido generado por IA puede ser incorrecto.">
            <a:extLst>
              <a:ext uri="{FF2B5EF4-FFF2-40B4-BE49-F238E27FC236}">
                <a16:creationId xmlns:a16="http://schemas.microsoft.com/office/drawing/2014/main" id="{186F4C80-854F-31D4-CC45-4E72860D8F8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20465627" flipV="1">
            <a:off x="-199936" y="2034710"/>
            <a:ext cx="2954044" cy="1574533"/>
          </a:xfrm>
          <a:prstGeom prst="rect">
            <a:avLst/>
          </a:prstGeom>
        </p:spPr>
      </p:pic>
      <p:pic>
        <p:nvPicPr>
          <p:cNvPr id="13" name="Imagen 12">
            <a:extLst>
              <a:ext uri="{FF2B5EF4-FFF2-40B4-BE49-F238E27FC236}">
                <a16:creationId xmlns:a16="http://schemas.microsoft.com/office/drawing/2014/main" id="{8DFB2F19-2B37-4768-9F9D-B8897B898EC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9020439"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3DE70AE-3FFB-9B00-1DD1-C4E55118CE77}"/>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r="-36"/>
          <a:stretch>
            <a:fillRect/>
          </a:stretch>
        </p:blipFill>
        <p:spPr>
          <a:xfrm>
            <a:off x="9020439"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3" name="Imagen 2">
            <a:extLst>
              <a:ext uri="{FF2B5EF4-FFF2-40B4-BE49-F238E27FC236}">
                <a16:creationId xmlns:a16="http://schemas.microsoft.com/office/drawing/2014/main" id="{A342FCEF-43A9-88A0-5C11-502EA758CF9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9020439"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76DAEF76-BE58-A3B4-86A2-4A9E7CB4A051}"/>
              </a:ext>
            </a:extLst>
          </p:cNvPr>
          <p:cNvPicPr>
            <a:picLocks noGrp="1" noRot="1" noChangeAspect="1" noMove="1" noResize="1" noEditPoints="1" noAdjustHandles="1" noChangeArrowheads="1" noChangeShapeType="1" noCrop="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849921"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DF4EE753-455C-3037-4E6C-ED21843A866A}"/>
              </a:ext>
            </a:extLst>
          </p:cNvPr>
          <p:cNvPicPr>
            <a:picLocks noGrp="1" noRot="1" noChangeAspect="1" noMove="1" noResize="1" noEditPoints="1" noAdjustHandles="1" noChangeArrowheads="1" noChangeShapeType="1" noCrop="1"/>
          </p:cNvPicPr>
          <p:nvPr/>
        </p:nvPicPr>
        <p:blipFill rotWithShape="1">
          <a:blip r:embed="rId9" cstate="email">
            <a:extLst>
              <a:ext uri="{28A0092B-C50C-407E-A947-70E740481C1C}">
                <a14:useLocalDpi xmlns:a14="http://schemas.microsoft.com/office/drawing/2010/main"/>
              </a:ext>
            </a:extLst>
          </a:blip>
          <a:srcRect l="-298"/>
          <a:stretch>
            <a:fillRect/>
          </a:stretch>
        </p:blipFill>
        <p:spPr>
          <a:xfrm>
            <a:off x="5849921"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BCC7871-84DC-DFF8-C91D-84DBD3FE80C8}"/>
              </a:ext>
            </a:extLst>
          </p:cNvPr>
          <p:cNvPicPr>
            <a:picLocks noGrp="1" noRot="1" noChangeAspect="1" noMove="1" noResize="1" noEditPoints="1" noAdjustHandles="1" noChangeArrowheads="1" noChangeShapeType="1" noCrop="1"/>
          </p:cNvPicPr>
          <p:nvPr/>
        </p:nvPicPr>
        <p:blipFill rotWithShape="1">
          <a:blip r:embed="rId10" cstate="email">
            <a:extLst>
              <a:ext uri="{28A0092B-C50C-407E-A947-70E740481C1C}">
                <a14:useLocalDpi xmlns:a14="http://schemas.microsoft.com/office/drawing/2010/main"/>
              </a:ext>
            </a:extLst>
          </a:blip>
          <a:srcRect l="-242"/>
          <a:stretch>
            <a:fillRect/>
          </a:stretch>
        </p:blipFill>
        <p:spPr>
          <a:xfrm>
            <a:off x="5849921"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BF8EEE6-5426-D5E4-9EDB-F039FDF9273A}"/>
              </a:ext>
            </a:extLst>
          </p:cNvPr>
          <p:cNvPicPr>
            <a:picLocks noGrp="1" noRot="1" noChangeAspect="1" noMove="1" noResize="1" noEditPoints="1" noAdjustHandles="1" noChangeArrowheads="1" noChangeShapeType="1" noCrop="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693955"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FC7B0C9B-73B9-30D3-9B0A-BB0DEA76E863}"/>
              </a:ext>
            </a:extLst>
          </p:cNvPr>
          <p:cNvPicPr>
            <a:picLocks noGrp="1" noRot="1" noChangeAspect="1" noMove="1" noResize="1" noEditPoints="1" noAdjustHandles="1" noChangeArrowheads="1" noChangeShapeType="1" noCrop="1"/>
          </p:cNvPicPr>
          <p:nvPr/>
        </p:nvPicPr>
        <p:blipFill rotWithShape="1">
          <a:blip r:embed="rId12" cstate="email">
            <a:extLst>
              <a:ext uri="{28A0092B-C50C-407E-A947-70E740481C1C}">
                <a14:useLocalDpi xmlns:a14="http://schemas.microsoft.com/office/drawing/2010/main"/>
              </a:ext>
            </a:extLst>
          </a:blip>
          <a:srcRect r="-223"/>
          <a:stretch>
            <a:fillRect/>
          </a:stretch>
        </p:blipFill>
        <p:spPr>
          <a:xfrm>
            <a:off x="2693955"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D5BE6D0-5564-E511-4FCF-C4970A275476}"/>
              </a:ext>
            </a:extLst>
          </p:cNvPr>
          <p:cNvPicPr>
            <a:picLocks noGrp="1" noRot="1" noChangeAspect="1" noMove="1" noResize="1" noEditPoints="1" noAdjustHandles="1" noChangeArrowheads="1" noChangeShapeType="1" noCrop="1"/>
          </p:cNvPicPr>
          <p:nvPr/>
        </p:nvPicPr>
        <p:blipFill rotWithShape="1">
          <a:blip r:embed="rId13" cstate="print">
            <a:extLst>
              <a:ext uri="{28A0092B-C50C-407E-A947-70E740481C1C}">
                <a14:useLocalDpi xmlns:a14="http://schemas.microsoft.com/office/drawing/2010/main"/>
              </a:ext>
            </a:extLst>
          </a:blip>
          <a:srcRect/>
          <a:stretch/>
        </p:blipFill>
        <p:spPr>
          <a:xfrm>
            <a:off x="2693955" y="4620643"/>
            <a:ext cx="3016182" cy="2088000"/>
          </a:xfrm>
          <a:prstGeom prst="rect">
            <a:avLst/>
          </a:prstGeom>
          <a:ln w="88900" cap="sq" cmpd="thickThin">
            <a:solidFill>
              <a:schemeClr val="tx1"/>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D0B3F37-679F-377F-000E-346FB817BC06}"/>
              </a:ext>
            </a:extLst>
          </p:cNvPr>
          <p:cNvSpPr txBox="1">
            <a:spLocks noGrp="1" noRot="1" noMove="1" noResize="1" noEditPoints="1" noAdjustHandles="1" noChangeArrowheads="1" noChangeShapeType="1"/>
          </p:cNvSpPr>
          <p:nvPr/>
        </p:nvSpPr>
        <p:spPr>
          <a:xfrm>
            <a:off x="-708139" y="-238126"/>
            <a:ext cx="4124784" cy="6062262"/>
          </a:xfrm>
          <a:prstGeom prst="rect">
            <a:avLst/>
          </a:prstGeom>
          <a:noFill/>
        </p:spPr>
        <p:txBody>
          <a:bodyPr vert="wordArtVert" wrap="square" rtlCol="0" anchor="ctr" anchorCtr="0">
            <a:spAutoFit/>
            <a:scene3d>
              <a:camera prst="orthographicFront"/>
              <a:lightRig rig="glow" dir="t"/>
            </a:scene3d>
            <a:sp3d extrusionH="57150" contourW="31750">
              <a:bevelT w="38100" h="38100" prst="relaxedInset"/>
              <a:contourClr>
                <a:schemeClr val="accent5">
                  <a:lumMod val="50000"/>
                </a:schemeClr>
              </a:contourClr>
            </a:sp3d>
          </a:bodyPr>
          <a:lstStyle/>
          <a:p>
            <a:pPr algn="ctr"/>
            <a:r>
              <a:rPr lang="hi-IN" sz="66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विपत्तियाँ</a:t>
            </a:r>
            <a:endParaRPr lang="en" sz="66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B3F0B25D-8EFF-3246-7EBA-08D72A67C7C8}"/>
              </a:ext>
            </a:extLst>
          </p:cNvPr>
          <p:cNvSpPr txBox="1">
            <a:spLocks noGrp="1" noRot="1" noMove="1" noResize="1" noEditPoints="1" noAdjustHandles="1" noChangeArrowheads="1" noChangeShapeType="1"/>
          </p:cNvSpPr>
          <p:nvPr/>
        </p:nvSpPr>
        <p:spPr>
          <a:xfrm>
            <a:off x="0" y="6171493"/>
            <a:ext cx="2554171" cy="584775"/>
          </a:xfrm>
          <a:prstGeom prst="rect">
            <a:avLst/>
          </a:prstGeom>
          <a:noFill/>
        </p:spPr>
        <p:txBody>
          <a:bodyPr wrap="square" rtlCol="0">
            <a:spAutoFit/>
          </a:bodyPr>
          <a:lstStyle/>
          <a:p>
            <a:pPr algn="ctr"/>
            <a:r>
              <a:rPr lang="hi-IN" sz="1600" b="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पाठ 4, जुलाई 26, 2025    के लिए</a:t>
            </a:r>
          </a:p>
        </p:txBody>
      </p:sp>
      <p:sp>
        <p:nvSpPr>
          <p:cNvPr id="17" name="TextBox 16"/>
          <p:cNvSpPr txBox="1"/>
          <p:nvPr/>
        </p:nvSpPr>
        <p:spPr>
          <a:xfrm>
            <a:off x="9384631" y="6020779"/>
            <a:ext cx="2271562" cy="646331"/>
          </a:xfrm>
          <a:prstGeom prst="rect">
            <a:avLst/>
          </a:prstGeom>
          <a:noFill/>
        </p:spPr>
        <p:txBody>
          <a:bodyPr wrap="square" rtlCol="0">
            <a:spAutoFit/>
          </a:bodyPr>
          <a:lstStyle/>
          <a:p>
            <a:pPr algn="ctr"/>
            <a:r>
              <a:rPr lang="hi-IN"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26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FD62EA-3F7A-9522-934C-608CD685BE2E}"/>
            </a:ext>
          </a:extLst>
        </p:cNvPr>
        <p:cNvGrpSpPr/>
        <p:nvPr/>
      </p:nvGrpSpPr>
      <p:grpSpPr>
        <a:xfrm>
          <a:off x="0" y="0"/>
          <a:ext cx="0" cy="0"/>
          <a:chOff x="0" y="0"/>
          <a:chExt cx="0" cy="0"/>
        </a:xfrm>
      </p:grpSpPr>
      <p:pic>
        <p:nvPicPr>
          <p:cNvPr id="3" name="Imagen 2" descr="Imagen que contiene agua, mujer, hombre, parado&#10;&#10;El contenido generado por IA puede ser incorrecto.">
            <a:extLst>
              <a:ext uri="{FF2B5EF4-FFF2-40B4-BE49-F238E27FC236}">
                <a16:creationId xmlns:a16="http://schemas.microsoft.com/office/drawing/2014/main" id="{9901A5B1-02F2-8EDE-C518-FA3EB6317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902649" y="1571125"/>
            <a:ext cx="672730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5E0B570-BB3B-5613-4892-6123BC68514A}"/>
              </a:ext>
            </a:extLst>
          </p:cNvPr>
          <p:cNvSpPr txBox="1"/>
          <p:nvPr/>
        </p:nvSpPr>
        <p:spPr>
          <a:xfrm>
            <a:off x="690562" y="743561"/>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hi-IN" b="1" i="1" dirty="0">
                <a:solidFill>
                  <a:srgbClr val="438E67"/>
                </a:solidFill>
                <a:latin typeface="Nirmala UI" panose="020B0502040204020203" pitchFamily="34" charset="0"/>
                <a:ea typeface="Nirmala UI" panose="020B0502040204020203" pitchFamily="34" charset="0"/>
                <a:cs typeface="Nirmala UI" panose="020B0502040204020203" pitchFamily="34" charset="0"/>
              </a:rPr>
              <a:t>“फिर यहोवा ने मूसा को आज्ञा दी, “हारून से कह दे कि नदियों, नहरों, और झीलों के ऊपर लाठी के साथ अपना हाथ बढ़ाकर मेंढकों को मिस्र देश पर चढ़ा ले आए।” </a:t>
            </a:r>
            <a:r>
              <a:rPr lang="hi-IN" sz="1400" b="1" i="1" dirty="0">
                <a:solidFill>
                  <a:srgbClr val="438E67"/>
                </a:solidFill>
                <a:latin typeface="Nirmala UI" panose="020B0502040204020203" pitchFamily="34" charset="0"/>
                <a:ea typeface="Nirmala UI" panose="020B0502040204020203" pitchFamily="34" charset="0"/>
                <a:cs typeface="Nirmala UI" panose="020B0502040204020203" pitchFamily="34" charset="0"/>
              </a:rPr>
              <a:t>(निर्गमन 8:5)</a:t>
            </a:r>
            <a:endParaRPr lang="es-ES" sz="1400" b="1" i="1" dirty="0">
              <a:solidFill>
                <a:srgbClr val="438E67"/>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9D55EC0-9B0A-02D5-85F0-A6A8270B6382}"/>
              </a:ext>
            </a:extLst>
          </p:cNvPr>
          <p:cNvSpPr txBox="1"/>
          <p:nvPr/>
        </p:nvSpPr>
        <p:spPr>
          <a:xfrm>
            <a:off x="1" y="-9625"/>
            <a:ext cx="12191998" cy="769441"/>
          </a:xfrm>
          <a:prstGeom prst="rect">
            <a:avLst/>
          </a:prstGeom>
          <a:noFill/>
        </p:spPr>
        <p:txBody>
          <a:bodyPr wrap="square" rtlCol="0">
            <a:spAutoFit/>
          </a:bodyPr>
          <a:lstStyle/>
          <a:p>
            <a:pPr algn="ctr"/>
            <a:r>
              <a:rPr lang="hi-IN"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दूसरी विपत्ती (हल्की): मेंढक</a:t>
            </a:r>
            <a:endParaRPr lang="en"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7134BDEF-044F-59C4-A4D9-BE0888357CDF}"/>
              </a:ext>
            </a:extLst>
          </p:cNvPr>
          <p:cNvSpPr txBox="1"/>
          <p:nvPr/>
        </p:nvSpPr>
        <p:spPr>
          <a:xfrm>
            <a:off x="244285" y="4896837"/>
            <a:ext cx="3681413" cy="400110"/>
          </a:xfrm>
          <a:prstGeom prst="rect">
            <a:avLst/>
          </a:prstGeom>
          <a:noFill/>
        </p:spPr>
        <p:txBody>
          <a:bodyPr wrap="square">
            <a:spAutoFit/>
          </a:bodyPr>
          <a:lstStyle/>
          <a:p>
            <a:pPr lvl="0">
              <a:spcBef>
                <a:spcPts val="600"/>
              </a:spcBef>
              <a:defRPr/>
            </a:pPr>
            <a:r>
              <a:rPr lang="hi-IN" sz="2000" b="1" dirty="0">
                <a:solidFill>
                  <a:srgbClr val="438E67"/>
                </a:solidFill>
                <a:latin typeface="Nirmala UI" panose="020B0502040204020203" pitchFamily="34" charset="0"/>
                <a:ea typeface="Nirmala UI" panose="020B0502040204020203" pitchFamily="34" charset="0"/>
                <a:cs typeface="Nirmala UI" panose="020B0502040204020203" pitchFamily="34" charset="0"/>
              </a:rPr>
              <a:t>निर्गमन 8:1-15.</a:t>
            </a:r>
            <a:endParaRPr kumimoji="0" lang="en" sz="2000" b="1" i="0" u="none" strike="noStrike" kern="1200" cap="none" spc="0" normalizeH="0" baseline="0" noProof="0" dirty="0">
              <a:ln>
                <a:noFill/>
              </a:ln>
              <a:solidFill>
                <a:srgbClr val="438E67"/>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3" name="Diagrama 12">
            <a:extLst>
              <a:ext uri="{FF2B5EF4-FFF2-40B4-BE49-F238E27FC236}">
                <a16:creationId xmlns:a16="http://schemas.microsoft.com/office/drawing/2014/main" id="{DADAB16B-03A2-8460-F132-DD87BE7ADCDE}"/>
              </a:ext>
            </a:extLst>
          </p:cNvPr>
          <p:cNvGraphicFramePr/>
          <p:nvPr>
            <p:extLst>
              <p:ext uri="{D42A27DB-BD31-4B8C-83A1-F6EECF244321}">
                <p14:modId xmlns:p14="http://schemas.microsoft.com/office/powerpoint/2010/main" val="684784725"/>
              </p:ext>
            </p:extLst>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E9EAA392-0F05-BF9A-80A8-579DBCF35417}"/>
              </a:ext>
            </a:extLst>
          </p:cNvPr>
          <p:cNvSpPr txBox="1"/>
          <p:nvPr/>
        </p:nvSpPr>
        <p:spPr>
          <a:xfrm>
            <a:off x="244285" y="5412447"/>
            <a:ext cx="368141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जादूगरों ने फिर से विपत्ती की नकल की, लेकिन वे इसे रोकने में असमर्थ रहे।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217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9FA7A1-892E-9A9A-CA21-92B131DFB83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E050054-4EDD-697E-D20A-CDE4BDD4455F}"/>
              </a:ext>
            </a:extLst>
          </p:cNvPr>
          <p:cNvSpPr txBox="1"/>
          <p:nvPr/>
        </p:nvSpPr>
        <p:spPr>
          <a:xfrm>
            <a:off x="690562" y="724311"/>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hi-IN" b="1" i="1" dirty="0">
                <a:solidFill>
                  <a:srgbClr val="8E7144"/>
                </a:solidFill>
                <a:latin typeface="Nirmala UI" panose="020B0502040204020203" pitchFamily="34" charset="0"/>
                <a:ea typeface="Nirmala UI" panose="020B0502040204020203" pitchFamily="34" charset="0"/>
                <a:cs typeface="Nirmala UI" panose="020B0502040204020203" pitchFamily="34" charset="0"/>
              </a:rPr>
              <a:t>“फिर यहोवा ने मूसा से कहा, “हारून को आज्ञा दे, ‘तू अपनी लाठी बढ़ाकर भूमि की धूल पर मार, जिससे वह मिस्र देश भर में कुटकियाँ बन जाएँ’।’” </a:t>
            </a:r>
            <a:r>
              <a:rPr lang="hi-IN" sz="1400" b="1" i="1" dirty="0">
                <a:solidFill>
                  <a:srgbClr val="8E7144"/>
                </a:solidFill>
                <a:latin typeface="Nirmala UI" panose="020B0502040204020203" pitchFamily="34" charset="0"/>
                <a:ea typeface="Nirmala UI" panose="020B0502040204020203" pitchFamily="34" charset="0"/>
                <a:cs typeface="Nirmala UI" panose="020B0502040204020203" pitchFamily="34" charset="0"/>
              </a:rPr>
              <a:t>(निर्गमन 8:16)</a:t>
            </a:r>
            <a:endParaRPr lang="es-ES" sz="1400" b="1" i="1" dirty="0">
              <a:solidFill>
                <a:srgbClr val="8E714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8723346-4315-F375-8098-6C594C01D621}"/>
              </a:ext>
            </a:extLst>
          </p:cNvPr>
          <p:cNvSpPr txBox="1"/>
          <p:nvPr/>
        </p:nvSpPr>
        <p:spPr>
          <a:xfrm>
            <a:off x="1" y="9625"/>
            <a:ext cx="12191998" cy="769441"/>
          </a:xfrm>
          <a:prstGeom prst="rect">
            <a:avLst/>
          </a:prstGeom>
          <a:noFill/>
        </p:spPr>
        <p:txBody>
          <a:bodyPr wrap="square" rtlCol="0">
            <a:spAutoFit/>
          </a:bodyPr>
          <a:lstStyle/>
          <a:p>
            <a:pPr algn="ctr"/>
            <a:r>
              <a:rPr lang="hi-IN"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तीसरी विपत्ती (हल्की): कुटकियाँ</a:t>
            </a:r>
            <a:endParaRPr lang="en"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F5882452-A1BB-CDFF-EBB7-E4DF8F2B3A6E}"/>
              </a:ext>
            </a:extLst>
          </p:cNvPr>
          <p:cNvSpPr txBox="1"/>
          <p:nvPr/>
        </p:nvSpPr>
        <p:spPr>
          <a:xfrm>
            <a:off x="395286" y="4112063"/>
            <a:ext cx="3681413" cy="400110"/>
          </a:xfrm>
          <a:prstGeom prst="rect">
            <a:avLst/>
          </a:prstGeom>
          <a:noFill/>
        </p:spPr>
        <p:txBody>
          <a:bodyPr wrap="square">
            <a:spAutoFit/>
          </a:bodyPr>
          <a:lstStyle/>
          <a:p>
            <a:pPr lvl="0">
              <a:spcBef>
                <a:spcPts val="600"/>
              </a:spcBef>
              <a:defRPr/>
            </a:pPr>
            <a:r>
              <a:rPr lang="hi-IN" sz="2000" b="1" dirty="0">
                <a:solidFill>
                  <a:srgbClr val="8E7144"/>
                </a:solidFill>
                <a:latin typeface="Nirmala UI" panose="020B0502040204020203" pitchFamily="34" charset="0"/>
                <a:ea typeface="Nirmala UI" panose="020B0502040204020203" pitchFamily="34" charset="0"/>
                <a:cs typeface="Nirmala UI" panose="020B0502040204020203" pitchFamily="34" charset="0"/>
              </a:rPr>
              <a:t>निर्गमन 8:16-19.</a:t>
            </a:r>
            <a:endParaRPr kumimoji="0" lang="en" sz="2000" b="1" i="0" u="none" strike="noStrike" kern="1200" cap="none" spc="0" normalizeH="0" baseline="0" noProof="0" dirty="0">
              <a:ln>
                <a:noFill/>
              </a:ln>
              <a:solidFill>
                <a:srgbClr val="8E7144"/>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3" name="Diagrama 12">
            <a:extLst>
              <a:ext uri="{FF2B5EF4-FFF2-40B4-BE49-F238E27FC236}">
                <a16:creationId xmlns:a16="http://schemas.microsoft.com/office/drawing/2014/main" id="{4D700DBF-50D2-13C5-E182-C50A828705F1}"/>
              </a:ext>
            </a:extLst>
          </p:cNvPr>
          <p:cNvGraphicFramePr/>
          <p:nvPr>
            <p:extLst>
              <p:ext uri="{D42A27DB-BD31-4B8C-83A1-F6EECF244321}">
                <p14:modId xmlns:p14="http://schemas.microsoft.com/office/powerpoint/2010/main" val="211466146"/>
              </p:ext>
            </p:extLst>
          </p:nvPr>
        </p:nvGraphicFramePr>
        <p:xfrm>
          <a:off x="395286" y="161925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82CC8B4-E755-BE1B-BBB3-FDB5BC65F0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64127C96-E1BE-5DD9-A9C6-CA935802D497}"/>
              </a:ext>
            </a:extLst>
          </p:cNvPr>
          <p:cNvSpPr txBox="1"/>
          <p:nvPr/>
        </p:nvSpPr>
        <p:spPr>
          <a:xfrm>
            <a:off x="395286" y="4695646"/>
            <a:ext cx="3681413"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भूमि की मिट्टी से जीवन की सृष्टि (उत्पत्ति 1:24)? विपत्तियों की उत्पत्ति के बारे में अब कोई संदेह नहीं था: “यह तो परमेश्वर के हाथ का काम है।” (निर्गमन 8:19)। और जादूगर अंततः चुप हो गए।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33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054DC-64D8-A28A-ADF3-8AA17E45289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E8EA46-2BD0-0641-752B-6FF72DE12678}"/>
              </a:ext>
            </a:extLst>
          </p:cNvPr>
          <p:cNvSpPr txBox="1"/>
          <p:nvPr/>
        </p:nvSpPr>
        <p:spPr>
          <a:xfrm>
            <a:off x="690562" y="868690"/>
            <a:ext cx="10810875" cy="646331"/>
          </a:xfrm>
          <a:prstGeom prst="rect">
            <a:avLst/>
          </a:prstGeom>
          <a:noFill/>
        </p:spPr>
        <p:txBody>
          <a:bodyPr wrap="square">
            <a:spAutoFit/>
          </a:bodyPr>
          <a:lstStyle/>
          <a:p>
            <a:pPr algn="ctr"/>
            <a:r>
              <a:rPr lang="hi-IN" b="1" i="1" dirty="0">
                <a:solidFill>
                  <a:schemeClr val="bg1"/>
                </a:solidFill>
                <a:effectLst>
                  <a:glow rad="127000">
                    <a:srgbClr val="F6691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यहोवा ने वैसा ही किया, और फ़िरौन के भवन और उसके कर्मचारियों के घरों में, और सारे मिस्र देश में डांसों के झुंड के झुंड भर गए, और डांसों के मारे वह देश नष्‍ट हुआ।” (निर्गमन 8:24)</a:t>
            </a:r>
            <a:endParaRPr lang="es-ES" sz="1800" b="1" i="1" dirty="0">
              <a:solidFill>
                <a:schemeClr val="bg1"/>
              </a:solidFill>
              <a:effectLst>
                <a:glow rad="127000">
                  <a:srgbClr val="F6691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F35E404-73D1-0A2F-4CA9-8D03E430F84F}"/>
              </a:ext>
            </a:extLst>
          </p:cNvPr>
          <p:cNvSpPr txBox="1"/>
          <p:nvPr/>
        </p:nvSpPr>
        <p:spPr>
          <a:xfrm>
            <a:off x="1" y="19250"/>
            <a:ext cx="12191998" cy="769441"/>
          </a:xfrm>
          <a:prstGeom prst="rect">
            <a:avLst/>
          </a:prstGeom>
          <a:noFill/>
        </p:spPr>
        <p:txBody>
          <a:bodyPr wrap="square" rtlCol="0">
            <a:spAutoFit/>
          </a:bodyPr>
          <a:lstStyle/>
          <a:p>
            <a:pPr algn="ctr"/>
            <a:r>
              <a:rPr lang="hi-IN" sz="4400" b="1"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चौथी विपत्ती (गंभीर): डाँस</a:t>
            </a:r>
            <a:endParaRPr lang="en" sz="4400" b="1"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F0C3DBE5-AB9C-894D-5B9C-72698371C061}"/>
              </a:ext>
            </a:extLst>
          </p:cNvPr>
          <p:cNvSpPr txBox="1"/>
          <p:nvPr/>
        </p:nvSpPr>
        <p:spPr>
          <a:xfrm>
            <a:off x="6968390" y="4767768"/>
            <a:ext cx="4456798" cy="400110"/>
          </a:xfrm>
          <a:prstGeom prst="rect">
            <a:avLst/>
          </a:prstGeom>
          <a:noFill/>
        </p:spPr>
        <p:txBody>
          <a:bodyPr wrap="square">
            <a:spAutoFit/>
            <a:scene3d>
              <a:camera prst="orthographicFront"/>
              <a:lightRig rig="threePt" dir="t"/>
            </a:scene3d>
            <a:sp3d extrusionH="57150">
              <a:bevelT w="38100" h="38100"/>
            </a:sp3d>
          </a:bodyPr>
          <a:lstStyle/>
          <a:p>
            <a:pPr lvl="0">
              <a:spcBef>
                <a:spcPts val="600"/>
              </a:spcBef>
              <a:defRPr/>
            </a:pPr>
            <a:r>
              <a:rPr lang="hi-IN" sz="2000" b="1" dirty="0">
                <a:solidFill>
                  <a:srgbClr val="F88B47"/>
                </a:solidFill>
                <a:latin typeface="Nirmala UI" panose="020B0502040204020203" pitchFamily="34" charset="0"/>
                <a:ea typeface="Nirmala UI" panose="020B0502040204020203" pitchFamily="34" charset="0"/>
                <a:cs typeface="Nirmala UI" panose="020B0502040204020203" pitchFamily="34" charset="0"/>
              </a:rPr>
              <a:t>निर्गमन 8:20-32.</a:t>
            </a:r>
            <a:endParaRPr kumimoji="0" lang="en" sz="2000" b="1" i="0" u="none" strike="noStrike" kern="1200" cap="none" spc="0" normalizeH="0" baseline="0" noProof="0" dirty="0">
              <a:ln>
                <a:noFill/>
              </a:ln>
              <a:solidFill>
                <a:srgbClr val="F88B47"/>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Diagrama 2">
            <a:extLst>
              <a:ext uri="{FF2B5EF4-FFF2-40B4-BE49-F238E27FC236}">
                <a16:creationId xmlns:a16="http://schemas.microsoft.com/office/drawing/2014/main" id="{B629B6A6-209C-E965-4BE2-1CE5DB03BCF8}"/>
              </a:ext>
            </a:extLst>
          </p:cNvPr>
          <p:cNvGraphicFramePr/>
          <p:nvPr>
            <p:extLst>
              <p:ext uri="{D42A27DB-BD31-4B8C-83A1-F6EECF244321}">
                <p14:modId xmlns:p14="http://schemas.microsoft.com/office/powerpoint/2010/main" val="3514274108"/>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3BFA260-68A6-5861-0B03-840791D059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E4ABBFB-5B65-309B-4D57-77827245C9A4}"/>
              </a:ext>
            </a:extLst>
          </p:cNvPr>
          <p:cNvSpPr txBox="1"/>
          <p:nvPr/>
        </p:nvSpPr>
        <p:spPr>
          <a:xfrm>
            <a:off x="6968390" y="5231759"/>
            <a:ext cx="4833085"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पहली बार, इस्राएलियों को विपत्ती से बचाया गया। इससे फिरौन को समझौता करने के लिए मजबूर होना पड़ा, लेकिन वह अंततः अपने वादे को पूरा करने में विफल रहा।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612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66A6C6-01CF-D6A1-F40E-52D2E3DF9AE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7B62C3C-B594-2A4F-23B2-584F706A8DB8}"/>
              </a:ext>
            </a:extLst>
          </p:cNvPr>
          <p:cNvSpPr txBox="1"/>
          <p:nvPr/>
        </p:nvSpPr>
        <p:spPr>
          <a:xfrm>
            <a:off x="690562" y="875317"/>
            <a:ext cx="10810875" cy="646331"/>
          </a:xfrm>
          <a:prstGeom prst="rect">
            <a:avLst/>
          </a:prstGeom>
          <a:noFill/>
        </p:spPr>
        <p:txBody>
          <a:bodyPr wrap="square">
            <a:spAutoFit/>
          </a:bodyPr>
          <a:lstStyle/>
          <a:p>
            <a:pPr algn="ctr"/>
            <a:r>
              <a:rPr lang="hi-IN" b="1" i="1" dirty="0">
                <a:solidFill>
                  <a:schemeClr val="bg1"/>
                </a:solidFill>
                <a:effectLst>
                  <a:glow rad="127000">
                    <a:srgbClr val="12AA6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 सुन, तेरे जो घोड़े, गदहे, ऊँट, गाय–बैल, भेड़–बकरी आदि पशु मैदान में हैं, उन पर यहोवा का हाथ ऐसा पड़ेगा कि बहुत भारी मरी होगी।” </a:t>
            </a:r>
            <a:r>
              <a:rPr lang="hi-IN" sz="1400" b="1" i="1" dirty="0">
                <a:solidFill>
                  <a:schemeClr val="bg1"/>
                </a:solidFill>
                <a:effectLst>
                  <a:glow rad="127000">
                    <a:srgbClr val="12AA6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9:3)</a:t>
            </a:r>
          </a:p>
        </p:txBody>
      </p:sp>
      <p:sp>
        <p:nvSpPr>
          <p:cNvPr id="6" name="CuadroTexto 5">
            <a:extLst>
              <a:ext uri="{FF2B5EF4-FFF2-40B4-BE49-F238E27FC236}">
                <a16:creationId xmlns:a16="http://schemas.microsoft.com/office/drawing/2014/main" id="{63F9D26E-A1B0-76BD-3326-6657EEE067E6}"/>
              </a:ext>
            </a:extLst>
          </p:cNvPr>
          <p:cNvSpPr txBox="1"/>
          <p:nvPr/>
        </p:nvSpPr>
        <p:spPr>
          <a:xfrm>
            <a:off x="1" y="0"/>
            <a:ext cx="12191998" cy="769441"/>
          </a:xfrm>
          <a:prstGeom prst="rect">
            <a:avLst/>
          </a:prstGeom>
          <a:noFill/>
        </p:spPr>
        <p:txBody>
          <a:bodyPr wrap="square" rtlCol="0">
            <a:spAutoFit/>
          </a:bodyPr>
          <a:lstStyle/>
          <a:p>
            <a:pPr algn="ctr"/>
            <a:r>
              <a:rPr lang="hi-IN" sz="4400" b="1" dirty="0">
                <a:ln w="22225">
                  <a:solidFill>
                    <a:schemeClr val="accent5">
                      <a:lumMod val="75000"/>
                    </a:schemeClr>
                  </a:solidFill>
                  <a:prstDash val="solid"/>
                </a:ln>
                <a:solidFill>
                  <a:schemeClr val="accent5">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पांचवीं विपत्ती (गंभीर): मवेशियों की मौत</a:t>
            </a:r>
            <a:endParaRPr lang="en" sz="4400" b="1" dirty="0">
              <a:ln w="22225">
                <a:solidFill>
                  <a:schemeClr val="accent5">
                    <a:lumMod val="75000"/>
                  </a:schemeClr>
                </a:solidFill>
                <a:prstDash val="solid"/>
              </a:ln>
              <a:solidFill>
                <a:schemeClr val="accent5">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B2C20041-4CD2-C5ED-CAC9-AAA235CBD330}"/>
              </a:ext>
            </a:extLst>
          </p:cNvPr>
          <p:cNvSpPr txBox="1"/>
          <p:nvPr/>
        </p:nvSpPr>
        <p:spPr>
          <a:xfrm>
            <a:off x="7044639" y="4921772"/>
            <a:ext cx="4456798" cy="400110"/>
          </a:xfrm>
          <a:prstGeom prst="rect">
            <a:avLst/>
          </a:prstGeom>
          <a:noFill/>
        </p:spPr>
        <p:txBody>
          <a:bodyPr wrap="square">
            <a:spAutoFit/>
            <a:scene3d>
              <a:camera prst="orthographicFront"/>
              <a:lightRig rig="threePt" dir="t"/>
            </a:scene3d>
            <a:sp3d extrusionH="57150">
              <a:bevelT w="38100" h="38100"/>
            </a:sp3d>
          </a:bodyPr>
          <a:lstStyle/>
          <a:p>
            <a:pPr lvl="0">
              <a:spcBef>
                <a:spcPts val="600"/>
              </a:spcBef>
              <a:defRPr/>
            </a:pPr>
            <a:r>
              <a:rPr lang="hi-IN" sz="2000" b="1" dirty="0">
                <a:solidFill>
                  <a:srgbClr val="12AA6C"/>
                </a:solidFill>
                <a:latin typeface="Nirmala UI" panose="020B0502040204020203" pitchFamily="34" charset="0"/>
                <a:ea typeface="Nirmala UI" panose="020B0502040204020203" pitchFamily="34" charset="0"/>
                <a:cs typeface="Nirmala UI" panose="020B0502040204020203" pitchFamily="34" charset="0"/>
              </a:rPr>
              <a:t>निर्गमन 9:1-7.</a:t>
            </a:r>
            <a:endParaRPr kumimoji="0" lang="en" sz="2000" b="1" i="0" u="none" strike="noStrike" kern="1200" cap="none" spc="0" normalizeH="0" baseline="0" noProof="0" dirty="0">
              <a:ln>
                <a:noFill/>
              </a:ln>
              <a:solidFill>
                <a:srgbClr val="12AA6C"/>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Diagrama 2">
            <a:extLst>
              <a:ext uri="{FF2B5EF4-FFF2-40B4-BE49-F238E27FC236}">
                <a16:creationId xmlns:a16="http://schemas.microsoft.com/office/drawing/2014/main" id="{7F903568-9884-D2D7-00C9-1A044253D6CE}"/>
              </a:ext>
            </a:extLst>
          </p:cNvPr>
          <p:cNvGraphicFramePr/>
          <p:nvPr>
            <p:extLst>
              <p:ext uri="{D42A27DB-BD31-4B8C-83A1-F6EECF244321}">
                <p14:modId xmlns:p14="http://schemas.microsoft.com/office/powerpoint/2010/main" val="2595942629"/>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CDEA013-B74C-1BEB-C3B5-E04BD9B103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7F5698B-BFE7-E204-83C9-CED1F4BB9FC1}"/>
              </a:ext>
            </a:extLst>
          </p:cNvPr>
          <p:cNvSpPr txBox="1"/>
          <p:nvPr/>
        </p:nvSpPr>
        <p:spPr>
          <a:xfrm>
            <a:off x="7044638" y="5504760"/>
            <a:ext cx="4456798"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कई देवताओं के सिर जानवरों के थे, इसलिए इस विपत्ति ने उनमें से अधिकांश को अपमानित किया।</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006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916C8-6CB1-38B5-774C-413FE3883D9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787A0E7-218B-6515-FDDE-066F8E2A2F4B}"/>
              </a:ext>
            </a:extLst>
          </p:cNvPr>
          <p:cNvSpPr txBox="1"/>
          <p:nvPr/>
        </p:nvSpPr>
        <p:spPr>
          <a:xfrm>
            <a:off x="430304" y="872091"/>
            <a:ext cx="11331392" cy="646331"/>
          </a:xfrm>
          <a:prstGeom prst="rect">
            <a:avLst/>
          </a:prstGeom>
          <a:noFill/>
        </p:spPr>
        <p:txBody>
          <a:bodyPr wrap="square">
            <a:spAutoFit/>
          </a:bodyPr>
          <a:lstStyle/>
          <a:p>
            <a:pPr algn="ctr"/>
            <a:r>
              <a:rPr lang="hi-IN" b="1" i="1" dirty="0">
                <a:solidFill>
                  <a:schemeClr val="bg1"/>
                </a:solidFill>
                <a:effectLst>
                  <a:glow rad="127000">
                    <a:srgbClr val="8443E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वे भट्ठी में की राख लेकर फ़िरौन के सामने खड़े हुए, और मूसा ने उसे आकाश की ओर उड़ा दिया, और वह मनुष्यों और पशुओं दोनों पर फफोले और फोड़े बन गई।” </a:t>
            </a:r>
            <a:r>
              <a:rPr lang="hi-IN" sz="1400" b="1" i="1" dirty="0">
                <a:solidFill>
                  <a:schemeClr val="bg1"/>
                </a:solidFill>
                <a:effectLst>
                  <a:glow rad="127000">
                    <a:srgbClr val="8443E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9:10)</a:t>
            </a:r>
            <a:endParaRPr lang="es-ES" sz="1400" b="1" i="1" dirty="0">
              <a:solidFill>
                <a:schemeClr val="bg1"/>
              </a:solidFill>
              <a:effectLst>
                <a:glow rad="127000">
                  <a:srgbClr val="8443E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A7288F4-2A6A-6D59-F814-5F68871C6693}"/>
              </a:ext>
            </a:extLst>
          </p:cNvPr>
          <p:cNvSpPr txBox="1"/>
          <p:nvPr/>
        </p:nvSpPr>
        <p:spPr>
          <a:xfrm>
            <a:off x="1" y="0"/>
            <a:ext cx="12191998" cy="769441"/>
          </a:xfrm>
          <a:prstGeom prst="rect">
            <a:avLst/>
          </a:prstGeom>
          <a:noFill/>
        </p:spPr>
        <p:txBody>
          <a:bodyPr wrap="square" rtlCol="0">
            <a:spAutoFit/>
          </a:bodyPr>
          <a:lstStyle/>
          <a:p>
            <a:pPr algn="ctr"/>
            <a:r>
              <a:rPr lang="hi-IN" sz="4400" b="1" dirty="0">
                <a:ln w="22225">
                  <a:solidFill>
                    <a:schemeClr val="accent6">
                      <a:lumMod val="50000"/>
                    </a:schemeClr>
                  </a:solidFill>
                  <a:prstDash val="solid"/>
                </a:ln>
                <a:solidFill>
                  <a:schemeClr val="accent6">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छठी विपत्ती (गंभीर): फफोले और फोड़े</a:t>
            </a:r>
            <a:endParaRPr lang="en" sz="4400" b="1" dirty="0">
              <a:ln w="22225">
                <a:solidFill>
                  <a:schemeClr val="accent6">
                    <a:lumMod val="50000"/>
                  </a:schemeClr>
                </a:solidFill>
                <a:prstDash val="solid"/>
              </a:ln>
              <a:solidFill>
                <a:schemeClr val="accent6">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3C9531C6-7866-BE3C-B213-3CBDC6E70D4E}"/>
              </a:ext>
            </a:extLst>
          </p:cNvPr>
          <p:cNvSpPr txBox="1"/>
          <p:nvPr/>
        </p:nvSpPr>
        <p:spPr>
          <a:xfrm>
            <a:off x="6462666" y="4172016"/>
            <a:ext cx="5661955" cy="400110"/>
          </a:xfrm>
          <a:prstGeom prst="rect">
            <a:avLst/>
          </a:prstGeom>
          <a:noFill/>
        </p:spPr>
        <p:txBody>
          <a:bodyPr wrap="square">
            <a:spAutoFit/>
            <a:scene3d>
              <a:camera prst="orthographicFront"/>
              <a:lightRig rig="threePt" dir="t"/>
            </a:scene3d>
            <a:sp3d extrusionH="57150">
              <a:bevelT w="38100" h="38100"/>
            </a:sp3d>
          </a:bodyPr>
          <a:lstStyle/>
          <a:p>
            <a:pPr lvl="0">
              <a:spcBef>
                <a:spcPts val="600"/>
              </a:spcBef>
              <a:defRPr/>
            </a:pPr>
            <a:r>
              <a:rPr lang="hi-IN" sz="2000" b="1" dirty="0">
                <a:solidFill>
                  <a:srgbClr val="8443EC"/>
                </a:solidFill>
                <a:latin typeface="Nirmala UI" panose="020B0502040204020203" pitchFamily="34" charset="0"/>
                <a:ea typeface="Nirmala UI" panose="020B0502040204020203" pitchFamily="34" charset="0"/>
                <a:cs typeface="Nirmala UI" panose="020B0502040204020203" pitchFamily="34" charset="0"/>
              </a:rPr>
              <a:t>निर्गमन 9:8-12.</a:t>
            </a:r>
            <a:endParaRPr kumimoji="0" lang="en" sz="2000" b="1" i="0" u="none" strike="noStrike" kern="1200" cap="none" spc="0" normalizeH="0" baseline="0" noProof="0" dirty="0">
              <a:ln>
                <a:noFill/>
              </a:ln>
              <a:solidFill>
                <a:srgbClr val="8443EC"/>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Diagrama 2">
            <a:extLst>
              <a:ext uri="{FF2B5EF4-FFF2-40B4-BE49-F238E27FC236}">
                <a16:creationId xmlns:a16="http://schemas.microsoft.com/office/drawing/2014/main" id="{7098E087-2A0A-4415-6600-1B5568D495AD}"/>
              </a:ext>
            </a:extLst>
          </p:cNvPr>
          <p:cNvGraphicFramePr/>
          <p:nvPr>
            <p:extLst>
              <p:ext uri="{D42A27DB-BD31-4B8C-83A1-F6EECF244321}">
                <p14:modId xmlns:p14="http://schemas.microsoft.com/office/powerpoint/2010/main" val="379695057"/>
              </p:ext>
            </p:extLst>
          </p:nvPr>
        </p:nvGraphicFramePr>
        <p:xfrm>
          <a:off x="7719360" y="1799923"/>
          <a:ext cx="3782077" cy="2688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B94E89F9-BBE4-A2BC-9F5C-8B2BF538C7D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5742A4D2-A3D6-6E5C-EE49-3D7422EFB795}"/>
              </a:ext>
            </a:extLst>
          </p:cNvPr>
          <p:cNvSpPr txBox="1"/>
          <p:nvPr/>
        </p:nvSpPr>
        <p:spPr>
          <a:xfrm>
            <a:off x="6462666" y="4601002"/>
            <a:ext cx="5729334"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जादूगर भी खुद को ठीक नहीं कर सकते थे (निर्गमन 9:11)। फिरौन को विपत्तियों के स्रोत के बारे में कोई संदेह नहीं था। लेकिन उसने परमेश्वर के सामने झुकने से इनकार करने का फैसला किया, और परमेश्वर ने उसे उसके विद्रोह का फल काटने दिया (निर्गमन 9:12)।</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536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D6B1AF-1BC4-BAFF-2F5C-5A070A5ABBF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9AAF885-A2F5-408D-C811-2867B824022D}"/>
              </a:ext>
            </a:extLst>
          </p:cNvPr>
          <p:cNvSpPr txBox="1"/>
          <p:nvPr/>
        </p:nvSpPr>
        <p:spPr>
          <a:xfrm>
            <a:off x="690562" y="743561"/>
            <a:ext cx="10810875" cy="646331"/>
          </a:xfrm>
          <a:prstGeom prst="rect">
            <a:avLst/>
          </a:prstGeom>
          <a:noFill/>
        </p:spPr>
        <p:txBody>
          <a:bodyPr wrap="square">
            <a:spAutoFit/>
          </a:bodyPr>
          <a:lstStyle/>
          <a:p>
            <a:pPr algn="ctr"/>
            <a:r>
              <a:rPr lang="hi-IN" b="1" i="1" dirty="0">
                <a:solidFill>
                  <a:srgbClr val="F6F3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 कल मैं इसी समय ऐसे भारी भारी ओले बरसाऊँगा, जिनके तुल्य मिस्र की नींव पड़ने के दिन से लेकर अब तक कभी नहीं पड़े।” </a:t>
            </a:r>
            <a:r>
              <a:rPr lang="hi-IN" sz="1400" b="1" i="1" dirty="0">
                <a:solidFill>
                  <a:srgbClr val="F6F3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9:18)</a:t>
            </a:r>
            <a:endParaRPr lang="es-ES" sz="1400" b="1" i="1" dirty="0">
              <a:solidFill>
                <a:srgbClr val="F6F3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D38C607-DFC0-5B78-C74C-A3C9FD5D82B3}"/>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सातवीं विपत्ति (विनाशकारी): ओलावृष्टि</a:t>
            </a:r>
            <a:endParaRPr lang="e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B57D08DB-D194-20D5-D98A-BFAA27CB5413}"/>
              </a:ext>
            </a:extLst>
          </p:cNvPr>
          <p:cNvSpPr txBox="1"/>
          <p:nvPr/>
        </p:nvSpPr>
        <p:spPr>
          <a:xfrm>
            <a:off x="4214751" y="2119418"/>
            <a:ext cx="3109486" cy="400110"/>
          </a:xfrm>
          <a:prstGeom prst="rect">
            <a:avLst/>
          </a:prstGeom>
          <a:noFill/>
        </p:spPr>
        <p:txBody>
          <a:bodyPr wrap="square">
            <a:spAutoFit/>
          </a:bodyPr>
          <a:lstStyle/>
          <a:p>
            <a:pPr lvl="0">
              <a:spcBef>
                <a:spcPts val="600"/>
              </a:spcBef>
              <a:defRPr/>
            </a:pPr>
            <a:r>
              <a:rPr lang="hi-IN" sz="2000" b="1" dirty="0">
                <a:solidFill>
                  <a:srgbClr val="2254AE"/>
                </a:solidFill>
                <a:latin typeface="Nirmala UI" panose="020B0502040204020203" pitchFamily="34" charset="0"/>
                <a:ea typeface="Nirmala UI" panose="020B0502040204020203" pitchFamily="34" charset="0"/>
                <a:cs typeface="Nirmala UI" panose="020B0502040204020203" pitchFamily="34" charset="0"/>
              </a:rPr>
              <a:t>निर्गमन 9:13-35.</a:t>
            </a:r>
            <a:endParaRPr kumimoji="0" lang="en" sz="2000" b="1" i="0" u="none" strike="noStrike" kern="1200" cap="none" spc="0" normalizeH="0" baseline="0" noProof="0" dirty="0">
              <a:ln>
                <a:noFill/>
              </a:ln>
              <a:solidFill>
                <a:srgbClr val="2254AE"/>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6CB47C43-8A27-DF18-8CAF-D79AA66E4EC0}"/>
              </a:ext>
            </a:extLst>
          </p:cNvPr>
          <p:cNvGraphicFramePr/>
          <p:nvPr>
            <p:extLst>
              <p:ext uri="{D42A27DB-BD31-4B8C-83A1-F6EECF244321}">
                <p14:modId xmlns:p14="http://schemas.microsoft.com/office/powerpoint/2010/main" val="2019652656"/>
              </p:ext>
            </p:extLst>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993BE1DE-D1E3-7200-756E-157F4316029C}"/>
              </a:ext>
            </a:extLst>
          </p:cNvPr>
          <p:cNvGraphicFramePr/>
          <p:nvPr>
            <p:extLst>
              <p:ext uri="{D42A27DB-BD31-4B8C-83A1-F6EECF244321}">
                <p14:modId xmlns:p14="http://schemas.microsoft.com/office/powerpoint/2010/main" val="3736125308"/>
              </p:ext>
            </p:extLst>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10;&#10;El contenido generado por IA puede ser incorrecto.">
            <a:extLst>
              <a:ext uri="{FF2B5EF4-FFF2-40B4-BE49-F238E27FC236}">
                <a16:creationId xmlns:a16="http://schemas.microsoft.com/office/drawing/2014/main" id="{2D9F6C3D-0AE3-88FF-B73E-98094084F8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3123" y="1564104"/>
            <a:ext cx="4150360" cy="517357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0757219E-1DC4-344C-4662-0CBBF98A1690}"/>
              </a:ext>
            </a:extLst>
          </p:cNvPr>
          <p:cNvSpPr txBox="1"/>
          <p:nvPr/>
        </p:nvSpPr>
        <p:spPr>
          <a:xfrm>
            <a:off x="4214751" y="2914164"/>
            <a:ext cx="3109486" cy="317009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मिस्रियों के विश्वास की परीक्षा हुई। जिन लोगों ने विश्वास किया, उन्होंने अपने सेवकों और पशुओं की जान बचाई। (निर्गमन 9:20)। फिरौन ने विश्वास नहीं किया, और यद्यपि उसने अपने पाप को स्वीकार किया, उसकी स्वीकारोक्ति ईमानदार नहीं था। (निर्गमन 9:27-30)।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156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0C150A-2268-4263-73BD-6E62C56B51A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8D6FD46-6334-2167-4EA6-E2C13C1F94B8}"/>
              </a:ext>
            </a:extLst>
          </p:cNvPr>
          <p:cNvSpPr txBox="1"/>
          <p:nvPr/>
        </p:nvSpPr>
        <p:spPr>
          <a:xfrm>
            <a:off x="690562" y="810941"/>
            <a:ext cx="10810875" cy="369332"/>
          </a:xfrm>
          <a:prstGeom prst="rect">
            <a:avLst/>
          </a:prstGeom>
          <a:noFill/>
        </p:spPr>
        <p:txBody>
          <a:bodyPr wrap="square">
            <a:spAutoFit/>
          </a:bodyPr>
          <a:lstStyle/>
          <a:p>
            <a:pPr algn="ctr"/>
            <a:r>
              <a:rPr lang="hi-IN" b="1" i="1" dirty="0">
                <a:solidFill>
                  <a:schemeClr val="accent5">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तू मेरी प्रजा को जाने न दे तो सुन, कल मैं तेरे देश में टिड्डियाँ ले आऊँगा” </a:t>
            </a:r>
            <a:r>
              <a:rPr lang="hi-IN" sz="1400" b="1" i="1" dirty="0">
                <a:solidFill>
                  <a:schemeClr val="accent5">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10:4)</a:t>
            </a:r>
            <a:endParaRPr lang="es-ES" sz="1400" b="1" i="1" dirty="0">
              <a:solidFill>
                <a:schemeClr val="accent5">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E01CDCF-7EE7-2AED-519D-7A15EF303620}"/>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hi-IN" dirty="0">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आठवीं विपत्ति (विनाशकारी): टिड्डियाँ</a:t>
            </a:r>
            <a:endParaRPr lang="en" dirty="0">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D6B1F340-336F-B309-6D88-59272B1E7E67}"/>
              </a:ext>
            </a:extLst>
          </p:cNvPr>
          <p:cNvSpPr txBox="1"/>
          <p:nvPr/>
        </p:nvSpPr>
        <p:spPr>
          <a:xfrm>
            <a:off x="241283" y="4311690"/>
            <a:ext cx="3589572" cy="400110"/>
          </a:xfrm>
          <a:prstGeom prst="rect">
            <a:avLst/>
          </a:prstGeom>
          <a:noFill/>
        </p:spPr>
        <p:txBody>
          <a:bodyPr wrap="square">
            <a:spAutoFit/>
          </a:bodyPr>
          <a:lstStyle/>
          <a:p>
            <a:pPr lvl="0">
              <a:spcBef>
                <a:spcPts val="600"/>
              </a:spcBef>
              <a:defRPr/>
            </a:pPr>
            <a:r>
              <a:rPr lang="hi-IN" sz="2000" b="1" dirty="0">
                <a:solidFill>
                  <a:srgbClr val="AE4522"/>
                </a:solidFill>
                <a:latin typeface="Nirmala UI" panose="020B0502040204020203" pitchFamily="34" charset="0"/>
                <a:ea typeface="Nirmala UI" panose="020B0502040204020203" pitchFamily="34" charset="0"/>
                <a:cs typeface="Nirmala UI" panose="020B0502040204020203" pitchFamily="34" charset="0"/>
              </a:rPr>
              <a:t>निर्गमन 10:1-20.</a:t>
            </a:r>
            <a:endParaRPr kumimoji="0" lang="en" sz="2000" b="1" i="0" u="none" strike="noStrike" kern="1200" cap="none" spc="0" normalizeH="0" baseline="0" noProof="0" dirty="0">
              <a:ln>
                <a:noFill/>
              </a:ln>
              <a:solidFill>
                <a:srgbClr val="AE4522"/>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3C6BC07-2808-93E4-CBAA-9FA91EC3DBBC}"/>
              </a:ext>
            </a:extLst>
          </p:cNvPr>
          <p:cNvGraphicFramePr/>
          <p:nvPr>
            <p:extLst>
              <p:ext uri="{D42A27DB-BD31-4B8C-83A1-F6EECF244321}">
                <p14:modId xmlns:p14="http://schemas.microsoft.com/office/powerpoint/2010/main" val="362145744"/>
              </p:ext>
            </p:extLst>
          </p:nvPr>
        </p:nvGraphicFramePr>
        <p:xfrm>
          <a:off x="462663" y="1609259"/>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DDCF6F-B541-DF30-7E69-010B5FB533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203033" y="1721470"/>
            <a:ext cx="7858224" cy="490071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87A7CFF1-7107-3639-B807-575CE68043D1}"/>
              </a:ext>
            </a:extLst>
          </p:cNvPr>
          <p:cNvSpPr txBox="1"/>
          <p:nvPr/>
        </p:nvSpPr>
        <p:spPr>
          <a:xfrm>
            <a:off x="241283" y="4923556"/>
            <a:ext cx="3589572"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मिस्र के तबाह हो जाने पर, मिस्रियों ने स्वयं फिरौन से इस्राएलियों को जाने देने की विनती की। (निर्गमन 10:7)</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102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B9CFFE-E128-A059-D1F9-8FDCB1D88A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7E65032-ED16-4008-6A46-5AF1B2CF2FA9}"/>
              </a:ext>
            </a:extLst>
          </p:cNvPr>
          <p:cNvSpPr txBox="1"/>
          <p:nvPr/>
        </p:nvSpPr>
        <p:spPr>
          <a:xfrm>
            <a:off x="690562" y="743561"/>
            <a:ext cx="10810875" cy="646331"/>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 यहोवा ने मूसा से कहा, “अपना हाथ आकाश की ओर बढ़ा कि मिस्र देश के ऊपर अन्धकार छा जाए, ऐसा अन्धकार कि टटोला जा सके।’” </a:t>
            </a:r>
            <a:r>
              <a:rPr lang="hi-IN"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10:21)</a:t>
            </a:r>
            <a:endParaRPr lang="es-ES"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547BB59-4904-5FBA-CCB9-B71F88664C36}"/>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hi-IN" dirty="0">
                <a:solidFill>
                  <a:schemeClr val="accent3">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नौवीं विपत्ति (विनाशकारी): अंधकार</a:t>
            </a:r>
            <a:endParaRPr lang="en" dirty="0">
              <a:solidFill>
                <a:schemeClr val="accent3">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6A408383-1839-D338-FED0-30BEE13A4716}"/>
              </a:ext>
            </a:extLst>
          </p:cNvPr>
          <p:cNvSpPr txBox="1"/>
          <p:nvPr/>
        </p:nvSpPr>
        <p:spPr>
          <a:xfrm>
            <a:off x="224440" y="3858101"/>
            <a:ext cx="3782077" cy="400110"/>
          </a:xfrm>
          <a:prstGeom prst="rect">
            <a:avLst/>
          </a:prstGeom>
          <a:noFill/>
        </p:spPr>
        <p:txBody>
          <a:bodyPr wrap="square">
            <a:spAutoFit/>
          </a:bodyPr>
          <a:lstStyle/>
          <a:p>
            <a:pPr lvl="0">
              <a:spcBef>
                <a:spcPts val="600"/>
              </a:spcBef>
              <a:defRPr/>
            </a:pPr>
            <a:r>
              <a:rPr lang="hi-IN" sz="2000" b="1" dirty="0">
                <a:solidFill>
                  <a:srgbClr val="626A6D"/>
                </a:solidFill>
                <a:latin typeface="Nirmala UI" panose="020B0502040204020203" pitchFamily="34" charset="0"/>
                <a:ea typeface="Nirmala UI" panose="020B0502040204020203" pitchFamily="34" charset="0"/>
                <a:cs typeface="Nirmala UI" panose="020B0502040204020203" pitchFamily="34" charset="0"/>
              </a:rPr>
              <a:t>निर्गमन 10:21-29.</a:t>
            </a:r>
            <a:endParaRPr kumimoji="0" lang="en" sz="2000" b="1" i="0" u="none" strike="noStrike" kern="1200" cap="none" spc="0" normalizeH="0" baseline="0" noProof="0" dirty="0">
              <a:ln>
                <a:noFill/>
              </a:ln>
              <a:solidFill>
                <a:srgbClr val="626A6D"/>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7B710B13-AE9B-7B60-645B-A8C8F8A6A822}"/>
              </a:ext>
            </a:extLst>
          </p:cNvPr>
          <p:cNvGraphicFramePr/>
          <p:nvPr>
            <p:extLst>
              <p:ext uri="{D42A27DB-BD31-4B8C-83A1-F6EECF244321}">
                <p14:modId xmlns:p14="http://schemas.microsoft.com/office/powerpoint/2010/main" val="2836056199"/>
              </p:ext>
            </p:extLst>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2240E1FD-744E-1BA6-31B7-404B377DC4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03033" y="1721470"/>
            <a:ext cx="7858224" cy="490071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B193DC52-8702-3997-4B43-2E8559CFAE88}"/>
              </a:ext>
            </a:extLst>
          </p:cNvPr>
          <p:cNvSpPr txBox="1"/>
          <p:nvPr/>
        </p:nvSpPr>
        <p:spPr>
          <a:xfrm>
            <a:off x="224440" y="4622815"/>
            <a:ext cx="3782077"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मिस्र में तीन दिन तक जीवन ठहर गया (गोशेन को छोड़कर)। परमेश्वर ने चिंतन के लिए समय दिया, जिसका फिरौन पूरा फ़ायदा उठाने में विफल रहा।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112D0D-E55F-AA28-4AFF-44843A5ADA00}"/>
              </a:ext>
            </a:extLst>
          </p:cNvPr>
          <p:cNvSpPr txBox="1"/>
          <p:nvPr/>
        </p:nvSpPr>
        <p:spPr>
          <a:xfrm>
            <a:off x="270911" y="1612085"/>
            <a:ext cx="11598704" cy="4493538"/>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“प्रत्येक विपत्ति के आने से पहले, मूसा को उसकी प्रकृति और प्रभावों का वर्णन करना था, ताकि राजा चाहे तो उससे खुद को बचा सके। प्रत्येक अस्वीकृत दण्ड के बाद एक और अधिक कठोर दण्ड दिया जाएगा, जब तक कि उसका अभिमानी हृदय नम्र न हो जाए, और वह स्वर्ग और पृथ्वी के सृष्टिकर्ता को सच्चा और जीवित परमेश्वर के रूप में स्वीकार न कर ले। यहोवा मिस्रियों को यह देखने का अवसर देगा कि उनके पराक्रमी पुरुषों की बुद्धि कितनी व्यर्थ है, और उनके देवताओं की शक्ति कितनी कमज़ोर है, जब वे यहोवा की आज्ञाओं के विरोध में हैं। वह मिस्र के लोगों को उनकी मूर्तिपूजा के लिए दण्डित करेगा और उनके मूर्खतापूर्ण देवताओं से प्राप्त आशीर्वाद के बारे में उनके घमंड को चुप करा देगा। परमेश्वर अपने नाम की महिमा करेगा, ताकि अन्य राष्ट्र उसकी शक्ति के बारे में सुन सकें और उसके महान कार्यों से काँप उठें, और उसके लोग अपनी मूर्तिपूजा से फिरकर उसकी शुद्ध आराधना करने के लिए प्रेरित हों।”</a:t>
            </a:r>
            <a:endParaRPr lang="en" sz="2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B74E5FC-383C-D18E-234E-4DEC4C25BEFA}"/>
              </a:ext>
            </a:extLst>
          </p:cNvPr>
          <p:cNvSpPr txBox="1"/>
          <p:nvPr/>
        </p:nvSpPr>
        <p:spPr>
          <a:xfrm>
            <a:off x="67376" y="637859"/>
            <a:ext cx="9808144" cy="369332"/>
          </a:xfrm>
          <a:prstGeom prst="rect">
            <a:avLst/>
          </a:prstGeom>
          <a:noFill/>
        </p:spPr>
        <p:txBody>
          <a:bodyPr wrap="square" rtlCol="0">
            <a:spAutoFit/>
          </a:bodyPr>
          <a:lstStyle/>
          <a:p>
            <a:pPr algn="ctr"/>
            <a:r>
              <a:rPr lang="hi-IN"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263)</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451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27F0C74-14A2-D2FD-B356-A218BBB973AC}"/>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10;&#10;El contenido generado por IA puede ser incorrecto.">
            <a:extLst>
              <a:ext uri="{FF2B5EF4-FFF2-40B4-BE49-F238E27FC236}">
                <a16:creationId xmlns:a16="http://schemas.microsoft.com/office/drawing/2014/main" id="{50EE0C82-4FD9-103F-6F5C-B928286D1856}"/>
              </a:ext>
            </a:extLst>
          </p:cNvPr>
          <p:cNvPicPr>
            <a:picLocks noChangeAspect="1"/>
          </p:cNvPicPr>
          <p:nvPr/>
        </p:nvPicPr>
        <p:blipFill>
          <a:blip r:embed="rId3" cstate="print">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a:extLst>
              <a:ext uri="{FF2B5EF4-FFF2-40B4-BE49-F238E27FC236}">
                <a16:creationId xmlns:a16="http://schemas.microsoft.com/office/drawing/2014/main" id="{0473E252-DC24-C923-8E28-0823DB5593D4}"/>
              </a:ext>
            </a:extLst>
          </p:cNvPr>
          <p:cNvSpPr txBox="1"/>
          <p:nvPr/>
        </p:nvSpPr>
        <p:spPr>
          <a:xfrm>
            <a:off x="0" y="198367"/>
            <a:ext cx="6400801" cy="243143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200" b="1" i="1" dirty="0">
                <a:ln w="12700" cmpd="sng">
                  <a:noFill/>
                  <a:prstDash val="solid"/>
                </a:ln>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“इस प्रकार फ़िरौन का मन हठीला होता गया, और उसने इस्राएलियों को जाने न दिया जैसा कि यहोवा ने मूसा के द्वारा कहलाया था।” </a:t>
            </a:r>
            <a:r>
              <a:rPr lang="en-US" sz="3200" b="1" i="1" dirty="0">
                <a:ln w="12700" cmpd="sng">
                  <a:noFill/>
                  <a:prstDash val="solid"/>
                </a:ln>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                    </a:t>
            </a:r>
            <a:r>
              <a:rPr lang="hi-IN" sz="2400" b="1" i="1" dirty="0">
                <a:ln w="12700" cmpd="sng">
                  <a:noFill/>
                  <a:prstDash val="solid"/>
                </a:ln>
                <a:solidFill>
                  <a:srgbClr val="196B24">
                    <a:lumMod val="75000"/>
                  </a:srgbClr>
                </a:solidFill>
                <a:latin typeface="Nirmala UI" panose="020B0502040204020203" pitchFamily="34" charset="0"/>
                <a:ea typeface="Nirmala UI" panose="020B0502040204020203" pitchFamily="34" charset="0"/>
                <a:cs typeface="Nirmala UI" panose="020B0502040204020203" pitchFamily="34" charset="0"/>
              </a:rPr>
              <a:t>निर्गमन 9:35</a:t>
            </a:r>
            <a:endParaRPr kumimoji="0" lang="es-ES" b="1" i="1" u="none" strike="noStrike" kern="1200" cap="none" spc="0" normalizeH="0" baseline="0" noProof="0" dirty="0">
              <a:ln w="12700" cmpd="sng">
                <a:noFill/>
                <a:prstDash val="solid"/>
              </a:ln>
              <a:solidFill>
                <a:srgbClr val="196B24">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9758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752233-2D7B-5003-51DD-2A0D336D4302}"/>
              </a:ext>
            </a:extLst>
          </p:cNvPr>
          <p:cNvSpPr txBox="1"/>
          <p:nvPr/>
        </p:nvSpPr>
        <p:spPr>
          <a:xfrm>
            <a:off x="6181624" y="3768382"/>
            <a:ext cx="600085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4F7F0D"/>
                </a:solidFill>
                <a:latin typeface="Nirmala UI" panose="020B0502040204020203" pitchFamily="34" charset="0"/>
                <a:ea typeface="Nirmala UI" panose="020B0502040204020203" pitchFamily="34" charset="0"/>
                <a:cs typeface="Nirmala UI" panose="020B0502040204020203" pitchFamily="34" charset="0"/>
              </a:rPr>
              <a:t>भूमिका:</a:t>
            </a:r>
            <a:endParaRPr lang="en" sz="2000" b="1" dirty="0">
              <a:solidFill>
                <a:srgbClr val="4F7F0D"/>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सांपों की लड़ाई (निर्गमन 7:8-12)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कठोर हृदय (निर्गमन 7:13)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263DCA"/>
                </a:solidFill>
                <a:latin typeface="Nirmala UI" panose="020B0502040204020203" pitchFamily="34" charset="0"/>
                <a:ea typeface="Nirmala UI" panose="020B0502040204020203" pitchFamily="34" charset="0"/>
                <a:cs typeface="Nirmala UI" panose="020B0502040204020203" pitchFamily="34" charset="0"/>
              </a:rPr>
              <a:t>विपत्तियाँ:</a:t>
            </a:r>
            <a:endParaRPr lang="en" sz="2000" b="1" dirty="0">
              <a:solidFill>
                <a:srgbClr val="263DCA"/>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तीन हल्की विपत्तियाँ (निर्गमन 7:14-8:19)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तीन गंभीर विपत्तियाँ (निर्गमन 8:20-9:12)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तीन विनाशकारी विपत्तियाँ (निर्गमन 9:13-10:29)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043EB75B-1830-7BA1-58B6-07C3FE278B8F}"/>
              </a:ext>
            </a:extLst>
          </p:cNvPr>
          <p:cNvSpPr txBox="1"/>
          <p:nvPr/>
        </p:nvSpPr>
        <p:spPr>
          <a:xfrm>
            <a:off x="161924" y="43816"/>
            <a:ext cx="654367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परमेश्वर के लोगों को युद्ध का सामना करना पड़ा, तो परमेश्वर ने उन्हें पहले शांति की शर्तों पर बातचीत करने का निर्देश दिया। अगर कोई समझौता नहीं हो पाता, तो कार्रवाई की जानी थी (व्यवस्थाविवरण 20:10-12)।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pastel de bodas&#10;&#10;El contenido generado por IA puede ser incorrecto.">
            <a:extLst>
              <a:ext uri="{FF2B5EF4-FFF2-40B4-BE49-F238E27FC236}">
                <a16:creationId xmlns:a16="http://schemas.microsoft.com/office/drawing/2014/main" id="{94173006-7BB6-E051-F500-D68C7719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4175" y="335126"/>
            <a:ext cx="5336096"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10;&#10;El contenido generado por IA puede ser incorrecto.">
            <a:extLst>
              <a:ext uri="{FF2B5EF4-FFF2-40B4-BE49-F238E27FC236}">
                <a16:creationId xmlns:a16="http://schemas.microsoft.com/office/drawing/2014/main" id="{4DB78BC9-AC11-2CC2-595A-A3E13F335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9" y="3922386"/>
            <a:ext cx="3943372"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10;&#10;El contenido generado por IA puede ser incorrecto.">
            <a:extLst>
              <a:ext uri="{FF2B5EF4-FFF2-40B4-BE49-F238E27FC236}">
                <a16:creationId xmlns:a16="http://schemas.microsoft.com/office/drawing/2014/main" id="{733701EE-55DF-BCA0-768A-0C90FF8C9A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857625" y="3922385"/>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El contenido generado por IA puede ser incorrecto.">
            <a:extLst>
              <a:ext uri="{FF2B5EF4-FFF2-40B4-BE49-F238E27FC236}">
                <a16:creationId xmlns:a16="http://schemas.microsoft.com/office/drawing/2014/main" id="{B554827B-3D73-6FC5-2D56-772F326984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8811" y="5108683"/>
            <a:ext cx="297825" cy="29782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B1489463-AD26-82A5-6571-758D70F6C8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8811" y="3800249"/>
            <a:ext cx="297825" cy="297825"/>
          </a:xfrm>
          <a:prstGeom prst="rect">
            <a:avLst/>
          </a:prstGeom>
          <a:effectLst>
            <a:outerShdw blurRad="50800" dist="38100" dir="8100000" algn="tr" rotWithShape="0">
              <a:prstClr val="black">
                <a:alpha val="40000"/>
              </a:prstClr>
            </a:outerShdw>
          </a:effectLst>
        </p:spPr>
      </p:pic>
      <p:pic>
        <p:nvPicPr>
          <p:cNvPr id="21" name="Imagen 20" descr="Forma, Flecha&#10;&#10;El contenido generado por IA puede ser incorrecto.">
            <a:extLst>
              <a:ext uri="{FF2B5EF4-FFF2-40B4-BE49-F238E27FC236}">
                <a16:creationId xmlns:a16="http://schemas.microsoft.com/office/drawing/2014/main" id="{C79A316D-86B5-9EB8-4549-E8BE341B160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252209" y="5532909"/>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10;&#10;El contenido generado por IA puede ser incorrecto.">
            <a:extLst>
              <a:ext uri="{FF2B5EF4-FFF2-40B4-BE49-F238E27FC236}">
                <a16:creationId xmlns:a16="http://schemas.microsoft.com/office/drawing/2014/main" id="{D5B0FAEE-5089-56BC-82DA-783E8A4CDE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252209" y="5922893"/>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10;&#10;El contenido generado por IA puede ser incorrecto.">
            <a:extLst>
              <a:ext uri="{FF2B5EF4-FFF2-40B4-BE49-F238E27FC236}">
                <a16:creationId xmlns:a16="http://schemas.microsoft.com/office/drawing/2014/main" id="{DF828DBF-D763-812E-FBEF-2D6A94C663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252209" y="4240441"/>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10;&#10;El contenido generado por IA puede ser incorrecto.">
            <a:extLst>
              <a:ext uri="{FF2B5EF4-FFF2-40B4-BE49-F238E27FC236}">
                <a16:creationId xmlns:a16="http://schemas.microsoft.com/office/drawing/2014/main" id="{D106AF38-DD73-A16A-1B04-C5A2B5255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52209" y="4616236"/>
            <a:ext cx="396564" cy="206116"/>
          </a:xfrm>
          <a:prstGeom prst="rect">
            <a:avLst/>
          </a:prstGeom>
          <a:effectLst>
            <a:outerShdw blurRad="50800" dist="38100" dir="8100000" algn="tr" rotWithShape="0">
              <a:prstClr val="black">
                <a:alpha val="40000"/>
              </a:prstClr>
            </a:outerShdw>
          </a:effectLst>
        </p:spPr>
      </p:pic>
      <p:pic>
        <p:nvPicPr>
          <p:cNvPr id="29" name="Imagen 28" descr="Forma, Flecha&#10;&#10;El contenido generado por IA puede ser incorrecto.">
            <a:extLst>
              <a:ext uri="{FF2B5EF4-FFF2-40B4-BE49-F238E27FC236}">
                <a16:creationId xmlns:a16="http://schemas.microsoft.com/office/drawing/2014/main" id="{79681E11-24CD-1221-1E2C-1F00C50A6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6252209" y="6313523"/>
            <a:ext cx="396564" cy="2061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8DAC17A-4566-3704-2BA7-CD93EBE5778A}"/>
              </a:ext>
            </a:extLst>
          </p:cNvPr>
          <p:cNvSpPr txBox="1"/>
          <p:nvPr/>
        </p:nvSpPr>
        <p:spPr>
          <a:xfrm>
            <a:off x="161923" y="2716908"/>
            <a:ext cx="654367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विपत्तियाँ आईं, तो विशाल मिस्र के देवताओं में से कोई भी देवता मिस्र को एकमात्र सच्चे परमेश्वर की शक्ति से नहीं बचा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C299A7AC-BB09-3D6B-1080-81E4096BF6E5}"/>
              </a:ext>
            </a:extLst>
          </p:cNvPr>
          <p:cNvSpPr txBox="1"/>
          <p:nvPr/>
        </p:nvSpPr>
        <p:spPr>
          <a:xfrm>
            <a:off x="161922" y="1336937"/>
            <a:ext cx="654367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मिस्र के साथ इसी तरह व्यवहार किया। शांतिपूर्ण समाधान का प्रयास किया गया था, लेकिन थुटमोस ने इसे स्वीकार करने से इनकार कर दिया। कार्रवाई का समय आ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2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B8A80C-338E-C7CA-2732-4E7A7F0673AE}"/>
            </a:ext>
          </a:extLst>
        </p:cNvPr>
        <p:cNvGrpSpPr/>
        <p:nvPr/>
      </p:nvGrpSpPr>
      <p:grpSpPr>
        <a:xfrm>
          <a:off x="0" y="0"/>
          <a:ext cx="0" cy="0"/>
          <a:chOff x="0" y="0"/>
          <a:chExt cx="0" cy="0"/>
        </a:xfrm>
      </p:grpSpPr>
      <p:pic>
        <p:nvPicPr>
          <p:cNvPr id="4" name="Imagen 3" descr="Imagen que contiene persona, hombre, parado, sostener&#10;&#10;El contenido generado por IA puede ser incorrecto.">
            <a:extLst>
              <a:ext uri="{FF2B5EF4-FFF2-40B4-BE49-F238E27FC236}">
                <a16:creationId xmlns:a16="http://schemas.microsoft.com/office/drawing/2014/main" id="{CC4848F7-4CE5-44F8-FDD6-8A7066EB809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10;&#10;El contenido generado por IA puede ser incorrecto.">
            <a:extLst>
              <a:ext uri="{FF2B5EF4-FFF2-40B4-BE49-F238E27FC236}">
                <a16:creationId xmlns:a16="http://schemas.microsoft.com/office/drawing/2014/main" id="{9035E35C-5379-939A-8495-370D8743D04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0BBAD165-29AD-D175-0BAB-F2B24B1F4CC0}"/>
              </a:ext>
            </a:extLst>
          </p:cNvPr>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hi-IN" sz="6000" b="1" dirty="0">
                <a:ln/>
                <a:solidFill>
                  <a:srgbClr val="783E45"/>
                </a:solidFill>
                <a:effectLst>
                  <a:outerShdw blurRad="50800" dist="76200" dir="13500000" algn="br" rotWithShape="0">
                    <a:srgbClr val="5E3035">
                      <a:alpha val="40000"/>
                    </a:srgbClr>
                  </a:outerShdw>
                </a:effectLst>
                <a:latin typeface="Nirmala UI" panose="020B0502040204020203" pitchFamily="34" charset="0"/>
                <a:ea typeface="Nirmala UI" panose="020B0502040204020203" pitchFamily="34" charset="0"/>
                <a:cs typeface="Nirmala UI" panose="020B0502040204020203" pitchFamily="34" charset="0"/>
              </a:rPr>
              <a:t>भूमिका</a:t>
            </a:r>
            <a:endParaRPr lang="en" sz="6000" b="1" dirty="0">
              <a:ln/>
              <a:solidFill>
                <a:srgbClr val="783E45"/>
              </a:solidFill>
              <a:effectLst>
                <a:outerShdw blurRad="50800" dist="76200" dir="13500000" algn="br" rotWithShape="0">
                  <a:srgbClr val="5E3035">
                    <a:alpha val="4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3380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A5781A-76FA-237E-6E92-F5148238EDC4}"/>
              </a:ext>
            </a:extLst>
          </p:cNvPr>
          <p:cNvSpPr txBox="1"/>
          <p:nvPr/>
        </p:nvSpPr>
        <p:spPr>
          <a:xfrm>
            <a:off x="1" y="0"/>
            <a:ext cx="10362604" cy="769441"/>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r>
              <a:rPr lang="hi-IN" sz="44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सांपों की लड़ाई</a:t>
            </a:r>
            <a:endParaRPr lang="en" sz="44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0C758F2-9F4C-8465-50E1-EDB79CDA39C7}"/>
              </a:ext>
            </a:extLst>
          </p:cNvPr>
          <p:cNvSpPr txBox="1"/>
          <p:nvPr/>
        </p:nvSpPr>
        <p:spPr>
          <a:xfrm>
            <a:off x="173601" y="658659"/>
            <a:ext cx="9953625" cy="646331"/>
          </a:xfrm>
          <a:prstGeom prst="rect">
            <a:avLst/>
          </a:prstGeom>
          <a:noFill/>
        </p:spPr>
        <p:txBody>
          <a:bodyPr wrap="square">
            <a:spAutoFit/>
          </a:bodyPr>
          <a:lstStyle/>
          <a:p>
            <a:pPr algn="ctr"/>
            <a:r>
              <a:rPr lang="hi-IN" b="1" i="1" dirty="0">
                <a:solidFill>
                  <a:srgbClr val="3A4567"/>
                </a:solidFill>
                <a:latin typeface="Nirmala UI" panose="020B0502040204020203" pitchFamily="34" charset="0"/>
                <a:ea typeface="Nirmala UI" panose="020B0502040204020203" pitchFamily="34" charset="0"/>
                <a:cs typeface="Nirmala UI" panose="020B0502040204020203" pitchFamily="34" charset="0"/>
              </a:rPr>
              <a:t>“उन्होंने भी अपनी–अपनी लाठी को डाल दिया, और वे भी अजगर बन गईं। पर हारून की लाठी उनकी लाठियों को निगल गई।” </a:t>
            </a:r>
            <a:r>
              <a:rPr lang="hi-IN" sz="1400" b="1" i="1" dirty="0">
                <a:solidFill>
                  <a:srgbClr val="3A4567"/>
                </a:solidFill>
                <a:latin typeface="Nirmala UI" panose="020B0502040204020203" pitchFamily="34" charset="0"/>
                <a:ea typeface="Nirmala UI" panose="020B0502040204020203" pitchFamily="34" charset="0"/>
                <a:cs typeface="Nirmala UI" panose="020B0502040204020203" pitchFamily="34" charset="0"/>
              </a:rPr>
              <a:t>(निर्गमन 7:12)</a:t>
            </a:r>
            <a:endParaRPr lang="en" sz="1400" b="1" i="1" dirty="0">
              <a:solidFill>
                <a:srgbClr val="3A4567"/>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30B65F5-184A-D4E4-6B37-DB6DEE7E580C}"/>
              </a:ext>
            </a:extLst>
          </p:cNvPr>
          <p:cNvSpPr txBox="1"/>
          <p:nvPr/>
        </p:nvSpPr>
        <p:spPr>
          <a:xfrm>
            <a:off x="175138" y="1330949"/>
            <a:ext cx="667179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कहा कि इस्राएल का छुटकारा एक युद्ध था जो उसने स्वयं मिस्र के देवताओं के विरुद्ध लड़ा था। (निर्गमन 12:12; गिनती 33:4)।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persona, a rayas, corbata, vistiendo&#10;&#10;El contenido generado por IA puede ser incorrecto.">
            <a:extLst>
              <a:ext uri="{FF2B5EF4-FFF2-40B4-BE49-F238E27FC236}">
                <a16:creationId xmlns:a16="http://schemas.microsoft.com/office/drawing/2014/main" id="{99C8C92B-BB39-DAB2-5C88-2A6D9B9A7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3155" y="57324"/>
            <a:ext cx="1928153" cy="3429426"/>
          </a:xfrm>
          <a:prstGeom prst="rect">
            <a:avLst/>
          </a:prstGeom>
        </p:spPr>
      </p:pic>
      <p:pic>
        <p:nvPicPr>
          <p:cNvPr id="13" name="Imagen 12" descr="Pintura de unas personas&#10;&#10;El contenido generado por IA puede ser incorrecto.">
            <a:extLst>
              <a:ext uri="{FF2B5EF4-FFF2-40B4-BE49-F238E27FC236}">
                <a16:creationId xmlns:a16="http://schemas.microsoft.com/office/drawing/2014/main" id="{75929E2A-56AF-9B1E-B736-87811D91B4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346" r="1446"/>
          <a:stretch>
            <a:fillRect/>
          </a:stretch>
        </p:blipFill>
        <p:spPr>
          <a:xfrm>
            <a:off x="173601" y="3181150"/>
            <a:ext cx="5398524" cy="3525927"/>
          </a:xfrm>
          <a:prstGeom prst="rect">
            <a:avLst/>
          </a:prstGeom>
          <a:ln w="38100" cap="sq">
            <a:solidFill>
              <a:srgbClr val="E08C6E"/>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613FD9F9-09C2-AF44-F67F-8D02EB2C3B59}"/>
              </a:ext>
            </a:extLst>
          </p:cNvPr>
          <p:cNvSpPr txBox="1"/>
          <p:nvPr/>
        </p:nvSpPr>
        <p:spPr>
          <a:xfrm>
            <a:off x="5667398" y="3522983"/>
            <a:ext cx="652460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लाठी को साँप में बदलकर, परमेश्वर सीधे इस देवी को चुनौती दे रहा था (निर्गमन 7:10)। क्या वह फिरौन की रक्षा कर पाएगी?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a:extLst>
              <a:ext uri="{FF2B5EF4-FFF2-40B4-BE49-F238E27FC236}">
                <a16:creationId xmlns:a16="http://schemas.microsoft.com/office/drawing/2014/main" id="{EC270841-C439-4E99-8C90-D7E2A02E701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522322A-8022-85C6-A809-BE559355E2EF}"/>
              </a:ext>
            </a:extLst>
          </p:cNvPr>
          <p:cNvSpPr txBox="1"/>
          <p:nvPr/>
        </p:nvSpPr>
        <p:spPr>
          <a:xfrm>
            <a:off x="173601" y="2346611"/>
            <a:ext cx="667333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मुकुट पर, जो उसकी शक्ति का प्रतीक था, फिरौन ने एक सुंदर नाग पहना था जो देवी उदयेत का प्रतिनिधित्व करता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396FC0F6-9B03-5367-D796-5741C791E609}"/>
              </a:ext>
            </a:extLst>
          </p:cNvPr>
          <p:cNvSpPr txBox="1"/>
          <p:nvPr/>
        </p:nvSpPr>
        <p:spPr>
          <a:xfrm>
            <a:off x="5684797" y="6111624"/>
            <a:ext cx="652460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प्रकार परमेश्वर ने दिखाया कि मिस्र के देवता नहीं, बल्कि वह ही सर्वोच्च सामर्थ्य और अधिकार रखता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B8DDBEB-529F-6458-00BC-0FDECC76B4CB}"/>
              </a:ext>
            </a:extLst>
          </p:cNvPr>
          <p:cNvSpPr txBox="1"/>
          <p:nvPr/>
        </p:nvSpPr>
        <p:spPr>
          <a:xfrm>
            <a:off x="5684797" y="4504004"/>
            <a:ext cx="652460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शैतान ने जादूगरों के ज़रिए चमत्कार की नकल की (निर्गमन 7:11)। लेकिन वह जीवन नहीं बना सकता; उसके साँप सिर्फ़ साँपों जैसे दिखते थे। हालाँकि, परमेश्वर ने एक जीवित साँप बनाया था, जो निर्जीव प्राणियों को खा सकता था (निर्गमन 7:12)।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575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ppt_w"/>
                                          </p:val>
                                        </p:tav>
                                        <p:tav tm="100000">
                                          <p:val>
                                            <p:strVal val="#ppt_w"/>
                                          </p:val>
                                        </p:tav>
                                      </p:tavLst>
                                    </p:anim>
                                    <p:anim calcmode="lin" valueType="num">
                                      <p:cBhvr>
                                        <p:cTn id="27" dur="500" fill="hold"/>
                                        <p:tgtEl>
                                          <p:spTgt spid="7"/>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360"/>
                                          </p:val>
                                        </p:tav>
                                        <p:tav tm="100000">
                                          <p:val>
                                            <p:fltVal val="0"/>
                                          </p:val>
                                        </p:tav>
                                      </p:tavLst>
                                    </p:anim>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A55B2-7EEB-96AE-8682-60586465427D}"/>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contourW="25400">
              <a:bevelT h="25400" prst="softRound"/>
            </a:sp3d>
          </a:bodyPr>
          <a:lstStyle/>
          <a:p>
            <a:pPr algn="ctr"/>
            <a:r>
              <a:rPr lang="hi-IN" sz="4400" b="1" spc="600" dirty="0">
                <a:ln w="9525">
                  <a:noFill/>
                  <a:prstDash val="solid"/>
                </a:ln>
                <a:blipFill>
                  <a:blip r:embed="rId4"/>
                  <a:tile tx="0" ty="0" sx="100000" sy="100000" flip="none" algn="tl"/>
                </a:blipFill>
                <a:effectLst>
                  <a:outerShdw blurRad="12700" dist="63500" dir="2700000" algn="tl" rotWithShape="0">
                    <a:srgbClr val="FFB098"/>
                  </a:outerShdw>
                </a:effectLst>
                <a:latin typeface="Nirmala UI" panose="020B0502040204020203" pitchFamily="34" charset="0"/>
                <a:ea typeface="Nirmala UI" panose="020B0502040204020203" pitchFamily="34" charset="0"/>
                <a:cs typeface="Nirmala UI" panose="020B0502040204020203" pitchFamily="34" charset="0"/>
              </a:rPr>
              <a:t>एक कठोर हृदय </a:t>
            </a:r>
            <a:endParaRPr lang="en" sz="4400" b="1" spc="600" dirty="0">
              <a:ln w="9525">
                <a:noFill/>
                <a:prstDash val="solid"/>
              </a:ln>
              <a:blipFill>
                <a:blip r:embed="rId4"/>
                <a:tile tx="0" ty="0" sx="100000" sy="100000" flip="none" algn="tl"/>
              </a:blipFill>
              <a:effectLst>
                <a:outerShdw blurRad="12700" dist="63500" dir="2700000" algn="tl" rotWithShape="0">
                  <a:srgbClr val="FFB098"/>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4380C4B-9373-AD63-A168-B7A9773F0231}"/>
              </a:ext>
            </a:extLst>
          </p:cNvPr>
          <p:cNvSpPr txBox="1"/>
          <p:nvPr/>
        </p:nvSpPr>
        <p:spPr>
          <a:xfrm>
            <a:off x="0" y="662768"/>
            <a:ext cx="12192000" cy="353943"/>
          </a:xfrm>
          <a:prstGeom prst="rect">
            <a:avLst/>
          </a:prstGeom>
          <a:noFill/>
        </p:spPr>
        <p:txBody>
          <a:bodyPr wrap="square">
            <a:spAutoFit/>
            <a:scene3d>
              <a:camera prst="orthographicFront"/>
              <a:lightRig rig="threePt" dir="t"/>
            </a:scene3d>
            <a:sp3d extrusionH="57150">
              <a:bevelT w="38100" h="38100"/>
            </a:sp3d>
          </a:bodyPr>
          <a:lstStyle/>
          <a:p>
            <a:pPr algn="ctr"/>
            <a:r>
              <a:rPr lang="hi-IN" sz="17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“परन्तु फ़िरौन का मन और हठीला हो गया, और यहोवा के वचन के अनुसार उसने मूसा और हारून की बातों को नहीं माना।” </a:t>
            </a:r>
            <a:r>
              <a:rPr lang="hi-IN" sz="14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(निर्गमन 7:13)</a:t>
            </a:r>
            <a:endParaRPr lang="en" sz="11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17459D9-68F7-BBC9-E995-23A439A6A564}"/>
              </a:ext>
            </a:extLst>
          </p:cNvPr>
          <p:cNvSpPr txBox="1"/>
          <p:nvPr/>
        </p:nvSpPr>
        <p:spPr>
          <a:xfrm>
            <a:off x="3676852" y="1051354"/>
            <a:ext cx="844135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 की पुस्तक में 9 बार कहा गया है कि परमेश्वर ने फिरौन के हृदय को कठोर कर दिया (निर्गमन 4:21; 7:3; 9:12; 10:1; 10:20; 10:27; 11:10; 14:4; 14:8), और 9 बार फिर कहा गया है कि फिरौन ने स्वयं अपना हृदय कठोर कर दिया (निर्गमन 7:13; 7:14; 7:22; 8:15; 8:19; 8:32; 9:7; 9:34; 9:35)। तो फिरौन का हृदय किसने कठोर कर दिया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interior, tabla, vidrio, florero&#10;&#10;El contenido generado por IA puede ser incorrecto.">
            <a:extLst>
              <a:ext uri="{FF2B5EF4-FFF2-40B4-BE49-F238E27FC236}">
                <a16:creationId xmlns:a16="http://schemas.microsoft.com/office/drawing/2014/main" id="{84754893-A1C4-D832-7D95-B5D514620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9702" y="1243860"/>
            <a:ext cx="1677445" cy="3000882"/>
          </a:xfrm>
          <a:prstGeom prst="rect">
            <a:avLst/>
          </a:prstGeom>
        </p:spPr>
      </p:pic>
      <p:pic>
        <p:nvPicPr>
          <p:cNvPr id="8" name="Imagen 7" descr="Mano de una persona&#10;&#10;El contenido generado por IA puede ser incorrecto.">
            <a:extLst>
              <a:ext uri="{FF2B5EF4-FFF2-40B4-BE49-F238E27FC236}">
                <a16:creationId xmlns:a16="http://schemas.microsoft.com/office/drawing/2014/main" id="{2D9491FC-5E42-BC6A-DB7D-53EAA5241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674" y="1243860"/>
            <a:ext cx="1823687" cy="3000882"/>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D3FCBB26-CAA5-75E2-1021-30D0BF91F3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6088" y="3863390"/>
            <a:ext cx="4165196" cy="2903700"/>
          </a:xfrm>
          <a:prstGeom prst="roundRect">
            <a:avLst>
              <a:gd name="adj" fmla="val 4167"/>
            </a:avLst>
          </a:prstGeom>
          <a:solidFill>
            <a:srgbClr val="FFFFFF"/>
          </a:solidFill>
          <a:ln w="76200" cap="sq">
            <a:solidFill>
              <a:srgbClr val="8A0003"/>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080797F-174A-A96C-FB89-2E3FA62FB560}"/>
              </a:ext>
            </a:extLst>
          </p:cNvPr>
          <p:cNvSpPr txBox="1"/>
          <p:nvPr/>
        </p:nvSpPr>
        <p:spPr>
          <a:xfrm>
            <a:off x="171640" y="4577426"/>
            <a:ext cx="752857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छठी विपत्ति के बाद, परमेश्वर ने उसका हृदय कठोर कर दिया (निर्गमन 9:12)। फिरौन ने स्पष्ट रूप से पश्चाताप की दहलीज पार कर ली थी। हालाँकि, सातवीं विपत्ति में, उसे एक और मौका दिया गया, लेकिन उसने फिर से अपना हृदय कठोर कर लिया (निर्गमन 9:34-35)।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BFE1A211-6E64-AD53-8617-376EB90FDA88}"/>
              </a:ext>
            </a:extLst>
          </p:cNvPr>
          <p:cNvSpPr txBox="1"/>
          <p:nvPr/>
        </p:nvSpPr>
        <p:spPr>
          <a:xfrm>
            <a:off x="3676852" y="2672056"/>
            <a:ext cx="844135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 पाँच विपत्तियों के बाद, यह स्पष्ट रूप से कहा गया है कि फिरौन ने अपना हृदय कठोर कर लिया। अर्थात्, उसने इस्राएल को स्वतंत्र करने के पवित्र आत्मा के आह्वान पर सकारात्मक प्रतिक्रिया देने से इनकार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19" name="Grupo 18">
            <a:extLst>
              <a:ext uri="{FF2B5EF4-FFF2-40B4-BE49-F238E27FC236}">
                <a16:creationId xmlns:a16="http://schemas.microsoft.com/office/drawing/2014/main" id="{64C8EB67-F939-2EA0-8396-0473C4BC0E98}"/>
              </a:ext>
            </a:extLst>
          </p:cNvPr>
          <p:cNvGrpSpPr/>
          <p:nvPr/>
        </p:nvGrpSpPr>
        <p:grpSpPr>
          <a:xfrm>
            <a:off x="3429443" y="3628713"/>
            <a:ext cx="4203394" cy="914411"/>
            <a:chOff x="3496818" y="3628713"/>
            <a:chExt cx="4203394" cy="914411"/>
          </a:xfrm>
        </p:grpSpPr>
        <p:pic>
          <p:nvPicPr>
            <p:cNvPr id="16" name="Imagen 15" descr="Imagen que contiene muñeca, juguete, mujer, hombre&#10;&#10;El contenido generado por IA puede ser incorrecto.">
              <a:extLst>
                <a:ext uri="{FF2B5EF4-FFF2-40B4-BE49-F238E27FC236}">
                  <a16:creationId xmlns:a16="http://schemas.microsoft.com/office/drawing/2014/main" id="{DEFDE8BC-C98E-5D42-A38A-C91B289773D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10;&#10;El contenido generado por IA puede ser incorrecto.">
              <a:extLst>
                <a:ext uri="{FF2B5EF4-FFF2-40B4-BE49-F238E27FC236}">
                  <a16:creationId xmlns:a16="http://schemas.microsoft.com/office/drawing/2014/main" id="{9E10AB2E-0C05-D525-714C-5B6D58D89E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2030" y="3628713"/>
              <a:ext cx="1288243" cy="914411"/>
            </a:xfrm>
            <a:prstGeom prst="rect">
              <a:avLst/>
            </a:prstGeom>
          </p:spPr>
        </p:pic>
      </p:grpSp>
      <p:sp>
        <p:nvSpPr>
          <p:cNvPr id="7" name="CuadroTexto 6">
            <a:extLst>
              <a:ext uri="{FF2B5EF4-FFF2-40B4-BE49-F238E27FC236}">
                <a16:creationId xmlns:a16="http://schemas.microsoft.com/office/drawing/2014/main" id="{587D80DF-4D40-3B87-4B33-7A8CBDC75DC3}"/>
              </a:ext>
            </a:extLst>
          </p:cNvPr>
          <p:cNvSpPr txBox="1"/>
          <p:nvPr/>
        </p:nvSpPr>
        <p:spPr>
          <a:xfrm>
            <a:off x="171640" y="5935167"/>
            <a:ext cx="752857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तब से, उसका भाग्य तय हो गया था। परमेश्वर ने फिरौन का हृदय कठोर कर दिया था क्योंकि उसने पश्चाताप न करने का दृढ़ निश्चय कर लिया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441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648954-9D07-68FA-50A4-B6CB4B2810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E68AFB-7452-E282-0EFE-15C2B4C23C18}"/>
              </a:ext>
            </a:extLst>
          </p:cNvPr>
          <p:cNvSpPr txBox="1"/>
          <p:nvPr/>
        </p:nvSpPr>
        <p:spPr>
          <a:xfrm>
            <a:off x="798898" y="1638755"/>
            <a:ext cx="10818795"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"प्रकाश के प्रत्येक अस्वीकार पर, प्रभु ने अपनी शक्ति का अधिक स्पष्ट प्रदर्शन किया; लेकिन स्वर्ग के परमेश्वर की शक्ति और महिमा के प्रत्येक नए प्रमाण के साथ राजा की हठधर्मिता बढ़ती गई, जब तक कि दिव्य तरकश से दया का अंतिम तीर समाप्त नहीं हो गया। फिर वह व्यक्ति अपने ही लगातार प्रतिरोध के कारण पूरी तरह से कठोर हो गया। फिरौन ने हठ का बीज बोया, और उसने अपने चरित्र में उसी की फसल काटी। प्रभु उसे समझाने के लिए और कुछ नहीं कर सकता था, क्योंकि वह हठ और पूर्वाग्रह में बंधा हुआ था, जहाँ पवित्र आत्मा उसके हृदय तक नहीं पहुँच सकता था। फिरौन को उसके अविश्वास और हृदय की कठोरता के कारण छोड़ दिया गया था।“</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1AE1EA3-C854-4738-445B-9DEB6A485FB8}"/>
              </a:ext>
            </a:extLst>
          </p:cNvPr>
          <p:cNvSpPr txBox="1"/>
          <p:nvPr/>
        </p:nvSpPr>
        <p:spPr>
          <a:xfrm>
            <a:off x="4009371" y="530180"/>
            <a:ext cx="5020926" cy="369332"/>
          </a:xfrm>
          <a:prstGeom prst="rect">
            <a:avLst/>
          </a:prstGeom>
          <a:noFill/>
        </p:spPr>
        <p:txBody>
          <a:bodyPr wrap="none" rtlCol="0">
            <a:spAutoFit/>
          </a:bodyPr>
          <a:lstStyle/>
          <a:p>
            <a:pPr algn="r"/>
            <a:r>
              <a:rPr lang="hi-IN" b="1" dirty="0">
                <a:latin typeface="Nirmala UI" panose="020B0502040204020203" pitchFamily="34" charset="0"/>
                <a:ea typeface="Nirmala UI" panose="020B0502040204020203" pitchFamily="34" charset="0"/>
                <a:cs typeface="Nirmala UI" panose="020B0502040204020203" pitchFamily="34" charset="0"/>
              </a:rPr>
              <a:t>ई जी व्हाइट (द रिव्यू एंड हेराल्ड, 17 फरवरी, 1891)</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32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B20BA9-1DFE-768A-8ED1-97BD54F759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62C098-87EF-3D43-0109-CB53CF601837}"/>
              </a:ext>
            </a:extLst>
          </p:cNvPr>
          <p:cNvSpPr txBox="1"/>
          <p:nvPr/>
        </p:nvSpPr>
        <p:spPr>
          <a:xfrm>
            <a:off x="3433320" y="2900515"/>
            <a:ext cx="5356718" cy="1138867"/>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hi-IN" sz="6000" b="1" dirty="0">
                <a:ln/>
                <a:solidFill>
                  <a:srgbClr val="006699"/>
                </a:solidFill>
                <a:effectLst>
                  <a:outerShdw blurRad="50800" dist="76200" dir="13500000" algn="br" rotWithShape="0">
                    <a:srgbClr val="004364">
                      <a:alpha val="40000"/>
                    </a:srgbClr>
                  </a:outerShdw>
                </a:effectLst>
                <a:latin typeface="Nirmala UI" panose="020B0502040204020203" pitchFamily="34" charset="0"/>
                <a:ea typeface="Nirmala UI" panose="020B0502040204020203" pitchFamily="34" charset="0"/>
                <a:cs typeface="Nirmala UI" panose="020B0502040204020203" pitchFamily="34" charset="0"/>
              </a:rPr>
              <a:t>विपत्तियाँ</a:t>
            </a:r>
            <a:endParaRPr lang="en" sz="6000" b="1" dirty="0">
              <a:ln/>
              <a:solidFill>
                <a:srgbClr val="006699"/>
              </a:solidFill>
              <a:effectLst>
                <a:outerShdw blurRad="50800" dist="76200" dir="13500000" algn="br" rotWithShape="0">
                  <a:srgbClr val="004364">
                    <a:alpha val="4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agua, tabla, parado, pareja&#10;&#10;El contenido generado por IA puede ser incorrecto.">
            <a:extLst>
              <a:ext uri="{FF2B5EF4-FFF2-40B4-BE49-F238E27FC236}">
                <a16:creationId xmlns:a16="http://schemas.microsoft.com/office/drawing/2014/main" id="{6DF10C50-14D6-EA3C-4B47-D1E458DEFDA1}"/>
              </a:ext>
            </a:extLst>
          </p:cNvPr>
          <p:cNvPicPr>
            <a:picLocks noChangeAspect="1"/>
          </p:cNvPicPr>
          <p:nvPr/>
        </p:nvPicPr>
        <p:blipFill>
          <a:blip r:embed="rId3" cstate="email">
            <a:extLst>
              <a:ext uri="{28A0092B-C50C-407E-A947-70E740481C1C}">
                <a14:useLocalDpi xmlns:a14="http://schemas.microsoft.com/office/drawing/2010/main"/>
              </a:ext>
            </a:extLst>
          </a:blip>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10;&#10;El contenido generado por IA puede ser incorrecto.">
            <a:extLst>
              <a:ext uri="{FF2B5EF4-FFF2-40B4-BE49-F238E27FC236}">
                <a16:creationId xmlns:a16="http://schemas.microsoft.com/office/drawing/2014/main" id="{B424D368-F74F-B140-5673-B4D7142C434F}"/>
              </a:ext>
            </a:extLst>
          </p:cNvPr>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a:xfrm>
            <a:off x="9438969" y="182127"/>
            <a:ext cx="2591840" cy="6493747"/>
          </a:xfrm>
          <a:prstGeom prst="rect">
            <a:avLst/>
          </a:prstGeom>
          <a:ln>
            <a:noFill/>
          </a:ln>
          <a:effectLst>
            <a:softEdge rad="112500"/>
          </a:effectLst>
        </p:spPr>
      </p:pic>
    </p:spTree>
    <p:extLst>
      <p:ext uri="{BB962C8B-B14F-4D97-AF65-F5344CB8AC3E}">
        <p14:creationId xmlns:p14="http://schemas.microsoft.com/office/powerpoint/2010/main" val="43832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55492-204D-1C05-ADBD-79B73F183B8D}"/>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hi-IN"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“यहोवा यों कहता है, इससे तू जान लेगा कि मैं ही परमेश्वर हूँ; देख, मैं अपने हाथ की लाठी को नील नदी के जल पर मारूँगा, और जल लहू बन जाएगा” </a:t>
            </a:r>
            <a:r>
              <a:rPr lang="hi-IN" sz="1400"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(निर्गमन 7:17)</a:t>
            </a:r>
            <a:endParaRPr lang="en" sz="1100" b="1" i="1"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9132D8B-2616-0037-BF4D-5653E0A3534D}"/>
              </a:ext>
            </a:extLst>
          </p:cNvPr>
          <p:cNvSpPr txBox="1"/>
          <p:nvPr/>
        </p:nvSpPr>
        <p:spPr>
          <a:xfrm>
            <a:off x="1" y="0"/>
            <a:ext cx="12191998" cy="769441"/>
          </a:xfrm>
          <a:prstGeom prst="rect">
            <a:avLst/>
          </a:prstGeom>
          <a:noFill/>
        </p:spPr>
        <p:txBody>
          <a:bodyPr wrap="square" rtlCol="0">
            <a:spAutoFit/>
          </a:bodyPr>
          <a:lstStyle/>
          <a:p>
            <a:pPr algn="ctr"/>
            <a:r>
              <a:rPr lang="hi-I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पहली विपत्ती (हल्की): लहू</a:t>
            </a:r>
            <a:endParaRPr lang="e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19FE6557-F4DD-5E64-BA32-759560EAEA40}"/>
              </a:ext>
            </a:extLst>
          </p:cNvPr>
          <p:cNvSpPr txBox="1"/>
          <p:nvPr/>
        </p:nvSpPr>
        <p:spPr>
          <a:xfrm>
            <a:off x="395287" y="4229087"/>
            <a:ext cx="3681413" cy="400110"/>
          </a:xfrm>
          <a:prstGeom prst="rect">
            <a:avLst/>
          </a:prstGeom>
          <a:noFill/>
        </p:spPr>
        <p:txBody>
          <a:bodyPr wrap="square">
            <a:spAutoFit/>
          </a:bodyPr>
          <a:lstStyle/>
          <a:p>
            <a:pPr lvl="0">
              <a:spcBef>
                <a:spcPts val="600"/>
              </a:spcBef>
              <a:defRPr/>
            </a:pPr>
            <a:r>
              <a:rPr lang="hi-IN" sz="2000" b="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निर्गमन 7:14-25.</a:t>
            </a:r>
            <a:endParaRPr kumimoji="0" lang="en" sz="2000" b="1" i="0" u="none" strike="noStrike" kern="1200" cap="none" spc="0" normalizeH="0" baseline="0" noProof="0" dirty="0">
              <a:ln>
                <a:noFill/>
              </a:ln>
              <a:solidFill>
                <a:srgbClr val="C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3" name="Diagrama 12">
            <a:extLst>
              <a:ext uri="{FF2B5EF4-FFF2-40B4-BE49-F238E27FC236}">
                <a16:creationId xmlns:a16="http://schemas.microsoft.com/office/drawing/2014/main" id="{CC9BC21C-4F62-D018-51DC-C1F4EC9ECA1E}"/>
              </a:ext>
            </a:extLst>
          </p:cNvPr>
          <p:cNvGraphicFramePr/>
          <p:nvPr>
            <p:extLst>
              <p:ext uri="{D42A27DB-BD31-4B8C-83A1-F6EECF244321}">
                <p14:modId xmlns:p14="http://schemas.microsoft.com/office/powerpoint/2010/main" val="2300444001"/>
              </p:ext>
            </p:extLst>
          </p:nvPr>
        </p:nvGraphicFramePr>
        <p:xfrm>
          <a:off x="395287" y="1619250"/>
          <a:ext cx="2957513"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Un grupo de personas junto a un cuerpo de agua junto a un caballo&#10;&#10;El contenido generado por IA puede ser incorrecto.">
            <a:extLst>
              <a:ext uri="{FF2B5EF4-FFF2-40B4-BE49-F238E27FC236}">
                <a16:creationId xmlns:a16="http://schemas.microsoft.com/office/drawing/2014/main" id="{5E31FE68-9DF5-C985-E372-5F873ADC9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8442964-3B70-F5C5-6321-7BC287B788F0}"/>
              </a:ext>
            </a:extLst>
          </p:cNvPr>
          <p:cNvSpPr txBox="1"/>
          <p:nvPr/>
        </p:nvSpPr>
        <p:spPr>
          <a:xfrm>
            <a:off x="395287" y="4898705"/>
            <a:ext cx="3681413"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नील नदी ने अपनी बाढ़ से मिस्र को जीवन दिया। लेकिन पानी के स्रोत किसने बनाए? जादूगरों ने पानी को बदलने की नकल की, लेकिन वे इसे उलट नहीं पाए।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87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827</TotalTime>
  <Words>1744</Words>
  <Application>Microsoft Office PowerPoint</Application>
  <PresentationFormat>Panorámica</PresentationFormat>
  <Paragraphs>80</Paragraphs>
  <Slides>18</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Arial</vt:lpstr>
      <vt:lpstr>Aptos Display</vt:lpstr>
      <vt:lpstr>Aptos</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137</cp:revision>
  <dcterms:created xsi:type="dcterms:W3CDTF">2025-06-28T14:27:47Z</dcterms:created>
  <dcterms:modified xsi:type="dcterms:W3CDTF">2025-07-04T15:11:52Z</dcterms:modified>
</cp:coreProperties>
</file>