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7" d="100"/>
          <a:sy n="27" d="100"/>
        </p:scale>
        <p:origin x="78" y="1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hi-IN" sz="1800" b="1" spc="3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बसलेल, जिसने पूरी परियोजना का निर्देशन किया (निर्गमन 31:2)</a:t>
          </a:r>
          <a:endParaRPr lang="es-ES" sz="18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hi-IN" sz="1800" b="1" spc="3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अहोलीआब, जो उसका मुख्य सहायक था (निर्गमन 31:6)</a:t>
          </a:r>
          <a:endParaRPr lang="es-ES" sz="18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hi-IN" sz="1800" b="1" spc="3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अन्य लोग जिन्होंने इस कार्य में मदद की (निर्गमन 31:6)</a:t>
          </a:r>
          <a:endParaRPr lang="es-ES" sz="18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4"/>
          <a:ext cx="8246744" cy="291645"/>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608"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बसलेल, जिसने पूरी परियोजना का निर्देशन किया (निर्गमन 31:2)</a:t>
          </a:r>
          <a:endParaRPr lang="es-ES" sz="1800" kern="12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rot="10800000">
        <a:off x="470940" y="124"/>
        <a:ext cx="8173833" cy="291645"/>
      </dsp:txXfrm>
    </dsp:sp>
    <dsp:sp modelId="{EF3CCA59-81A0-4CFB-9BD7-693127657E33}">
      <dsp:nvSpPr>
        <dsp:cNvPr id="0" name=""/>
        <dsp:cNvSpPr/>
      </dsp:nvSpPr>
      <dsp:spPr>
        <a:xfrm>
          <a:off x="107370" y="124"/>
          <a:ext cx="291645" cy="291645"/>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4682"/>
          <a:ext cx="8246744" cy="291645"/>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608"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अहोलीआब, जो उसका मुख्य सहायक था (निर्गमन 31:6)</a:t>
          </a:r>
          <a:endParaRPr lang="es-ES" sz="1800" kern="12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rot="10800000">
        <a:off x="470940" y="364682"/>
        <a:ext cx="8173833" cy="291645"/>
      </dsp:txXfrm>
    </dsp:sp>
    <dsp:sp modelId="{95EC20E9-3580-42EE-8128-37BE0DCED7C8}">
      <dsp:nvSpPr>
        <dsp:cNvPr id="0" name=""/>
        <dsp:cNvSpPr/>
      </dsp:nvSpPr>
      <dsp:spPr>
        <a:xfrm>
          <a:off x="107370" y="364682"/>
          <a:ext cx="291645" cy="291645"/>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9239"/>
          <a:ext cx="8246744" cy="291645"/>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608"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अन्य लोग जिन्होंने इस कार्य में मदद की (निर्गमन 31:6)</a:t>
          </a:r>
          <a:endParaRPr lang="es-ES" sz="1800" kern="1200" spc="3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rot="10800000">
        <a:off x="470940" y="729239"/>
        <a:ext cx="8173833" cy="291645"/>
      </dsp:txXfrm>
    </dsp:sp>
    <dsp:sp modelId="{AD88A7F4-3CC8-4AD8-9946-F05F96607909}">
      <dsp:nvSpPr>
        <dsp:cNvPr id="0" name=""/>
        <dsp:cNvSpPr/>
      </dsp:nvSpPr>
      <dsp:spPr>
        <a:xfrm>
          <a:off x="107370" y="729239"/>
          <a:ext cx="291645" cy="291645"/>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8/3/2025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03/08/2025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03/08/2025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986825" y="4217216"/>
            <a:ext cx="27069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hi-IN" sz="5200" b="1" dirty="0">
                <a:ln w="9525">
                  <a:solidFill>
                    <a:srgbClr val="A37101"/>
                  </a:solidFill>
                  <a:prstDash val="solid"/>
                </a:ln>
                <a:solidFill>
                  <a:srgbClr val="F1A501"/>
                </a:solidFill>
                <a:effectLst>
                  <a:outerShdw blurRad="12700" dist="38100" dir="2700000" algn="tl" rotWithShape="0">
                    <a:srgbClr val="FFDF97"/>
                  </a:outerShdw>
                </a:effectLst>
                <a:latin typeface="Nirmala UI" panose="020B0502040204020203" pitchFamily="34" charset="0"/>
                <a:ea typeface="Nirmala UI" panose="020B0502040204020203" pitchFamily="34" charset="0"/>
                <a:cs typeface="Nirmala UI" panose="020B0502040204020203" pitchFamily="34" charset="0"/>
              </a:rPr>
              <a:t>वाचा और नमूना</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lvl="0" algn="ctr">
              <a:defRPr/>
            </a:pPr>
            <a:r>
              <a:rPr lang="hi-IN" sz="1600" b="1" dirty="0">
                <a:solidFill>
                  <a:srgbClr val="00CC0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10, सितम्बर 30, 2025 के लिए </a:t>
            </a:r>
            <a:endPar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TextBox 5"/>
          <p:cNvSpPr txBox="1"/>
          <p:nvPr/>
        </p:nvSpPr>
        <p:spPr>
          <a:xfrm>
            <a:off x="54321" y="72435"/>
            <a:ext cx="4490519" cy="369332"/>
          </a:xfrm>
          <a:prstGeom prst="rect">
            <a:avLst/>
          </a:prstGeom>
          <a:noFill/>
        </p:spPr>
        <p:txBody>
          <a:bodyPr wrap="square" rtlCol="0">
            <a:spAutoFit/>
          </a:bodyPr>
          <a:lstStyle/>
          <a:p>
            <a:pPr lvl="0"/>
            <a:r>
              <a:rPr lang="hi-IN" b="1" dirty="0">
                <a:solidFill>
                  <a:srgbClr val="00CC0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IN" dirty="0"/>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28995"/>
            <a:ext cx="12192000" cy="769441"/>
          </a:xfrm>
          <a:prstGeom prst="rect">
            <a:avLst/>
          </a:prstGeom>
          <a:noFill/>
        </p:spPr>
        <p:txBody>
          <a:bodyPr wrap="square">
            <a:spAutoFit/>
            <a:scene3d>
              <a:camera prst="orthographicFront"/>
              <a:lightRig rig="flat" dir="t"/>
            </a:scene3d>
            <a:sp3d extrusionH="57150">
              <a:bevelT h="25400" prst="softRound"/>
            </a:sp3d>
          </a:bodyPr>
          <a:lstStyle/>
          <a:p>
            <a:pPr lvl="0" algn="ctr">
              <a:defRPr/>
            </a:pPr>
            <a:r>
              <a:rPr lang="hi-IN" sz="4400" b="1" dirty="0">
                <a:ln w="6600">
                  <a:solidFill>
                    <a:srgbClr val="FF5050"/>
                  </a:solidFill>
                  <a:prstDash val="solid"/>
                </a:ln>
                <a:solidFill>
                  <a:srgbClr val="66FFFF"/>
                </a:solidFill>
                <a:effectLst>
                  <a:outerShdw dist="38100" dir="2700000" algn="tl" rotWithShape="0">
                    <a:prstClr val="black"/>
                  </a:outerShdw>
                </a:effectLst>
                <a:latin typeface="Nirmala UI" panose="020B0502040204020203" pitchFamily="34" charset="0"/>
                <a:ea typeface="Nirmala UI" panose="020B0502040204020203" pitchFamily="34" charset="0"/>
                <a:cs typeface="Nirmala UI" panose="020B0502040204020203" pitchFamily="34" charset="0"/>
              </a:rPr>
              <a:t>नमूने की तैयारी </a:t>
            </a:r>
            <a:endPar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605909"/>
            <a:ext cx="12192000" cy="646331"/>
          </a:xfrm>
          <a:prstGeom prst="rect">
            <a:avLst/>
          </a:prstGeom>
          <a:noFill/>
        </p:spPr>
        <p:txBody>
          <a:bodyPr wrap="square">
            <a:spAutoFit/>
          </a:bodyPr>
          <a:lstStyle/>
          <a:p>
            <a:pPr lvl="0" algn="ctr">
              <a:defRPr/>
            </a:pPr>
            <a:r>
              <a:rPr lang="hi-IN" b="1" i="1" dirty="0">
                <a:solidFill>
                  <a:srgbClr val="FFFF66"/>
                </a:solidFill>
                <a:effectLst>
                  <a:glow rad="88900">
                    <a:srgbClr val="CF32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“सुन, मैं ऊरी के पुत्र बसलेल को, जो हूर का पोता और यहूदा के गोत्र का है, नाम लेकर बुलाता हूँ। 3और मैं उसको परमेश्‍वर के आत्मा से जो बुद्धि, प्रवीणता, ज्ञान, और सब प्रकार के कार्यों की समझ देनेवाला आत्मा है, परिपूर्ण करता हूँ” </a:t>
            </a:r>
            <a:r>
              <a:rPr lang="hi-IN" sz="1400" b="1" i="1" dirty="0">
                <a:solidFill>
                  <a:srgbClr val="FFFF66"/>
                </a:solidFill>
                <a:effectLst>
                  <a:glow rad="88900">
                    <a:srgbClr val="CF320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31:2-3)</a:t>
            </a:r>
            <a:endParaRPr kumimoji="0" lang="es-ES" sz="1400" b="1" i="1"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89903"/>
            <a:ext cx="12052701" cy="1015663"/>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हालाँकि परमेश्वर ने मूसा को निर्माण के बारे में बहुत विस्तृत निर्देश दिए थे, लेकिन उसने उसे हर विवरण नहीं बताया। पीतल का हौज़, करूब, याजकों की पगड़ियाँ वगैरह कैसी दिखनी चाहिए? इससे पवित्र आत्मा को निर्माणकर्ताओं के उपहारों के साथ काम करने का मौका मिला।</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100431015"/>
              </p:ext>
            </p:extLst>
          </p:nvPr>
        </p:nvGraphicFramePr>
        <p:xfrm>
          <a:off x="139297" y="4302427"/>
          <a:ext cx="9042803" cy="1021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416043"/>
            <a:ext cx="9148394" cy="707886"/>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पवित्रस्थान के निर्माण के निर्देशों के बीच, सब्त का विशेष उल्लेख है। (निर्गमन 31:12-17) सब्त का इन सब से क्या संबंध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76780"/>
            <a:ext cx="12052700" cy="400110"/>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इन विवरणों के लिए, पवित्र आत्मा ने विशेष उपहार प्रदान किये:</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6122274"/>
            <a:ext cx="9042804"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पवित्रता ही कुंजी है। पवित्र परमेश्वर के निकट पहुँचने के लिए, हमें उसके समान पवित्र होना चाहिए। सब्त उस पवित्रता का प्रतीक है (निर्गमन 31:13; यहेजकेल 20:12, 20)।</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82125" y="576158"/>
            <a:ext cx="7702787" cy="5339923"/>
          </a:xfrm>
          <a:prstGeom prst="rect">
            <a:avLst/>
          </a:prstGeom>
          <a:noFill/>
        </p:spPr>
        <p:txBody>
          <a:bodyPr wrap="square">
            <a:spAutoFit/>
          </a:bodyPr>
          <a:lstStyle/>
          <a:p>
            <a:pPr lvl="0" algn="just">
              <a:spcBef>
                <a:spcPts val="600"/>
              </a:spcBef>
              <a:defRPr/>
            </a:pPr>
            <a:r>
              <a:rPr lang="hi-IN" sz="28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“परमेश्वर के निवास स्थान के रूप में पवित्रस्थान के निर्माण में, मूसा को स्वर्ग की वस्तुओं के नमूने के अनुसार सभी चीजें बनाने का निर्देश दिया गया था। परमेश्वर ने उसे पहाड़ पर बुलाया और उसे स्वर्गीय वस्तुएं दिखाईं, और उनके समान तम्बू और उससे संबंधित सभी वस्तुएं बनाई गईं।</a:t>
            </a:r>
          </a:p>
          <a:p>
            <a:pPr lvl="0" algn="just">
              <a:spcBef>
                <a:spcPts val="600"/>
              </a:spcBef>
              <a:defRPr/>
            </a:pPr>
            <a:r>
              <a:rPr lang="hi-IN" sz="28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इसलिए इस्राएल के सामने, जिसे वह अपना निवास स्थान बनाना चाहता था, उसने अपने चरित्र का यशस्वी आदर्श प्रकट किया। […] लेकिन इस आदर्श को प्राप्त करने में वे स्वयं असमर्थ थे। सीनै में हुए प्रकटन से उन्हें केवल अपनी आवश्यकता और असहायता का ही एहसास हुआ”</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231984" y="6429474"/>
            <a:ext cx="2826416" cy="338554"/>
          </a:xfrm>
          <a:prstGeom prst="rect">
            <a:avLst/>
          </a:prstGeom>
          <a:noFill/>
        </p:spPr>
        <p:txBody>
          <a:bodyPr wrap="none" rtlCol="0">
            <a:spAutoFit/>
          </a:bodyPr>
          <a:lstStyle/>
          <a:p>
            <a:pPr lvl="0" algn="r">
              <a:defRPr/>
            </a:pPr>
            <a:r>
              <a:rPr lang="hi-IN" sz="16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ई जी व्हाइट (शिक्षा, पृष्ट 35-36)</a:t>
            </a:r>
            <a:endParaRPr kumimoji="0" lang="en" sz="16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1" y="5387811"/>
            <a:ext cx="12191999" cy="1215717"/>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sz="2650" b="1" i="1" dirty="0">
                <a:ln w="12700" cmpd="sng">
                  <a:noFill/>
                  <a:prstDash val="solid"/>
                </a:ln>
                <a:solidFill>
                  <a:srgbClr val="953DA1"/>
                </a:solidFill>
                <a:latin typeface="Nirmala UI" panose="020B0502040204020203" pitchFamily="34" charset="0"/>
                <a:ea typeface="Nirmala UI" panose="020B0502040204020203" pitchFamily="34" charset="0"/>
                <a:cs typeface="Nirmala UI" panose="020B0502040204020203" pitchFamily="34" charset="0"/>
              </a:rPr>
              <a:t>“मूसा ने लोगों के पास जाकर यहोवा की सब बातें और सब नियम सुना दिए। तब सब लोग एक स्वर में बोल उठे, “जितनी बातें यहोवा ने कही हैं उन सब बातों को हम मानेंगे।</a:t>
            </a:r>
            <a:r>
              <a:rPr lang="en-US" sz="2650" b="1" i="1" dirty="0">
                <a:ln w="12700" cmpd="sng">
                  <a:noFill/>
                  <a:prstDash val="solid"/>
                </a:ln>
                <a:solidFill>
                  <a:srgbClr val="953DA1"/>
                </a:solidFill>
                <a:latin typeface="Nirmala UI" panose="020B0502040204020203" pitchFamily="34" charset="0"/>
                <a:ea typeface="Nirmala UI" panose="020B0502040204020203" pitchFamily="34" charset="0"/>
                <a:cs typeface="Nirmala UI" panose="020B0502040204020203" pitchFamily="34" charset="0"/>
              </a:rPr>
              <a:t>’”</a:t>
            </a:r>
            <a:r>
              <a:rPr lang="hi-IN" sz="2650" b="1" i="1" dirty="0">
                <a:ln w="12700" cmpd="sng">
                  <a:noFill/>
                  <a:prstDash val="solid"/>
                </a:ln>
                <a:solidFill>
                  <a:srgbClr val="953DA1"/>
                </a:solidFill>
                <a:latin typeface="Nirmala UI" panose="020B0502040204020203" pitchFamily="34" charset="0"/>
                <a:ea typeface="Nirmala UI" panose="020B0502040204020203" pitchFamily="34" charset="0"/>
                <a:cs typeface="Nirmala UI" panose="020B0502040204020203" pitchFamily="34" charset="0"/>
              </a:rPr>
              <a:t> </a:t>
            </a:r>
            <a:r>
              <a:rPr lang="hi-IN" sz="2000" b="1" i="1" dirty="0">
                <a:ln w="12700" cmpd="sng">
                  <a:noFill/>
                  <a:prstDash val="solid"/>
                </a:ln>
                <a:solidFill>
                  <a:srgbClr val="953DA1"/>
                </a:solidFill>
                <a:latin typeface="Nirmala UI" panose="020B0502040204020203" pitchFamily="34" charset="0"/>
                <a:ea typeface="Nirmala UI" panose="020B0502040204020203" pitchFamily="34" charset="0"/>
                <a:cs typeface="Nirmala UI" panose="020B0502040204020203" pitchFamily="34" charset="0"/>
              </a:rPr>
              <a:t>निर्गमन 24:3 </a:t>
            </a:r>
            <a:endParaRPr kumimoji="0" lang="es-ES" sz="2000" b="1" i="1" u="none" strike="noStrike" kern="1200" cap="none" spc="0" normalizeH="0" baseline="0" noProof="0" dirty="0">
              <a:ln w="12700" cmpd="sng">
                <a:noFill/>
                <a:prstDash val="solid"/>
              </a:ln>
              <a:solidFill>
                <a:srgbClr val="953DA1"/>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lvl="0">
              <a:spcBef>
                <a:spcPts val="600"/>
              </a:spcBef>
              <a:defRPr/>
            </a:pPr>
            <a:r>
              <a:rPr lang="hi-IN" sz="2000" b="1" dirty="0">
                <a:solidFill>
                  <a:srgbClr val="FFEC00"/>
                </a:solidFill>
                <a:effectLst>
                  <a:outerShdw blurRad="38100" dist="38100" dir="2700000" algn="tl">
                    <a:srgbClr val="000000">
                      <a:alpha val="43137"/>
                    </a:srgbClr>
                  </a:outerShdw>
                </a:effectLst>
                <a:highlight>
                  <a:srgbClr val="4200FF"/>
                </a:highlight>
                <a:latin typeface="Nirmala UI" panose="020B0502040204020203" pitchFamily="34" charset="0"/>
                <a:ea typeface="Nirmala UI" panose="020B0502040204020203" pitchFamily="34" charset="0"/>
                <a:cs typeface="Nirmala UI" panose="020B0502040204020203" pitchFamily="34" charset="0"/>
              </a:rPr>
              <a:t>वाचा:</a:t>
            </a:r>
            <a:endPar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वाचा का लहू (निर्गमन 24:1-6, 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वाचा का निभाना (निर्गमन 24:7)</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वाचा का भोज (निर्गमन 24:9-18)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0">
              <a:spcBef>
                <a:spcPts val="1800"/>
              </a:spcBef>
              <a:defRPr/>
            </a:pPr>
            <a:r>
              <a:rPr lang="hi-IN" sz="2000" b="1" dirty="0">
                <a:solidFill>
                  <a:srgbClr val="D3FF19"/>
                </a:solidFill>
                <a:effectLst>
                  <a:outerShdw blurRad="38100" dist="38100" dir="2700000" algn="tl">
                    <a:srgbClr val="000000">
                      <a:alpha val="43137"/>
                    </a:srgbClr>
                  </a:outerShdw>
                </a:effectLst>
                <a:highlight>
                  <a:srgbClr val="9100C4"/>
                </a:highlight>
                <a:latin typeface="Nirmala UI" panose="020B0502040204020203" pitchFamily="34" charset="0"/>
                <a:ea typeface="Nirmala UI" panose="020B0502040204020203" pitchFamily="34" charset="0"/>
                <a:cs typeface="Nirmala UI" panose="020B0502040204020203" pitchFamily="34" charset="0"/>
              </a:rPr>
              <a:t>नमूना:</a:t>
            </a:r>
            <a:endPar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नमूने का उद्देश्य (निर्गमन 25:1-9)</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नमूने की तैयारी (निर्गमन 31:1-18)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58E85338-5679-FC9A-748B-C710C3661B8D}"/>
              </a:ext>
            </a:extLst>
          </p:cNvPr>
          <p:cNvSpPr txBox="1"/>
          <p:nvPr/>
        </p:nvSpPr>
        <p:spPr>
          <a:xfrm>
            <a:off x="235390" y="201643"/>
            <a:ext cx="7161290" cy="1015663"/>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दस आज्ञाओं की ऊँची घोषणा करने और मूसा को नियमों का एक बुनियादी संग्रह देने के बाद, परमेश्वर इस्राएल के साथ एक वाचा बाँधना चाहता था।</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235390" y="1909803"/>
            <a:ext cx="7161290" cy="132343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वाचा को एक पुस्तक पर लिखने के बाद, दोनों पक्षों को उसकी पुष्टि करनी होती थी। लोगों ने यह कहकर उसकी पुष्टि की कि वे उसका पालन करेंगे। परमेश्वर ने उसकी पुष्टि कैसे की? लहू से; एक भोज से; और एक नमूने के साथ जिससे उन्हें वाचा समझने में मदद मिल सके।</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235391" y="1181094"/>
            <a:ext cx="7161290"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वाचा सरल थी: मैं तुम्हारा परमेश्वर हूँगा, मैं तुम्हारी रक्षा करूँगा और तुम्हें आशीर्वाद दूँगा; तुम मेरे नियमों का पालन करो।</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hi-IN" sz="4800" b="1" spc="150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वाचा</a:t>
            </a:r>
            <a:endPar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lvl="0" algn="ctr">
              <a:defRPr/>
            </a:pPr>
            <a:r>
              <a:rPr lang="hi-IN" sz="4400" b="1" spc="300" dirty="0">
                <a:ln/>
                <a:solidFill>
                  <a:srgbClr val="FF0000"/>
                </a:solidFill>
                <a:effectLst>
                  <a:glow rad="127000">
                    <a:srgbClr val="FFFF66"/>
                  </a:glow>
                </a:effectLst>
                <a:latin typeface="Nirmala UI" panose="020B0502040204020203" pitchFamily="34" charset="0"/>
                <a:ea typeface="Nirmala UI" panose="020B0502040204020203" pitchFamily="34" charset="0"/>
                <a:cs typeface="Nirmala UI" panose="020B0502040204020203" pitchFamily="34" charset="0"/>
              </a:rPr>
              <a:t>वाचा का लहू </a:t>
            </a:r>
            <a:endParaRPr kumimoji="0" lang="en" sz="4400" b="1" i="0" u="none" strike="noStrike" kern="1200" cap="none" spc="300" normalizeH="0" baseline="0" noProof="0" dirty="0">
              <a:ln/>
              <a:solidFill>
                <a:srgbClr val="FF0000"/>
              </a:solidFill>
              <a:effectLst>
                <a:glow rad="127000">
                  <a:srgbClr val="FFFF66"/>
                </a:glo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hi-IN" b="1" i="1" dirty="0">
                <a:solidFill>
                  <a:srgbClr val="2A4111"/>
                </a:solidFill>
                <a:latin typeface="Nirmala UI" panose="020B0502040204020203" pitchFamily="34" charset="0"/>
                <a:ea typeface="Nirmala UI" panose="020B0502040204020203" pitchFamily="34" charset="0"/>
                <a:cs typeface="Nirmala UI" panose="020B0502040204020203" pitchFamily="34" charset="0"/>
              </a:rPr>
              <a:t>“तब मूसा ने लहू लेकर लोगों पर छिड़क दिया, और उन से कहा, “देखो, यह उस वाचा का लहू है, जिसे यहोवा ने इन सब वचनों पर तुम्हारे साथ बाँधी है।’” </a:t>
            </a:r>
            <a:r>
              <a:rPr lang="hi-IN" sz="1400" b="1" i="1" dirty="0">
                <a:solidFill>
                  <a:srgbClr val="2A4111"/>
                </a:solidFill>
                <a:latin typeface="Nirmala UI" panose="020B0502040204020203" pitchFamily="34" charset="0"/>
                <a:ea typeface="Nirmala UI" panose="020B0502040204020203" pitchFamily="34" charset="0"/>
                <a:cs typeface="Nirmala UI" panose="020B0502040204020203" pitchFamily="34" charset="0"/>
              </a:rPr>
              <a:t>(निर्गमन 24:8)</a:t>
            </a:r>
            <a:endParaRPr kumimoji="0" lang="en" sz="1100" b="1" i="1" u="none" strike="noStrike" kern="1200" cap="none" spc="0" normalizeH="0" baseline="0" noProof="0" dirty="0">
              <a:ln>
                <a:noFill/>
              </a:ln>
              <a:solidFill>
                <a:srgbClr val="2A4111"/>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400110"/>
          </a:xfrm>
          <a:prstGeom prst="rect">
            <a:avLst/>
          </a:prstGeom>
          <a:noFill/>
        </p:spPr>
        <p:txBody>
          <a:bodyPr wrap="square" rtlCol="0">
            <a:spAutoFit/>
          </a:bodyPr>
          <a:lstStyle/>
          <a:p>
            <a:pPr lvl="0">
              <a:spcBef>
                <a:spcPts val="600"/>
              </a:spcBef>
              <a:defRPr/>
            </a:pPr>
            <a:r>
              <a:rPr lang="hi-IN" sz="2000" b="1"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 वाचा कैसे बनी?</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785652"/>
          </a:xfrm>
          <a:prstGeom prst="rect">
            <a:avLst/>
          </a:prstGeom>
          <a:noFill/>
        </p:spPr>
        <p:txBody>
          <a:bodyPr wrap="square" rtlCol="0">
            <a:spAutoFit/>
          </a:bodyPr>
          <a:lstStyle/>
          <a:p>
            <a:pPr marL="447675" lvl="0" indent="-447675">
              <a:buFont typeface="+mj-lt"/>
              <a:buAutoNum type="arabicPeriod"/>
              <a:defRPr/>
            </a:pPr>
            <a:r>
              <a:rPr lang="hi-IN" sz="2000" b="1" dirty="0">
                <a:solidFill>
                  <a:srgbClr val="FF66FF">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वाचा पढ़ी गई (निर्गमन 24:3)</a:t>
            </a:r>
            <a:endPar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FF505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लोगों ने सकारात्मक प्रतिक्रिया दी (निर्गमन 24:3)</a:t>
            </a:r>
            <a:endPar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FFFF66">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लिखित रूप में दर्ज किया गया (निर्गमन 24:4)</a:t>
            </a:r>
            <a:endPar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00CC0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एक वेदी बनाई गई (निर्गमन 24:4)</a:t>
            </a:r>
            <a:endPar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FF9900">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12 स्तंभ खड़े किए गए (निर्गमन 24:4)</a:t>
            </a:r>
            <a:endPar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0099FF">
                    <a:lumMod val="20000"/>
                    <a:lumOff val="8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होमबलि चढ़ाई गई (निर्गमन 24:5)</a:t>
            </a:r>
            <a:endPar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E4D2F2"/>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आधा लहू वेदी पर छिड़का गया (निर्गमन 24:6)</a:t>
            </a:r>
            <a:endPar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E0FFC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वाचा फिर से पढ़ी गई (निर्गमन 24:7)</a:t>
            </a:r>
            <a:endPar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FFBEA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लोगों ने फिर से सकारात्मक प्रतिक्रिया दी (निर्गमन 24:7)</a:t>
            </a:r>
            <a:endPar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BDD3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बाकी आधा लहू लोगों पर छिड़का गया (निर्गमन 24:8)</a:t>
            </a:r>
            <a:endPar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FFDDA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 ने इसे "वाचा का लहू" घोषित किया (निर्गमन 24:8; मत्ती 26:28)</a:t>
            </a:r>
            <a:endPar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a:p>
            <a:pPr marL="447675" lvl="0" indent="-447675">
              <a:buFont typeface="+mj-lt"/>
              <a:buAutoNum type="arabicPeriod"/>
              <a:defRPr/>
            </a:pPr>
            <a:r>
              <a:rPr lang="hi-IN" sz="2000" b="1" dirty="0">
                <a:solidFill>
                  <a:srgbClr val="FFFFCC"/>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वाचा की पुष्टि के लिए एक भोज का आयोजन किया गया (निर्गमन 24:7) 24:9-11)</a:t>
            </a:r>
            <a:endPar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707886"/>
          </a:xfrm>
          <a:prstGeom prst="rect">
            <a:avLst/>
          </a:prstGeom>
          <a:noFill/>
        </p:spPr>
        <p:txBody>
          <a:bodyPr wrap="square" rtlCol="0">
            <a:spAutoFit/>
          </a:bodyPr>
          <a:lstStyle/>
          <a:p>
            <a:pPr lvl="0" algn="just">
              <a:spcBef>
                <a:spcPts val="600"/>
              </a:spcBef>
              <a:defRPr/>
            </a:pPr>
            <a:r>
              <a:rPr lang="hi-IN" sz="2000" b="1"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ने इस्राएल को एक जाति के रूप में मान्यता दी (12 स्तंभ); उसने विशेष रूप से युवाओं को महत्व दिया; और उसने स्वयं को प्रत्येक व्यक्ति के प्रति समर्पित किया (अपना लहू उन पर छिड़का)।</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400110"/>
          </a:xfrm>
          <a:prstGeom prst="rect">
            <a:avLst/>
          </a:prstGeom>
          <a:noFill/>
        </p:spPr>
        <p:txBody>
          <a:bodyPr wrap="square">
            <a:spAutoFit/>
          </a:bodyPr>
          <a:lstStyle/>
          <a:p>
            <a:pPr lvl="0" algn="just">
              <a:spcBef>
                <a:spcPts val="600"/>
              </a:spcBef>
              <a:defRPr/>
            </a:pPr>
            <a:r>
              <a:rPr lang="hi-IN" sz="2000" b="1" dirty="0">
                <a:solidFill>
                  <a:prstClr val="white"/>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हमसे व्यक्तिगत रूप से और विश्वासियों के समुदाय के रूप में सम्बन्ध चाहता है।</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lvl="0" algn="ctr">
              <a:defRPr/>
            </a:pPr>
            <a:r>
              <a:rPr lang="hi-IN" sz="4400" b="1" dirty="0">
                <a:ln w="10160">
                  <a:solidFill>
                    <a:srgbClr val="FF9900"/>
                  </a:solidFill>
                  <a:prstDash val="solid"/>
                </a:ln>
                <a:solidFill>
                  <a:srgbClr val="FFFFFF"/>
                </a:solidFill>
                <a:effectLst>
                  <a:outerShdw blurRad="38100" dist="2286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rPr>
              <a:t>वाचा का निभाना </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b="1" i="1" dirty="0">
                <a:solidFill>
                  <a:srgbClr val="037CD8"/>
                </a:solidFill>
                <a:latin typeface="Nirmala UI" panose="020B0502040204020203" pitchFamily="34" charset="0"/>
                <a:ea typeface="Nirmala UI" panose="020B0502040204020203" pitchFamily="34" charset="0"/>
                <a:cs typeface="Nirmala UI" panose="020B0502040204020203" pitchFamily="34" charset="0"/>
              </a:rPr>
              <a:t>“तब वाचा की पुस्तक को लेकर लोगों को पढ़ कर सुनाया; उसे सुनकर उन्होंने कहा, “जो कुछ यहोवा ने कहा है उस सब को हम करेंगे, और उसकी आज्ञा मानेंगे।’ ” </a:t>
            </a:r>
            <a:r>
              <a:rPr lang="hi-IN" sz="1400" b="1" i="1" dirty="0">
                <a:solidFill>
                  <a:srgbClr val="037CD8"/>
                </a:solidFill>
                <a:latin typeface="Nirmala UI" panose="020B0502040204020203" pitchFamily="34" charset="0"/>
                <a:ea typeface="Nirmala UI" panose="020B0502040204020203" pitchFamily="34" charset="0"/>
                <a:cs typeface="Nirmala UI" panose="020B0502040204020203" pitchFamily="34" charset="0"/>
              </a:rPr>
              <a:t>(निर्गमन 24:7)</a:t>
            </a:r>
            <a:endParaRPr kumimoji="0" lang="en" sz="1100" b="1" i="1" u="none" strike="noStrike" kern="1200" cap="none" spc="0" normalizeH="0" baseline="0" noProof="0" dirty="0">
              <a:ln>
                <a:noFill/>
              </a:ln>
              <a:solidFill>
                <a:srgbClr val="037CD8"/>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पूरी ईमानदारी से, लोगों ने वाचा निभाने के लिए खुद को प्रतिबद्ध किया। यह प्रतिबद्धता अल्पकालिक थी (निर्गमन 32:8)।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864956" cy="1938992"/>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स्वभाव से हम अवज्ञाकारी हैं (रोमियों 7:18), और हम अपनी प्रवृत्ति को बदलने के लिए कुछ भी नहीं कर सकते हैं (रोमियों 7:24)।</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0" y="5795311"/>
            <a:ext cx="9052129" cy="969496"/>
          </a:xfrm>
          <a:prstGeom prst="rect">
            <a:avLst/>
          </a:prstGeom>
          <a:noFill/>
        </p:spPr>
        <p:txBody>
          <a:bodyPr wrap="square">
            <a:spAutoFit/>
          </a:bodyPr>
          <a:lstStyle/>
          <a:p>
            <a:pPr lvl="0" algn="just">
              <a:spcBef>
                <a:spcPts val="600"/>
              </a:spcBef>
              <a:defRPr/>
            </a:pPr>
            <a:r>
              <a:rPr lang="hi-IN" sz="19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लेकिन अगर हम परमेश्वर को अनुमति दें, तो वह हमारा स्वभाव बदल सकता है (यहेजकेल 36:26-27)। वह शुद्ध करता है, छीन लेता है, देता है, और स्थापित करता है ताकि हम उसकी आज्ञा मान सकें। केवल वही हमें मज़बूत बनाता है (2 कुरिन्थियों 12:10)।</a:t>
            </a:r>
            <a:endParaRPr kumimoji="0" lang="en" sz="19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0786"/>
            <a:ext cx="8958264" cy="400110"/>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हमारे अच्छे इरादों के बावजूद, हमें परमेश्वर की आज्ञा मानने से क्या रोकता है?</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अगली पीढ़ी ने भी वाचा निभाने का संकल्प लिया (यहोशू 24:18)। लेकिन यहोशू ने उन्हें स्पष्ट रूप से चेतावनी दी: "तुम से यहोवा की सेवा नहीं हो सकती" (यहोशू 24:19)।</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44255"/>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hi-IN" sz="4400" b="1" spc="300" dirty="0">
                <a:ln/>
                <a:solidFill>
                  <a:srgbClr val="00CC00"/>
                </a:solidFill>
                <a:effectLst>
                  <a:outerShdw blurRad="38100" dist="127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वाचा का भोज </a:t>
            </a:r>
            <a:endPar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74433"/>
            <a:ext cx="9237966"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hi-IN" b="1" i="1" dirty="0">
                <a:solidFill>
                  <a:srgbClr val="FF9900">
                    <a:lumMod val="50000"/>
                  </a:srgbClr>
                </a:solidFill>
                <a:latin typeface="Nirmala UI" panose="020B0502040204020203" pitchFamily="34" charset="0"/>
                <a:ea typeface="Nirmala UI" panose="020B0502040204020203" pitchFamily="34" charset="0"/>
                <a:cs typeface="Nirmala UI" panose="020B0502040204020203" pitchFamily="34" charset="0"/>
              </a:rPr>
              <a:t>“तब मूसा, हारून, नादाब, अबीहू और इस्राएलियों के सत्तर पुरनिए ऊपर गए; […]तब उन्होंने परमेश्‍वर का दर्शन किया, और खाया पिया।” </a:t>
            </a:r>
            <a:r>
              <a:rPr lang="hi-IN" sz="1400" b="1" i="1" dirty="0">
                <a:solidFill>
                  <a:srgbClr val="FF9900">
                    <a:lumMod val="50000"/>
                  </a:srgbClr>
                </a:solidFill>
                <a:latin typeface="Nirmala UI" panose="020B0502040204020203" pitchFamily="34" charset="0"/>
                <a:ea typeface="Nirmala UI" panose="020B0502040204020203" pitchFamily="34" charset="0"/>
                <a:cs typeface="Nirmala UI" panose="020B0502040204020203" pitchFamily="34" charset="0"/>
              </a:rPr>
              <a:t>(निर्गमन 24:9, 11)</a:t>
            </a:r>
            <a:endParaRPr kumimoji="0" lang="es-ES" sz="1400" b="1" i="1" u="none" strike="noStrike" kern="1200" cap="none" spc="0" normalizeH="0" baseline="0" noProof="0" dirty="0">
              <a:ln>
                <a:noFill/>
              </a:ln>
              <a:solidFill>
                <a:srgbClr val="FF9900">
                  <a:lumMod val="50000"/>
                </a:srgbClr>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707886"/>
          </a:xfrm>
          <a:prstGeom prst="rect">
            <a:avLst/>
          </a:prstGeom>
          <a:noFill/>
        </p:spPr>
        <p:txBody>
          <a:bodyPr wrap="square" rtlCol="0">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जैसा कि हम याकूब और लाबान के उदाहरण में देखते हैं, प्राचीन पूर्व में वाचा की पुष्टि में दोनों पक्षों द्वारा साझा भोजन शामिल होता था (उत्पत्ति 31:44-54)।</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87723"/>
            <a:ext cx="7281052"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जब यीशु ने नई वाचा की स्थापना की, तो उसने ऐसा 12 प्रेरितों के साथ भोजन साझा करके किया। (मत्ती 26:26-28)।</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2246769"/>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हर बार जब हम प्रभु भोज में भाग लेते हैं, तो हम परमेश्वर के साथ अपनी वाचा को नवीनीकृत करते हैं। रोटी और दाखरस ग्रहण करके, हम यीशु में प्राप्त क्षमा और उद्धार का उत्सव मनाते हैं (1 कुरिन्थियों 11:26)।</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187060"/>
            <a:ext cx="7281052" cy="1015663"/>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सीनै में, परमेश्वर ने 74 लोगों को “वाचा भोज” दिया: मूसा, हारून, नादाब, अबीहू, और 70 बुजुर्ग, जो सभी लोगों का प्रतिनिधित्व करते थे (निर्गमन 24:9-11)।</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707886"/>
          </a:xfrm>
          <a:prstGeom prst="rect">
            <a:avLst/>
          </a:prstGeom>
          <a:noFill/>
        </p:spPr>
        <p:txBody>
          <a:bodyPr wrap="square">
            <a:spAutoFit/>
          </a:bodyPr>
          <a:lstStyle/>
          <a:p>
            <a:pPr lvl="0" algn="just">
              <a:spcBef>
                <a:spcPts val="600"/>
              </a:spcBef>
              <a:defRPr/>
            </a:pPr>
            <a:r>
              <a:rPr lang="hi-IN" sz="2000" b="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उद्धार को अंततः अस्वीकार करने के बावजूद, न तो नादाब, न अबीहू, न ही यहूदा को इस “वाचा भोज” से बाहर रखा गया।</a:t>
            </a:r>
            <a:endParaRPr kumimoji="0" lang="en" sz="2000" b="1" i="0"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lvl="0" algn="ctr">
              <a:defRPr/>
            </a:pPr>
            <a:r>
              <a:rPr lang="hi-IN" sz="4800" b="1" spc="150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नमूना </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7028"/>
            <a:ext cx="10015992" cy="769441"/>
          </a:xfrm>
          <a:prstGeom prst="rect">
            <a:avLst/>
          </a:prstGeom>
          <a:noFill/>
          <a:effectLst>
            <a:outerShdw blurRad="50800" dist="25400" dir="5400000" algn="ctr" rotWithShape="0">
              <a:schemeClr val="tx1"/>
            </a:outerShdw>
          </a:effectLst>
        </p:spPr>
        <p:txBody>
          <a:bodyPr wrap="square">
            <a:spAutoFit/>
          </a:bodyPr>
          <a:lstStyle/>
          <a:p>
            <a:pPr lvl="0" algn="ctr">
              <a:defRPr/>
            </a:pPr>
            <a:r>
              <a:rPr lang="hi-IN" sz="4400" b="1"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latin typeface="Nirmala UI" panose="020B0502040204020203" pitchFamily="34" charset="0"/>
                <a:ea typeface="Nirmala UI" panose="020B0502040204020203" pitchFamily="34" charset="0"/>
                <a:cs typeface="Nirmala UI" panose="020B0502040204020203" pitchFamily="34" charset="0"/>
              </a:rPr>
              <a:t>नमूने का उद्देश्य </a:t>
            </a:r>
            <a:endPar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617194"/>
            <a:ext cx="10015992" cy="369332"/>
          </a:xfrm>
          <a:prstGeom prst="rect">
            <a:avLst/>
          </a:prstGeom>
          <a:noFill/>
        </p:spPr>
        <p:txBody>
          <a:bodyPr wrap="square">
            <a:spAutoFit/>
          </a:bodyPr>
          <a:lstStyle/>
          <a:p>
            <a:pPr lvl="0" algn="ctr">
              <a:defRPr/>
            </a:pPr>
            <a:r>
              <a:rPr lang="hi-IN" b="1" i="1" dirty="0">
                <a:solidFill>
                  <a:srgbClr val="FF9900">
                    <a:lumMod val="40000"/>
                    <a:lumOff val="60000"/>
                  </a:srgb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वे मेरे लिये एक पवित्रस्थान बनाएँ कि मैं उनके बीच निवास करूँ।” (निर्गमन 25:8)</a:t>
            </a:r>
            <a:endParaRPr kumimoji="0" lang="en" sz="1400" b="1" i="1"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lgn="just">
              <a:spcBef>
                <a:spcPts val="600"/>
              </a:spcBef>
              <a:defRPr/>
            </a:pPr>
            <a:r>
              <a:rPr lang="hi-IN" sz="2000" b="1" dirty="0">
                <a:solidFill>
                  <a:prstClr val="white"/>
                </a:solidFill>
                <a:effectLst>
                  <a:glow rad="88900">
                    <a:srgbClr val="041D5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बात की गारंटी के रूप में कि वह वाचा के अपने हिस्से को पूरा करेगा, परमेश्वर ने लोगों के बीच जाकर रहने का निर्णय लिया।</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512777"/>
            <a:ext cx="6210256" cy="1015663"/>
          </a:xfrm>
          <a:prstGeom prst="rect">
            <a:avLst/>
          </a:prstGeom>
          <a:noFill/>
        </p:spPr>
        <p:txBody>
          <a:bodyPr wrap="square">
            <a:spAutoFit/>
          </a:bodyPr>
          <a:lstStyle/>
          <a:p>
            <a:pPr lvl="0" algn="just">
              <a:spcBef>
                <a:spcPts val="600"/>
              </a:spcBef>
              <a:defRPr/>
            </a:pPr>
            <a:r>
              <a:rPr lang="hi-IN" sz="2000" b="1" dirty="0">
                <a:solidFill>
                  <a:prstClr val="white"/>
                </a:solidFill>
                <a:effectLst>
                  <a:glow rad="88900">
                    <a:srgbClr val="041D5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 को नमूना दिखाया गया और उसे बनाने के लिए खास निर्देश दिए गए। लोगों से ज़रूरी सामग्री देने को कहा गया (निर्गमन 25:2-7)।</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449517"/>
            <a:ext cx="5717905" cy="1323439"/>
          </a:xfrm>
          <a:prstGeom prst="rect">
            <a:avLst/>
          </a:prstGeom>
          <a:noFill/>
        </p:spPr>
        <p:txBody>
          <a:bodyPr wrap="square">
            <a:spAutoFit/>
          </a:bodyPr>
          <a:lstStyle/>
          <a:p>
            <a:pPr lvl="0" algn="just">
              <a:spcBef>
                <a:spcPts val="600"/>
              </a:spcBef>
              <a:defRPr/>
            </a:pPr>
            <a:r>
              <a:rPr lang="hi-IN" sz="2000" b="1" dirty="0">
                <a:solidFill>
                  <a:prstClr val="white"/>
                </a:solidFill>
                <a:effectLst>
                  <a:glow rad="88900">
                    <a:srgbClr val="041D5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कोई इस्राएली पवित्रस्थान में प्रवेश करता था, तो वह प्रतीकात्मक रूप से परमेश्वर की उपस्थिति में प्रवेश करता था... जब तक कि यीशु की मृत्यु के बाद पर्दा फट नहीं गया।</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691558"/>
            <a:ext cx="8783194" cy="707886"/>
          </a:xfrm>
          <a:prstGeom prst="rect">
            <a:avLst/>
          </a:prstGeom>
          <a:noFill/>
        </p:spPr>
        <p:txBody>
          <a:bodyPr wrap="square">
            <a:spAutoFit/>
          </a:bodyPr>
          <a:lstStyle/>
          <a:p>
            <a:pPr lvl="0" algn="just">
              <a:spcBef>
                <a:spcPts val="600"/>
              </a:spcBef>
              <a:defRPr/>
            </a:pPr>
            <a:r>
              <a:rPr lang="hi-IN" sz="2000" b="1" dirty="0">
                <a:solidFill>
                  <a:prstClr val="white"/>
                </a:solidFill>
                <a:effectLst>
                  <a:glow rad="88900">
                    <a:srgbClr val="041D5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दोनों पवित्रस्थान और सुलैमान द्वारा निर्मित मंदिर स्वर्ग में निर्मित पवित्रस्थान का नमूना थे (इब्रानियों 8:1-2; 1 राजा 8:27, 30)।</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822078"/>
            <a:ext cx="7402533" cy="1631216"/>
          </a:xfrm>
          <a:prstGeom prst="rect">
            <a:avLst/>
          </a:prstGeom>
          <a:noFill/>
        </p:spPr>
        <p:txBody>
          <a:bodyPr wrap="square">
            <a:spAutoFit/>
          </a:bodyPr>
          <a:lstStyle/>
          <a:p>
            <a:pPr lvl="0" algn="just">
              <a:spcBef>
                <a:spcPts val="600"/>
              </a:spcBef>
              <a:defRPr/>
            </a:pPr>
            <a:r>
              <a:rPr lang="hi-IN" sz="2000" b="1" dirty="0">
                <a:solidFill>
                  <a:prstClr val="white"/>
                </a:solidFill>
                <a:effectLst>
                  <a:glow rad="88900">
                    <a:srgbClr val="041D5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लेकिन परमेश्वर की भौतिक उपस्थिति का अर्थ उन सभी के लिए तत्काल मृत्यु होती (निर्गमन 33:20)। इसलिए, उसने उन्हें एक पवित्र स्थान बनाने का आदेश दिया जहाँ वह अपनी उपस्थिति प्रकट कर सके। यह उपस्थिति प्रतीकों में प्रकट हुई, क्योंकि परमेश्वर किसी भी सांसारिक मंदिर में भौतिक रूप से निवास नहीं करता (प्रेरितों 17:24)।</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84393"/>
            <a:ext cx="3285185" cy="3178957"/>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1677</Words>
  <Application>Microsoft Office PowerPoint</Application>
  <PresentationFormat>Panorámica</PresentationFormat>
  <Paragraphs>74</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Aptos Display</vt:lpstr>
      <vt:lpstr>Arial</vt:lpstr>
      <vt:lpstr>Calibri</vt:lpstr>
      <vt:lpstr>Nirmala UI</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41</cp:revision>
  <dcterms:created xsi:type="dcterms:W3CDTF">2025-07-31T02:29:16Z</dcterms:created>
  <dcterms:modified xsi:type="dcterms:W3CDTF">2025-08-03T04:55:23Z</dcterms:modified>
</cp:coreProperties>
</file>