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305" r:id="rId3"/>
    <p:sldId id="308" r:id="rId4"/>
    <p:sldId id="258" r:id="rId5"/>
    <p:sldId id="307" r:id="rId6"/>
    <p:sldId id="259" r:id="rId7"/>
    <p:sldId id="260" r:id="rId8"/>
    <p:sldId id="261" r:id="rId9"/>
    <p:sldId id="306" r:id="rId10"/>
    <p:sldId id="263" r:id="rId11"/>
    <p:sldId id="264" r:id="rId12"/>
    <p:sldId id="298" r:id="rId13"/>
  </p:sldIdLst>
  <p:sldSz cx="12192000" cy="6858000"/>
  <p:notesSz cx="6858000" cy="9144000"/>
  <p:embeddedFontLst>
    <p:embeddedFont>
      <p:font typeface="Nirmala UI" panose="020B0502040204020203" pitchFamily="34" charset="0"/>
      <p:regular r:id="rId15"/>
      <p:bold r:id="rId16"/>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394D"/>
    <a:srgbClr val="F78546"/>
    <a:srgbClr val="FFFFCC"/>
    <a:srgbClr val="FFFF99"/>
    <a:srgbClr val="771101"/>
    <a:srgbClr val="FF69CD"/>
    <a:srgbClr val="E19479"/>
    <a:srgbClr val="CDDBBF"/>
    <a:srgbClr val="F1CEC1"/>
    <a:srgbClr val="DD83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0" d="100"/>
          <a:sy n="30" d="100"/>
        </p:scale>
        <p:origin x="66" y="154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3A9D04-1963-4F50-9798-4839C3408EF2}" type="datetimeFigureOut">
              <a:rPr lang="es-ES" smtClean="0"/>
              <a:t>04/08/2025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CCC71B-6897-4876-BD30-E3CFF0B7182C}" type="slidenum">
              <a:rPr lang="es-ES" smtClean="0"/>
              <a:t>‹Nº›</a:t>
            </a:fld>
            <a:endParaRPr lang="es-ES"/>
          </a:p>
        </p:txBody>
      </p:sp>
    </p:spTree>
    <p:extLst>
      <p:ext uri="{BB962C8B-B14F-4D97-AF65-F5344CB8AC3E}">
        <p14:creationId xmlns:p14="http://schemas.microsoft.com/office/powerpoint/2010/main" val="297013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CCCC71B-6897-4876-BD30-E3CFF0B7182C}" type="slidenum">
              <a:rPr lang="es-ES" smtClean="0"/>
              <a:t>6</a:t>
            </a:fld>
            <a:endParaRPr lang="es-ES"/>
          </a:p>
        </p:txBody>
      </p:sp>
    </p:spTree>
    <p:extLst>
      <p:ext uri="{BB962C8B-B14F-4D97-AF65-F5344CB8AC3E}">
        <p14:creationId xmlns:p14="http://schemas.microsoft.com/office/powerpoint/2010/main" val="38811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841146-F219-5436-7171-C3A348D4DBD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1F1F72C-B1B3-DE34-2B50-193F7ABCBD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BA474E8-EB6D-1202-66BC-3E4D6F3A8585}"/>
              </a:ext>
            </a:extLst>
          </p:cNvPr>
          <p:cNvSpPr>
            <a:spLocks noGrp="1"/>
          </p:cNvSpPr>
          <p:nvPr>
            <p:ph type="dt" sz="half" idx="10"/>
          </p:nvPr>
        </p:nvSpPr>
        <p:spPr/>
        <p:txBody>
          <a:bodyPr/>
          <a:lstStyle/>
          <a:p>
            <a:fld id="{D16A0F23-947F-4745-A7BD-A729DC9FB4C7}" type="datetimeFigureOut">
              <a:rPr lang="es-ES" smtClean="0"/>
              <a:t>04/08/2025</a:t>
            </a:fld>
            <a:endParaRPr lang="es-ES"/>
          </a:p>
        </p:txBody>
      </p:sp>
      <p:sp>
        <p:nvSpPr>
          <p:cNvPr id="5" name="Marcador de pie de página 4">
            <a:extLst>
              <a:ext uri="{FF2B5EF4-FFF2-40B4-BE49-F238E27FC236}">
                <a16:creationId xmlns:a16="http://schemas.microsoft.com/office/drawing/2014/main" id="{A8404CD6-9EBE-D93E-6ADC-3904AD7031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2F5EDE-41EB-F258-74D9-E83A67AEB046}"/>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61152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750630-9C1A-9181-0E27-7853AB78C6B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AC0C478-3BCF-AEBA-EF51-BA27E028F7E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26A28E8-1BC8-6CB3-585A-6B140B28C540}"/>
              </a:ext>
            </a:extLst>
          </p:cNvPr>
          <p:cNvSpPr>
            <a:spLocks noGrp="1"/>
          </p:cNvSpPr>
          <p:nvPr>
            <p:ph type="dt" sz="half" idx="10"/>
          </p:nvPr>
        </p:nvSpPr>
        <p:spPr/>
        <p:txBody>
          <a:bodyPr/>
          <a:lstStyle/>
          <a:p>
            <a:fld id="{D16A0F23-947F-4745-A7BD-A729DC9FB4C7}" type="datetimeFigureOut">
              <a:rPr lang="es-ES" smtClean="0"/>
              <a:t>04/08/2025</a:t>
            </a:fld>
            <a:endParaRPr lang="es-ES"/>
          </a:p>
        </p:txBody>
      </p:sp>
      <p:sp>
        <p:nvSpPr>
          <p:cNvPr id="5" name="Marcador de pie de página 4">
            <a:extLst>
              <a:ext uri="{FF2B5EF4-FFF2-40B4-BE49-F238E27FC236}">
                <a16:creationId xmlns:a16="http://schemas.microsoft.com/office/drawing/2014/main" id="{40709FE7-7461-5546-A7FE-F27D0746BA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E60E9B-AC43-CBC7-BA2C-DA51E1BC5780}"/>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143969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19AC6B2-3391-148E-15C8-AB8BCDBA21A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8E89D7B-2121-495E-8813-1F1E5175FE3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FEF1885-4939-002E-7B5E-FBB5905ACBBA}"/>
              </a:ext>
            </a:extLst>
          </p:cNvPr>
          <p:cNvSpPr>
            <a:spLocks noGrp="1"/>
          </p:cNvSpPr>
          <p:nvPr>
            <p:ph type="dt" sz="half" idx="10"/>
          </p:nvPr>
        </p:nvSpPr>
        <p:spPr/>
        <p:txBody>
          <a:bodyPr/>
          <a:lstStyle/>
          <a:p>
            <a:fld id="{D16A0F23-947F-4745-A7BD-A729DC9FB4C7}" type="datetimeFigureOut">
              <a:rPr lang="es-ES" smtClean="0"/>
              <a:t>04/08/2025</a:t>
            </a:fld>
            <a:endParaRPr lang="es-ES"/>
          </a:p>
        </p:txBody>
      </p:sp>
      <p:sp>
        <p:nvSpPr>
          <p:cNvPr id="5" name="Marcador de pie de página 4">
            <a:extLst>
              <a:ext uri="{FF2B5EF4-FFF2-40B4-BE49-F238E27FC236}">
                <a16:creationId xmlns:a16="http://schemas.microsoft.com/office/drawing/2014/main" id="{B39E3747-0C9E-F4BE-E881-CA08357F7B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9BAD6B-6619-1C8F-8184-65AA6C8C451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362960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04/08/2025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7258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04/08/2025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509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04/08/2025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3882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04/08/2025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9814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04/08/2025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30229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04/08/2025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91617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04/08/2025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30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04/08/2025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7496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69FA8C-DDDD-5936-5D50-9C8BB98FD76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9D5457-0CDF-4097-67B4-0411D665BFE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023B02-9979-52BE-82EB-19FB12CDB55F}"/>
              </a:ext>
            </a:extLst>
          </p:cNvPr>
          <p:cNvSpPr>
            <a:spLocks noGrp="1"/>
          </p:cNvSpPr>
          <p:nvPr>
            <p:ph type="dt" sz="half" idx="10"/>
          </p:nvPr>
        </p:nvSpPr>
        <p:spPr/>
        <p:txBody>
          <a:bodyPr/>
          <a:lstStyle/>
          <a:p>
            <a:fld id="{D16A0F23-947F-4745-A7BD-A729DC9FB4C7}" type="datetimeFigureOut">
              <a:rPr lang="es-ES" smtClean="0"/>
              <a:t>04/08/2025</a:t>
            </a:fld>
            <a:endParaRPr lang="es-ES"/>
          </a:p>
        </p:txBody>
      </p:sp>
      <p:sp>
        <p:nvSpPr>
          <p:cNvPr id="5" name="Marcador de pie de página 4">
            <a:extLst>
              <a:ext uri="{FF2B5EF4-FFF2-40B4-BE49-F238E27FC236}">
                <a16:creationId xmlns:a16="http://schemas.microsoft.com/office/drawing/2014/main" id="{9678362A-5847-9F7A-9F1C-54759713915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3CBEFF-594B-F983-FC3F-55DAFF6BAE65}"/>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816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04/08/2025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4847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04/08/2025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9993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04/08/2025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29921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63CCFF-4DBA-EB48-90A5-5B6758F3E34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5A0C97B-385A-ADD3-BA1F-B5462DAC73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73AB340-3456-E24F-7EED-5334B35ACC57}"/>
              </a:ext>
            </a:extLst>
          </p:cNvPr>
          <p:cNvSpPr>
            <a:spLocks noGrp="1"/>
          </p:cNvSpPr>
          <p:nvPr>
            <p:ph type="dt" sz="half" idx="10"/>
          </p:nvPr>
        </p:nvSpPr>
        <p:spPr/>
        <p:txBody>
          <a:bodyPr/>
          <a:lstStyle/>
          <a:p>
            <a:fld id="{D16A0F23-947F-4745-A7BD-A729DC9FB4C7}" type="datetimeFigureOut">
              <a:rPr lang="es-ES" smtClean="0"/>
              <a:t>04/08/2025</a:t>
            </a:fld>
            <a:endParaRPr lang="es-ES"/>
          </a:p>
        </p:txBody>
      </p:sp>
      <p:sp>
        <p:nvSpPr>
          <p:cNvPr id="5" name="Marcador de pie de página 4">
            <a:extLst>
              <a:ext uri="{FF2B5EF4-FFF2-40B4-BE49-F238E27FC236}">
                <a16:creationId xmlns:a16="http://schemas.microsoft.com/office/drawing/2014/main" id="{814F0B0A-25EF-2809-90D3-251D594FA1A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DAE6792-CAC3-A48A-87EE-F2906FC7A249}"/>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158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AAACB4-BAEC-9E69-2DB8-B3B6F7F96F0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4A356B-EB4A-FE08-87C1-AB0EA6FEBD4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F834551-E084-BB0A-C56D-B928779D7B5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60A4F92-C3B2-0A39-A52F-1C117DDF6CB2}"/>
              </a:ext>
            </a:extLst>
          </p:cNvPr>
          <p:cNvSpPr>
            <a:spLocks noGrp="1"/>
          </p:cNvSpPr>
          <p:nvPr>
            <p:ph type="dt" sz="half" idx="10"/>
          </p:nvPr>
        </p:nvSpPr>
        <p:spPr/>
        <p:txBody>
          <a:bodyPr/>
          <a:lstStyle/>
          <a:p>
            <a:fld id="{D16A0F23-947F-4745-A7BD-A729DC9FB4C7}" type="datetimeFigureOut">
              <a:rPr lang="es-ES" smtClean="0"/>
              <a:t>04/08/2025</a:t>
            </a:fld>
            <a:endParaRPr lang="es-ES"/>
          </a:p>
        </p:txBody>
      </p:sp>
      <p:sp>
        <p:nvSpPr>
          <p:cNvPr id="6" name="Marcador de pie de página 5">
            <a:extLst>
              <a:ext uri="{FF2B5EF4-FFF2-40B4-BE49-F238E27FC236}">
                <a16:creationId xmlns:a16="http://schemas.microsoft.com/office/drawing/2014/main" id="{4A0ABBAD-5BF0-9593-45B4-F3E3884616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7C2646-C664-7A25-9753-2D790736BFF1}"/>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92865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01504D-D1C9-262A-8F6A-E5C7E498BD8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57991A-6475-C7EA-B05E-4B90452B93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5A88FA3-FF71-8C75-917B-46B94E378DE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1B117C8-2BE1-BA3F-BA98-D31E501558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5D2285-ED20-BF5E-E542-86BA499E7F4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126F1A6-AD80-A9C4-F02F-B43C856882DA}"/>
              </a:ext>
            </a:extLst>
          </p:cNvPr>
          <p:cNvSpPr>
            <a:spLocks noGrp="1"/>
          </p:cNvSpPr>
          <p:nvPr>
            <p:ph type="dt" sz="half" idx="10"/>
          </p:nvPr>
        </p:nvSpPr>
        <p:spPr/>
        <p:txBody>
          <a:bodyPr/>
          <a:lstStyle/>
          <a:p>
            <a:fld id="{D16A0F23-947F-4745-A7BD-A729DC9FB4C7}" type="datetimeFigureOut">
              <a:rPr lang="es-ES" smtClean="0"/>
              <a:t>04/08/2025</a:t>
            </a:fld>
            <a:endParaRPr lang="es-ES"/>
          </a:p>
        </p:txBody>
      </p:sp>
      <p:sp>
        <p:nvSpPr>
          <p:cNvPr id="8" name="Marcador de pie de página 7">
            <a:extLst>
              <a:ext uri="{FF2B5EF4-FFF2-40B4-BE49-F238E27FC236}">
                <a16:creationId xmlns:a16="http://schemas.microsoft.com/office/drawing/2014/main" id="{C3FFC6F5-EF90-D8A7-3A25-892D01597E7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F3582A6-E76D-80CC-11AA-654429D95E6A}"/>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6727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D923F9-EF5A-07E3-256B-CDAC06C5997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62837DC-0E57-B384-0971-2653545347B5}"/>
              </a:ext>
            </a:extLst>
          </p:cNvPr>
          <p:cNvSpPr>
            <a:spLocks noGrp="1"/>
          </p:cNvSpPr>
          <p:nvPr>
            <p:ph type="dt" sz="half" idx="10"/>
          </p:nvPr>
        </p:nvSpPr>
        <p:spPr/>
        <p:txBody>
          <a:bodyPr/>
          <a:lstStyle/>
          <a:p>
            <a:fld id="{D16A0F23-947F-4745-A7BD-A729DC9FB4C7}" type="datetimeFigureOut">
              <a:rPr lang="es-ES" smtClean="0"/>
              <a:t>04/08/2025</a:t>
            </a:fld>
            <a:endParaRPr lang="es-ES"/>
          </a:p>
        </p:txBody>
      </p:sp>
      <p:sp>
        <p:nvSpPr>
          <p:cNvPr id="4" name="Marcador de pie de página 3">
            <a:extLst>
              <a:ext uri="{FF2B5EF4-FFF2-40B4-BE49-F238E27FC236}">
                <a16:creationId xmlns:a16="http://schemas.microsoft.com/office/drawing/2014/main" id="{79314021-BB0C-5161-6FCA-2825DFBEA10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DA39A83-55A0-B7BF-0FA0-EC66839CB1D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92508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C065322-9C37-979B-1894-D4519454F43D}"/>
              </a:ext>
            </a:extLst>
          </p:cNvPr>
          <p:cNvSpPr>
            <a:spLocks noGrp="1"/>
          </p:cNvSpPr>
          <p:nvPr>
            <p:ph type="dt" sz="half" idx="10"/>
          </p:nvPr>
        </p:nvSpPr>
        <p:spPr/>
        <p:txBody>
          <a:bodyPr/>
          <a:lstStyle/>
          <a:p>
            <a:fld id="{D16A0F23-947F-4745-A7BD-A729DC9FB4C7}" type="datetimeFigureOut">
              <a:rPr lang="es-ES" smtClean="0"/>
              <a:t>04/08/2025</a:t>
            </a:fld>
            <a:endParaRPr lang="es-ES"/>
          </a:p>
        </p:txBody>
      </p:sp>
      <p:sp>
        <p:nvSpPr>
          <p:cNvPr id="3" name="Marcador de pie de página 2">
            <a:extLst>
              <a:ext uri="{FF2B5EF4-FFF2-40B4-BE49-F238E27FC236}">
                <a16:creationId xmlns:a16="http://schemas.microsoft.com/office/drawing/2014/main" id="{B4E68F3C-C2FE-76F3-12CD-387AFC5A995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A2D7220-BB30-14AA-C618-CC6DB8ABAFD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35542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E8ED7-D445-A082-9A57-8AF332CBF4A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532526-6932-5B63-A6C8-828DBA726C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04AA950-A443-928E-43BF-CA9FDEA6B1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EC69DA0-6B4A-B276-F04D-3BC224E79123}"/>
              </a:ext>
            </a:extLst>
          </p:cNvPr>
          <p:cNvSpPr>
            <a:spLocks noGrp="1"/>
          </p:cNvSpPr>
          <p:nvPr>
            <p:ph type="dt" sz="half" idx="10"/>
          </p:nvPr>
        </p:nvSpPr>
        <p:spPr/>
        <p:txBody>
          <a:bodyPr/>
          <a:lstStyle/>
          <a:p>
            <a:fld id="{D16A0F23-947F-4745-A7BD-A729DC9FB4C7}" type="datetimeFigureOut">
              <a:rPr lang="es-ES" smtClean="0"/>
              <a:t>04/08/2025</a:t>
            </a:fld>
            <a:endParaRPr lang="es-ES"/>
          </a:p>
        </p:txBody>
      </p:sp>
      <p:sp>
        <p:nvSpPr>
          <p:cNvPr id="6" name="Marcador de pie de página 5">
            <a:extLst>
              <a:ext uri="{FF2B5EF4-FFF2-40B4-BE49-F238E27FC236}">
                <a16:creationId xmlns:a16="http://schemas.microsoft.com/office/drawing/2014/main" id="{049D7C74-108C-03D8-E58E-A71759EB800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6F195DD-A4C0-8465-32B0-22919CEBB494}"/>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37771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53332B-8E71-3C4C-752D-79E0EB3679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1F9DD10-D006-DBF8-9FB4-B6B5C6479C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AD61821-282A-EC61-328E-2761813579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2368C9-D940-F45E-17E4-21C55E13C4CE}"/>
              </a:ext>
            </a:extLst>
          </p:cNvPr>
          <p:cNvSpPr>
            <a:spLocks noGrp="1"/>
          </p:cNvSpPr>
          <p:nvPr>
            <p:ph type="dt" sz="half" idx="10"/>
          </p:nvPr>
        </p:nvSpPr>
        <p:spPr/>
        <p:txBody>
          <a:bodyPr/>
          <a:lstStyle/>
          <a:p>
            <a:fld id="{D16A0F23-947F-4745-A7BD-A729DC9FB4C7}" type="datetimeFigureOut">
              <a:rPr lang="es-ES" smtClean="0"/>
              <a:t>04/08/2025</a:t>
            </a:fld>
            <a:endParaRPr lang="es-ES"/>
          </a:p>
        </p:txBody>
      </p:sp>
      <p:sp>
        <p:nvSpPr>
          <p:cNvPr id="6" name="Marcador de pie de página 5">
            <a:extLst>
              <a:ext uri="{FF2B5EF4-FFF2-40B4-BE49-F238E27FC236}">
                <a16:creationId xmlns:a16="http://schemas.microsoft.com/office/drawing/2014/main" id="{64873B63-BF37-F573-A65A-44AFEF47ABE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97185B-F23B-1633-F833-B703ED858759}"/>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78694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47F11B1-FA42-31B5-5C14-E69F307101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9042EFE-E6B1-096E-85F6-F15CAD1323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FD068C-49BD-B697-EE69-2FD82F06A1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6A0F23-947F-4745-A7BD-A729DC9FB4C7}" type="datetimeFigureOut">
              <a:rPr lang="es-ES" smtClean="0"/>
              <a:t>04/08/2025</a:t>
            </a:fld>
            <a:endParaRPr lang="es-ES"/>
          </a:p>
        </p:txBody>
      </p:sp>
      <p:sp>
        <p:nvSpPr>
          <p:cNvPr id="5" name="Marcador de pie de página 4">
            <a:extLst>
              <a:ext uri="{FF2B5EF4-FFF2-40B4-BE49-F238E27FC236}">
                <a16:creationId xmlns:a16="http://schemas.microsoft.com/office/drawing/2014/main" id="{003CD103-DE84-6218-5CA8-CA49F3A0D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6F032F1-B85E-0439-0005-310D00FF7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A3DF2-6580-488B-B640-745A8B476124}" type="slidenum">
              <a:rPr lang="es-ES" smtClean="0"/>
              <a:t>‹Nº›</a:t>
            </a:fld>
            <a:endParaRPr lang="es-ES"/>
          </a:p>
        </p:txBody>
      </p:sp>
    </p:spTree>
    <p:extLst>
      <p:ext uri="{BB962C8B-B14F-4D97-AF65-F5344CB8AC3E}">
        <p14:creationId xmlns:p14="http://schemas.microsoft.com/office/powerpoint/2010/main" val="4265381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04/08/2025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819365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E97609-714F-F044-9B4C-A499F1DD50B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C4E554-EE6D-98BF-1AA7-04592013E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74F67077-49A5-8577-A355-3761C49D4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descr="Un grupo de personas disfrazadas&#10;&#10;El contenido generado por IA puede ser incorrecto.">
            <a:extLst>
              <a:ext uri="{FF2B5EF4-FFF2-40B4-BE49-F238E27FC236}">
                <a16:creationId xmlns:a16="http://schemas.microsoft.com/office/drawing/2014/main" id="{71D5A260-0665-EABC-2045-FDDA842F313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2" y="762000"/>
            <a:ext cx="12192000" cy="6096000"/>
          </a:xfrm>
          <a:prstGeom prst="rect">
            <a:avLst/>
          </a:prstGeom>
        </p:spPr>
      </p:pic>
      <p:pic>
        <p:nvPicPr>
          <p:cNvPr id="3" name="Imagen 2" descr="Dibujo de una persona&#10;&#10;El contenido generado por IA puede ser incorrecto.">
            <a:extLst>
              <a:ext uri="{FF2B5EF4-FFF2-40B4-BE49-F238E27FC236}">
                <a16:creationId xmlns:a16="http://schemas.microsoft.com/office/drawing/2014/main" id="{76C81359-7274-EB1A-9481-22CE80B52A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35147" y="122067"/>
            <a:ext cx="3342632" cy="2578925"/>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38100">
            <a:solidFill>
              <a:schemeClr val="accent4">
                <a:lumMod val="75000"/>
              </a:schemeClr>
            </a:solidFill>
          </a:ln>
        </p:spPr>
      </p:pic>
      <p:sp>
        <p:nvSpPr>
          <p:cNvPr id="2" name="CuadroTexto 1">
            <a:extLst>
              <a:ext uri="{FF2B5EF4-FFF2-40B4-BE49-F238E27FC236}">
                <a16:creationId xmlns:a16="http://schemas.microsoft.com/office/drawing/2014/main" id="{7B3727AD-97B6-DBB7-C744-95BBECB7F290}"/>
              </a:ext>
            </a:extLst>
          </p:cNvPr>
          <p:cNvSpPr txBox="1"/>
          <p:nvPr/>
        </p:nvSpPr>
        <p:spPr>
          <a:xfrm>
            <a:off x="4124325" y="120783"/>
            <a:ext cx="8067675" cy="2308324"/>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hi-IN" sz="7200" b="1" spc="1000" dirty="0">
                <a:ln w="0"/>
                <a:solidFill>
                  <a:schemeClr val="bg2">
                    <a:lumMod val="50000"/>
                  </a:schemeClr>
                </a:solidFill>
                <a:effectLst>
                  <a:reflection blurRad="6350" stA="53000" endA="300" endPos="35500" dir="5400000" sy="-90000" algn="bl" rotWithShape="0"/>
                </a:effectLst>
                <a:latin typeface="Nirmala UI" panose="020B0502040204020203" pitchFamily="34" charset="0"/>
                <a:ea typeface="Nirmala UI" panose="020B0502040204020203" pitchFamily="34" charset="0"/>
                <a:cs typeface="Nirmala UI" panose="020B0502040204020203" pitchFamily="34" charset="0"/>
              </a:rPr>
              <a:t>धर्मत्याग</a:t>
            </a:r>
            <a:r>
              <a:rPr lang="en" sz="7200" b="1" spc="1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Nirmala UI" panose="020B0502040204020203" pitchFamily="34" charset="0"/>
                <a:ea typeface="Nirmala UI" panose="020B0502040204020203" pitchFamily="34" charset="0"/>
                <a:cs typeface="Nirmala UI" panose="020B0502040204020203" pitchFamily="34" charset="0"/>
              </a:rPr>
              <a:t> </a:t>
            </a:r>
            <a:r>
              <a:rPr lang="hi-IN" sz="7200" b="1" spc="1000" dirty="0">
                <a:ln w="0"/>
                <a:solidFill>
                  <a:srgbClr val="D6AD00"/>
                </a:solidFill>
                <a:effectLst>
                  <a:reflection blurRad="6350" stA="53000" endA="300" endPos="35500" dir="5400000" sy="-90000" algn="bl" rotWithShape="0"/>
                </a:effectLst>
                <a:latin typeface="Nirmala UI" panose="020B0502040204020203" pitchFamily="34" charset="0"/>
                <a:ea typeface="Nirmala UI" panose="020B0502040204020203" pitchFamily="34" charset="0"/>
                <a:cs typeface="Nirmala UI" panose="020B0502040204020203" pitchFamily="34" charset="0"/>
              </a:rPr>
              <a:t>और</a:t>
            </a:r>
            <a:r>
              <a:rPr lang="en" sz="7200" b="1" spc="1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Nirmala UI" panose="020B0502040204020203" pitchFamily="34" charset="0"/>
                <a:ea typeface="Nirmala UI" panose="020B0502040204020203" pitchFamily="34" charset="0"/>
                <a:cs typeface="Nirmala UI" panose="020B0502040204020203" pitchFamily="34" charset="0"/>
              </a:rPr>
              <a:t> </a:t>
            </a:r>
            <a:r>
              <a:rPr lang="hi-IN" sz="7200" b="1" spc="1000" dirty="0">
                <a:ln w="0"/>
                <a:solidFill>
                  <a:schemeClr val="accent4">
                    <a:lumMod val="75000"/>
                  </a:schemeClr>
                </a:solidFill>
                <a:effectLst>
                  <a:reflection blurRad="6350" stA="53000" endA="300" endPos="35500" dir="5400000" sy="-90000" algn="bl" rotWithShape="0"/>
                </a:effectLst>
                <a:latin typeface="Nirmala UI" panose="020B0502040204020203" pitchFamily="34" charset="0"/>
                <a:ea typeface="Nirmala UI" panose="020B0502040204020203" pitchFamily="34" charset="0"/>
                <a:cs typeface="Nirmala UI" panose="020B0502040204020203" pitchFamily="34" charset="0"/>
              </a:rPr>
              <a:t>मध्यस्थता</a:t>
            </a:r>
            <a:endParaRPr lang="en" sz="7200" b="1" spc="1000" dirty="0">
              <a:ln w="0"/>
              <a:solidFill>
                <a:schemeClr val="accent4">
                  <a:lumMod val="75000"/>
                </a:schemeClr>
              </a:solidFill>
              <a:effectLst>
                <a:reflection blurRad="6350" stA="53000" endA="300" endPos="35500" dir="5400000" sy="-90000" algn="bl" rotWithShape="0"/>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A9A9C99A-D105-1FA4-DC28-E0055B771F4B}"/>
              </a:ext>
            </a:extLst>
          </p:cNvPr>
          <p:cNvSpPr txBox="1"/>
          <p:nvPr/>
        </p:nvSpPr>
        <p:spPr>
          <a:xfrm>
            <a:off x="2856698" y="5893802"/>
            <a:ext cx="5110813" cy="338554"/>
          </a:xfrm>
          <a:prstGeom prst="rect">
            <a:avLst/>
          </a:prstGeom>
          <a:noFill/>
        </p:spPr>
        <p:txBody>
          <a:bodyPr wrap="square" rtlCol="0">
            <a:spAutoFit/>
          </a:bodyPr>
          <a:lstStyle/>
          <a:p>
            <a:pPr algn="ctr"/>
            <a:r>
              <a:rPr lang="hi-IN" sz="1600" b="1" dirty="0">
                <a:solidFill>
                  <a:srgbClr val="88703C"/>
                </a:solidFill>
                <a:latin typeface="Nirmala UI" panose="020B0502040204020203" pitchFamily="34" charset="0"/>
                <a:ea typeface="Nirmala UI" panose="020B0502040204020203" pitchFamily="34" charset="0"/>
                <a:cs typeface="Nirmala UI" panose="020B0502040204020203" pitchFamily="34" charset="0"/>
              </a:rPr>
              <a:t>हिंदी अनुवादक: पादरी विजय पाल सिंह</a:t>
            </a:r>
            <a:endParaRPr lang="en" sz="1600" b="1" dirty="0">
              <a:solidFill>
                <a:srgbClr val="88703C"/>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9" name="CuadroTexto 3">
            <a:extLst>
              <a:ext uri="{FF2B5EF4-FFF2-40B4-BE49-F238E27FC236}">
                <a16:creationId xmlns:a16="http://schemas.microsoft.com/office/drawing/2014/main" id="{A9A9C99A-D105-1FA4-DC28-E0055B771F4B}"/>
              </a:ext>
            </a:extLst>
          </p:cNvPr>
          <p:cNvSpPr txBox="1"/>
          <p:nvPr/>
        </p:nvSpPr>
        <p:spPr>
          <a:xfrm>
            <a:off x="2883970" y="6517841"/>
            <a:ext cx="5110813" cy="338554"/>
          </a:xfrm>
          <a:prstGeom prst="rect">
            <a:avLst/>
          </a:prstGeom>
          <a:noFill/>
        </p:spPr>
        <p:txBody>
          <a:bodyPr wrap="square" rtlCol="0">
            <a:spAutoFit/>
          </a:bodyPr>
          <a:lstStyle/>
          <a:p>
            <a:pPr algn="ctr"/>
            <a:r>
              <a:rPr lang="hi-IN" sz="1600" b="1" dirty="0">
                <a:solidFill>
                  <a:srgbClr val="88703C"/>
                </a:solidFill>
                <a:latin typeface="Nirmala UI" panose="020B0502040204020203" pitchFamily="34" charset="0"/>
                <a:ea typeface="Nirmala UI" panose="020B0502040204020203" pitchFamily="34" charset="0"/>
                <a:cs typeface="Nirmala UI" panose="020B0502040204020203" pitchFamily="34" charset="0"/>
              </a:rPr>
              <a:t>पाठ 11, सितम्बर 13, 2025 के लिए</a:t>
            </a:r>
            <a:endParaRPr lang="en" sz="1600" b="1" dirty="0">
              <a:solidFill>
                <a:srgbClr val="88703C"/>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6715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5E9DC863-834D-0FC0-DDC7-4D6D317B435F}"/>
              </a:ext>
            </a:extLst>
          </p:cNvPr>
          <p:cNvSpPr>
            <a:spLocks noGrp="1" noRot="1" noMove="1" noResize="1" noEditPoints="1" noAdjustHandles="1" noChangeArrowheads="1" noChangeShapeType="1"/>
          </p:cNvSpPr>
          <p:nvPr/>
        </p:nvSpPr>
        <p:spPr>
          <a:xfrm>
            <a:off x="0" y="0"/>
            <a:ext cx="12191999" cy="1420363"/>
          </a:xfrm>
          <a:prstGeom prst="rect">
            <a:avLst/>
          </a:prstGeom>
          <a:solidFill>
            <a:srgbClr val="F78546"/>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70B489D-B8AB-ABC4-63D9-7068E293695A}"/>
              </a:ext>
            </a:extLst>
          </p:cNvPr>
          <p:cNvSpPr txBox="1"/>
          <p:nvPr/>
        </p:nvSpPr>
        <p:spPr>
          <a:xfrm>
            <a:off x="0" y="35485"/>
            <a:ext cx="12192000" cy="707886"/>
          </a:xfrm>
          <a:prstGeom prst="rect">
            <a:avLst/>
          </a:prstGeom>
          <a:noFill/>
        </p:spPr>
        <p:txBody>
          <a:bodyPr wrap="square">
            <a:spAutoFit/>
          </a:bodyPr>
          <a:lstStyle/>
          <a:p>
            <a:pPr algn="ctr"/>
            <a:r>
              <a:rPr lang="hi-IN"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“अपनी लिखी हुई पुस्तक में से मेरे नाम को काट दे!”</a:t>
            </a:r>
            <a:endParaRPr lang="en"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886EA2D9-816B-7120-EDEA-CB7087184A99}"/>
              </a:ext>
            </a:extLst>
          </p:cNvPr>
          <p:cNvSpPr txBox="1"/>
          <p:nvPr/>
        </p:nvSpPr>
        <p:spPr>
          <a:xfrm>
            <a:off x="1138238" y="830572"/>
            <a:ext cx="9632340" cy="584775"/>
          </a:xfrm>
          <a:prstGeom prst="rect">
            <a:avLst/>
          </a:prstGeom>
          <a:noFill/>
        </p:spPr>
        <p:txBody>
          <a:bodyPr wrap="square">
            <a:spAutoFit/>
          </a:bodyPr>
          <a:lstStyle/>
          <a:p>
            <a:pPr algn="ctr"/>
            <a:r>
              <a:rPr lang="hi-IN" b="1" i="1" dirty="0">
                <a:solidFill>
                  <a:srgbClr val="FFFFCC"/>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“तौभी अब तू उनका पाप क्षमा कर—नहीं तो अपनी लिखी हुई पुस्तक में से मेरे नाम को काट दे!” </a:t>
            </a:r>
            <a:r>
              <a:rPr lang="hi-IN" sz="1400" b="1" i="1" dirty="0">
                <a:solidFill>
                  <a:srgbClr val="FFFFCC"/>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(निर्गमन 32:32)</a:t>
            </a:r>
            <a:endParaRPr lang="en" sz="1100" b="1" i="1" dirty="0">
              <a:solidFill>
                <a:srgbClr val="FFFFCC"/>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AB2F4CF6-4931-BA1C-780F-3594EFC39380}"/>
              </a:ext>
            </a:extLst>
          </p:cNvPr>
          <p:cNvSpPr txBox="1"/>
          <p:nvPr/>
        </p:nvSpPr>
        <p:spPr>
          <a:xfrm>
            <a:off x="6636774" y="1461851"/>
            <a:ext cx="5555225" cy="1631216"/>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अपनी पहली मध्यस्थता से, मूसा ने लोगों का विनाश रोका। लेकिन यह स्पष्ट था कि इस पाप के बाद परमेश्वर उन्हें आशीर्वाद नहीं दे सकता था। इसलिए, उसने दूसरी मध्यस्थता करने का निश्चय किया (निर्गमन 32:30)।</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2" name="Imagen 1">
            <a:extLst>
              <a:ext uri="{FF2B5EF4-FFF2-40B4-BE49-F238E27FC236}">
                <a16:creationId xmlns:a16="http://schemas.microsoft.com/office/drawing/2014/main" id="{E1681D7D-8BBA-27BD-7C66-7927633FBC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47486" y="1541268"/>
            <a:ext cx="3873910" cy="3133725"/>
          </a:xfrm>
          <a:prstGeom prst="roundRect">
            <a:avLst>
              <a:gd name="adj" fmla="val 4167"/>
            </a:avLst>
          </a:prstGeom>
          <a:solidFill>
            <a:srgbClr val="FFFFFF"/>
          </a:solidFill>
          <a:ln w="76200" cap="sq">
            <a:solidFill>
              <a:srgbClr val="F78546"/>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dibujo de una persona&#10;&#10;El contenido generado por IA puede ser incorrecto.">
            <a:extLst>
              <a:ext uri="{FF2B5EF4-FFF2-40B4-BE49-F238E27FC236}">
                <a16:creationId xmlns:a16="http://schemas.microsoft.com/office/drawing/2014/main" id="{1CB0570D-B09D-7745-8827-7E827A7723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19258" y="1541268"/>
            <a:ext cx="2349559" cy="3133725"/>
          </a:xfrm>
          <a:prstGeom prst="roundRect">
            <a:avLst>
              <a:gd name="adj" fmla="val 4167"/>
            </a:avLst>
          </a:prstGeom>
          <a:solidFill>
            <a:srgbClr val="FFFFFF"/>
          </a:solidFill>
          <a:ln w="76200" cap="sq">
            <a:solidFill>
              <a:schemeClr val="accent4"/>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a:extLst>
              <a:ext uri="{FF2B5EF4-FFF2-40B4-BE49-F238E27FC236}">
                <a16:creationId xmlns:a16="http://schemas.microsoft.com/office/drawing/2014/main" id="{E789B319-A5A0-F2C5-BB57-F3D3D2ADB38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6302477" y="5155618"/>
            <a:ext cx="5683045" cy="1579272"/>
          </a:xfrm>
          <a:prstGeom prst="roundRect">
            <a:avLst>
              <a:gd name="adj" fmla="val 50000"/>
            </a:avLst>
          </a:prstGeom>
          <a:ln w="4445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95B5F3C3-A162-6070-BC0B-D6D816C7DF50}"/>
              </a:ext>
            </a:extLst>
          </p:cNvPr>
          <p:cNvSpPr txBox="1"/>
          <p:nvPr/>
        </p:nvSpPr>
        <p:spPr>
          <a:xfrm>
            <a:off x="147486" y="4829930"/>
            <a:ext cx="6022872" cy="1938992"/>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इसका तात्पर्य यह था कि परमेश्वर पाप को अपने ऊपर ले लेगा और उसे सहेगा, और उसकी कीमत चुकाएगा: मृत्यु (यशायाह 53:6; रोमियों 6:23)। यीशु ने क्रूस पर ठीक यही किया। उसने हमारे पापों को अपने ऊपर ले लिया ताकि वह उस मौत को मर सके जिसके हम हकदार थे (1 पतरस 2:24)।</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8" name="CuadroTexto 7">
            <a:extLst>
              <a:ext uri="{FF2B5EF4-FFF2-40B4-BE49-F238E27FC236}">
                <a16:creationId xmlns:a16="http://schemas.microsoft.com/office/drawing/2014/main" id="{BA8F4CBE-1DCE-A949-698A-CBDEB1F7E73F}"/>
              </a:ext>
            </a:extLst>
          </p:cNvPr>
          <p:cNvSpPr txBox="1"/>
          <p:nvPr/>
        </p:nvSpPr>
        <p:spPr>
          <a:xfrm>
            <a:off x="6636774" y="3093067"/>
            <a:ext cx="5555226" cy="1938992"/>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यदि लोगों को क्षमा न किया गया तो मूसा अपना उद्धार खोने को तैयार था (निर्गमन 32:31-32)। हालाँकि, यह सामान्य क्षमा नहीं थी जो मूसा ने माँगी थी, क्योंकि उसने "क्षमा" के लिए सामान्य इब्रानी शब्द का प्रयोग नहीं किया था। उसने परमेश्वर से लोगों के पाप "उठाने” की प्रार्थना की थी।</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01198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8)">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3"/>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 calcmode="lin" valueType="num">
                                      <p:cBhvr>
                                        <p:cTn id="34" dur="500" fill="hold"/>
                                        <p:tgtEl>
                                          <p:spTgt spid="9"/>
                                        </p:tgtEl>
                                        <p:attrNameLst>
                                          <p:attrName>style.rotation</p:attrName>
                                        </p:attrNameLst>
                                      </p:cBhvr>
                                      <p:tavLst>
                                        <p:tav tm="0">
                                          <p:val>
                                            <p:fltVal val="360"/>
                                          </p:val>
                                        </p:tav>
                                        <p:tav tm="100000">
                                          <p:val>
                                            <p:fltVal val="0"/>
                                          </p:val>
                                        </p:tav>
                                      </p:tavLst>
                                    </p:anim>
                                    <p:animEffect transition="in" filter="fade">
                                      <p:cBhvr>
                                        <p:cTn id="35" dur="500"/>
                                        <p:tgtEl>
                                          <p:spTgt spid="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4"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heel(4)">
                                      <p:cBhvr>
                                        <p:cTn id="44" dur="750"/>
                                        <p:tgtEl>
                                          <p:spTgt spid="11"/>
                                        </p:tgtEl>
                                      </p:cBhvr>
                                    </p:animEffect>
                                  </p:childTnLst>
                                </p:cTn>
                              </p:par>
                            </p:childTnLst>
                          </p:cTn>
                        </p:par>
                        <p:par>
                          <p:cTn id="45" fill="hold">
                            <p:stCondLst>
                              <p:cond delay="75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07D45DE-75F5-FA6C-C3AE-8DB1BBDB0C99}"/>
              </a:ext>
            </a:extLst>
          </p:cNvPr>
          <p:cNvSpPr txBox="1"/>
          <p:nvPr/>
        </p:nvSpPr>
        <p:spPr>
          <a:xfrm>
            <a:off x="3481754" y="1441132"/>
            <a:ext cx="8710246" cy="4524315"/>
          </a:xfrm>
          <a:prstGeom prst="rect">
            <a:avLst/>
          </a:prstGeom>
          <a:noFill/>
        </p:spPr>
        <p:txBody>
          <a:bodyPr wrap="square">
            <a:spAutoFit/>
          </a:bodyPr>
          <a:lstStyle/>
          <a:p>
            <a:pPr algn="just">
              <a:spcBef>
                <a:spcPts val="600"/>
              </a:spcBef>
            </a:pPr>
            <a:r>
              <a:rPr lang="hi-IN" sz="2400" b="1" dirty="0">
                <a:latin typeface="Nirmala UI" panose="020B0502040204020203" pitchFamily="34" charset="0"/>
                <a:ea typeface="Nirmala UI" panose="020B0502040204020203" pitchFamily="34" charset="0"/>
                <a:cs typeface="Nirmala UI" panose="020B0502040204020203" pitchFamily="34" charset="0"/>
              </a:rPr>
              <a:t>“प्रतीक्षा की इस अवधि के दौरान, उनके पास परमेश्वर की व्यवस्था पर मनन करने का समय था जिसे उन्होंने सुना था, और अपने हृदयों को उन आगे के प्रकाशनों को ग्रहण करने के लिए तैयार करने का समय था जो परमेश्वर उन्हें दे सकता था। उनके पास इस कार्य के लिए बहुत अधिक समय नहीं था; और यदि वे इस प्रकार परमेश्वर की अपेक्षाओं की स्पष्ट समझ की खोज कर रहे होते, और उसके सामने अपने हृदय को नम्र कर रहे होते, तो वे प्रलोभन से बच जाते। लेकिन उन्होंने ऐसा नहीं किया, और वे जल्द ही लापरवाह, असावधान और व्यवस्थाविहीन हो गये। […] अपने अगुए की अनुपस्थिति में अपनी असहायता महसूस करते हुए, वे अपने पुराने अंधविश्वासों की ओर लौट गये। […] लोग चाहते थे कि कोई मूर्ति परमेश्वर का प्रतिनिधित्व करे और मूसा के स्थान पर उनके आगे चले।“</a:t>
            </a:r>
            <a:endParaRPr lang="en" sz="24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FB24DA4A-A226-0CDC-5023-D3BC1F8B8818}"/>
              </a:ext>
            </a:extLst>
          </p:cNvPr>
          <p:cNvSpPr txBox="1"/>
          <p:nvPr/>
        </p:nvSpPr>
        <p:spPr>
          <a:xfrm>
            <a:off x="1342127" y="411748"/>
            <a:ext cx="4297971" cy="338554"/>
          </a:xfrm>
          <a:prstGeom prst="rect">
            <a:avLst/>
          </a:prstGeom>
          <a:noFill/>
        </p:spPr>
        <p:txBody>
          <a:bodyPr wrap="none" rtlCol="0">
            <a:spAutoFit/>
          </a:bodyPr>
          <a:lstStyle/>
          <a:p>
            <a:pPr algn="r"/>
            <a:r>
              <a:rPr lang="hi-IN" sz="1600" b="1" dirty="0">
                <a:latin typeface="Nirmala UI" panose="020B0502040204020203" pitchFamily="34" charset="0"/>
                <a:ea typeface="Nirmala UI" panose="020B0502040204020203" pitchFamily="34" charset="0"/>
                <a:cs typeface="Nirmala UI" panose="020B0502040204020203" pitchFamily="34" charset="0"/>
              </a:rPr>
              <a:t>ई जी व्हाइट (कुलपति और भविष्यद्वक्ता, पृष्ट 315)</a:t>
            </a:r>
            <a:endParaRPr lang="en" sz="16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3495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67BDBA-5F43-118F-EFC4-72A14B23265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Un grupo de personas en una montaña&#10;&#10;El contenido generado por IA puede ser incorrecto.">
            <a:extLst>
              <a:ext uri="{FF2B5EF4-FFF2-40B4-BE49-F238E27FC236}">
                <a16:creationId xmlns:a16="http://schemas.microsoft.com/office/drawing/2014/main" id="{5934DB9E-DB53-B0CF-5919-8C4DF3672909}"/>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14428" b="19718"/>
          <a:stretch>
            <a:fill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effectLst>
            <a:innerShdw blurRad="114300">
              <a:prstClr val="black"/>
            </a:innerShdw>
          </a:effectLst>
        </p:spPr>
      </p:pic>
      <p:pic>
        <p:nvPicPr>
          <p:cNvPr id="4" name="Imagen 3" descr="Un dibujo de una persona&#10;&#10;El contenido generado por IA puede ser incorrecto.">
            <a:extLst>
              <a:ext uri="{FF2B5EF4-FFF2-40B4-BE49-F238E27FC236}">
                <a16:creationId xmlns:a16="http://schemas.microsoft.com/office/drawing/2014/main" id="{5C78D07E-82A8-E443-02FA-32DA6DC04CFD}"/>
              </a:ext>
            </a:extLst>
          </p:cNvPr>
          <p:cNvPicPr>
            <a:picLocks noGrp="1" noRot="1" noChangeAspect="1" noMove="1" noResize="1" noEditPoints="1" noAdjustHandles="1" noChangeArrowheads="1" noChangeShapeType="1" noCrop="1"/>
          </p:cNvPicPr>
          <p:nvPr/>
        </p:nvPicPr>
        <p:blipFill rotWithShape="1">
          <a:blip r:embed="rId3"/>
          <a:srcRect l="26032" r="-2743"/>
          <a:stretch>
            <a:fillRect/>
          </a:stretch>
        </p:blipFill>
        <p:spPr>
          <a:xfrm>
            <a:off x="-48841" y="704"/>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effectLst>
            <a:innerShdw blurRad="114300">
              <a:prstClr val="black"/>
            </a:innerShdw>
          </a:effectLst>
        </p:spPr>
      </p:pic>
      <p:sp>
        <p:nvSpPr>
          <p:cNvPr id="10" name="Forma libre: forma 9">
            <a:extLst>
              <a:ext uri="{FF2B5EF4-FFF2-40B4-BE49-F238E27FC236}">
                <a16:creationId xmlns:a16="http://schemas.microsoft.com/office/drawing/2014/main" id="{C863C1D0-B185-5219-E8C3-D92B32561D38}"/>
              </a:ext>
            </a:extLst>
          </p:cNvPr>
          <p:cNvSpPr>
            <a:spLocks noGrp="1" noRot="1" noMove="1" noResize="1" noEditPoints="1" noAdjustHandles="1" noChangeArrowheads="1" noChangeShapeType="1"/>
          </p:cNvSpPr>
          <p:nvPr/>
        </p:nvSpPr>
        <p:spPr>
          <a:xfrm>
            <a:off x="5645887" y="-10633"/>
            <a:ext cx="6546113" cy="3774559"/>
          </a:xfrm>
          <a:custGeom>
            <a:avLst/>
            <a:gdLst>
              <a:gd name="connsiteX0" fmla="*/ 6549656 w 6549656"/>
              <a:gd name="connsiteY0" fmla="*/ 0 h 3774559"/>
              <a:gd name="connsiteX1" fmla="*/ 1701210 w 6549656"/>
              <a:gd name="connsiteY1" fmla="*/ 0 h 3774559"/>
              <a:gd name="connsiteX2" fmla="*/ 0 w 6549656"/>
              <a:gd name="connsiteY2" fmla="*/ 3774559 h 3774559"/>
              <a:gd name="connsiteX3" fmla="*/ 6539024 w 6549656"/>
              <a:gd name="connsiteY3" fmla="*/ 3774559 h 3774559"/>
              <a:gd name="connsiteX4" fmla="*/ 6549656 w 6549656"/>
              <a:gd name="connsiteY4" fmla="*/ 0 h 3774559"/>
              <a:gd name="connsiteX0" fmla="*/ 6549656 w 6549656"/>
              <a:gd name="connsiteY0" fmla="*/ 0 h 3774559"/>
              <a:gd name="connsiteX1" fmla="*/ 1701210 w 6549656"/>
              <a:gd name="connsiteY1" fmla="*/ 0 h 3774559"/>
              <a:gd name="connsiteX2" fmla="*/ 0 w 6549656"/>
              <a:gd name="connsiteY2" fmla="*/ 3774559 h 3774559"/>
              <a:gd name="connsiteX3" fmla="*/ 6549500 w 6549656"/>
              <a:gd name="connsiteY3" fmla="*/ 3771069 h 3774559"/>
              <a:gd name="connsiteX4" fmla="*/ 6549656 w 6549656"/>
              <a:gd name="connsiteY4" fmla="*/ 0 h 377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656" h="3774559">
                <a:moveTo>
                  <a:pt x="6549656" y="0"/>
                </a:moveTo>
                <a:lnTo>
                  <a:pt x="1701210" y="0"/>
                </a:lnTo>
                <a:lnTo>
                  <a:pt x="0" y="3774559"/>
                </a:lnTo>
                <a:lnTo>
                  <a:pt x="6549500" y="3771069"/>
                </a:lnTo>
                <a:lnTo>
                  <a:pt x="6549656" y="0"/>
                </a:lnTo>
                <a:close/>
              </a:path>
            </a:pathLst>
          </a:custGeom>
          <a:blipFill dpi="0" rotWithShape="1">
            <a:blip r:embed="rId4">
              <a:extLst>
                <a:ext uri="{28A0092B-C50C-407E-A947-70E740481C1C}">
                  <a14:useLocalDpi xmlns:a14="http://schemas.microsoft.com/office/drawing/2010/main" val="0"/>
                </a:ext>
              </a:extLst>
            </a:blip>
            <a:srcRect/>
            <a:stretch>
              <a:fillRect b="-49000"/>
            </a:stretch>
          </a:blip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3641E7CE-7D56-67B4-018C-CBEF23D332B2}"/>
              </a:ext>
            </a:extLst>
          </p:cNvPr>
          <p:cNvSpPr txBox="1"/>
          <p:nvPr/>
        </p:nvSpPr>
        <p:spPr>
          <a:xfrm>
            <a:off x="7276349" y="473061"/>
            <a:ext cx="4712366" cy="267765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algn="ctr">
              <a:defRPr/>
            </a:pPr>
            <a:r>
              <a:rPr lang="hi-IN" sz="2400" b="1" i="1" dirty="0">
                <a:ln/>
                <a:solidFill>
                  <a:srgbClr val="196B24"/>
                </a:solidFill>
                <a:latin typeface="Nirmala UI" panose="020B0502040204020203" pitchFamily="34" charset="0"/>
                <a:ea typeface="Nirmala UI" panose="020B0502040204020203" pitchFamily="34" charset="0"/>
                <a:cs typeface="Nirmala UI" panose="020B0502040204020203" pitchFamily="34" charset="0"/>
              </a:rPr>
              <a:t>“तब मूसा यहोवा के पास जाकर कहने लगा, “हाय, हाय, उन लोगों ने सोने का देवता बनवाकर बड़ा ही पाप किया है। 32तौभी अब तू उनका पाप क्षमा कर—नहीं तो अपनी लिखी हुई पुस्तक में से मेरे नाम को काट दे।’”  </a:t>
            </a:r>
            <a:r>
              <a:rPr lang="hi-IN" b="1" i="1" dirty="0">
                <a:ln/>
                <a:solidFill>
                  <a:srgbClr val="196B24"/>
                </a:solidFill>
                <a:latin typeface="Nirmala UI" panose="020B0502040204020203" pitchFamily="34" charset="0"/>
                <a:ea typeface="Nirmala UI" panose="020B0502040204020203" pitchFamily="34" charset="0"/>
                <a:cs typeface="Nirmala UI" panose="020B0502040204020203" pitchFamily="34" charset="0"/>
              </a:rPr>
              <a:t>निर्गमन 32:31-32</a:t>
            </a:r>
            <a:endParaRPr kumimoji="0" lang="es-ES" sz="1200" b="1" i="1" u="none" strike="noStrike" kern="1200" cap="none" spc="0" normalizeH="0" baseline="0" noProof="0" dirty="0">
              <a:ln/>
              <a:solidFill>
                <a:srgbClr val="196B24"/>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273715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E7C0DC17-BC76-804C-8C07-5FBA87E32B18}"/>
              </a:ext>
            </a:extLst>
          </p:cNvPr>
          <p:cNvSpPr>
            <a:spLocks noGrp="1" noRot="1" noMove="1" noResize="1" noEditPoints="1" noAdjustHandles="1" noChangeArrowheads="1" noChangeShapeType="1"/>
          </p:cNvSpPr>
          <p:nvPr/>
        </p:nvSpPr>
        <p:spPr>
          <a:xfrm>
            <a:off x="0" y="3372594"/>
            <a:ext cx="12192000" cy="3485406"/>
          </a:xfrm>
          <a:prstGeom prst="rect">
            <a:avLst/>
          </a:prstGeom>
          <a:solidFill>
            <a:schemeClr val="tx2">
              <a:lumMod val="20000"/>
              <a:lumOff val="80000"/>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AE6A91B8-6EEF-7667-E079-EC07FEB4BDCB}"/>
              </a:ext>
            </a:extLst>
          </p:cNvPr>
          <p:cNvSpPr txBox="1"/>
          <p:nvPr/>
        </p:nvSpPr>
        <p:spPr>
          <a:xfrm>
            <a:off x="4400550" y="3695700"/>
            <a:ext cx="7791450"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hi-IN" sz="2000" b="1" dirty="0">
                <a:solidFill>
                  <a:srgbClr val="1043CE"/>
                </a:solidFill>
                <a:latin typeface="Nirmala UI" panose="020B0502040204020203" pitchFamily="34" charset="0"/>
                <a:ea typeface="Nirmala UI" panose="020B0502040204020203" pitchFamily="34" charset="0"/>
                <a:cs typeface="Nirmala UI" panose="020B0502040204020203" pitchFamily="34" charset="0"/>
              </a:rPr>
              <a:t>धर्मत्याग:</a:t>
            </a:r>
            <a:endParaRPr lang="en" sz="2000" b="1" dirty="0">
              <a:solidFill>
                <a:srgbClr val="1043CE"/>
              </a:solidFill>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हारून की कमज़ोरी (निर्गमन 32:1-5)</a:t>
            </a:r>
            <a:endParaRPr lang="en" sz="2000" b="1" dirty="0">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बछड़े का पर्व (निर्गमन 32:6)</a:t>
            </a:r>
            <a:endParaRPr lang="en" sz="2000" b="1" dirty="0">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मूर्तिपूजा का भ्रष्टाचार (निर्गमन 32:7-8)</a:t>
            </a:r>
            <a:endParaRPr lang="en" sz="2000" b="1" dirty="0">
              <a:latin typeface="Nirmala UI" panose="020B0502040204020203" pitchFamily="34" charset="0"/>
              <a:ea typeface="Nirmala UI" panose="020B0502040204020203" pitchFamily="34" charset="0"/>
              <a:cs typeface="Nirmala UI" panose="020B0502040204020203" pitchFamily="34" charset="0"/>
            </a:endParaRPr>
          </a:p>
          <a:p>
            <a:pPr>
              <a:spcBef>
                <a:spcPts val="1800"/>
              </a:spcBef>
            </a:pPr>
            <a:r>
              <a:rPr lang="hi-IN" sz="2000" b="1" dirty="0">
                <a:solidFill>
                  <a:srgbClr val="3DA60E"/>
                </a:solidFill>
                <a:latin typeface="Nirmala UI" panose="020B0502040204020203" pitchFamily="34" charset="0"/>
                <a:ea typeface="Nirmala UI" panose="020B0502040204020203" pitchFamily="34" charset="0"/>
                <a:cs typeface="Nirmala UI" panose="020B0502040204020203" pitchFamily="34" charset="0"/>
              </a:rPr>
              <a:t>मध्यस्थता:</a:t>
            </a:r>
            <a:endParaRPr lang="en" sz="2000" b="1" dirty="0">
              <a:solidFill>
                <a:srgbClr val="3DA60E"/>
              </a:solidFill>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“अपने भड़के हुए कोप को शांत कर!” (निर्गमन 32:9-29)</a:t>
            </a:r>
            <a:endParaRPr lang="en" sz="2000" b="1" dirty="0">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“अपनी लिखी हुई पुस्तक में से मेरे नाम को काट दे!” </a:t>
            </a:r>
            <a:r>
              <a:rPr lang="hi-IN" sz="1600" b="1" dirty="0">
                <a:latin typeface="Nirmala UI" panose="020B0502040204020203" pitchFamily="34" charset="0"/>
                <a:ea typeface="Nirmala UI" panose="020B0502040204020203" pitchFamily="34" charset="0"/>
                <a:cs typeface="Nirmala UI" panose="020B0502040204020203" pitchFamily="34" charset="0"/>
              </a:rPr>
              <a:t>(निर्गमन 32:30-32)</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1172C640-8C0E-7404-E4EB-22E0AFB39C7A}"/>
              </a:ext>
            </a:extLst>
          </p:cNvPr>
          <p:cNvSpPr txBox="1"/>
          <p:nvPr/>
        </p:nvSpPr>
        <p:spPr>
          <a:xfrm>
            <a:off x="295275" y="166628"/>
            <a:ext cx="7134224" cy="707886"/>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“जिस मार्ग पर चलने की आज्ञा मैंने उनको दी थी, उससे वे शीघ्र ही विमुख हो गए हैं।” (निर्गमन 32:8)।</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5" name="Imagen 4" descr="Imagen que contiene naturaleza, parado, hombre, grupo&#10;&#10;El contenido generado por IA puede ser incorrecto.">
            <a:extLst>
              <a:ext uri="{FF2B5EF4-FFF2-40B4-BE49-F238E27FC236}">
                <a16:creationId xmlns:a16="http://schemas.microsoft.com/office/drawing/2014/main" id="{5AA527CA-75E4-74C5-9D53-5CB66A942FE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7646675" y="130760"/>
            <a:ext cx="4250050" cy="3129022"/>
          </a:xfrm>
          <a:prstGeom prst="roundRect">
            <a:avLst>
              <a:gd name="adj" fmla="val 786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1043CE"/>
            </a:contourClr>
          </a:sp3d>
        </p:spPr>
      </p:pic>
      <p:pic>
        <p:nvPicPr>
          <p:cNvPr id="7" name="Imagen 6" descr="Dibujo de un hombre&#10;&#10;El contenido generado por IA puede ser incorrecto.">
            <a:extLst>
              <a:ext uri="{FF2B5EF4-FFF2-40B4-BE49-F238E27FC236}">
                <a16:creationId xmlns:a16="http://schemas.microsoft.com/office/drawing/2014/main" id="{CDB03DA0-CFED-361B-083B-1AE0586136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6436"/>
          <a:stretch>
            <a:fillRect/>
          </a:stretch>
        </p:blipFill>
        <p:spPr>
          <a:xfrm>
            <a:off x="133553" y="3485731"/>
            <a:ext cx="3600248" cy="3259132"/>
          </a:xfrm>
          <a:prstGeom prst="roundRect">
            <a:avLst>
              <a:gd name="adj" fmla="val 786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3DA60E"/>
            </a:contourClr>
          </a:sp3d>
        </p:spPr>
      </p:pic>
      <p:pic>
        <p:nvPicPr>
          <p:cNvPr id="9" name="Imagen 8" descr="Dibujo con letras&#10;&#10;El contenido generado por IA puede ser incorrecto.">
            <a:extLst>
              <a:ext uri="{FF2B5EF4-FFF2-40B4-BE49-F238E27FC236}">
                <a16:creationId xmlns:a16="http://schemas.microsoft.com/office/drawing/2014/main" id="{9FBF390B-3EFB-AC64-5CD3-9C6F16797C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4457807" y="4515715"/>
            <a:ext cx="396243" cy="273946"/>
          </a:xfrm>
          <a:prstGeom prst="rect">
            <a:avLst/>
          </a:prstGeom>
          <a:effectLst/>
        </p:spPr>
      </p:pic>
      <p:pic>
        <p:nvPicPr>
          <p:cNvPr id="11" name="Imagen 10" descr="Imagen que contiene reloj, luz&#10;&#10;El contenido generado por IA puede ser incorrecto.">
            <a:extLst>
              <a:ext uri="{FF2B5EF4-FFF2-40B4-BE49-F238E27FC236}">
                <a16:creationId xmlns:a16="http://schemas.microsoft.com/office/drawing/2014/main" id="{BD0EB2AA-FFCE-F34C-BE77-61CB6515954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4457807" y="6214391"/>
            <a:ext cx="396243" cy="273946"/>
          </a:xfrm>
          <a:prstGeom prst="rect">
            <a:avLst/>
          </a:prstGeom>
          <a:effectLst/>
        </p:spPr>
      </p:pic>
      <p:pic>
        <p:nvPicPr>
          <p:cNvPr id="16" name="Imagen 15" descr="Imagen que contiene reloj, luz&#10;&#10;El contenido generado por IA puede ser incorrecto.">
            <a:extLst>
              <a:ext uri="{FF2B5EF4-FFF2-40B4-BE49-F238E27FC236}">
                <a16:creationId xmlns:a16="http://schemas.microsoft.com/office/drawing/2014/main" id="{26E664F2-3AD4-22AA-2B7F-706A77A7402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4457807" y="4895291"/>
            <a:ext cx="396243" cy="273946"/>
          </a:xfrm>
          <a:prstGeom prst="rect">
            <a:avLst/>
          </a:prstGeom>
          <a:effectLst/>
        </p:spPr>
      </p:pic>
      <p:pic>
        <p:nvPicPr>
          <p:cNvPr id="17" name="Imagen 16" descr="Imagen que contiene reloj&#10;&#10;El contenido generado por IA puede ser incorrecto.">
            <a:extLst>
              <a:ext uri="{FF2B5EF4-FFF2-40B4-BE49-F238E27FC236}">
                <a16:creationId xmlns:a16="http://schemas.microsoft.com/office/drawing/2014/main" id="{C0F50120-62CD-4DFB-1134-1AB4EDFC32B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4457807" y="5814875"/>
            <a:ext cx="396243" cy="273946"/>
          </a:xfrm>
          <a:prstGeom prst="rect">
            <a:avLst/>
          </a:prstGeom>
          <a:effectLst/>
        </p:spPr>
      </p:pic>
      <p:pic>
        <p:nvPicPr>
          <p:cNvPr id="19" name="Imagen 18" descr="Imagen que contiene objeto, reloj, luz&#10;&#10;El contenido generado por IA puede ser incorrecto.">
            <a:extLst>
              <a:ext uri="{FF2B5EF4-FFF2-40B4-BE49-F238E27FC236}">
                <a16:creationId xmlns:a16="http://schemas.microsoft.com/office/drawing/2014/main" id="{776B635F-206C-DB2F-7A8C-B6E8946CFA5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4457807" y="4140789"/>
            <a:ext cx="396243" cy="273946"/>
          </a:xfrm>
          <a:prstGeom prst="rect">
            <a:avLst/>
          </a:prstGeom>
          <a:effectLst/>
        </p:spPr>
      </p:pic>
      <p:pic>
        <p:nvPicPr>
          <p:cNvPr id="24" name="Imagen 23" descr="Icono&#10;&#10;El contenido generado por IA puede ser incorrecto.">
            <a:extLst>
              <a:ext uri="{FF2B5EF4-FFF2-40B4-BE49-F238E27FC236}">
                <a16:creationId xmlns:a16="http://schemas.microsoft.com/office/drawing/2014/main" id="{703B2B39-C416-B997-26DF-CD2222C9D1C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933784" y="3716936"/>
            <a:ext cx="404438" cy="373832"/>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71522FE6-7701-65D8-566C-E0FFF0B3D1DB}"/>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3933875" y="5378258"/>
            <a:ext cx="404256" cy="373832"/>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E5A4840-C31E-D659-BE52-E41D91D257C7}"/>
              </a:ext>
            </a:extLst>
          </p:cNvPr>
          <p:cNvSpPr txBox="1"/>
          <p:nvPr/>
        </p:nvSpPr>
        <p:spPr>
          <a:xfrm>
            <a:off x="295275" y="1899680"/>
            <a:ext cx="7341873" cy="1323439"/>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इस धर्मत्याग के सामने, परमेश्वर ने मूसा से इस्राएल को नष्ट करने और एक नया राष्ट्र बनाने की अनुमति माँगी (निर्गमन 32:10)। लोगों के धर्मत्याग के बावजूद, मूसा ने परमेश्वर के सामने दो बार प्रार्थना की और उससे क्षमा माँगी जिसके वे हकदार नहीं थे।</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2" name="CuadroTexto 11">
            <a:extLst>
              <a:ext uri="{FF2B5EF4-FFF2-40B4-BE49-F238E27FC236}">
                <a16:creationId xmlns:a16="http://schemas.microsoft.com/office/drawing/2014/main" id="{ED401AC3-CF16-15B9-A745-C63F91A085C2}"/>
              </a:ext>
            </a:extLst>
          </p:cNvPr>
          <p:cNvSpPr txBox="1"/>
          <p:nvPr/>
        </p:nvSpPr>
        <p:spPr>
          <a:xfrm>
            <a:off x="295275" y="879266"/>
            <a:ext cx="7134223" cy="1015663"/>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दस आज्ञाएँ प्राप्त करने के कुछ ही समय बाद, और मूर्तियाँ न बनाने का स्पष्ट आदेश दोहराए जाने के बाद (निर्गमन 20:23), इस्राएल ने पूजा करने के लिए एक सोने का बछड़ा बनाया।</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47796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upRight)">
                                      <p:cBhvr>
                                        <p:cTn id="24" dur="500"/>
                                        <p:tgtEl>
                                          <p:spTgt spid="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28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strVal val="4/3*#ppt_w"/>
                                          </p:val>
                                        </p:tav>
                                        <p:tav tm="100000">
                                          <p:val>
                                            <p:strVal val="#ppt_w"/>
                                          </p:val>
                                        </p:tav>
                                      </p:tavLst>
                                    </p:anim>
                                    <p:anim calcmode="lin" valueType="num">
                                      <p:cBhvr>
                                        <p:cTn id="34" dur="500" fill="hold"/>
                                        <p:tgtEl>
                                          <p:spTgt spid="24"/>
                                        </p:tgtEl>
                                        <p:attrNameLst>
                                          <p:attrName>ppt_h</p:attrName>
                                        </p:attrNameLst>
                                      </p:cBhvr>
                                      <p:tavLst>
                                        <p:tav tm="0">
                                          <p:val>
                                            <p:strVal val="4/3*#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17" presetClass="entr" presetSubtype="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ppt_x</p:attrName>
                                        </p:attrNameLst>
                                      </p:cBhvr>
                                      <p:tavLst>
                                        <p:tav tm="0">
                                          <p:val>
                                            <p:strVal val="#ppt_x-#ppt_w/2"/>
                                          </p:val>
                                        </p:tav>
                                        <p:tav tm="100000">
                                          <p:val>
                                            <p:strVal val="#ppt_x"/>
                                          </p:val>
                                        </p:tav>
                                      </p:tavLst>
                                    </p:anim>
                                    <p:anim calcmode="lin" valueType="num">
                                      <p:cBhvr>
                                        <p:cTn id="43" dur="500" fill="hold"/>
                                        <p:tgtEl>
                                          <p:spTgt spid="19"/>
                                        </p:tgtEl>
                                        <p:attrNameLst>
                                          <p:attrName>ppt_y</p:attrName>
                                        </p:attrNameLst>
                                      </p:cBhvr>
                                      <p:tavLst>
                                        <p:tav tm="0">
                                          <p:val>
                                            <p:strVal val="#ppt_y"/>
                                          </p:val>
                                        </p:tav>
                                        <p:tav tm="100000">
                                          <p:val>
                                            <p:strVal val="#ppt_y"/>
                                          </p:val>
                                        </p:tav>
                                      </p:tavLst>
                                    </p:anim>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strVal val="#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17" presetClass="entr" presetSubtype="8"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ppt_x</p:attrName>
                                        </p:attrNameLst>
                                      </p:cBhvr>
                                      <p:tavLst>
                                        <p:tav tm="0">
                                          <p:val>
                                            <p:strVal val="#ppt_x-#ppt_w/2"/>
                                          </p:val>
                                        </p:tav>
                                        <p:tav tm="100000">
                                          <p:val>
                                            <p:strVal val="#ppt_x"/>
                                          </p:val>
                                        </p:tav>
                                      </p:tavLst>
                                    </p:anim>
                                    <p:anim calcmode="lin" valueType="num">
                                      <p:cBhvr>
                                        <p:cTn id="54" dur="500" fill="hold"/>
                                        <p:tgtEl>
                                          <p:spTgt spid="9"/>
                                        </p:tgtEl>
                                        <p:attrNameLst>
                                          <p:attrName>ppt_y</p:attrName>
                                        </p:attrNameLst>
                                      </p:cBhvr>
                                      <p:tavLst>
                                        <p:tav tm="0">
                                          <p:val>
                                            <p:strVal val="#ppt_y"/>
                                          </p:val>
                                        </p:tav>
                                        <p:tav tm="100000">
                                          <p:val>
                                            <p:strVal val="#ppt_y"/>
                                          </p:val>
                                        </p:tav>
                                      </p:tavLst>
                                    </p:anim>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strVal val="#ppt_h"/>
                                          </p:val>
                                        </p:tav>
                                        <p:tav tm="100000">
                                          <p:val>
                                            <p:strVal val="#ppt_h"/>
                                          </p:val>
                                        </p:tav>
                                      </p:tavLst>
                                    </p:anim>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17" presetClass="entr" presetSubtype="8"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500" fill="hold"/>
                                        <p:tgtEl>
                                          <p:spTgt spid="16"/>
                                        </p:tgtEl>
                                        <p:attrNameLst>
                                          <p:attrName>ppt_x</p:attrName>
                                        </p:attrNameLst>
                                      </p:cBhvr>
                                      <p:tavLst>
                                        <p:tav tm="0">
                                          <p:val>
                                            <p:strVal val="#ppt_x-#ppt_w/2"/>
                                          </p:val>
                                        </p:tav>
                                        <p:tav tm="100000">
                                          <p:val>
                                            <p:strVal val="#ppt_x"/>
                                          </p:val>
                                        </p:tav>
                                      </p:tavLst>
                                    </p:anim>
                                    <p:anim calcmode="lin" valueType="num">
                                      <p:cBhvr>
                                        <p:cTn id="65" dur="500" fill="hold"/>
                                        <p:tgtEl>
                                          <p:spTgt spid="16"/>
                                        </p:tgtEl>
                                        <p:attrNameLst>
                                          <p:attrName>ppt_y</p:attrName>
                                        </p:attrNameLst>
                                      </p:cBhvr>
                                      <p:tavLst>
                                        <p:tav tm="0">
                                          <p:val>
                                            <p:strVal val="#ppt_y"/>
                                          </p:val>
                                        </p:tav>
                                        <p:tav tm="100000">
                                          <p:val>
                                            <p:strVal val="#ppt_y"/>
                                          </p:val>
                                        </p:tav>
                                      </p:tavLst>
                                    </p:anim>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strVal val="#ppt_h"/>
                                          </p:val>
                                        </p:tav>
                                        <p:tav tm="100000">
                                          <p:val>
                                            <p:strVal val="#ppt_h"/>
                                          </p:val>
                                        </p:tav>
                                      </p:tavLst>
                                    </p:anim>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288"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p:cTn id="76" dur="500" fill="hold"/>
                                        <p:tgtEl>
                                          <p:spTgt spid="33"/>
                                        </p:tgtEl>
                                        <p:attrNameLst>
                                          <p:attrName>ppt_w</p:attrName>
                                        </p:attrNameLst>
                                      </p:cBhvr>
                                      <p:tavLst>
                                        <p:tav tm="0">
                                          <p:val>
                                            <p:strVal val="4/3*#ppt_w"/>
                                          </p:val>
                                        </p:tav>
                                        <p:tav tm="100000">
                                          <p:val>
                                            <p:strVal val="#ppt_w"/>
                                          </p:val>
                                        </p:tav>
                                      </p:tavLst>
                                    </p:anim>
                                    <p:anim calcmode="lin" valueType="num">
                                      <p:cBhvr>
                                        <p:cTn id="77" dur="500" fill="hold"/>
                                        <p:tgtEl>
                                          <p:spTgt spid="33"/>
                                        </p:tgtEl>
                                        <p:attrNameLst>
                                          <p:attrName>ppt_h</p:attrName>
                                        </p:attrNameLst>
                                      </p:cBhvr>
                                      <p:tavLst>
                                        <p:tav tm="0">
                                          <p:val>
                                            <p:strVal val="4/3*#ppt_h"/>
                                          </p:val>
                                        </p:tav>
                                        <p:tav tm="100000">
                                          <p:val>
                                            <p:strVal val="#ppt_h"/>
                                          </p:val>
                                        </p:tav>
                                      </p:tavLst>
                                    </p:anim>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
                                            <p:txEl>
                                              <p:pRg st="4" end="4"/>
                                            </p:txEl>
                                          </p:spTgt>
                                        </p:tgtEl>
                                        <p:attrNameLst>
                                          <p:attrName>style.visibility</p:attrName>
                                        </p:attrNameLst>
                                      </p:cBhvr>
                                      <p:to>
                                        <p:strVal val="visible"/>
                                      </p:to>
                                    </p:set>
                                    <p:animEffect transition="in" filter="wipe(left)">
                                      <p:cBhvr>
                                        <p:cTn id="81" dur="500"/>
                                        <p:tgtEl>
                                          <p:spTgt spid="2">
                                            <p:txEl>
                                              <p:pRg st="4" end="4"/>
                                            </p:txEl>
                                          </p:spTgt>
                                        </p:tgtEl>
                                      </p:cBhvr>
                                    </p:animEffect>
                                  </p:childTnLst>
                                </p:cTn>
                              </p:par>
                            </p:childTnLst>
                          </p:cTn>
                        </p:par>
                        <p:par>
                          <p:cTn id="82" fill="hold">
                            <p:stCondLst>
                              <p:cond delay="1000"/>
                            </p:stCondLst>
                            <p:childTnLst>
                              <p:par>
                                <p:cTn id="83" presetID="17" presetClass="entr" presetSubtype="8"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p:cTn id="85" dur="500" fill="hold"/>
                                        <p:tgtEl>
                                          <p:spTgt spid="17"/>
                                        </p:tgtEl>
                                        <p:attrNameLst>
                                          <p:attrName>ppt_x</p:attrName>
                                        </p:attrNameLst>
                                      </p:cBhvr>
                                      <p:tavLst>
                                        <p:tav tm="0">
                                          <p:val>
                                            <p:strVal val="#ppt_x-#ppt_w/2"/>
                                          </p:val>
                                        </p:tav>
                                        <p:tav tm="100000">
                                          <p:val>
                                            <p:strVal val="#ppt_x"/>
                                          </p:val>
                                        </p:tav>
                                      </p:tavLst>
                                    </p:anim>
                                    <p:anim calcmode="lin" valueType="num">
                                      <p:cBhvr>
                                        <p:cTn id="86" dur="500" fill="hold"/>
                                        <p:tgtEl>
                                          <p:spTgt spid="17"/>
                                        </p:tgtEl>
                                        <p:attrNameLst>
                                          <p:attrName>ppt_y</p:attrName>
                                        </p:attrNameLst>
                                      </p:cBhvr>
                                      <p:tavLst>
                                        <p:tav tm="0">
                                          <p:val>
                                            <p:strVal val="#ppt_y"/>
                                          </p:val>
                                        </p:tav>
                                        <p:tav tm="100000">
                                          <p:val>
                                            <p:strVal val="#ppt_y"/>
                                          </p:val>
                                        </p:tav>
                                      </p:tavLst>
                                    </p:anim>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strVal val="#ppt_h"/>
                                          </p:val>
                                        </p:tav>
                                        <p:tav tm="100000">
                                          <p:val>
                                            <p:strVal val="#ppt_h"/>
                                          </p:val>
                                        </p:tav>
                                      </p:tavLst>
                                    </p:anim>
                                  </p:childTnLst>
                                </p:cTn>
                              </p:par>
                            </p:childTnLst>
                          </p:cTn>
                        </p:par>
                        <p:par>
                          <p:cTn id="89" fill="hold">
                            <p:stCondLst>
                              <p:cond delay="1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2000"/>
                            </p:stCondLst>
                            <p:childTnLst>
                              <p:par>
                                <p:cTn id="94" presetID="17" presetClass="entr" presetSubtype="8" fill="hold" nodeType="afterEffect">
                                  <p:stCondLst>
                                    <p:cond delay="0"/>
                                  </p:stCondLst>
                                  <p:childTnLst>
                                    <p:set>
                                      <p:cBhvr>
                                        <p:cTn id="95" dur="1" fill="hold">
                                          <p:stCondLst>
                                            <p:cond delay="0"/>
                                          </p:stCondLst>
                                        </p:cTn>
                                        <p:tgtEl>
                                          <p:spTgt spid="11"/>
                                        </p:tgtEl>
                                        <p:attrNameLst>
                                          <p:attrName>style.visibility</p:attrName>
                                        </p:attrNameLst>
                                      </p:cBhvr>
                                      <p:to>
                                        <p:strVal val="visible"/>
                                      </p:to>
                                    </p:set>
                                    <p:anim calcmode="lin" valueType="num">
                                      <p:cBhvr>
                                        <p:cTn id="96" dur="500" fill="hold"/>
                                        <p:tgtEl>
                                          <p:spTgt spid="11"/>
                                        </p:tgtEl>
                                        <p:attrNameLst>
                                          <p:attrName>ppt_x</p:attrName>
                                        </p:attrNameLst>
                                      </p:cBhvr>
                                      <p:tavLst>
                                        <p:tav tm="0">
                                          <p:val>
                                            <p:strVal val="#ppt_x-#ppt_w/2"/>
                                          </p:val>
                                        </p:tav>
                                        <p:tav tm="100000">
                                          <p:val>
                                            <p:strVal val="#ppt_x"/>
                                          </p:val>
                                        </p:tav>
                                      </p:tavLst>
                                    </p:anim>
                                    <p:anim calcmode="lin" valueType="num">
                                      <p:cBhvr>
                                        <p:cTn id="97" dur="500" fill="hold"/>
                                        <p:tgtEl>
                                          <p:spTgt spid="11"/>
                                        </p:tgtEl>
                                        <p:attrNameLst>
                                          <p:attrName>ppt_y</p:attrName>
                                        </p:attrNameLst>
                                      </p:cBhvr>
                                      <p:tavLst>
                                        <p:tav tm="0">
                                          <p:val>
                                            <p:strVal val="#ppt_y"/>
                                          </p:val>
                                        </p:tav>
                                        <p:tav tm="100000">
                                          <p:val>
                                            <p:strVal val="#ppt_y"/>
                                          </p:val>
                                        </p:tav>
                                      </p:tavLst>
                                    </p:anim>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strVal val="#ppt_h"/>
                                          </p:val>
                                        </p:tav>
                                        <p:tav tm="100000">
                                          <p:val>
                                            <p:strVal val="#ppt_h"/>
                                          </p:val>
                                        </p:tav>
                                      </p:tavLst>
                                    </p:anim>
                                  </p:childTnLst>
                                </p:cTn>
                              </p:par>
                            </p:childTnLst>
                          </p:cTn>
                        </p:par>
                        <p:par>
                          <p:cTn id="100" fill="hold">
                            <p:stCondLst>
                              <p:cond delay="2500"/>
                            </p:stCondLst>
                            <p:childTnLst>
                              <p:par>
                                <p:cTn id="101" presetID="22" presetClass="entr" presetSubtype="8" fill="hold" grpId="0" nodeType="afterEffect">
                                  <p:stCondLst>
                                    <p:cond delay="0"/>
                                  </p:stCondLst>
                                  <p:childTnLst>
                                    <p:set>
                                      <p:cBhvr>
                                        <p:cTn id="102" dur="1" fill="hold">
                                          <p:stCondLst>
                                            <p:cond delay="0"/>
                                          </p:stCondLst>
                                        </p:cTn>
                                        <p:tgtEl>
                                          <p:spTgt spid="2">
                                            <p:txEl>
                                              <p:pRg st="6" end="6"/>
                                            </p:txEl>
                                          </p:spTgt>
                                        </p:tgtEl>
                                        <p:attrNameLst>
                                          <p:attrName>style.visibility</p:attrName>
                                        </p:attrNameLst>
                                      </p:cBhvr>
                                      <p:to>
                                        <p:strVal val="visible"/>
                                      </p:to>
                                    </p:set>
                                    <p:animEffect transition="in" filter="wipe(left)">
                                      <p:cBhvr>
                                        <p:cTn id="10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6"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B9772AF-C616-EA90-E60F-5726796F0E8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86C2B1B3-5F61-524C-4571-87469758F889}"/>
              </a:ext>
            </a:extLst>
          </p:cNvPr>
          <p:cNvSpPr>
            <a:spLocks/>
          </p:cNvSpPr>
          <p:nvPr/>
        </p:nvSpPr>
        <p:spPr>
          <a:xfrm>
            <a:off x="0" y="0"/>
            <a:ext cx="12192000" cy="3382295"/>
          </a:xfrm>
          <a:custGeom>
            <a:avLst/>
            <a:gdLst>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2379406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1396180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4 w 12192000"/>
              <a:gd name="connsiteY3" fmla="*/ 1012722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757084 h 2379406"/>
              <a:gd name="connsiteX4" fmla="*/ 0 w 12192000"/>
              <a:gd name="connsiteY4" fmla="*/ 0 h 2379406"/>
              <a:gd name="connsiteX0" fmla="*/ 1 w 12192001"/>
              <a:gd name="connsiteY0" fmla="*/ 0 h 2379406"/>
              <a:gd name="connsiteX1" fmla="*/ 12192001 w 12192001"/>
              <a:gd name="connsiteY1" fmla="*/ 0 h 2379406"/>
              <a:gd name="connsiteX2" fmla="*/ 12192001 w 12192001"/>
              <a:gd name="connsiteY2" fmla="*/ 2379406 h 2379406"/>
              <a:gd name="connsiteX3" fmla="*/ 0 w 12192001"/>
              <a:gd name="connsiteY3" fmla="*/ 648930 h 2379406"/>
              <a:gd name="connsiteX4" fmla="*/ 1 w 12192001"/>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550607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3785419 w 12192000"/>
              <a:gd name="connsiteY3" fmla="*/ 1120877 h 2379406"/>
              <a:gd name="connsiteX4" fmla="*/ 19663 w 12192000"/>
              <a:gd name="connsiteY4" fmla="*/ 580104 h 2379406"/>
              <a:gd name="connsiteX5" fmla="*/ 0 w 12192000"/>
              <a:gd name="connsiteY5" fmla="*/ 0 h 2379406"/>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691716 w 12192000"/>
              <a:gd name="connsiteY3" fmla="*/ 2871019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408903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94554 w 12192000"/>
              <a:gd name="connsiteY4" fmla="*/ 3362631 h 3362631"/>
              <a:gd name="connsiteX5" fmla="*/ 19663 w 12192000"/>
              <a:gd name="connsiteY5" fmla="*/ 609601 h 3362631"/>
              <a:gd name="connsiteX6" fmla="*/ 0 w 12192000"/>
              <a:gd name="connsiteY6" fmla="*/ 0 h 3362631"/>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82295">
                <a:moveTo>
                  <a:pt x="0" y="0"/>
                </a:moveTo>
                <a:lnTo>
                  <a:pt x="12192000" y="0"/>
                </a:lnTo>
                <a:lnTo>
                  <a:pt x="12192000" y="2428567"/>
                </a:lnTo>
                <a:cubicBezTo>
                  <a:pt x="11048180" y="2254863"/>
                  <a:pt x="9835535" y="2366296"/>
                  <a:pt x="8701548" y="2566220"/>
                </a:cubicBezTo>
                <a:cubicBezTo>
                  <a:pt x="7656051" y="2782529"/>
                  <a:pt x="6590889" y="2998838"/>
                  <a:pt x="5574890" y="3382295"/>
                </a:cubicBezTo>
                <a:cubicBezTo>
                  <a:pt x="3755922" y="1904180"/>
                  <a:pt x="2664541" y="1537111"/>
                  <a:pt x="19663" y="609601"/>
                </a:cubicBezTo>
                <a:cubicBezTo>
                  <a:pt x="19663" y="393291"/>
                  <a:pt x="0" y="216310"/>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350D294-6636-D5BC-56B9-8AD6EA412E41}"/>
              </a:ext>
            </a:extLst>
          </p:cNvPr>
          <p:cNvSpPr txBox="1"/>
          <p:nvPr/>
        </p:nvSpPr>
        <p:spPr>
          <a:xfrm>
            <a:off x="3913238" y="4951737"/>
            <a:ext cx="8072285" cy="1569660"/>
          </a:xfrm>
          <a:prstGeom prst="rect">
            <a:avLst/>
          </a:prstGeom>
          <a:noFill/>
          <a:effectLst>
            <a:outerShdw blurRad="50800" dist="38100" dir="2700000" algn="tl" rotWithShape="0">
              <a:prstClr val="black">
                <a:alpha val="40000"/>
              </a:prstClr>
            </a:outerShdw>
          </a:effectLst>
        </p:spPr>
        <p:txBody>
          <a:bodyPr wrap="square">
            <a:spAutoFit/>
          </a:bodyPr>
          <a:lstStyle/>
          <a:p>
            <a:pPr algn="r"/>
            <a:r>
              <a:rPr lang="hi-IN" sz="9600" b="1" dirty="0">
                <a:ln w="6600">
                  <a:solidFill>
                    <a:schemeClr val="accent2"/>
                  </a:solidFill>
                  <a:prstDash val="solid"/>
                </a:ln>
                <a:solidFill>
                  <a:srgbClr val="FFFFFF"/>
                </a:solidFill>
                <a:effectLst>
                  <a:outerShdw dist="38100" dir="2700000" algn="tl" rotWithShape="0">
                    <a:schemeClr val="accent2"/>
                  </a:outerShdw>
                </a:effectLst>
                <a:latin typeface="Nirmala UI" panose="020B0502040204020203" pitchFamily="34" charset="0"/>
                <a:ea typeface="Nirmala UI" panose="020B0502040204020203" pitchFamily="34" charset="0"/>
                <a:cs typeface="Nirmala UI" panose="020B0502040204020203" pitchFamily="34" charset="0"/>
              </a:rPr>
              <a:t>धर्मत्याग</a:t>
            </a:r>
            <a:endParaRPr lang="en" sz="9600" b="1" dirty="0">
              <a:ln w="6600">
                <a:solidFill>
                  <a:schemeClr val="accent2"/>
                </a:solidFill>
                <a:prstDash val="solid"/>
              </a:ln>
              <a:solidFill>
                <a:srgbClr val="FFFFFF"/>
              </a:solidFill>
              <a:effectLst>
                <a:outerShdw dist="38100" dir="2700000" algn="tl" rotWithShape="0">
                  <a:schemeClr val="accent2"/>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694740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AF2426E9-DE19-0CD9-47FF-A6D1EB57E360}"/>
              </a:ext>
            </a:extLst>
          </p:cNvPr>
          <p:cNvSpPr>
            <a:spLocks noGrp="1" noRot="1" noMove="1" noResize="1" noEditPoints="1" noAdjustHandles="1" noChangeArrowheads="1" noChangeShapeType="1"/>
          </p:cNvSpPr>
          <p:nvPr/>
        </p:nvSpPr>
        <p:spPr>
          <a:xfrm>
            <a:off x="0" y="0"/>
            <a:ext cx="12192000" cy="1293781"/>
          </a:xfrm>
          <a:prstGeom prst="rect">
            <a:avLst/>
          </a:prstGeom>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pic>
        <p:nvPicPr>
          <p:cNvPr id="20" name="Imagen 19" descr="Imagen que contiene cebra, tabla, pantalla, parado&#10;&#10;El contenido generado por IA puede ser incorrecto.">
            <a:extLst>
              <a:ext uri="{FF2B5EF4-FFF2-40B4-BE49-F238E27FC236}">
                <a16:creationId xmlns:a16="http://schemas.microsoft.com/office/drawing/2014/main" id="{64FFD73C-993B-3C3B-9A9B-12F0ECE362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623" y="1330496"/>
            <a:ext cx="2342196" cy="27425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67182FBA-FEAC-74ED-7A91-AD2055A4BAFB}"/>
              </a:ext>
            </a:extLst>
          </p:cNvPr>
          <p:cNvSpPr txBox="1"/>
          <p:nvPr/>
        </p:nvSpPr>
        <p:spPr>
          <a:xfrm>
            <a:off x="0" y="0"/>
            <a:ext cx="9224717"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hi-IN" sz="4400" b="1" dirty="0">
                <a:ln/>
                <a:solidFill>
                  <a:schemeClr val="accent3"/>
                </a:solidFill>
                <a:latin typeface="Nirmala UI" panose="020B0502040204020203" pitchFamily="34" charset="0"/>
                <a:ea typeface="Nirmala UI" panose="020B0502040204020203" pitchFamily="34" charset="0"/>
                <a:cs typeface="Nirmala UI" panose="020B0502040204020203" pitchFamily="34" charset="0"/>
              </a:rPr>
              <a:t>हारून की कमज़ोरी </a:t>
            </a:r>
            <a:endParaRPr lang="en" sz="4400" b="1" dirty="0">
              <a:ln/>
              <a:solidFill>
                <a:schemeClr val="accent3"/>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FBE8A239-CB95-4A3E-4132-30D28B2E7C54}"/>
              </a:ext>
            </a:extLst>
          </p:cNvPr>
          <p:cNvSpPr txBox="1"/>
          <p:nvPr/>
        </p:nvSpPr>
        <p:spPr>
          <a:xfrm>
            <a:off x="760397" y="634306"/>
            <a:ext cx="7788911" cy="646331"/>
          </a:xfrm>
          <a:prstGeom prst="rect">
            <a:avLst/>
          </a:prstGeom>
          <a:noFill/>
        </p:spPr>
        <p:txBody>
          <a:bodyPr wrap="square">
            <a:spAutoFit/>
            <a:scene3d>
              <a:camera prst="orthographicFront"/>
              <a:lightRig rig="threePt" dir="t"/>
            </a:scene3d>
            <a:sp3d extrusionH="57150">
              <a:bevelT w="38100" h="38100"/>
            </a:sp3d>
          </a:bodyPr>
          <a:lstStyle/>
          <a:p>
            <a:pPr algn="ctr"/>
            <a:r>
              <a:rPr lang="hi-IN" b="1" i="1" dirty="0">
                <a:solidFill>
                  <a:schemeClr val="accent6">
                    <a:lumMod val="75000"/>
                  </a:schemeClr>
                </a:solidFill>
                <a:latin typeface="Nirmala UI" panose="020B0502040204020203" pitchFamily="34" charset="0"/>
                <a:ea typeface="Nirmala UI" panose="020B0502040204020203" pitchFamily="34" charset="0"/>
                <a:cs typeface="Nirmala UI" panose="020B0502040204020203" pitchFamily="34" charset="0"/>
              </a:rPr>
              <a:t>यह देख के हारून ने उसके आगे एक वेदी बनवाई; और यह प्रचार किया, “कल यहोवा के लिये पर्व होगा।” </a:t>
            </a:r>
            <a:r>
              <a:rPr lang="hi-IN" sz="1400" b="1" i="1" dirty="0">
                <a:solidFill>
                  <a:schemeClr val="accent6">
                    <a:lumMod val="75000"/>
                  </a:schemeClr>
                </a:solidFill>
                <a:latin typeface="Nirmala UI" panose="020B0502040204020203" pitchFamily="34" charset="0"/>
                <a:ea typeface="Nirmala UI" panose="020B0502040204020203" pitchFamily="34" charset="0"/>
                <a:cs typeface="Nirmala UI" panose="020B0502040204020203" pitchFamily="34" charset="0"/>
              </a:rPr>
              <a:t>(निर्गमन 32:5)</a:t>
            </a:r>
            <a:endParaRPr lang="en" sz="1100" b="1" i="1" dirty="0">
              <a:solidFill>
                <a:schemeClr val="accent6">
                  <a:lumMod val="75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D6566549-ED16-C095-72F8-80176C9232AE}"/>
              </a:ext>
            </a:extLst>
          </p:cNvPr>
          <p:cNvSpPr txBox="1"/>
          <p:nvPr/>
        </p:nvSpPr>
        <p:spPr>
          <a:xfrm>
            <a:off x="2457448" y="1294328"/>
            <a:ext cx="6657243" cy="1323439"/>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यद्यपि इब्रानी शब्द </a:t>
            </a:r>
            <a:r>
              <a:rPr lang="hi-IN" sz="2000" b="1" i="1" dirty="0">
                <a:latin typeface="Nirmala UI" panose="020B0502040204020203" pitchFamily="34" charset="0"/>
                <a:ea typeface="Nirmala UI" panose="020B0502040204020203" pitchFamily="34" charset="0"/>
                <a:cs typeface="Nirmala UI" panose="020B0502040204020203" pitchFamily="34" charset="0"/>
              </a:rPr>
              <a:t>एलोहिम</a:t>
            </a:r>
            <a:r>
              <a:rPr lang="hi-IN" sz="2000" b="1" dirty="0">
                <a:latin typeface="Nirmala UI" panose="020B0502040204020203" pitchFamily="34" charset="0"/>
                <a:ea typeface="Nirmala UI" panose="020B0502040204020203" pitchFamily="34" charset="0"/>
                <a:cs typeface="Nirmala UI" panose="020B0502040204020203" pitchFamily="34" charset="0"/>
              </a:rPr>
              <a:t> “देवता” का बहुवचन है, फिर भी इसका प्रयोग सामान्यतः एक-परमेश्वर को संदर्भित करने के लिए किया जाता है: “मैं यहोवा तुम्हारा परमेश्वर [</a:t>
            </a:r>
            <a:r>
              <a:rPr lang="hi-IN" sz="2000" b="1" i="1" dirty="0">
                <a:latin typeface="Nirmala UI" panose="020B0502040204020203" pitchFamily="34" charset="0"/>
                <a:ea typeface="Nirmala UI" panose="020B0502040204020203" pitchFamily="34" charset="0"/>
                <a:cs typeface="Nirmala UI" panose="020B0502040204020203" pitchFamily="34" charset="0"/>
              </a:rPr>
              <a:t>एलोहिम</a:t>
            </a:r>
            <a:r>
              <a:rPr lang="hi-IN" sz="2000" b="1" dirty="0">
                <a:latin typeface="Nirmala UI" panose="020B0502040204020203" pitchFamily="34" charset="0"/>
                <a:ea typeface="Nirmala UI" panose="020B0502040204020203" pitchFamily="34" charset="0"/>
                <a:cs typeface="Nirmala UI" panose="020B0502040204020203" pitchFamily="34" charset="0"/>
              </a:rPr>
              <a:t>] हूँ, जो तुम्हें मिस्र देश से बाहर ले आया” (निर्गमन 20:2)।</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10" name="Imagen 9" descr="Imagen que contiene montaña, exterior, hombre, mujer&#10;&#10;El contenido generado por IA puede ser incorrecto.">
            <a:extLst>
              <a:ext uri="{FF2B5EF4-FFF2-40B4-BE49-F238E27FC236}">
                <a16:creationId xmlns:a16="http://schemas.microsoft.com/office/drawing/2014/main" id="{4D27BCF1-26B7-74F4-E630-740B0A9B24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14691" y="3811757"/>
            <a:ext cx="2873013" cy="2940050"/>
          </a:xfrm>
          <a:prstGeom prst="rect">
            <a:avLst/>
          </a:prstGeom>
          <a:ln w="38100" cap="sq">
            <a:solidFill>
              <a:srgbClr val="940C50"/>
            </a:solidFill>
            <a:prstDash val="solid"/>
            <a:miter lim="800000"/>
          </a:ln>
          <a:effectLst>
            <a:outerShdw blurRad="50800" dist="38100" dir="2700000" algn="tl" rotWithShape="0">
              <a:srgbClr val="000000">
                <a:alpha val="43000"/>
              </a:srgbClr>
            </a:outerShdw>
          </a:effectLst>
        </p:spPr>
      </p:pic>
      <p:pic>
        <p:nvPicPr>
          <p:cNvPr id="14" name="Imagen 13" descr="Un grupo de personas paradas en una montaña&#10;&#10;El contenido generado por IA puede ser incorrecto.">
            <a:extLst>
              <a:ext uri="{FF2B5EF4-FFF2-40B4-BE49-F238E27FC236}">
                <a16:creationId xmlns:a16="http://schemas.microsoft.com/office/drawing/2014/main" id="{991929F4-42DE-1760-C7EB-F3174C4F9347}"/>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tretch>
            <a:fillRect/>
          </a:stretch>
        </p:blipFill>
        <p:spPr>
          <a:xfrm>
            <a:off x="9224717" y="201443"/>
            <a:ext cx="2762984" cy="3400862"/>
          </a:xfrm>
          <a:prstGeom prst="rect">
            <a:avLst/>
          </a:prstGeom>
          <a:ln w="88900" cap="sq" cmpd="thickThin">
            <a:solidFill>
              <a:srgbClr val="FF85D6"/>
            </a:solidFill>
            <a:prstDash val="solid"/>
            <a:miter lim="800000"/>
          </a:ln>
          <a:effectLst>
            <a:innerShdw blurRad="76200">
              <a:srgbClr val="000000"/>
            </a:innerShdw>
          </a:effectLst>
          <a:scene3d>
            <a:camera prst="orthographicFront"/>
            <a:lightRig rig="threePt" dir="t"/>
          </a:scene3d>
          <a:sp3d>
            <a:bevelT prst="relaxedInset"/>
          </a:sp3d>
        </p:spPr>
      </p:pic>
      <p:pic>
        <p:nvPicPr>
          <p:cNvPr id="18" name="Imagen 17" descr="Dibujo animado de un personaje con la boca abierta&#10;&#10;El contenido generado por IA puede ser incorrecto.">
            <a:extLst>
              <a:ext uri="{FF2B5EF4-FFF2-40B4-BE49-F238E27FC236}">
                <a16:creationId xmlns:a16="http://schemas.microsoft.com/office/drawing/2014/main" id="{17792EC8-A06F-5F62-4403-E8825B592FE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9623" y="4306207"/>
            <a:ext cx="3098284" cy="2323713"/>
          </a:xfrm>
          <a:prstGeom prst="rect">
            <a:avLst/>
          </a:prstGeom>
          <a:solidFill>
            <a:srgbClr val="FFFFFF">
              <a:shade val="85000"/>
            </a:srgbClr>
          </a:solidFill>
          <a:ln w="88900" cap="sq">
            <a:solidFill>
              <a:srgbClr val="E7C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90CE8C8E-F2EC-C667-3245-60F9133EC3FA}"/>
              </a:ext>
            </a:extLst>
          </p:cNvPr>
          <p:cNvSpPr txBox="1"/>
          <p:nvPr/>
        </p:nvSpPr>
        <p:spPr>
          <a:xfrm>
            <a:off x="3352800" y="3877435"/>
            <a:ext cx="5733447" cy="1323439"/>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लोगों के साथ समझौता करने के प्रयास में हारून की आरंभिक हिचकिचाहट (निर्गमन 32:2) ने उसने धर्मत्याग को मिटाने के बजाय, उसे आगे बढ़ाने के लिए प्रेरित किया।</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8" name="CuadroTexto 7">
            <a:extLst>
              <a:ext uri="{FF2B5EF4-FFF2-40B4-BE49-F238E27FC236}">
                <a16:creationId xmlns:a16="http://schemas.microsoft.com/office/drawing/2014/main" id="{71952273-BFBF-78A6-4571-43F1D641F0EA}"/>
              </a:ext>
            </a:extLst>
          </p:cNvPr>
          <p:cNvSpPr txBox="1"/>
          <p:nvPr/>
        </p:nvSpPr>
        <p:spPr>
          <a:xfrm>
            <a:off x="3352801" y="5207836"/>
            <a:ext cx="5761890" cy="1631216"/>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मूर्तियाँ बनाने के प्रति निषेध की याद दिलाने के बजाय, हारून ने उनके लिए एक सोने का बछड़ा बनाया, और घोषणा की, “हे इस्राएल, तेरा देवता [एलोहिम] जो तुझे मिस्र देश से छुड़ा लाया है, वह यही है!” (निर्गमन 32:4)।</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7" name="CuadroTexto 6">
            <a:extLst>
              <a:ext uri="{FF2B5EF4-FFF2-40B4-BE49-F238E27FC236}">
                <a16:creationId xmlns:a16="http://schemas.microsoft.com/office/drawing/2014/main" id="{0AD7A2A0-1F61-5B17-083B-206CA99D6ED1}"/>
              </a:ext>
            </a:extLst>
          </p:cNvPr>
          <p:cNvSpPr txBox="1"/>
          <p:nvPr/>
        </p:nvSpPr>
        <p:spPr>
          <a:xfrm>
            <a:off x="2457448" y="2605247"/>
            <a:ext cx="6657242" cy="1323439"/>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मूसा की अनुपस्थिति में, लोगों ने हारून से प्रार्थना की कि वह उनके लिए एक दृश्यमान </a:t>
            </a:r>
            <a:r>
              <a:rPr lang="hi-IN" sz="2000" b="1" i="1" dirty="0">
                <a:latin typeface="Nirmala UI" panose="020B0502040204020203" pitchFamily="34" charset="0"/>
                <a:ea typeface="Nirmala UI" panose="020B0502040204020203" pitchFamily="34" charset="0"/>
                <a:cs typeface="Nirmala UI" panose="020B0502040204020203" pitchFamily="34" charset="0"/>
              </a:rPr>
              <a:t>एलोहिम</a:t>
            </a:r>
            <a:r>
              <a:rPr lang="hi-IN" sz="2000" b="1" dirty="0">
                <a:latin typeface="Nirmala UI" panose="020B0502040204020203" pitchFamily="34" charset="0"/>
                <a:ea typeface="Nirmala UI" panose="020B0502040204020203" pitchFamily="34" charset="0"/>
                <a:cs typeface="Nirmala UI" panose="020B0502040204020203" pitchFamily="34" charset="0"/>
              </a:rPr>
              <a:t> बनाए जिसकी वे पूजा कर सकें। (निर्गमन 32:1) वे जल्द ही उन आज्ञाओं को और उनके पालन के प्रति अपनी प्रतिबद्धता को भूल गए (निर्गमन 24:7)।</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54303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 calcmode="lin" valueType="num">
                                      <p:cBhvr>
                                        <p:cTn id="22" dur="500" fill="hold"/>
                                        <p:tgtEl>
                                          <p:spTgt spid="10"/>
                                        </p:tgtEl>
                                        <p:attrNameLst>
                                          <p:attrName>style.rotation</p:attrName>
                                        </p:attrNameLst>
                                      </p:cBhvr>
                                      <p:tavLst>
                                        <p:tav tm="0">
                                          <p:val>
                                            <p:fltVal val="360"/>
                                          </p:val>
                                        </p:tav>
                                        <p:tav tm="100000">
                                          <p:val>
                                            <p:fltVal val="0"/>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900" decel="100000" fill="hold"/>
                                        <p:tgtEl>
                                          <p:spTgt spid="2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 calcmode="lin" valueType="num">
                                      <p:cBhvr>
                                        <p:cTn id="47" dur="1000" fill="hold"/>
                                        <p:tgtEl>
                                          <p:spTgt spid="14"/>
                                        </p:tgtEl>
                                        <p:attrNameLst>
                                          <p:attrName>style.rotation</p:attrName>
                                        </p:attrNameLst>
                                      </p:cBhvr>
                                      <p:tavLst>
                                        <p:tav tm="0">
                                          <p:val>
                                            <p:fltVal val="90"/>
                                          </p:val>
                                        </p:tav>
                                        <p:tav tm="100000">
                                          <p:val>
                                            <p:fltVal val="0"/>
                                          </p:val>
                                        </p:tav>
                                      </p:tavLst>
                                    </p:anim>
                                    <p:animEffect transition="in" filter="fade">
                                      <p:cBhvr>
                                        <p:cTn id="48" dur="1000"/>
                                        <p:tgtEl>
                                          <p:spTgt spid="14"/>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0-#ppt_w/2"/>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12"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0-#ppt_w/2"/>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FBA31AA-18C1-B9D7-4144-528EF2C54EF1}"/>
              </a:ext>
            </a:extLst>
          </p:cNvPr>
          <p:cNvSpPr>
            <a:spLocks noGrp="1" noRot="1" noMove="1" noResize="1" noEditPoints="1" noAdjustHandles="1" noChangeArrowheads="1" noChangeShapeType="1"/>
          </p:cNvSpPr>
          <p:nvPr/>
        </p:nvSpPr>
        <p:spPr>
          <a:xfrm>
            <a:off x="0" y="0"/>
            <a:ext cx="12191999" cy="1435596"/>
          </a:xfrm>
          <a:prstGeom prst="rect">
            <a:avLst/>
          </a:prstGeom>
          <a:gradFill>
            <a:gsLst>
              <a:gs pos="0">
                <a:schemeClr val="bg2">
                  <a:lumMod val="90000"/>
                </a:schemeClr>
              </a:gs>
              <a:gs pos="39000">
                <a:srgbClr val="FFAC9A"/>
              </a:gs>
              <a:gs pos="100000">
                <a:srgbClr val="FFAC9A"/>
              </a:gs>
            </a:gsLst>
          </a:gra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1C95C65-0F1F-6675-C364-1F91FCFFD727}"/>
              </a:ext>
            </a:extLst>
          </p:cNvPr>
          <p:cNvSpPr txBox="1"/>
          <p:nvPr/>
        </p:nvSpPr>
        <p:spPr>
          <a:xfrm>
            <a:off x="1" y="108150"/>
            <a:ext cx="12191999" cy="769441"/>
          </a:xfrm>
          <a:prstGeom prst="rect">
            <a:avLst/>
          </a:prstGeom>
          <a:noFill/>
        </p:spPr>
        <p:txBody>
          <a:bodyPr wrap="square">
            <a:spAutoFit/>
          </a:bodyPr>
          <a:lstStyle/>
          <a:p>
            <a:pPr algn="ctr"/>
            <a:r>
              <a:rPr lang="hi-IN"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बछड़े का पर्व </a:t>
            </a:r>
            <a:endParaRPr lang="en"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EF250E05-BD43-1A87-663A-1B9400F0C77D}"/>
              </a:ext>
            </a:extLst>
          </p:cNvPr>
          <p:cNvSpPr txBox="1"/>
          <p:nvPr/>
        </p:nvSpPr>
        <p:spPr>
          <a:xfrm>
            <a:off x="0" y="791400"/>
            <a:ext cx="7820025" cy="646331"/>
          </a:xfrm>
          <a:prstGeom prst="rect">
            <a:avLst/>
          </a:prstGeom>
          <a:noFill/>
        </p:spPr>
        <p:txBody>
          <a:bodyPr wrap="square">
            <a:spAutoFit/>
            <a:scene3d>
              <a:camera prst="orthographicFront"/>
              <a:lightRig rig="threePt" dir="t"/>
            </a:scene3d>
            <a:sp3d extrusionH="57150">
              <a:bevelT w="38100" h="38100"/>
            </a:sp3d>
          </a:bodyPr>
          <a:lstStyle/>
          <a:p>
            <a:pPr algn="ctr"/>
            <a:r>
              <a:rPr lang="hi-IN" b="1" i="1" dirty="0">
                <a:solidFill>
                  <a:schemeClr val="accent5"/>
                </a:solidFill>
                <a:latin typeface="Nirmala UI" panose="020B0502040204020203" pitchFamily="34" charset="0"/>
                <a:ea typeface="Nirmala UI" panose="020B0502040204020203" pitchFamily="34" charset="0"/>
                <a:cs typeface="Nirmala UI" panose="020B0502040204020203" pitchFamily="34" charset="0"/>
              </a:rPr>
              <a:t>“और दूसरे दिन लोगों ने भोर को उठकर होमबलि चढ़ाए, और मेलबलि ले आए; फिर बैठकर खाया पिया, और उठकर खेलने लगे।” </a:t>
            </a:r>
            <a:r>
              <a:rPr lang="hi-IN" sz="1400" b="1" i="1" dirty="0">
                <a:solidFill>
                  <a:schemeClr val="accent5"/>
                </a:solidFill>
                <a:latin typeface="Nirmala UI" panose="020B0502040204020203" pitchFamily="34" charset="0"/>
                <a:ea typeface="Nirmala UI" panose="020B0502040204020203" pitchFamily="34" charset="0"/>
                <a:cs typeface="Nirmala UI" panose="020B0502040204020203" pitchFamily="34" charset="0"/>
              </a:rPr>
              <a:t>(निर्गमन 32:6)</a:t>
            </a:r>
            <a:endParaRPr lang="en" sz="1100" b="1" i="1" dirty="0">
              <a:solidFill>
                <a:schemeClr val="accent5"/>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7" name="CuadroTexto 6">
            <a:extLst>
              <a:ext uri="{FF2B5EF4-FFF2-40B4-BE49-F238E27FC236}">
                <a16:creationId xmlns:a16="http://schemas.microsoft.com/office/drawing/2014/main" id="{4C6494DB-8C97-BB77-8E51-5A2B795A30B1}"/>
              </a:ext>
            </a:extLst>
          </p:cNvPr>
          <p:cNvSpPr txBox="1"/>
          <p:nvPr/>
        </p:nvSpPr>
        <p:spPr>
          <a:xfrm>
            <a:off x="256560" y="1453157"/>
            <a:ext cx="7468215" cy="1015663"/>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बछड़े के आकार की मूर्ति बनाकर, इस्राएलियों ने सर्वशक्तिमान परमेश्वर को पशु की छवि में बदल दिया, तथा सृष्टिकर्ता के स्थान पर एक प्राणी की पूजा की (रोमियों 1:23)।</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4" name="Imagen 3" descr="Imagen que contiene exterior, montaña, grupo, gente&#10;&#10;El contenido generado por IA puede ser incorrecto.">
            <a:extLst>
              <a:ext uri="{FF2B5EF4-FFF2-40B4-BE49-F238E27FC236}">
                <a16:creationId xmlns:a16="http://schemas.microsoft.com/office/drawing/2014/main" id="{4D8CF8DB-F43F-A96A-4B9F-7C7A693467A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820025" y="683715"/>
            <a:ext cx="4233291" cy="2782135"/>
          </a:xfrm>
          <a:prstGeom prst="snip2DiagRect">
            <a:avLst/>
          </a:prstGeom>
          <a:solidFill>
            <a:srgbClr val="FFFFFF">
              <a:shade val="85000"/>
            </a:srgbClr>
          </a:solidFill>
          <a:ln w="762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par de personas de pie sobre superficie terrosa&#10;&#10;El contenido generado por IA puede ser incorrecto.">
            <a:extLst>
              <a:ext uri="{FF2B5EF4-FFF2-40B4-BE49-F238E27FC236}">
                <a16:creationId xmlns:a16="http://schemas.microsoft.com/office/drawing/2014/main" id="{64A2D1AC-C3CE-1A98-97AE-F7398B92B3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6560" y="3552825"/>
            <a:ext cx="4502759" cy="2246376"/>
          </a:xfrm>
          <a:prstGeom prst="snip2DiagRect">
            <a:avLst>
              <a:gd name="adj1" fmla="val 18657"/>
              <a:gd name="adj2" fmla="val 0"/>
            </a:avLst>
          </a:prstGeom>
          <a:solidFill>
            <a:srgbClr val="FFFFFF">
              <a:shade val="85000"/>
            </a:srgbClr>
          </a:solidFill>
          <a:ln w="7620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a persona en frente de fuego&#10;&#10;El contenido generado por IA puede ser incorrecto.">
            <a:extLst>
              <a:ext uri="{FF2B5EF4-FFF2-40B4-BE49-F238E27FC236}">
                <a16:creationId xmlns:a16="http://schemas.microsoft.com/office/drawing/2014/main" id="{12390C5E-5018-47CD-5DF0-1D52435F52E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49284" y="4530571"/>
            <a:ext cx="3304032" cy="2246376"/>
          </a:xfrm>
          <a:prstGeom prst="snip2DiagRect">
            <a:avLst>
              <a:gd name="adj1" fmla="val 9753"/>
              <a:gd name="adj2" fmla="val 37737"/>
            </a:avLst>
          </a:prstGeom>
          <a:solidFill>
            <a:srgbClr val="FFFFFF">
              <a:shade val="85000"/>
            </a:srgbClr>
          </a:solidFill>
          <a:ln w="76200" cap="sq">
            <a:solidFill>
              <a:srgbClr val="C4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3E481141-4E0F-54DC-D5C5-F7410CB40A08}"/>
              </a:ext>
            </a:extLst>
          </p:cNvPr>
          <p:cNvSpPr txBox="1"/>
          <p:nvPr/>
        </p:nvSpPr>
        <p:spPr>
          <a:xfrm>
            <a:off x="4889497" y="3523601"/>
            <a:ext cx="7235828" cy="1015663"/>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दरअसल, वे परमेश्वर की उपासना छोड़कर दुष्टात्माओं की पूजा करने लगे (व्यवस्थाविवरण 32:17)। परमेश्वर की उपासना करते हुए, वे नैतिक रूप से उन्नत हुए, क्योंकि वे परमेश्वर के समान बन गए।</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1" name="CuadroTexto 10">
            <a:extLst>
              <a:ext uri="{FF2B5EF4-FFF2-40B4-BE49-F238E27FC236}">
                <a16:creationId xmlns:a16="http://schemas.microsoft.com/office/drawing/2014/main" id="{5C1A7B70-9C76-763D-EEB1-9BD1EF2DB137}"/>
              </a:ext>
            </a:extLst>
          </p:cNvPr>
          <p:cNvSpPr txBox="1"/>
          <p:nvPr/>
        </p:nvSpPr>
        <p:spPr>
          <a:xfrm>
            <a:off x="138684" y="5842676"/>
            <a:ext cx="8538591" cy="1015663"/>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जब हम अपना हृदय सृष्टिकर्ता को समर्पित नहीं करते, बल्कि किसी अन्य मूर्ति की सेवा करते हैं (और ऐसी अनेक मूर्तियाँ हैं), तो देर-सवेर यह हमें नैतिक पतन की ओर ले जाएगा।</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3" name="CuadroTexto 12">
            <a:extLst>
              <a:ext uri="{FF2B5EF4-FFF2-40B4-BE49-F238E27FC236}">
                <a16:creationId xmlns:a16="http://schemas.microsoft.com/office/drawing/2014/main" id="{33D8E329-9AE8-6228-918A-F7225C35239E}"/>
              </a:ext>
            </a:extLst>
          </p:cNvPr>
          <p:cNvSpPr txBox="1"/>
          <p:nvPr/>
        </p:nvSpPr>
        <p:spPr>
          <a:xfrm>
            <a:off x="4889497" y="4529639"/>
            <a:ext cx="3729609" cy="1323439"/>
          </a:xfrm>
          <a:prstGeom prst="rect">
            <a:avLst/>
          </a:prstGeom>
          <a:noFill/>
        </p:spPr>
        <p:txBody>
          <a:bodyPr wrap="square">
            <a:spAutoFit/>
          </a:bodyPr>
          <a:lstStyle/>
          <a:p>
            <a:pPr algn="just"/>
            <a:r>
              <a:rPr lang="hi-IN" sz="2000" b="1" dirty="0">
                <a:latin typeface="Nirmala UI" panose="020B0502040204020203" pitchFamily="34" charset="0"/>
                <a:ea typeface="Nirmala UI" panose="020B0502040204020203" pitchFamily="34" charset="0"/>
                <a:cs typeface="Nirmala UI" panose="020B0502040204020203" pitchFamily="34" charset="0"/>
              </a:rPr>
              <a:t>दुष्टात्माओं की पूजा करके, उन्होंने स्वयं को नीचा दिखाना शुरू कर दिया, क्योंकि वे उन दुष्टात्माओं के समान थे जिनकी वे पूजा करते थे।</a:t>
            </a:r>
            <a:endParaRPr lang="es-ES" sz="20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9" name="CuadroTexto 8">
            <a:extLst>
              <a:ext uri="{FF2B5EF4-FFF2-40B4-BE49-F238E27FC236}">
                <a16:creationId xmlns:a16="http://schemas.microsoft.com/office/drawing/2014/main" id="{86C30149-48C1-12B1-EA4E-D2FCA7485DB9}"/>
              </a:ext>
            </a:extLst>
          </p:cNvPr>
          <p:cNvSpPr txBox="1"/>
          <p:nvPr/>
        </p:nvSpPr>
        <p:spPr>
          <a:xfrm>
            <a:off x="256559" y="2468820"/>
            <a:ext cx="7468215" cy="1015663"/>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उन्होंने तर्कहीन ढंग से सोचा कि एक नक्काशीदार मूर्ति उन्हें राह दिखा सकती है। उन्होंने शायद यह भी सोचा होगा कि </a:t>
            </a:r>
            <a:r>
              <a:rPr lang="hi-IN" sz="2000" b="1" i="1" dirty="0">
                <a:latin typeface="Nirmala UI" panose="020B0502040204020203" pitchFamily="34" charset="0"/>
                <a:ea typeface="Nirmala UI" panose="020B0502040204020203" pitchFamily="34" charset="0"/>
                <a:cs typeface="Nirmala UI" panose="020B0502040204020203" pitchFamily="34" charset="0"/>
              </a:rPr>
              <a:t>एलोहिम</a:t>
            </a:r>
            <a:r>
              <a:rPr lang="hi-IN" sz="2000" b="1" dirty="0">
                <a:latin typeface="Nirmala UI" panose="020B0502040204020203" pitchFamily="34" charset="0"/>
                <a:ea typeface="Nirmala UI" panose="020B0502040204020203" pitchFamily="34" charset="0"/>
                <a:cs typeface="Nirmala UI" panose="020B0502040204020203" pitchFamily="34" charset="0"/>
              </a:rPr>
              <a:t> स्वयं एक बछड़ा बन गया है! (निर्गमन 32:24)</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30719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upLeft)">
                                      <p:cBhvr>
                                        <p:cTn id="16" dur="500"/>
                                        <p:tgtEl>
                                          <p:spTgt spid="4"/>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fltVal val="0"/>
                                          </p:val>
                                        </p:tav>
                                        <p:tav tm="100000">
                                          <p:val>
                                            <p:strVal val="#ppt_w"/>
                                          </p:val>
                                        </p:tav>
                                      </p:tavLst>
                                    </p:anim>
                                    <p:anim calcmode="lin" valueType="num">
                                      <p:cBhvr>
                                        <p:cTn id="53" dur="1000" fill="hold"/>
                                        <p:tgtEl>
                                          <p:spTgt spid="10"/>
                                        </p:tgtEl>
                                        <p:attrNameLst>
                                          <p:attrName>ppt_h</p:attrName>
                                        </p:attrNameLst>
                                      </p:cBhvr>
                                      <p:tavLst>
                                        <p:tav tm="0">
                                          <p:val>
                                            <p:fltVal val="0"/>
                                          </p:val>
                                        </p:tav>
                                        <p:tav tm="100000">
                                          <p:val>
                                            <p:strVal val="#ppt_h"/>
                                          </p:val>
                                        </p:tav>
                                      </p:tavLst>
                                    </p:anim>
                                    <p:anim calcmode="lin" valueType="num">
                                      <p:cBhvr>
                                        <p:cTn id="54" dur="1000" fill="hold"/>
                                        <p:tgtEl>
                                          <p:spTgt spid="10"/>
                                        </p:tgtEl>
                                        <p:attrNameLst>
                                          <p:attrName>style.rotation</p:attrName>
                                        </p:attrNameLst>
                                      </p:cBhvr>
                                      <p:tavLst>
                                        <p:tav tm="0">
                                          <p:val>
                                            <p:fltVal val="90"/>
                                          </p:val>
                                        </p:tav>
                                        <p:tav tm="100000">
                                          <p:val>
                                            <p:fltVal val="0"/>
                                          </p:val>
                                        </p:tav>
                                      </p:tavLst>
                                    </p:anim>
                                    <p:animEffect transition="in" filter="fade">
                                      <p:cBhvr>
                                        <p:cTn id="55" dur="1000"/>
                                        <p:tgtEl>
                                          <p:spTgt spid="10"/>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6" grpId="0"/>
      <p:bldP spid="11" grpId="0"/>
      <p:bldP spid="1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0BF5CE49-2331-CA41-AE80-B7718F7A7AC9}"/>
              </a:ext>
            </a:extLst>
          </p:cNvPr>
          <p:cNvSpPr>
            <a:spLocks noGrp="1" noRot="1" noMove="1" noResize="1" noEditPoints="1" noAdjustHandles="1" noChangeArrowheads="1" noChangeShapeType="1"/>
          </p:cNvSpPr>
          <p:nvPr/>
        </p:nvSpPr>
        <p:spPr>
          <a:xfrm>
            <a:off x="0" y="0"/>
            <a:ext cx="12191999" cy="129432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D32A446-E986-AFAF-31E8-9C94D2FA961D}"/>
              </a:ext>
            </a:extLst>
          </p:cNvPr>
          <p:cNvSpPr txBox="1"/>
          <p:nvPr/>
        </p:nvSpPr>
        <p:spPr>
          <a:xfrm>
            <a:off x="0" y="0"/>
            <a:ext cx="12127972" cy="769441"/>
          </a:xfrm>
          <a:prstGeom prst="rect">
            <a:avLst/>
          </a:prstGeom>
          <a:noFill/>
        </p:spPr>
        <p:txBody>
          <a:bodyPr wrap="square">
            <a:spAutoFit/>
          </a:bodyPr>
          <a:lstStyle/>
          <a:p>
            <a:pPr algn="ctr"/>
            <a:r>
              <a:rPr lang="hi-IN" sz="4400" b="1" spc="50" dirty="0">
                <a:ln w="0"/>
                <a:solidFill>
                  <a:schemeClr val="bg1"/>
                </a:solidFill>
                <a:effectLst>
                  <a:innerShdw blurRad="63500" dist="50800" dir="13500000">
                    <a:srgbClr val="000000">
                      <a:alpha val="50000"/>
                    </a:srgbClr>
                  </a:innerShdw>
                </a:effectLst>
                <a:latin typeface="Nirmala UI" panose="020B0502040204020203" pitchFamily="34" charset="0"/>
                <a:ea typeface="Nirmala UI" panose="020B0502040204020203" pitchFamily="34" charset="0"/>
                <a:cs typeface="Nirmala UI" panose="020B0502040204020203" pitchFamily="34" charset="0"/>
              </a:rPr>
              <a:t>मूर्तिपूजा का भ्रष्टाचार </a:t>
            </a:r>
            <a:endParaRPr lang="en" sz="4400" b="1" spc="50" dirty="0">
              <a:ln w="0"/>
              <a:solidFill>
                <a:schemeClr val="bg1"/>
              </a:solidFill>
              <a:effectLst>
                <a:innerShdw blurRad="63500" dist="50800" dir="13500000">
                  <a:srgbClr val="000000">
                    <a:alpha val="50000"/>
                  </a:srgbClr>
                </a:inn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20875D16-4F0F-CE6A-659F-DEE4D4E10834}"/>
              </a:ext>
            </a:extLst>
          </p:cNvPr>
          <p:cNvSpPr txBox="1"/>
          <p:nvPr/>
        </p:nvSpPr>
        <p:spPr>
          <a:xfrm>
            <a:off x="741145" y="644015"/>
            <a:ext cx="10693668" cy="646331"/>
          </a:xfrm>
          <a:prstGeom prst="rect">
            <a:avLst/>
          </a:prstGeom>
          <a:noFill/>
        </p:spPr>
        <p:txBody>
          <a:bodyPr wrap="square">
            <a:spAutoFit/>
          </a:bodyPr>
          <a:lstStyle/>
          <a:p>
            <a:pPr algn="ctr"/>
            <a:r>
              <a:rPr lang="hi-IN" b="1" i="1" dirty="0">
                <a:solidFill>
                  <a:schemeClr val="tx2">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“तब यहोवा ने मूसा से कहा, “नीचे उतर जा, क्योंकि तेरी प्रजा के लोग, जिन्हें तू मिस्र देश से निकाल ले आया है, वे बिगड़ गए हैं।’” </a:t>
            </a:r>
            <a:r>
              <a:rPr lang="hi-IN" sz="1400" b="1" i="1" dirty="0">
                <a:solidFill>
                  <a:schemeClr val="tx2">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(निर्गमन 32:7)</a:t>
            </a:r>
            <a:endParaRPr lang="en" sz="1100" b="1" i="1" dirty="0">
              <a:solidFill>
                <a:schemeClr val="tx2">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8B09B731-4B36-184F-8F5A-885905614F91}"/>
              </a:ext>
            </a:extLst>
          </p:cNvPr>
          <p:cNvSpPr txBox="1"/>
          <p:nvPr/>
        </p:nvSpPr>
        <p:spPr>
          <a:xfrm>
            <a:off x="1562730" y="1294328"/>
            <a:ext cx="7609845" cy="1015663"/>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किसी मूर्ति के सामने झुकना (भले ही वह स्वयं परमेश्वर, मसीह या उसके संतों का प्रतिनिधित्व करती हो) परमेश्वर की व्यवस्था की अवज्ञा करना है (निर्गमन 20:3-6) और, इसलिए, पाप और भ्रष्टाचार में प्रवेश करना है।</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4" name="Imagen 3" descr="Pintura de una persona&#10;&#10;El contenido generado por IA puede ser incorrecto.">
            <a:extLst>
              <a:ext uri="{FF2B5EF4-FFF2-40B4-BE49-F238E27FC236}">
                <a16:creationId xmlns:a16="http://schemas.microsoft.com/office/drawing/2014/main" id="{DD87C2A9-EA0F-5E99-C240-BD0F65AEA3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250297" y="1450695"/>
            <a:ext cx="2772598" cy="2246001"/>
          </a:xfrm>
          <a:prstGeom prst="rect">
            <a:avLst/>
          </a:prstGeom>
          <a:ln w="101600" cap="sq">
            <a:solidFill>
              <a:schemeClr val="accent2">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Imagen 6">
            <a:extLst>
              <a:ext uri="{FF2B5EF4-FFF2-40B4-BE49-F238E27FC236}">
                <a16:creationId xmlns:a16="http://schemas.microsoft.com/office/drawing/2014/main" id="{02079E5F-6C1E-8DB1-A95E-62A5F6F6B86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41350" y="1450695"/>
            <a:ext cx="1343658" cy="2081784"/>
          </a:xfrm>
          <a:prstGeom prst="rect">
            <a:avLst/>
          </a:prstGeom>
          <a:ln w="101600" cap="sq">
            <a:solidFill>
              <a:schemeClr val="accent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Imagen 12" descr="Una persona con lentes comiendo&#10;&#10;El contenido generado por IA puede ser incorrecto.">
            <a:extLst>
              <a:ext uri="{FF2B5EF4-FFF2-40B4-BE49-F238E27FC236}">
                <a16:creationId xmlns:a16="http://schemas.microsoft.com/office/drawing/2014/main" id="{CF6FCEC9-C644-42C3-8627-5CB3926F3CB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5876925" y="3860081"/>
            <a:ext cx="3200400" cy="2815793"/>
          </a:xfrm>
          <a:prstGeom prst="rect">
            <a:avLst/>
          </a:prstGeom>
          <a:ln w="101600" cap="sq">
            <a:solidFill>
              <a:srgbClr val="83A56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CuadroTexto 7">
            <a:extLst>
              <a:ext uri="{FF2B5EF4-FFF2-40B4-BE49-F238E27FC236}">
                <a16:creationId xmlns:a16="http://schemas.microsoft.com/office/drawing/2014/main" id="{E2250534-55B9-94F4-73FC-041E8FE6DC7E}"/>
              </a:ext>
            </a:extLst>
          </p:cNvPr>
          <p:cNvSpPr txBox="1"/>
          <p:nvPr/>
        </p:nvSpPr>
        <p:spPr>
          <a:xfrm>
            <a:off x="159225" y="3703053"/>
            <a:ext cx="5605283" cy="1015663"/>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हम किन मूर्तियों की पूजा करते हैं? हम अपनी खुद की सूची बना सकते हैं। कुछ सुझाव: घमंड, पैसा, ताकत, यौन-क्रिया, खाना, काम, सोशल मीडिया...</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0" name="CuadroTexto 9">
            <a:extLst>
              <a:ext uri="{FF2B5EF4-FFF2-40B4-BE49-F238E27FC236}">
                <a16:creationId xmlns:a16="http://schemas.microsoft.com/office/drawing/2014/main" id="{F0462634-0F0C-7D46-5346-D92267FBFD11}"/>
              </a:ext>
            </a:extLst>
          </p:cNvPr>
          <p:cNvSpPr txBox="1"/>
          <p:nvPr/>
        </p:nvSpPr>
        <p:spPr>
          <a:xfrm>
            <a:off x="1562730" y="2368865"/>
            <a:ext cx="7609844" cy="1323439"/>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21वीं सदी की मूर्तिपूजा क्या है? मूर्तिपूजा किसी ऐसी चीज़ की पूजा करना है जो परमेश्वर का स्थान ले ले। मूर्ति वह चीज़ है जो परमेश्वर से ज़्यादा हमारी कल्पना, स्नेह, समय और मन पर कब्ज़ा करती है, और हमारी सोच को गुलाम बना लेती है।</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4" name="CuadroTexto 13">
            <a:extLst>
              <a:ext uri="{FF2B5EF4-FFF2-40B4-BE49-F238E27FC236}">
                <a16:creationId xmlns:a16="http://schemas.microsoft.com/office/drawing/2014/main" id="{DAB1E159-F00E-A6E2-067D-9F35FE87D416}"/>
              </a:ext>
            </a:extLst>
          </p:cNvPr>
          <p:cNvSpPr txBox="1"/>
          <p:nvPr/>
        </p:nvSpPr>
        <p:spPr>
          <a:xfrm>
            <a:off x="159225" y="4825716"/>
            <a:ext cx="5605283" cy="1938992"/>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इन मूर्तियों की पूजा करने से क्या तात्पर्य है? हमारा व्यक्तित्व, सोचने का तरीका, भावनाएँ, यहाँ तक कि हमारा सामाजिक जीवन भी बदल जाता है। हम परमेश्वर के साथ अपने सच्चे रिश्तों को खोखली और निरर्थक बातचीत से बदल देते हैं जो हमें बचा नहीं सकती।</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11" name="Imagen 10" descr="Un dibujo de una mujer sentada en una silla&#10;&#10;El contenido generado por IA puede ser incorrecto.">
            <a:extLst>
              <a:ext uri="{FF2B5EF4-FFF2-40B4-BE49-F238E27FC236}">
                <a16:creationId xmlns:a16="http://schemas.microsoft.com/office/drawing/2014/main" id="{211467D0-2623-CEEA-AE3F-9A0FC92C092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9250297" y="3860081"/>
            <a:ext cx="2782478" cy="2815793"/>
          </a:xfrm>
          <a:prstGeom prst="rect">
            <a:avLst/>
          </a:prstGeom>
          <a:ln w="101600" cap="sq">
            <a:solidFill>
              <a:srgbClr val="DD8364"/>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5495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217">
                                          <p:stCondLst>
                                            <p:cond delay="0"/>
                                          </p:stCondLst>
                                        </p:cTn>
                                        <p:tgtEl>
                                          <p:spTgt spid="7"/>
                                        </p:tgtEl>
                                      </p:cBhvr>
                                    </p:animEffect>
                                    <p:anim calcmode="lin" valueType="num">
                                      <p:cBhvr>
                                        <p:cTn id="22"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25"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26"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27" dur="10">
                                          <p:stCondLst>
                                            <p:cond delay="244"/>
                                          </p:stCondLst>
                                        </p:cTn>
                                        <p:tgtEl>
                                          <p:spTgt spid="7"/>
                                        </p:tgtEl>
                                      </p:cBhvr>
                                      <p:to x="100000" y="60000"/>
                                    </p:animScale>
                                    <p:animScale>
                                      <p:cBhvr>
                                        <p:cTn id="28" dur="62" decel="50000">
                                          <p:stCondLst>
                                            <p:cond delay="254"/>
                                          </p:stCondLst>
                                        </p:cTn>
                                        <p:tgtEl>
                                          <p:spTgt spid="7"/>
                                        </p:tgtEl>
                                      </p:cBhvr>
                                      <p:to x="100000" y="100000"/>
                                    </p:animScale>
                                    <p:animScale>
                                      <p:cBhvr>
                                        <p:cTn id="29" dur="10">
                                          <p:stCondLst>
                                            <p:cond delay="492"/>
                                          </p:stCondLst>
                                        </p:cTn>
                                        <p:tgtEl>
                                          <p:spTgt spid="7"/>
                                        </p:tgtEl>
                                      </p:cBhvr>
                                      <p:to x="100000" y="80000"/>
                                    </p:animScale>
                                    <p:animScale>
                                      <p:cBhvr>
                                        <p:cTn id="30" dur="62" decel="50000">
                                          <p:stCondLst>
                                            <p:cond delay="502"/>
                                          </p:stCondLst>
                                        </p:cTn>
                                        <p:tgtEl>
                                          <p:spTgt spid="7"/>
                                        </p:tgtEl>
                                      </p:cBhvr>
                                      <p:to x="100000" y="100000"/>
                                    </p:animScale>
                                    <p:animScale>
                                      <p:cBhvr>
                                        <p:cTn id="31" dur="10">
                                          <p:stCondLst>
                                            <p:cond delay="616"/>
                                          </p:stCondLst>
                                        </p:cTn>
                                        <p:tgtEl>
                                          <p:spTgt spid="7"/>
                                        </p:tgtEl>
                                      </p:cBhvr>
                                      <p:to x="100000" y="90000"/>
                                    </p:animScale>
                                    <p:animScale>
                                      <p:cBhvr>
                                        <p:cTn id="32" dur="62" decel="50000">
                                          <p:stCondLst>
                                            <p:cond delay="625"/>
                                          </p:stCondLst>
                                        </p:cTn>
                                        <p:tgtEl>
                                          <p:spTgt spid="7"/>
                                        </p:tgtEl>
                                      </p:cBhvr>
                                      <p:to x="100000" y="100000"/>
                                    </p:animScale>
                                    <p:animScale>
                                      <p:cBhvr>
                                        <p:cTn id="33" dur="10">
                                          <p:stCondLst>
                                            <p:cond delay="678"/>
                                          </p:stCondLst>
                                        </p:cTn>
                                        <p:tgtEl>
                                          <p:spTgt spid="7"/>
                                        </p:tgtEl>
                                      </p:cBhvr>
                                      <p:to x="100000" y="95000"/>
                                    </p:animScale>
                                    <p:animScale>
                                      <p:cBhvr>
                                        <p:cTn id="34" dur="62" decel="50000">
                                          <p:stCondLst>
                                            <p:cond delay="688"/>
                                          </p:stCondLst>
                                        </p:cTn>
                                        <p:tgtEl>
                                          <p:spTgt spid="7"/>
                                        </p:tgtEl>
                                      </p:cBhvr>
                                      <p:to x="100000" y="100000"/>
                                    </p:animScale>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5"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vertical)">
                                      <p:cBhvr>
                                        <p:cTn id="43" dur="500"/>
                                        <p:tgtEl>
                                          <p:spTgt spid="4"/>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ox(in)">
                                      <p:cBhvr>
                                        <p:cTn id="52" dur="750"/>
                                        <p:tgtEl>
                                          <p:spTgt spid="13"/>
                                        </p:tgtEl>
                                      </p:cBhvr>
                                    </p:animEffect>
                                  </p:childTnLst>
                                </p:cTn>
                              </p:par>
                            </p:childTnLst>
                          </p:cTn>
                        </p:par>
                        <p:par>
                          <p:cTn id="53" fill="hold">
                            <p:stCondLst>
                              <p:cond delay="750"/>
                            </p:stCondLst>
                            <p:childTnLst>
                              <p:par>
                                <p:cTn id="54" presetID="22" presetClass="entr" presetSubtype="8"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288"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strVal val="4/3*#ppt_w"/>
                                          </p:val>
                                        </p:tav>
                                        <p:tav tm="100000">
                                          <p:val>
                                            <p:strVal val="#ppt_w"/>
                                          </p:val>
                                        </p:tav>
                                      </p:tavLst>
                                    </p:anim>
                                    <p:anim calcmode="lin" valueType="num">
                                      <p:cBhvr>
                                        <p:cTn id="62" dur="500" fill="hold"/>
                                        <p:tgtEl>
                                          <p:spTgt spid="11"/>
                                        </p:tgtEl>
                                        <p:attrNameLst>
                                          <p:attrName>ppt_h</p:attrName>
                                        </p:attrNameLst>
                                      </p:cBhvr>
                                      <p:tavLst>
                                        <p:tav tm="0">
                                          <p:val>
                                            <p:strVal val="4/3*#ppt_h"/>
                                          </p:val>
                                        </p:tav>
                                        <p:tav tm="100000">
                                          <p:val>
                                            <p:strVal val="#ppt_h"/>
                                          </p:val>
                                        </p:tav>
                                      </p:tavLst>
                                    </p:anim>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2277307-84AE-5F5A-F2E1-6769C2F025E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20E97B2F-677E-C467-98A4-5AE180C52FEC}"/>
              </a:ext>
            </a:extLst>
          </p:cNvPr>
          <p:cNvSpPr>
            <a:spLocks noGrp="1" noRot="1" noMove="1" noResize="1" noEditPoints="1" noAdjustHandles="1" noChangeArrowheads="1" noChangeShapeType="1"/>
          </p:cNvSpPr>
          <p:nvPr/>
        </p:nvSpPr>
        <p:spPr>
          <a:xfrm>
            <a:off x="0" y="0"/>
            <a:ext cx="12192000" cy="3382295"/>
          </a:xfrm>
          <a:custGeom>
            <a:avLst/>
            <a:gdLst>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2379406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1396180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4 w 12192000"/>
              <a:gd name="connsiteY3" fmla="*/ 1012722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757084 h 2379406"/>
              <a:gd name="connsiteX4" fmla="*/ 0 w 12192000"/>
              <a:gd name="connsiteY4" fmla="*/ 0 h 2379406"/>
              <a:gd name="connsiteX0" fmla="*/ 1 w 12192001"/>
              <a:gd name="connsiteY0" fmla="*/ 0 h 2379406"/>
              <a:gd name="connsiteX1" fmla="*/ 12192001 w 12192001"/>
              <a:gd name="connsiteY1" fmla="*/ 0 h 2379406"/>
              <a:gd name="connsiteX2" fmla="*/ 12192001 w 12192001"/>
              <a:gd name="connsiteY2" fmla="*/ 2379406 h 2379406"/>
              <a:gd name="connsiteX3" fmla="*/ 0 w 12192001"/>
              <a:gd name="connsiteY3" fmla="*/ 648930 h 2379406"/>
              <a:gd name="connsiteX4" fmla="*/ 1 w 12192001"/>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550607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3785419 w 12192000"/>
              <a:gd name="connsiteY3" fmla="*/ 1120877 h 2379406"/>
              <a:gd name="connsiteX4" fmla="*/ 19663 w 12192000"/>
              <a:gd name="connsiteY4" fmla="*/ 580104 h 2379406"/>
              <a:gd name="connsiteX5" fmla="*/ 0 w 12192000"/>
              <a:gd name="connsiteY5" fmla="*/ 0 h 2379406"/>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691716 w 12192000"/>
              <a:gd name="connsiteY3" fmla="*/ 2871019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408903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94554 w 12192000"/>
              <a:gd name="connsiteY4" fmla="*/ 3362631 h 3362631"/>
              <a:gd name="connsiteX5" fmla="*/ 19663 w 12192000"/>
              <a:gd name="connsiteY5" fmla="*/ 609601 h 3362631"/>
              <a:gd name="connsiteX6" fmla="*/ 0 w 12192000"/>
              <a:gd name="connsiteY6" fmla="*/ 0 h 3362631"/>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82295">
                <a:moveTo>
                  <a:pt x="0" y="0"/>
                </a:moveTo>
                <a:lnTo>
                  <a:pt x="12192000" y="0"/>
                </a:lnTo>
                <a:lnTo>
                  <a:pt x="12192000" y="2428567"/>
                </a:lnTo>
                <a:cubicBezTo>
                  <a:pt x="11048180" y="2254863"/>
                  <a:pt x="9835535" y="2366296"/>
                  <a:pt x="8701548" y="2566220"/>
                </a:cubicBezTo>
                <a:cubicBezTo>
                  <a:pt x="7656051" y="2782529"/>
                  <a:pt x="6590889" y="2998838"/>
                  <a:pt x="5574890" y="3382295"/>
                </a:cubicBezTo>
                <a:cubicBezTo>
                  <a:pt x="3755922" y="1904180"/>
                  <a:pt x="2664541" y="1537111"/>
                  <a:pt x="19663" y="609601"/>
                </a:cubicBezTo>
                <a:cubicBezTo>
                  <a:pt x="19663" y="393291"/>
                  <a:pt x="0" y="216310"/>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35AB198-F7BB-AAC7-6511-04FB6A1072E5}"/>
              </a:ext>
            </a:extLst>
          </p:cNvPr>
          <p:cNvSpPr txBox="1"/>
          <p:nvPr/>
        </p:nvSpPr>
        <p:spPr>
          <a:xfrm>
            <a:off x="3069177" y="4978114"/>
            <a:ext cx="8853192" cy="1569660"/>
          </a:xfrm>
          <a:prstGeom prst="rect">
            <a:avLst/>
          </a:prstGeom>
          <a:noFill/>
          <a:effectLst>
            <a:outerShdw blurRad="50800" dist="38100" dir="2700000" algn="tl" rotWithShape="0">
              <a:prstClr val="black">
                <a:alpha val="55000"/>
              </a:prstClr>
            </a:outerShdw>
          </a:effectLst>
        </p:spPr>
        <p:txBody>
          <a:bodyPr wrap="square">
            <a:spAutoFit/>
          </a:bodyPr>
          <a:lstStyle/>
          <a:p>
            <a:pPr algn="r"/>
            <a:r>
              <a:rPr lang="hi-IN" sz="9600" b="1" dirty="0">
                <a:ln w="6600">
                  <a:solidFill>
                    <a:srgbClr val="ED8F52"/>
                  </a:solidFill>
                  <a:prstDash val="solid"/>
                </a:ln>
                <a:solidFill>
                  <a:srgbClr val="FFFFFF"/>
                </a:solidFill>
                <a:effectLst>
                  <a:outerShdw dist="38100" dir="2700000" algn="tl" rotWithShape="0">
                    <a:srgbClr val="ED8F52"/>
                  </a:outerShdw>
                </a:effectLst>
                <a:latin typeface="Nirmala UI" panose="020B0502040204020203" pitchFamily="34" charset="0"/>
                <a:ea typeface="Nirmala UI" panose="020B0502040204020203" pitchFamily="34" charset="0"/>
                <a:cs typeface="Nirmala UI" panose="020B0502040204020203" pitchFamily="34" charset="0"/>
              </a:rPr>
              <a:t>मध्यस्थता</a:t>
            </a:r>
            <a:endParaRPr lang="en" sz="9600" b="1" dirty="0">
              <a:ln w="6600">
                <a:solidFill>
                  <a:srgbClr val="ED8F52"/>
                </a:solidFill>
                <a:prstDash val="solid"/>
              </a:ln>
              <a:solidFill>
                <a:srgbClr val="FFFFFF"/>
              </a:solidFill>
              <a:effectLst>
                <a:outerShdw dist="38100" dir="2700000" algn="tl" rotWithShape="0">
                  <a:srgbClr val="ED8F52"/>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87970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467630-B9EA-008C-57F5-BE90F2B62128}"/>
              </a:ext>
            </a:extLst>
          </p:cNvPr>
          <p:cNvSpPr txBox="1"/>
          <p:nvPr/>
        </p:nvSpPr>
        <p:spPr>
          <a:xfrm>
            <a:off x="0" y="33906"/>
            <a:ext cx="12192000" cy="769441"/>
          </a:xfrm>
          <a:prstGeom prst="rect">
            <a:avLst/>
          </a:prstGeom>
          <a:noFill/>
        </p:spPr>
        <p:txBody>
          <a:bodyPr wrap="square">
            <a:spAutoFit/>
          </a:bodyPr>
          <a:lstStyle/>
          <a:p>
            <a:pPr algn="ctr"/>
            <a:r>
              <a:rPr lang="hi-I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“अपने भड़के हुए कोप को शांत कर!”</a:t>
            </a:r>
            <a:endParaRPr lang="e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8523FDAE-CADD-EE7F-F291-960CEADA355F}"/>
              </a:ext>
            </a:extLst>
          </p:cNvPr>
          <p:cNvSpPr txBox="1"/>
          <p:nvPr/>
        </p:nvSpPr>
        <p:spPr>
          <a:xfrm>
            <a:off x="500514" y="733548"/>
            <a:ext cx="11184555" cy="861774"/>
          </a:xfrm>
          <a:prstGeom prst="rect">
            <a:avLst/>
          </a:prstGeom>
          <a:noFill/>
        </p:spPr>
        <p:txBody>
          <a:bodyPr wrap="square">
            <a:spAutoFit/>
          </a:bodyPr>
          <a:lstStyle/>
          <a:p>
            <a:pPr algn="ctr"/>
            <a:r>
              <a:rPr lang="hi-IN" b="1" i="1" dirty="0">
                <a:solidFill>
                  <a:schemeClr val="accent4">
                    <a:lumMod val="20000"/>
                    <a:lumOff val="8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“मिस्री लोग यह क्यों कहने पाएँ, ‘वह उनको बुरे अभिप्राय से अर्थात् पहाड़ों में घात करके धरती पर से मिटा डालने की मनसा से निकाल ले गया?’ तू अपने भड़के हुए कोप को शांत कर, और अपनी प्रजा को ऐसी हानि पहुँचाने से फिर जा!” </a:t>
            </a:r>
            <a:r>
              <a:rPr lang="hi-IN" sz="1400" b="1" i="1" dirty="0">
                <a:solidFill>
                  <a:schemeClr val="accent4">
                    <a:lumMod val="20000"/>
                    <a:lumOff val="8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(निर्गमन 32:12)</a:t>
            </a:r>
            <a:endParaRPr lang="en" sz="1100" b="1" i="1" dirty="0">
              <a:solidFill>
                <a:schemeClr val="accent4">
                  <a:lumMod val="20000"/>
                  <a:lumOff val="8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DF478704-372E-39E9-5962-3312DF14CA81}"/>
              </a:ext>
            </a:extLst>
          </p:cNvPr>
          <p:cNvSpPr txBox="1"/>
          <p:nvPr/>
        </p:nvSpPr>
        <p:spPr>
          <a:xfrm>
            <a:off x="2949677" y="1550037"/>
            <a:ext cx="5820698" cy="1015663"/>
          </a:xfrm>
          <a:prstGeom prst="rect">
            <a:avLst/>
          </a:prstGeom>
          <a:noFill/>
        </p:spPr>
        <p:txBody>
          <a:bodyPr wrap="square" rtlCol="0">
            <a:spAutoFit/>
          </a:bodyPr>
          <a:lstStyle/>
          <a:p>
            <a:pPr algn="just">
              <a:spcBef>
                <a:spcPts val="600"/>
              </a:spcBef>
            </a:pPr>
            <a:r>
              <a:rPr lang="hi-IN" sz="2000" b="1" dirty="0">
                <a:solidFill>
                  <a:schemeClr val="bg1"/>
                </a:solidFill>
                <a:effectLst>
                  <a:glow rad="127000">
                    <a:srgbClr val="771101"/>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परमेश्वर ने मूसा से कहा कि “क्योंकि तेरी प्रजा के लोग, जिन्हें तू मिस्र देश से निकाल ले आया है, वे बिगड़ गए हैं।“ (निर्गमन 32:7)।</a:t>
            </a:r>
            <a:endParaRPr lang="en" sz="2000" b="1" dirty="0">
              <a:solidFill>
                <a:schemeClr val="bg1"/>
              </a:solidFill>
              <a:effectLst>
                <a:glow rad="127000">
                  <a:srgbClr val="771101"/>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pic>
        <p:nvPicPr>
          <p:cNvPr id="4" name="Imagen 3" descr="Imagen que contiene hombre, grupo, colgando, viejo&#10;&#10;El contenido generado por IA puede ser incorrecto.">
            <a:extLst>
              <a:ext uri="{FF2B5EF4-FFF2-40B4-BE49-F238E27FC236}">
                <a16:creationId xmlns:a16="http://schemas.microsoft.com/office/drawing/2014/main" id="{731B016D-12D0-0694-4C84-FEA3EF68D7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74"/>
          <a:stretch>
            <a:fillRect/>
          </a:stretch>
        </p:blipFill>
        <p:spPr>
          <a:xfrm>
            <a:off x="9665110" y="4355690"/>
            <a:ext cx="2399070" cy="2443166"/>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Imagen que contiene persona, hombre, pasto, viejo&#10;&#10;El contenido generado por IA puede ser incorrecto.">
            <a:extLst>
              <a:ext uri="{FF2B5EF4-FFF2-40B4-BE49-F238E27FC236}">
                <a16:creationId xmlns:a16="http://schemas.microsoft.com/office/drawing/2014/main" id="{7B911F66-2EE5-9FDF-6DD6-AE6963C6DA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52105" y="1648288"/>
            <a:ext cx="3212075" cy="2558416"/>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16" name="Imagen 15" descr="Imagen que contiene naturaleza, exterior, montaña, caminando&#10;&#10;El contenido generado por IA puede ser incorrecto.">
            <a:extLst>
              <a:ext uri="{FF2B5EF4-FFF2-40B4-BE49-F238E27FC236}">
                <a16:creationId xmlns:a16="http://schemas.microsoft.com/office/drawing/2014/main" id="{6772D7F4-9C18-E2C9-BF01-280A4C1DF5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510" y="3958274"/>
            <a:ext cx="1864852" cy="2797277"/>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7" name="Imagen 6" descr="Un dibujo de un grupo de personas en una playa&#10;&#10;El contenido generado por IA puede ser incorrecto.">
            <a:extLst>
              <a:ext uri="{FF2B5EF4-FFF2-40B4-BE49-F238E27FC236}">
                <a16:creationId xmlns:a16="http://schemas.microsoft.com/office/drawing/2014/main" id="{23753957-A31F-04C8-EA35-17FCC23E3E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7820" y="1719168"/>
            <a:ext cx="2713703" cy="2119066"/>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E43A7E76-CB6F-7CDD-A954-84FAEA139F26}"/>
              </a:ext>
            </a:extLst>
          </p:cNvPr>
          <p:cNvSpPr txBox="1"/>
          <p:nvPr/>
        </p:nvSpPr>
        <p:spPr>
          <a:xfrm>
            <a:off x="2022004" y="4158296"/>
            <a:ext cx="6960071" cy="1938992"/>
          </a:xfrm>
          <a:prstGeom prst="rect">
            <a:avLst/>
          </a:prstGeom>
          <a:noFill/>
        </p:spPr>
        <p:txBody>
          <a:bodyPr wrap="square">
            <a:spAutoFit/>
          </a:bodyPr>
          <a:lstStyle/>
          <a:p>
            <a:pPr algn="just">
              <a:spcBef>
                <a:spcPts val="600"/>
              </a:spcBef>
            </a:pPr>
            <a:r>
              <a:rPr lang="hi-IN" sz="2000" b="1" dirty="0">
                <a:solidFill>
                  <a:schemeClr val="bg1"/>
                </a:solidFill>
                <a:effectLst>
                  <a:glow rad="127000">
                    <a:srgbClr val="771101"/>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परमेश्वर का क्रोध न्यायसंगत था, लेकिन मूसा जानता था कि "दया न्याय पर जयवन्त होती है" (याकूब 2:13)। इस्राएल के लिए मध्यस्थता करने के बाद, और यह विश्वास करते हुए कि परमेश्वर ने अपना क्रोध शांत कर दिया है, वह (क्रोधित होकर) पहाड़ से नीचे उतरा। (निर्गमन 32:12-15)। धर्मत्याग को देखकर, उसने वाचा के प्रतीक: पत्थर की पटियाओं को तोड़ दिया। (निर्गमन 32:19)।</a:t>
            </a:r>
            <a:endParaRPr lang="en" sz="2000" b="1" dirty="0">
              <a:solidFill>
                <a:schemeClr val="bg1"/>
              </a:solidFill>
              <a:effectLst>
                <a:glow rad="127000">
                  <a:srgbClr val="771101"/>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9" name="CuadroTexto 8">
            <a:extLst>
              <a:ext uri="{FF2B5EF4-FFF2-40B4-BE49-F238E27FC236}">
                <a16:creationId xmlns:a16="http://schemas.microsoft.com/office/drawing/2014/main" id="{F6694C05-CFB2-B9A6-E6B9-86B72E6A87A7}"/>
              </a:ext>
            </a:extLst>
          </p:cNvPr>
          <p:cNvSpPr txBox="1"/>
          <p:nvPr/>
        </p:nvSpPr>
        <p:spPr>
          <a:xfrm>
            <a:off x="2949677" y="2546390"/>
            <a:ext cx="5820698" cy="1631216"/>
          </a:xfrm>
          <a:prstGeom prst="rect">
            <a:avLst/>
          </a:prstGeom>
          <a:noFill/>
        </p:spPr>
        <p:txBody>
          <a:bodyPr wrap="square">
            <a:spAutoFit/>
          </a:bodyPr>
          <a:lstStyle/>
          <a:p>
            <a:pPr algn="just">
              <a:spcBef>
                <a:spcPts val="600"/>
              </a:spcBef>
            </a:pPr>
            <a:r>
              <a:rPr lang="hi-IN" sz="2000" b="1" dirty="0">
                <a:solidFill>
                  <a:schemeClr val="bg1"/>
                </a:solidFill>
                <a:effectLst>
                  <a:glow rad="127000">
                    <a:srgbClr val="771101"/>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मूसा ने उचित प्रतिक्रिया दी: “वे मेरी नहीं, परन्तु तेरी प्रजा हैं; मैं उन्हें नहीं, परन्तु तू ही निकालकर लाया है” (निर्गमन 32:11)। परमेश्वर उससे इस्राएल को नाश करने की अनुमति माँग रहा था (निर्गमन 32:10), लेकिन मूसा ने ऐसी अनुमति देने से इनकार कर दिया।</a:t>
            </a:r>
            <a:endParaRPr lang="en" sz="2000" b="1" dirty="0">
              <a:solidFill>
                <a:schemeClr val="bg1"/>
              </a:solidFill>
              <a:effectLst>
                <a:glow rad="127000">
                  <a:srgbClr val="771101"/>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12" name="CuadroTexto 11">
            <a:extLst>
              <a:ext uri="{FF2B5EF4-FFF2-40B4-BE49-F238E27FC236}">
                <a16:creationId xmlns:a16="http://schemas.microsoft.com/office/drawing/2014/main" id="{AAF0FDF5-42F0-2939-931B-8DCB097DF2E3}"/>
              </a:ext>
            </a:extLst>
          </p:cNvPr>
          <p:cNvSpPr txBox="1"/>
          <p:nvPr/>
        </p:nvSpPr>
        <p:spPr>
          <a:xfrm>
            <a:off x="2022004" y="6126102"/>
            <a:ext cx="7577464" cy="707886"/>
          </a:xfrm>
          <a:prstGeom prst="rect">
            <a:avLst/>
          </a:prstGeom>
          <a:noFill/>
        </p:spPr>
        <p:txBody>
          <a:bodyPr wrap="square">
            <a:spAutoFit/>
          </a:bodyPr>
          <a:lstStyle/>
          <a:p>
            <a:pPr algn="just">
              <a:spcBef>
                <a:spcPts val="600"/>
              </a:spcBef>
            </a:pPr>
            <a:r>
              <a:rPr lang="hi-IN" sz="2000" b="1" dirty="0">
                <a:solidFill>
                  <a:schemeClr val="bg1"/>
                </a:solidFill>
                <a:effectLst>
                  <a:glow rad="127000">
                    <a:srgbClr val="771101"/>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अपने भाई के कमजोर बहाने सुनने के बाद, मूसा ने उत्पात को रोकने के लिए निर्णायक कार्रवाई की (निर्गमन 32:20-28)।</a:t>
            </a:r>
            <a:endParaRPr lang="en" sz="2000" b="1" dirty="0">
              <a:solidFill>
                <a:schemeClr val="bg1"/>
              </a:solidFill>
              <a:effectLst>
                <a:glow rad="127000">
                  <a:srgbClr val="771101"/>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07055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anim calcmode="lin" valueType="num">
                                      <p:cBhvr>
                                        <p:cTn id="28" dur="500" fill="hold"/>
                                        <p:tgtEl>
                                          <p:spTgt spid="7"/>
                                        </p:tgtEl>
                                        <p:attrNameLst>
                                          <p:attrName>ppt_x</p:attrName>
                                        </p:attrNameLst>
                                      </p:cBhvr>
                                      <p:tavLst>
                                        <p:tav tm="0">
                                          <p:val>
                                            <p:fltVal val="0.5"/>
                                          </p:val>
                                        </p:tav>
                                        <p:tav tm="100000">
                                          <p:val>
                                            <p:strVal val="#ppt_x"/>
                                          </p:val>
                                        </p:tav>
                                      </p:tavLst>
                                    </p:anim>
                                    <p:anim calcmode="lin" valueType="num">
                                      <p:cBhvr>
                                        <p:cTn id="29" dur="500" fill="hold"/>
                                        <p:tgtEl>
                                          <p:spTgt spid="7"/>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heel(1)">
                                      <p:cBhvr>
                                        <p:cTn id="38" dur="1000"/>
                                        <p:tgtEl>
                                          <p:spTgt spid="16"/>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272"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2/3*#ppt_w"/>
                                          </p:val>
                                        </p:tav>
                                        <p:tav tm="100000">
                                          <p:val>
                                            <p:strVal val="#ppt_w"/>
                                          </p:val>
                                        </p:tav>
                                      </p:tavLst>
                                    </p:anim>
                                    <p:anim calcmode="lin" valueType="num">
                                      <p:cBhvr>
                                        <p:cTn id="48" dur="500" fill="hold"/>
                                        <p:tgtEl>
                                          <p:spTgt spid="8"/>
                                        </p:tgtEl>
                                        <p:attrNameLst>
                                          <p:attrName>ppt_h</p:attrName>
                                        </p:attrNameLst>
                                      </p:cBhvr>
                                      <p:tavLst>
                                        <p:tav tm="0">
                                          <p:val>
                                            <p:strVal val="2/3*#ppt_h"/>
                                          </p:val>
                                        </p:tav>
                                        <p:tav tm="100000">
                                          <p:val>
                                            <p:strVal val="#ppt_h"/>
                                          </p:val>
                                        </p:tav>
                                      </p:tavLst>
                                    </p:anim>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4"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ppt_x</p:attrName>
                                        </p:attrNameLst>
                                      </p:cBhvr>
                                      <p:tavLst>
                                        <p:tav tm="0">
                                          <p:val>
                                            <p:strVal val="#ppt_x"/>
                                          </p:val>
                                        </p:tav>
                                        <p:tav tm="100000">
                                          <p:val>
                                            <p:strVal val="#ppt_x"/>
                                          </p:val>
                                        </p:tav>
                                      </p:tavLst>
                                    </p:anim>
                                    <p:anim calcmode="lin" valueType="num">
                                      <p:cBhvr>
                                        <p:cTn id="58" dur="500" fill="hold"/>
                                        <p:tgtEl>
                                          <p:spTgt spid="4"/>
                                        </p:tgtEl>
                                        <p:attrNameLst>
                                          <p:attrName>ppt_y</p:attrName>
                                        </p:attrNameLst>
                                      </p:cBhvr>
                                      <p:tavLst>
                                        <p:tav tm="0">
                                          <p:val>
                                            <p:strVal val="#ppt_y+#ppt_h/2"/>
                                          </p:val>
                                        </p:tav>
                                        <p:tav tm="100000">
                                          <p:val>
                                            <p:strVal val="#ppt_y"/>
                                          </p:val>
                                        </p:tav>
                                      </p:tavLst>
                                    </p:anim>
                                    <p:anim calcmode="lin" valueType="num">
                                      <p:cBhvr>
                                        <p:cTn id="59" dur="500" fill="hold"/>
                                        <p:tgtEl>
                                          <p:spTgt spid="4"/>
                                        </p:tgtEl>
                                        <p:attrNameLst>
                                          <p:attrName>ppt_w</p:attrName>
                                        </p:attrNameLst>
                                      </p:cBhvr>
                                      <p:tavLst>
                                        <p:tav tm="0">
                                          <p:val>
                                            <p:strVal val="#ppt_w"/>
                                          </p:val>
                                        </p:tav>
                                        <p:tav tm="100000">
                                          <p:val>
                                            <p:strVal val="#ppt_w"/>
                                          </p:val>
                                        </p:tav>
                                      </p:tavLst>
                                    </p:anim>
                                    <p:anim calcmode="lin" valueType="num">
                                      <p:cBhvr>
                                        <p:cTn id="60" dur="500" fill="hold"/>
                                        <p:tgtEl>
                                          <p:spTgt spid="4"/>
                                        </p:tgtEl>
                                        <p:attrNameLst>
                                          <p:attrName>ppt_h</p:attrName>
                                        </p:attrNameLst>
                                      </p:cBhvr>
                                      <p:tavLst>
                                        <p:tav tm="0">
                                          <p:val>
                                            <p:fltVal val="0"/>
                                          </p:val>
                                        </p:tav>
                                        <p:tav tm="100000">
                                          <p:val>
                                            <p:strVal val="#ppt_h"/>
                                          </p:val>
                                        </p:tav>
                                      </p:tavLst>
                                    </p:anim>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left)">
                                      <p:cBhvr>
                                        <p:cTn id="6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9" grpId="0"/>
      <p:bldP spid="12"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639</TotalTime>
  <Words>1505</Words>
  <Application>Microsoft Office PowerPoint</Application>
  <PresentationFormat>Panorámica</PresentationFormat>
  <Paragraphs>49</Paragraphs>
  <Slides>11</Slides>
  <Notes>1</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11</vt:i4>
      </vt:variant>
    </vt:vector>
  </HeadingPairs>
  <TitlesOfParts>
    <vt:vector size="17" baseType="lpstr">
      <vt:lpstr>Arial</vt:lpstr>
      <vt:lpstr>Aptos Display</vt:lpstr>
      <vt:lpstr>Nirmala UI</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113</cp:revision>
  <dcterms:created xsi:type="dcterms:W3CDTF">2025-08-02T14:02:20Z</dcterms:created>
  <dcterms:modified xsi:type="dcterms:W3CDTF">2025-08-04T15:28:06Z</dcterms:modified>
</cp:coreProperties>
</file>