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2" r:id="rId4"/>
    <p:sldId id="257" r:id="rId5"/>
    <p:sldId id="299" r:id="rId6"/>
    <p:sldId id="259" r:id="rId7"/>
    <p:sldId id="300" r:id="rId8"/>
    <p:sldId id="261" r:id="rId9"/>
    <p:sldId id="262" r:id="rId10"/>
    <p:sldId id="301" r:id="rId11"/>
    <p:sldId id="264" r:id="rId12"/>
    <p:sldId id="293" r:id="rId13"/>
    <p:sldId id="294" r:id="rId14"/>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920000"/>
    <a:srgbClr val="FFAC33"/>
    <a:srgbClr val="FFA219"/>
    <a:srgbClr val="D07C00"/>
    <a:srgbClr val="FF9900"/>
    <a:srgbClr val="5B7966"/>
    <a:srgbClr val="FFC46D"/>
    <a:srgbClr val="FF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जासूस भेजे जाते हैं</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सार्वजनिक रूप से (12 जासूस)</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गुप्त रूप से (2 जासूस)</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जासूसों का प्रदर्शन</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40 दिन निरीक्षण</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3 दिन छिपकर</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जासूसों की रिपोर्ट</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lstStyle/>
        <a:p>
          <a:r>
            <a:rPr lang="hi-IN" sz="1800" b="1" dirty="0">
              <a:latin typeface="Nirmala UI" panose="020B0502040204020203" pitchFamily="34" charset="0"/>
              <a:ea typeface="Nirmala UI" panose="020B0502040204020203" pitchFamily="34" charset="0"/>
              <a:cs typeface="Nirmala UI" panose="020B0502040204020203" pitchFamily="34" charset="0"/>
            </a:rPr>
            <a:t>वे लोगों को हतोत्साहित करते हैं</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वे यहोशू को प्रोत्साहित करते हैं</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इस्राएल को फसह के दिन</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उन्हें घर की चौखट पर खून से अभिषेक करना था (निर्गमन 12:7</a:t>
          </a:r>
          <a:r>
            <a:rPr lang="hi-IN" sz="1800" b="1" dirty="0">
              <a:latin typeface="Nirmala UI" panose="020B0502040204020203" pitchFamily="34" charset="0"/>
              <a:ea typeface="Nirmala UI" panose="020B0502040204020203" pitchFamily="34" charset="0"/>
              <a:cs typeface="Nirmala UI" panose="020B0502040204020203" pitchFamily="34" charset="0"/>
            </a:rPr>
            <a:t>)</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अगर वे घर से बाहर निकलते, तो मर जाते (निर्गमन 12:13)</a:t>
          </a:r>
          <a:endParaRPr lang="en" sz="1600" b="1" dirty="0">
            <a:latin typeface="Nirmala UI" panose="020B0502040204020203" pitchFamily="34" charset="0"/>
            <a:ea typeface="Nirmala UI" panose="020B0502040204020203" pitchFamily="34" charset="0"/>
            <a:cs typeface="Nirmala UI" panose="020B0502040204020203" pitchFamily="34" charset="0"/>
          </a:endParaRPr>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यरीहो में </a:t>
          </a:r>
          <a:r>
            <a:rPr lang="en-US"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राहाब</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उसे अपनी खिड़की में लाल डोरी बाँधनी थी (यहोशू 2:18)</a:t>
          </a:r>
          <a:endParaRPr lang="en" sz="1600" b="1" dirty="0">
            <a:latin typeface="Nirmala UI" panose="020B0502040204020203" pitchFamily="34" charset="0"/>
            <a:ea typeface="Nirmala UI" panose="020B0502040204020203" pitchFamily="34" charset="0"/>
            <a:cs typeface="Nirmala UI" panose="020B0502040204020203" pitchFamily="34" charset="0"/>
          </a:endParaRPr>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r>
            <a:rPr lang="hi-IN" sz="1600" b="1">
              <a:latin typeface="Nirmala UI" panose="020B0502040204020203" pitchFamily="34" charset="0"/>
              <a:ea typeface="Nirmala UI" panose="020B0502040204020203" pitchFamily="34" charset="0"/>
              <a:cs typeface="Nirmala UI" panose="020B0502040204020203" pitchFamily="34" charset="0"/>
            </a:rPr>
            <a:t>अगर वह घर से बाहर निकलती, तो मर जाती (यहोशू 2:19)</a:t>
          </a:r>
          <a:endParaRPr lang="en" sz="1600" b="1" dirty="0">
            <a:latin typeface="Nirmala UI" panose="020B0502040204020203" pitchFamily="34" charset="0"/>
            <a:ea typeface="Nirmala UI" panose="020B0502040204020203" pitchFamily="34" charset="0"/>
            <a:cs typeface="Nirmala UI" panose="020B0502040204020203" pitchFamily="34" charset="0"/>
          </a:endParaRP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ScaleY="124556" custLinFactNeighborY="19146">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5577"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जासूसों की रिपोर्ट</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 लोगों को हतोत्साहित करते हैं</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 यहोशू को प्रोत्साहित करते हैं</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जासूसों का प्रदर्शन</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0" y="936752"/>
        <a:ext cx="6768806" cy="331882"/>
      </dsp:txXfrm>
    </dsp:sp>
    <dsp:sp modelId="{0BC1B3AF-405E-4E91-98FC-8EA1AC129EEC}">
      <dsp:nvSpPr>
        <dsp:cNvPr id="0" name=""/>
        <dsp:cNvSpPr/>
      </dsp:nvSpPr>
      <dsp:spPr>
        <a:xfrm>
          <a:off x="0" y="1268634"/>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40 दिन निरीक्षण</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1268634"/>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3 दिन छिपकर</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जासूस भेजे जाते हैं</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0" y="439"/>
        <a:ext cx="6768806" cy="331882"/>
      </dsp:txXfrm>
    </dsp:sp>
    <dsp:sp modelId="{66E0A6B1-8D5A-4220-9D78-110535ADA5F6}">
      <dsp:nvSpPr>
        <dsp:cNvPr id="0" name=""/>
        <dsp:cNvSpPr/>
      </dsp:nvSpPr>
      <dsp:spPr>
        <a:xfrm>
          <a:off x="0" y="332322"/>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सार्वजनिक रूप से (12 जासूस)</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0" y="332322"/>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गुप्त रूप से (2 जासूस)</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093" y="59889"/>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इस्राएल को फसह के दिन</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6408" y="85204"/>
        <a:ext cx="1677994" cy="813682"/>
      </dsp:txXfrm>
    </dsp:sp>
    <dsp:sp modelId="{6FD29593-0F47-498E-A227-7857A06540C7}">
      <dsp:nvSpPr>
        <dsp:cNvPr id="0" name=""/>
        <dsp:cNvSpPr/>
      </dsp:nvSpPr>
      <dsp:spPr>
        <a:xfrm>
          <a:off x="173955" y="924201"/>
          <a:ext cx="172862" cy="785711"/>
        </a:xfrm>
        <a:custGeom>
          <a:avLst/>
          <a:gdLst/>
          <a:ahLst/>
          <a:cxnLst/>
          <a:rect l="0" t="0" r="0" b="0"/>
          <a:pathLst>
            <a:path>
              <a:moveTo>
                <a:pt x="0" y="0"/>
              </a:moveTo>
              <a:lnTo>
                <a:pt x="0" y="785711"/>
              </a:lnTo>
              <a:lnTo>
                <a:pt x="172862" y="78571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46818" y="1140279"/>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उन्हें घर की चौखट पर खून से अभिषेक करना था (निर्गमन 12:7</a:t>
          </a:r>
          <a:r>
            <a:rPr lang="hi-IN" sz="1800" b="1" kern="1200" dirty="0">
              <a:latin typeface="Nirmala UI" panose="020B0502040204020203" pitchFamily="34" charset="0"/>
              <a:ea typeface="Nirmala UI" panose="020B0502040204020203" pitchFamily="34" charset="0"/>
              <a:cs typeface="Nirmala UI" panose="020B0502040204020203" pitchFamily="34" charset="0"/>
            </a:rPr>
            <a:t>)</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80186" y="1173647"/>
        <a:ext cx="1644146" cy="1072531"/>
      </dsp:txXfrm>
    </dsp:sp>
    <dsp:sp modelId="{C6514BCD-E44B-42D1-B0D0-329310F0950A}">
      <dsp:nvSpPr>
        <dsp:cNvPr id="0" name=""/>
        <dsp:cNvSpPr/>
      </dsp:nvSpPr>
      <dsp:spPr>
        <a:xfrm>
          <a:off x="173955" y="924201"/>
          <a:ext cx="172862" cy="2275181"/>
        </a:xfrm>
        <a:custGeom>
          <a:avLst/>
          <a:gdLst/>
          <a:ahLst/>
          <a:cxnLst/>
          <a:rect l="0" t="0" r="0" b="0"/>
          <a:pathLst>
            <a:path>
              <a:moveTo>
                <a:pt x="0" y="0"/>
              </a:moveTo>
              <a:lnTo>
                <a:pt x="0" y="2275181"/>
              </a:lnTo>
              <a:lnTo>
                <a:pt x="172862" y="227518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46818" y="2661106"/>
          <a:ext cx="1710882" cy="1076552"/>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अगर वे घर से बाहर निकलते, तो मर जाते (निर्गमन 12:13)</a:t>
          </a:r>
          <a:endParaRPr lang="en"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8349" y="2692637"/>
        <a:ext cx="1647820" cy="1013490"/>
      </dsp:txXfrm>
    </dsp:sp>
    <dsp:sp modelId="{DB3278D5-FA06-43AA-B519-12815FAE331E}">
      <dsp:nvSpPr>
        <dsp:cNvPr id="0" name=""/>
        <dsp:cNvSpPr/>
      </dsp:nvSpPr>
      <dsp:spPr>
        <a:xfrm>
          <a:off x="2161874" y="59889"/>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यरीहो में </a:t>
          </a:r>
          <a:r>
            <a:rPr lang="en-US"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राहाब</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187189" y="85204"/>
        <a:ext cx="1677994" cy="813682"/>
      </dsp:txXfrm>
    </dsp:sp>
    <dsp:sp modelId="{045898C0-555C-4C36-867E-8DAF3D795777}">
      <dsp:nvSpPr>
        <dsp:cNvPr id="0" name=""/>
        <dsp:cNvSpPr/>
      </dsp:nvSpPr>
      <dsp:spPr>
        <a:xfrm>
          <a:off x="2334736" y="924201"/>
          <a:ext cx="172862" cy="901698"/>
        </a:xfrm>
        <a:custGeom>
          <a:avLst/>
          <a:gdLst/>
          <a:ahLst/>
          <a:cxnLst/>
          <a:rect l="0" t="0" r="0" b="0"/>
          <a:pathLst>
            <a:path>
              <a:moveTo>
                <a:pt x="0" y="0"/>
              </a:moveTo>
              <a:lnTo>
                <a:pt x="0" y="901698"/>
              </a:lnTo>
              <a:lnTo>
                <a:pt x="172862"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7599" y="1140279"/>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उसे अपनी खिड़की में लाल डोरी बाँधनी थी (यहोशू 2:18)</a:t>
          </a:r>
          <a:endParaRPr lang="en"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547761" y="1180441"/>
        <a:ext cx="1630558" cy="1290916"/>
      </dsp:txXfrm>
    </dsp:sp>
    <dsp:sp modelId="{BD5A8F5A-C612-4609-8613-BEF1DD385892}">
      <dsp:nvSpPr>
        <dsp:cNvPr id="0" name=""/>
        <dsp:cNvSpPr/>
      </dsp:nvSpPr>
      <dsp:spPr>
        <a:xfrm>
          <a:off x="2334736" y="924201"/>
          <a:ext cx="172862" cy="2272030"/>
        </a:xfrm>
        <a:custGeom>
          <a:avLst/>
          <a:gdLst/>
          <a:ahLst/>
          <a:cxnLst/>
          <a:rect l="0" t="0" r="0" b="0"/>
          <a:pathLst>
            <a:path>
              <a:moveTo>
                <a:pt x="0" y="0"/>
              </a:moveTo>
              <a:lnTo>
                <a:pt x="0" y="2272030"/>
              </a:lnTo>
              <a:lnTo>
                <a:pt x="172862" y="2272030"/>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7599" y="2653543"/>
          <a:ext cx="1710882" cy="1085377"/>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hi-IN" sz="1600" b="1" kern="1200">
              <a:latin typeface="Nirmala UI" panose="020B0502040204020203" pitchFamily="34" charset="0"/>
              <a:ea typeface="Nirmala UI" panose="020B0502040204020203" pitchFamily="34" charset="0"/>
              <a:cs typeface="Nirmala UI" panose="020B0502040204020203" pitchFamily="34" charset="0"/>
            </a:rPr>
            <a:t>अगर वह घर से बाहर निकलती, तो मर जाती (यहोशू 2:19)</a:t>
          </a:r>
          <a:endParaRPr lang="en"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539389" y="2685333"/>
        <a:ext cx="1647302" cy="10217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jpeg"/><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4701588"/>
            <a:ext cx="5625863"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5400" b="1" dirty="0">
                <a:ln/>
                <a:solidFill>
                  <a:srgbClr val="FF0000"/>
                </a:solidFill>
                <a:latin typeface="Nirmala UI" panose="020B0502040204020203" pitchFamily="34" charset="0"/>
                <a:ea typeface="Nirmala UI" panose="020B0502040204020203" pitchFamily="34" charset="0"/>
                <a:cs typeface="Nirmala UI" panose="020B0502040204020203" pitchFamily="34" charset="0"/>
              </a:rPr>
              <a:t>अनुग्रह से आश्चर्यचकित</a:t>
            </a:r>
            <a:endParaRPr lang="en" sz="5400" b="1" dirty="0">
              <a:ln/>
              <a:solidFill>
                <a:srgbClr val="FF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338554"/>
          </a:xfrm>
          <a:prstGeom prst="rect">
            <a:avLst/>
          </a:prstGeom>
          <a:noFill/>
        </p:spPr>
        <p:txBody>
          <a:bodyPr wrap="square" rtlCol="0">
            <a:spAutoFit/>
          </a:bodyPr>
          <a:lstStyle/>
          <a:p>
            <a:pPr algn="ctr"/>
            <a:r>
              <a:rPr lang="hi-IN"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2, अक्टूबर 11, 2025 के लिए</a:t>
            </a:r>
            <a:endParaRPr lang="en"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5">
            <a:extLst>
              <a:ext uri="{FF2B5EF4-FFF2-40B4-BE49-F238E27FC236}">
                <a16:creationId xmlns:a16="http://schemas.microsoft.com/office/drawing/2014/main" id="{88BFBCCA-C687-D0ED-A5C6-1E0BEDC1433C}"/>
              </a:ext>
            </a:extLst>
          </p:cNvPr>
          <p:cNvSpPr txBox="1"/>
          <p:nvPr/>
        </p:nvSpPr>
        <p:spPr>
          <a:xfrm>
            <a:off x="5960476" y="201247"/>
            <a:ext cx="4786742" cy="338554"/>
          </a:xfrm>
          <a:prstGeom prst="rect">
            <a:avLst/>
          </a:prstGeom>
          <a:noFill/>
        </p:spPr>
        <p:txBody>
          <a:bodyPr wrap="square" rtlCol="0">
            <a:spAutoFit/>
          </a:bodyPr>
          <a:lstStyle/>
          <a:p>
            <a:pPr algn="ctr"/>
            <a:r>
              <a:rPr lang="hi-IN" sz="16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a:r>
              <a:rPr lang="hi-IN" sz="4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rPr>
              <a:t>धोखेबाज़ राजदूत</a:t>
            </a:r>
            <a:endParaRPr lang="en" sz="4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C7DA6F9B-83DC-F7B1-0CB1-8B990EE585EC}"/>
              </a:ext>
            </a:extLst>
          </p:cNvPr>
          <p:cNvSpPr txBox="1"/>
          <p:nvPr/>
        </p:nvSpPr>
        <p:spPr>
          <a:xfrm>
            <a:off x="442761" y="667205"/>
            <a:ext cx="11312461"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5B7966"/>
                </a:solidFill>
                <a:latin typeface="Nirmala UI" panose="020B0502040204020203" pitchFamily="34" charset="0"/>
                <a:ea typeface="Nirmala UI" panose="020B0502040204020203" pitchFamily="34" charset="0"/>
                <a:cs typeface="Nirmala UI" panose="020B0502040204020203" pitchFamily="34" charset="0"/>
              </a:rPr>
              <a:t>“तब वे गिलगाल की छावनी में यहोशू के पास जाकर उससे और इस्राएली पुरुषों से कहने लगे, “हम दूर देश से आए हैं; इसलिये अब तुम हम से वाचा बाँधो।” </a:t>
            </a:r>
            <a:r>
              <a:rPr lang="hi-IN" sz="1400" b="1" i="1" dirty="0">
                <a:solidFill>
                  <a:srgbClr val="5B7966"/>
                </a:solidFill>
                <a:latin typeface="Nirmala UI" panose="020B0502040204020203" pitchFamily="34" charset="0"/>
                <a:ea typeface="Nirmala UI" panose="020B0502040204020203" pitchFamily="34" charset="0"/>
                <a:cs typeface="Nirmala UI" panose="020B0502040204020203" pitchFamily="34" charset="0"/>
              </a:rPr>
              <a:t>(यहोशू 9:6)</a:t>
            </a:r>
            <a:endParaRPr lang="en" sz="1100" b="1" i="1" dirty="0">
              <a:solidFill>
                <a:srgbClr val="5B796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368628"/>
            <a:ext cx="12025313" cy="400110"/>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राहाब और गिबोनियों के बीच समानताओं और असमानताओं पर ध्यान दें:</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3B922641-56E9-AFFB-13F6-A7B74C891150}"/>
              </a:ext>
            </a:extLst>
          </p:cNvPr>
          <p:cNvSpPr txBox="1"/>
          <p:nvPr/>
        </p:nvSpPr>
        <p:spPr>
          <a:xfrm>
            <a:off x="4067174" y="4099248"/>
            <a:ext cx="8124825"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राहाब ने जासूसों को बचाने के लिए अचानक झूठ बोला। लेकिन गिबोनियों ने जानबूझकर, धोखे के इरादे से, चालाकी से झूठ बोला (उत्पत्ति 3:1 देखें)। इसके अलावा, इस्राएल के अगुवों ने परमेश्वर से सलाह न लेकर असफलताएँ प्राप्त कीं (यहोशू 9:14)।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038" y="1884238"/>
            <a:ext cx="3880899" cy="4632062"/>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3" y="5451562"/>
            <a:ext cx="3357357" cy="1323439"/>
          </a:xfrm>
          <a:prstGeom prst="rect">
            <a:avLst/>
          </a:prstGeom>
          <a:noFill/>
        </p:spPr>
        <p:txBody>
          <a:bodyPr wrap="square">
            <a:spAutoFit/>
          </a:bodyPr>
          <a:lstStyle/>
          <a:p>
            <a:pPr algn="just"/>
            <a:r>
              <a:rPr lang="hi-IN" sz="2000" b="1" dirty="0">
                <a:latin typeface="Nirmala UI" panose="020B0502040204020203" pitchFamily="34" charset="0"/>
                <a:ea typeface="Nirmala UI" panose="020B0502040204020203" pitchFamily="34" charset="0"/>
                <a:cs typeface="Nirmala UI" panose="020B0502040204020203" pitchFamily="34" charset="0"/>
              </a:rPr>
              <a:t>इससे वे दुविधा में पड़ गये: गिबोनियों को नष्ट करें, या शपथ का सम्मान करें (यहोशू 9:18)।</a:t>
            </a:r>
            <a:endParaRPr lang="es-ES" sz="200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1068485070"/>
              </p:ext>
            </p:extLst>
          </p:nvPr>
        </p:nvGraphicFramePr>
        <p:xfrm>
          <a:off x="4067175" y="1837313"/>
          <a:ext cx="7962900"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54300">
                  <a:extLst>
                    <a:ext uri="{9D8B030D-6E8A-4147-A177-3AD203B41FA5}">
                      <a16:colId xmlns:a16="http://schemas.microsoft.com/office/drawing/2014/main" val="2865947940"/>
                    </a:ext>
                  </a:extLst>
                </a:gridCol>
                <a:gridCol w="2654300">
                  <a:extLst>
                    <a:ext uri="{9D8B030D-6E8A-4147-A177-3AD203B41FA5}">
                      <a16:colId xmlns:a16="http://schemas.microsoft.com/office/drawing/2014/main" val="3391155745"/>
                    </a:ext>
                  </a:extLst>
                </a:gridCol>
                <a:gridCol w="2654300">
                  <a:extLst>
                    <a:ext uri="{9D8B030D-6E8A-4147-A177-3AD203B41FA5}">
                      <a16:colId xmlns:a16="http://schemas.microsoft.com/office/drawing/2014/main" val="2872670868"/>
                    </a:ext>
                  </a:extLst>
                </a:gridCol>
              </a:tblGrid>
              <a:tr h="192334">
                <a:tc>
                  <a:txBody>
                    <a:bodyPr/>
                    <a:lstStyle/>
                    <a:p>
                      <a:r>
                        <a:rPr lang="hi-IN" b="1" dirty="0">
                          <a:solidFill>
                            <a:schemeClr val="accent3">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विश्वास के तत्व</a:t>
                      </a:r>
                      <a:endParaRPr lang="en" b="1" dirty="0">
                        <a:solidFill>
                          <a:schemeClr val="accent3">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txBody>
                  <a:tcPr>
                    <a:solidFill>
                      <a:schemeClr val="accent5">
                        <a:lumMod val="75000"/>
                      </a:schemeClr>
                    </a:solidFill>
                  </a:tcPr>
                </a:tc>
                <a:tc>
                  <a:txBody>
                    <a:bodyPr/>
                    <a:lstStyle/>
                    <a:p>
                      <a:r>
                        <a:rPr lang="hi-IN" b="1" dirty="0">
                          <a:solidFill>
                            <a:schemeClr val="accent3">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राहब</a:t>
                      </a:r>
                      <a:endParaRPr lang="en" b="1" dirty="0">
                        <a:solidFill>
                          <a:schemeClr val="accent3">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txBody>
                  <a:tcPr>
                    <a:solidFill>
                      <a:schemeClr val="accent5">
                        <a:lumMod val="75000"/>
                      </a:schemeClr>
                    </a:solidFill>
                  </a:tcPr>
                </a:tc>
                <a:tc>
                  <a:txBody>
                    <a:bodyPr/>
                    <a:lstStyle/>
                    <a:p>
                      <a:r>
                        <a:rPr lang="hi-IN" b="1" dirty="0">
                          <a:solidFill>
                            <a:schemeClr val="accent3">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गिबोनवासी</a:t>
                      </a:r>
                      <a:endParaRPr lang="en" b="1" dirty="0">
                        <a:solidFill>
                          <a:schemeClr val="accent3">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txBody>
                  <a:tcPr>
                    <a:solidFill>
                      <a:schemeClr val="accent5">
                        <a:lumMod val="75000"/>
                      </a:schemeClr>
                    </a:solidFill>
                  </a:tcPr>
                </a:tc>
                <a:extLst>
                  <a:ext uri="{0D108BD9-81ED-4DB2-BD59-A6C34878D82A}">
                    <a16:rowId xmlns:a16="http://schemas.microsoft.com/office/drawing/2014/main" val="1244288614"/>
                  </a:ext>
                </a:extLst>
              </a:tr>
              <a:tr h="192334">
                <a:tc>
                  <a:txBody>
                    <a:bodyPr/>
                    <a:lstStyle/>
                    <a:p>
                      <a:r>
                        <a:rPr lang="hi-IN"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आधार</a:t>
                      </a:r>
                      <a:endParaRPr lang="en"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txBody>
                  <a:tcPr>
                    <a:solidFill>
                      <a:srgbClr val="FFAC33"/>
                    </a:solidFill>
                  </a:tcPr>
                </a:tc>
                <a:tc>
                  <a:txBody>
                    <a:bodyPr/>
                    <a:lstStyle/>
                    <a:p>
                      <a:r>
                        <a:rPr lang="hi-IN" b="1" dirty="0">
                          <a:latin typeface="Nirmala UI" panose="020B0502040204020203" pitchFamily="34" charset="0"/>
                          <a:ea typeface="Nirmala UI" panose="020B0502040204020203" pitchFamily="34" charset="0"/>
                          <a:cs typeface="Nirmala UI" panose="020B0502040204020203" pitchFamily="34" charset="0"/>
                        </a:rPr>
                        <a:t>सुनना (2:10)</a:t>
                      </a:r>
                      <a:endParaRPr lang="en" b="1" dirty="0">
                        <a:latin typeface="Nirmala UI" panose="020B0502040204020203" pitchFamily="34" charset="0"/>
                        <a:ea typeface="Nirmala UI" panose="020B0502040204020203" pitchFamily="34" charset="0"/>
                        <a:cs typeface="Nirmala UI" panose="020B0502040204020203" pitchFamily="34" charset="0"/>
                      </a:endParaRPr>
                    </a:p>
                  </a:txBody>
                  <a:tcPr/>
                </a:tc>
                <a:tc>
                  <a:txBody>
                    <a:bodyPr/>
                    <a:lstStyle/>
                    <a:p>
                      <a:r>
                        <a:rPr lang="hi-IN" b="1" dirty="0">
                          <a:latin typeface="Nirmala UI" panose="020B0502040204020203" pitchFamily="34" charset="0"/>
                          <a:ea typeface="Nirmala UI" panose="020B0502040204020203" pitchFamily="34" charset="0"/>
                          <a:cs typeface="Nirmala UI" panose="020B0502040204020203" pitchFamily="34" charset="0"/>
                        </a:rPr>
                        <a:t>सुनना (9:3)</a:t>
                      </a:r>
                      <a:endParaRPr lang="en" b="1" dirty="0">
                        <a:latin typeface="Nirmala UI" panose="020B0502040204020203" pitchFamily="34" charset="0"/>
                        <a:ea typeface="Nirmala UI" panose="020B0502040204020203" pitchFamily="34" charset="0"/>
                        <a:cs typeface="Nirmala UI" panose="020B0502040204020203" pitchFamily="34" charset="0"/>
                      </a:endParaRPr>
                    </a:p>
                  </a:txBody>
                  <a:tcPr/>
                </a:tc>
                <a:extLst>
                  <a:ext uri="{0D108BD9-81ED-4DB2-BD59-A6C34878D82A}">
                    <a16:rowId xmlns:a16="http://schemas.microsoft.com/office/drawing/2014/main" val="3747630110"/>
                  </a:ext>
                </a:extLst>
              </a:tr>
              <a:tr h="192334">
                <a:tc>
                  <a:txBody>
                    <a:bodyPr/>
                    <a:lstStyle/>
                    <a:p>
                      <a:r>
                        <a:rPr lang="hi-IN"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साधन</a:t>
                      </a:r>
                      <a:endParaRPr lang="en"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txBody>
                  <a:tcPr>
                    <a:solidFill>
                      <a:srgbClr val="FFC46D"/>
                    </a:solidFill>
                  </a:tcPr>
                </a:tc>
                <a:tc>
                  <a:txBody>
                    <a:bodyPr/>
                    <a:lstStyle/>
                    <a:p>
                      <a:r>
                        <a:rPr lang="hi-IN" b="1" dirty="0">
                          <a:latin typeface="Nirmala UI" panose="020B0502040204020203" pitchFamily="34" charset="0"/>
                          <a:ea typeface="Nirmala UI" panose="020B0502040204020203" pitchFamily="34" charset="0"/>
                          <a:cs typeface="Nirmala UI" panose="020B0502040204020203" pitchFamily="34" charset="0"/>
                        </a:rPr>
                        <a:t>झूठ (2:4-5)</a:t>
                      </a:r>
                      <a:endParaRPr lang="en" b="1" dirty="0">
                        <a:latin typeface="Nirmala UI" panose="020B0502040204020203" pitchFamily="34" charset="0"/>
                        <a:ea typeface="Nirmala UI" panose="020B0502040204020203" pitchFamily="34" charset="0"/>
                        <a:cs typeface="Nirmala UI" panose="020B0502040204020203" pitchFamily="34" charset="0"/>
                      </a:endParaRPr>
                    </a:p>
                  </a:txBody>
                  <a:tcPr/>
                </a:tc>
                <a:tc>
                  <a:txBody>
                    <a:bodyPr/>
                    <a:lstStyle/>
                    <a:p>
                      <a:r>
                        <a:rPr lang="hi-IN" b="1" dirty="0">
                          <a:latin typeface="Nirmala UI" panose="020B0502040204020203" pitchFamily="34" charset="0"/>
                          <a:ea typeface="Nirmala UI" panose="020B0502040204020203" pitchFamily="34" charset="0"/>
                          <a:cs typeface="Nirmala UI" panose="020B0502040204020203" pitchFamily="34" charset="0"/>
                        </a:rPr>
                        <a:t>झूठ (9:4)</a:t>
                      </a:r>
                      <a:endParaRPr lang="en" b="1" dirty="0">
                        <a:latin typeface="Nirmala UI" panose="020B0502040204020203" pitchFamily="34" charset="0"/>
                        <a:ea typeface="Nirmala UI" panose="020B0502040204020203" pitchFamily="34" charset="0"/>
                        <a:cs typeface="Nirmala UI" panose="020B0502040204020203" pitchFamily="34" charset="0"/>
                      </a:endParaRPr>
                    </a:p>
                  </a:txBody>
                  <a:tcPr/>
                </a:tc>
                <a:extLst>
                  <a:ext uri="{0D108BD9-81ED-4DB2-BD59-A6C34878D82A}">
                    <a16:rowId xmlns:a16="http://schemas.microsoft.com/office/drawing/2014/main" val="2812598517"/>
                  </a:ext>
                </a:extLst>
              </a:tr>
              <a:tr h="192334">
                <a:tc>
                  <a:txBody>
                    <a:bodyPr/>
                    <a:lstStyle/>
                    <a:p>
                      <a:r>
                        <a:rPr lang="hi-IN"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लक्ष्य</a:t>
                      </a:r>
                      <a:endParaRPr lang="en"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txBody>
                  <a:tcPr>
                    <a:solidFill>
                      <a:srgbClr val="FFAC33"/>
                    </a:solidFill>
                  </a:tcPr>
                </a:tc>
                <a:tc>
                  <a:txBody>
                    <a:bodyPr/>
                    <a:lstStyle/>
                    <a:p>
                      <a:r>
                        <a:rPr lang="hi-IN" b="1" dirty="0">
                          <a:latin typeface="Nirmala UI" panose="020B0502040204020203" pitchFamily="34" charset="0"/>
                          <a:ea typeface="Nirmala UI" panose="020B0502040204020203" pitchFamily="34" charset="0"/>
                          <a:cs typeface="Nirmala UI" panose="020B0502040204020203" pitchFamily="34" charset="0"/>
                        </a:rPr>
                        <a:t>बख्शा जाना (2:13)</a:t>
                      </a:r>
                      <a:endParaRPr lang="en" b="1" dirty="0">
                        <a:latin typeface="Nirmala UI" panose="020B0502040204020203" pitchFamily="34" charset="0"/>
                        <a:ea typeface="Nirmala UI" panose="020B0502040204020203" pitchFamily="34" charset="0"/>
                        <a:cs typeface="Nirmala UI" panose="020B0502040204020203" pitchFamily="34" charset="0"/>
                      </a:endParaRPr>
                    </a:p>
                  </a:txBody>
                  <a:tcPr/>
                </a:tc>
                <a:tc>
                  <a:txBody>
                    <a:bodyPr/>
                    <a:lstStyle/>
                    <a:p>
                      <a:r>
                        <a:rPr lang="hi-IN" b="1" dirty="0">
                          <a:latin typeface="Nirmala UI" panose="020B0502040204020203" pitchFamily="34" charset="0"/>
                          <a:ea typeface="Nirmala UI" panose="020B0502040204020203" pitchFamily="34" charset="0"/>
                          <a:cs typeface="Nirmala UI" panose="020B0502040204020203" pitchFamily="34" charset="0"/>
                        </a:rPr>
                        <a:t>बख्शा जाना (9:24)</a:t>
                      </a:r>
                      <a:endParaRPr lang="en" b="1" dirty="0">
                        <a:latin typeface="Nirmala UI" panose="020B0502040204020203" pitchFamily="34" charset="0"/>
                        <a:ea typeface="Nirmala UI" panose="020B0502040204020203" pitchFamily="34" charset="0"/>
                        <a:cs typeface="Nirmala UI" panose="020B0502040204020203" pitchFamily="34" charset="0"/>
                      </a:endParaRPr>
                    </a:p>
                  </a:txBody>
                  <a:tcPr/>
                </a:tc>
                <a:extLst>
                  <a:ext uri="{0D108BD9-81ED-4DB2-BD59-A6C34878D82A}">
                    <a16:rowId xmlns:a16="http://schemas.microsoft.com/office/drawing/2014/main" val="186212303"/>
                  </a:ext>
                </a:extLst>
              </a:tr>
              <a:tr h="192334">
                <a:tc>
                  <a:txBody>
                    <a:bodyPr/>
                    <a:lstStyle/>
                    <a:p>
                      <a:r>
                        <a:rPr lang="hi-IN"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तत्काल परिणाम</a:t>
                      </a:r>
                      <a:endParaRPr lang="en"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txBody>
                  <a:tcPr>
                    <a:solidFill>
                      <a:srgbClr val="FFC46D"/>
                    </a:solidFill>
                  </a:tcPr>
                </a:tc>
                <a:tc>
                  <a:txBody>
                    <a:bodyPr/>
                    <a:lstStyle/>
                    <a:p>
                      <a:r>
                        <a:rPr lang="hi-IN" b="1" dirty="0">
                          <a:latin typeface="Nirmala UI" panose="020B0502040204020203" pitchFamily="34" charset="0"/>
                          <a:ea typeface="Nirmala UI" panose="020B0502040204020203" pitchFamily="34" charset="0"/>
                          <a:cs typeface="Nirmala UI" panose="020B0502040204020203" pitchFamily="34" charset="0"/>
                        </a:rPr>
                        <a:t>छुटकारा (6:23)</a:t>
                      </a:r>
                      <a:endParaRPr lang="en" b="1" dirty="0">
                        <a:latin typeface="Nirmala UI" panose="020B0502040204020203" pitchFamily="34" charset="0"/>
                        <a:ea typeface="Nirmala UI" panose="020B0502040204020203" pitchFamily="34" charset="0"/>
                        <a:cs typeface="Nirmala UI" panose="020B0502040204020203" pitchFamily="34" charset="0"/>
                      </a:endParaRPr>
                    </a:p>
                  </a:txBody>
                  <a:tcPr/>
                </a:tc>
                <a:tc>
                  <a:txBody>
                    <a:bodyPr/>
                    <a:lstStyle/>
                    <a:p>
                      <a:r>
                        <a:rPr lang="hi-IN" b="1" dirty="0">
                          <a:latin typeface="Nirmala UI" panose="020B0502040204020203" pitchFamily="34" charset="0"/>
                          <a:ea typeface="Nirmala UI" panose="020B0502040204020203" pitchFamily="34" charset="0"/>
                          <a:cs typeface="Nirmala UI" panose="020B0502040204020203" pitchFamily="34" charset="0"/>
                        </a:rPr>
                        <a:t>छुटकारा (9:26)</a:t>
                      </a:r>
                      <a:endParaRPr lang="en" b="1" dirty="0">
                        <a:latin typeface="Nirmala UI" panose="020B0502040204020203" pitchFamily="34" charset="0"/>
                        <a:ea typeface="Nirmala UI" panose="020B0502040204020203" pitchFamily="34" charset="0"/>
                        <a:cs typeface="Nirmala UI" panose="020B0502040204020203" pitchFamily="34" charset="0"/>
                      </a:endParaRPr>
                    </a:p>
                  </a:txBody>
                  <a:tcPr/>
                </a:tc>
                <a:extLst>
                  <a:ext uri="{0D108BD9-81ED-4DB2-BD59-A6C34878D82A}">
                    <a16:rowId xmlns:a16="http://schemas.microsoft.com/office/drawing/2014/main" val="2378325556"/>
                  </a:ext>
                </a:extLst>
              </a:tr>
              <a:tr h="192334">
                <a:tc>
                  <a:txBody>
                    <a:bodyPr/>
                    <a:lstStyle/>
                    <a:p>
                      <a:r>
                        <a:rPr lang="hi-IN"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दीर्घकालिक परिणाम</a:t>
                      </a:r>
                      <a:endParaRPr lang="en" b="1"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txBody>
                  <a:tcPr>
                    <a:solidFill>
                      <a:srgbClr val="FFAC33"/>
                    </a:solidFill>
                  </a:tcPr>
                </a:tc>
                <a:tc>
                  <a:txBody>
                    <a:bodyPr/>
                    <a:lstStyle/>
                    <a:p>
                      <a:r>
                        <a:rPr lang="hi-IN" b="1" dirty="0">
                          <a:solidFill>
                            <a:srgbClr val="C00000"/>
                          </a:solidFill>
                          <a:latin typeface="Nirmala UI" panose="020B0502040204020203" pitchFamily="34" charset="0"/>
                          <a:ea typeface="Nirmala UI" panose="020B0502040204020203" pitchFamily="34" charset="0"/>
                          <a:cs typeface="Nirmala UI" panose="020B0502040204020203" pitchFamily="34" charset="0"/>
                        </a:rPr>
                        <a:t>पूर्ण नागरिकता (6:25)</a:t>
                      </a:r>
                      <a:endParaRPr lang="en" b="1" dirty="0">
                        <a:solidFill>
                          <a:srgbClr val="C00000"/>
                        </a:solidFill>
                        <a:latin typeface="Nirmala UI" panose="020B0502040204020203" pitchFamily="34" charset="0"/>
                        <a:ea typeface="Nirmala UI" panose="020B0502040204020203" pitchFamily="34" charset="0"/>
                        <a:cs typeface="Nirmala UI" panose="020B0502040204020203" pitchFamily="34" charset="0"/>
                      </a:endParaRPr>
                    </a:p>
                  </a:txBody>
                  <a:tcPr/>
                </a:tc>
                <a:tc>
                  <a:txBody>
                    <a:bodyPr/>
                    <a:lstStyle/>
                    <a:p>
                      <a:r>
                        <a:rPr lang="hi-IN" b="1" dirty="0">
                          <a:solidFill>
                            <a:srgbClr val="C00000"/>
                          </a:solidFill>
                          <a:latin typeface="Nirmala UI" panose="020B0502040204020203" pitchFamily="34" charset="0"/>
                          <a:ea typeface="Nirmala UI" panose="020B0502040204020203" pitchFamily="34" charset="0"/>
                          <a:cs typeface="Nirmala UI" panose="020B0502040204020203" pitchFamily="34" charset="0"/>
                        </a:rPr>
                        <a:t>दासता (9:27)</a:t>
                      </a:r>
                      <a:endParaRPr lang="en" b="1" dirty="0">
                        <a:solidFill>
                          <a:srgbClr val="C00000"/>
                        </a:solidFill>
                        <a:latin typeface="Nirmala UI" panose="020B0502040204020203" pitchFamily="34" charset="0"/>
                        <a:ea typeface="Nirmala UI" panose="020B0502040204020203" pitchFamily="34" charset="0"/>
                        <a:cs typeface="Nirmala UI" panose="020B0502040204020203" pitchFamily="34" charset="0"/>
                      </a:endParaRPr>
                    </a:p>
                  </a:txBody>
                  <a:tcPr/>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4FA050-EF2E-5824-B3AE-7A030C2BD297}"/>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a:r>
              <a:rPr lang="hi-IN"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आशीर्वाद और अभिशाप</a:t>
            </a:r>
            <a:endParaRPr lang="en"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1325225" cy="646331"/>
          </a:xfrm>
          <a:prstGeom prst="rect">
            <a:avLst/>
          </a:prstGeom>
          <a:noFill/>
        </p:spPr>
        <p:txBody>
          <a:bodyPr wrap="square">
            <a:spAutoFit/>
          </a:bodyPr>
          <a:lstStyle/>
          <a:p>
            <a:pPr algn="ctr"/>
            <a:r>
              <a:rPr lang="hi-IN" b="1" i="1" dirty="0">
                <a:solidFill>
                  <a:schemeClr val="accent3">
                    <a:lumMod val="75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“इसलिये अब तुम शापित हो, और तुम में से ऐसा कोई न रहेगा जो दास, अर्थात् मेरे परमेश्‍वर के भवन के लिये लकड़हारा और पानी भरनेवाला न हो।” </a:t>
            </a:r>
            <a:r>
              <a:rPr lang="hi-IN" sz="1400" b="1" i="1" dirty="0">
                <a:solidFill>
                  <a:schemeClr val="accent3">
                    <a:lumMod val="75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(यहोशू 9:23)</a:t>
            </a:r>
            <a:endParaRPr lang="en" sz="1100" b="1" i="1" dirty="0">
              <a:solidFill>
                <a:schemeClr val="accent3">
                  <a:lumMod val="75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6E3DA68-18EC-1E6B-6365-9A6B4472BC97}"/>
              </a:ext>
            </a:extLst>
          </p:cNvPr>
          <p:cNvSpPr txBox="1"/>
          <p:nvPr/>
        </p:nvSpPr>
        <p:spPr>
          <a:xfrm>
            <a:off x="166466" y="1300640"/>
            <a:ext cx="5962652" cy="1631216"/>
          </a:xfrm>
          <a:prstGeom prst="rect">
            <a:avLst/>
          </a:prstGeom>
          <a:noFill/>
          <a:effectLst/>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गिबोनियों की जान बख्शने का मतलब था परमेश्वर की सीधी आज्ञा का उल्लंघन करना (व्यवस्थाविवरण 7:1-2)। उनके साथ की गई शपथ को तोड़ना भी पाप माना जाता (यहोशू 9:19; भजन संहिता 15:4)। इस दुविधा का समाधान कैसे हुआ?</a:t>
            </a:r>
            <a:r>
              <a:rPr lang="en" sz="2000" b="1" dirty="0">
                <a:effectLst/>
              </a:rPr>
              <a:t>?</a:t>
            </a: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504E705-7361-D3EB-09CD-194F49D831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0332" y="1076391"/>
            <a:ext cx="6176992"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66465" y="4762622"/>
            <a:ext cx="5929535"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इसके अलावा, परमेश्वर के भवन के लिए जल ढोने और लकड़हारे होने के कारण वे परमेश्वर के निरंतर संपर्क में रहे। परमेश्वर के अनुग्रह से, श्राप एक आशीर्वाद बन गया। "मैं दुष्‍ट के मरने से कुछ भी प्रसन्न नहीं होता, परन्तु इससे कि दुष्‍ट अपने मार्ग से फिरकर जीवित रहे" (यहेजकेल 33:11)।</a:t>
            </a:r>
            <a:endParaRPr lang="en" sz="2000" b="1" dirty="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6C853886-C814-93E6-854E-2615B486A9C4}"/>
              </a:ext>
            </a:extLst>
          </p:cNvPr>
          <p:cNvSpPr txBox="1"/>
          <p:nvPr/>
        </p:nvSpPr>
        <p:spPr>
          <a:xfrm>
            <a:off x="166467" y="2983618"/>
            <a:ext cx="5929534"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उनकी जान तो बच गई, लेकिन उन्हें एक श्राप दे दिया गया (यहोशू 9:20-23)। इस श्राप में पीढ़ी-दर-पीढ़ी उन्हें उनके सेवक बने रहना था। इस वजह से वे परमेश्वर के लोगों के साथ एक करीबी रिश्ता बना पाए, जिनसे वे कभी अलग नहीं हुए (नहेम्याह 7:6, 25)।</a:t>
            </a:r>
            <a:endParaRPr lang="en" sz="2000" b="1" dirty="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2365513" y="1306764"/>
            <a:ext cx="9193695" cy="3046988"/>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“इस्राएलियों को उस सारे क्षेत्र पर कब्ज़ा करना था जिसे परमेश्वर ने उन्हें सौंपा था। जिन राष्ट्रों ने सच्चे परमेश्‍वर की उपासना और सेवा को अस्वीकार किया था, उन्हें बेदखल किया जाना था। परन्तु परमेश्वर का उद्देश्य यह था कि इस्राएल के माध्यम से उसके चरित्र के प्रकाशन से लोग उसकी ओर आकर्षित हों। सारी दुनिया को सुसमाचार का निमंत्रण दिया जाना था। […] वे सभी जो कनानी राहाब और मोआबी रूत की तरह मूर्तिपूजा से सच्चे परमेश्वर की उपासना की ओर मुड़े थे, उन्हें परमेश्वर के चुने हुए लोगों के साथ एकजुट हो जाना था।“</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12ACD515-16B6-E350-2372-43E63AA98A9B}"/>
              </a:ext>
            </a:extLst>
          </p:cNvPr>
          <p:cNvSpPr txBox="1"/>
          <p:nvPr/>
        </p:nvSpPr>
        <p:spPr>
          <a:xfrm>
            <a:off x="5102231" y="5657022"/>
            <a:ext cx="3879588" cy="338554"/>
          </a:xfrm>
          <a:prstGeom prst="rect">
            <a:avLst/>
          </a:prstGeom>
          <a:noFill/>
        </p:spPr>
        <p:txBody>
          <a:bodyPr wrap="none" rtlCol="0">
            <a:spAutoFit/>
          </a:bodyPr>
          <a:lstStyle/>
          <a:p>
            <a:pPr algn="ct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(मसीह के विषय पाठ, पृष्ट, 290)</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820411"/>
            <a:ext cx="5463228" cy="4832092"/>
          </a:xfrm>
          <a:prstGeom prst="rect">
            <a:avLst/>
          </a:prstGeom>
          <a:noFill/>
        </p:spPr>
        <p:txBody>
          <a:bodyPr wrap="square">
            <a:spAutoFit/>
          </a:bodyPr>
          <a:lstStyle/>
          <a:p>
            <a:pPr lvl="0" algn="ctr">
              <a:spcBef>
                <a:spcPts val="1200"/>
              </a:spcBef>
              <a:defRPr/>
            </a:pPr>
            <a:r>
              <a:rPr lang="hi-IN" sz="4400" b="1" i="1"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“विश्‍वास ही से राहाब वेश्या आज्ञा न माननेवालों के साथ नष्‍ट नहीं हुई, इसलिये कि उसने भेदियों को कुशल से रखा था।” </a:t>
            </a:r>
            <a:r>
              <a:rPr lang="hi-IN" sz="3600" b="1" i="1"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(इब्रानियों 11:31)</a:t>
            </a:r>
            <a:endParaRPr kumimoji="0" lang="es-ES" sz="3600" b="1" i="1"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46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057900" cy="3400931"/>
          </a:xfrm>
          <a:prstGeom prst="rect">
            <a:avLst/>
          </a:prstGeom>
          <a:noFill/>
        </p:spPr>
        <p:txBody>
          <a:bodyPr wrap="square" rtlCol="0">
            <a:spAutoFit/>
          </a:bodyPr>
          <a:lstStyle/>
          <a:p>
            <a:pPr>
              <a:spcBef>
                <a:spcPts val="600"/>
              </a:spcBef>
            </a:pPr>
            <a:r>
              <a:rPr lang="en" sz="2000" b="1" dirty="0">
                <a:solidFill>
                  <a:schemeClr val="bg1"/>
                </a:solidFill>
                <a:highlight>
                  <a:srgbClr val="4C873A"/>
                </a:highlight>
              </a:rPr>
              <a:t> </a:t>
            </a:r>
            <a:r>
              <a:rPr lang="hi-IN" sz="2000" b="1" dirty="0">
                <a:solidFill>
                  <a:schemeClr val="bg1"/>
                </a:solidFill>
                <a:highlight>
                  <a:srgbClr val="4C873A"/>
                </a:highlight>
                <a:latin typeface="Nirmala UI" panose="020B0502040204020203" pitchFamily="34" charset="0"/>
                <a:ea typeface="Nirmala UI" panose="020B0502040204020203" pitchFamily="34" charset="0"/>
                <a:cs typeface="Nirmala UI" panose="020B0502040204020203" pitchFamily="34" charset="0"/>
              </a:rPr>
              <a:t>इस्राएल के लोगों के लिए अनुग्रह (यहोशू 2:1, 22-24):</a:t>
            </a:r>
            <a:endParaRPr lang="en" sz="2000" b="1" dirty="0">
              <a:solidFill>
                <a:schemeClr val="bg1"/>
              </a:solidFill>
              <a:highlight>
                <a:srgbClr val="4C873A"/>
              </a:highligh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दूसरा मौका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en" sz="2000" b="1" dirty="0">
                <a:solidFill>
                  <a:schemeClr val="bg1"/>
                </a:solidFill>
                <a:effectLst>
                  <a:outerShdw blurRad="38100" dist="38100" dir="2700000" algn="tl">
                    <a:srgbClr val="000000">
                      <a:alpha val="43137"/>
                    </a:srgbClr>
                  </a:outerShdw>
                </a:effectLst>
                <a:highlight>
                  <a:srgbClr val="9A486F"/>
                </a:highlight>
                <a:latin typeface="Nirmala UI" panose="020B0502040204020203" pitchFamily="34" charset="0"/>
                <a:ea typeface="Nirmala UI" panose="020B0502040204020203" pitchFamily="34" charset="0"/>
                <a:cs typeface="Nirmala UI" panose="020B0502040204020203" pitchFamily="34" charset="0"/>
              </a:rPr>
              <a:t> </a:t>
            </a:r>
            <a:r>
              <a:rPr lang="hi-IN" sz="2000" b="1" dirty="0">
                <a:solidFill>
                  <a:schemeClr val="bg1"/>
                </a:solidFill>
                <a:effectLst>
                  <a:outerShdw blurRad="38100" dist="38100" dir="2700000" algn="tl">
                    <a:srgbClr val="000000">
                      <a:alpha val="43137"/>
                    </a:srgbClr>
                  </a:outerShdw>
                </a:effectLst>
                <a:highlight>
                  <a:srgbClr val="9A486F"/>
                </a:highlight>
                <a:latin typeface="Nirmala UI" panose="020B0502040204020203" pitchFamily="34" charset="0"/>
                <a:ea typeface="Nirmala UI" panose="020B0502040204020203" pitchFamily="34" charset="0"/>
                <a:cs typeface="Nirmala UI" panose="020B0502040204020203" pitchFamily="34" charset="0"/>
              </a:rPr>
              <a:t>राहाब के लिए अनुग्रह (यहोशू 2:2-21):</a:t>
            </a:r>
            <a:endParaRPr lang="en" sz="2000" b="1" dirty="0">
              <a:solidFill>
                <a:schemeClr val="bg1"/>
              </a:solidFill>
              <a:effectLst>
                <a:outerShdw blurRad="38100" dist="38100" dir="2700000" algn="tl">
                  <a:srgbClr val="000000">
                    <a:alpha val="43137"/>
                  </a:srgbClr>
                </a:outerShdw>
              </a:effectLst>
              <a:highlight>
                <a:srgbClr val="9A486F"/>
              </a:highligh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राई के दाने के बराबर विश्वास</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वाचा राहाब तक विस्तारित हुई</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en" sz="2000" b="1" dirty="0">
                <a:solidFill>
                  <a:schemeClr val="bg1"/>
                </a:solidFill>
                <a:effectLst>
                  <a:outerShdw blurRad="38100" dist="38100" dir="2700000" algn="tl">
                    <a:srgbClr val="000000">
                      <a:alpha val="43137"/>
                    </a:srgbClr>
                  </a:outerShdw>
                </a:effectLst>
                <a:highlight>
                  <a:srgbClr val="41608A"/>
                </a:highlight>
                <a:latin typeface="Nirmala UI" panose="020B0502040204020203" pitchFamily="34" charset="0"/>
                <a:ea typeface="Nirmala UI" panose="020B0502040204020203" pitchFamily="34" charset="0"/>
                <a:cs typeface="Nirmala UI" panose="020B0502040204020203" pitchFamily="34" charset="0"/>
              </a:rPr>
              <a:t> </a:t>
            </a:r>
            <a:r>
              <a:rPr lang="hi-IN" sz="2000" b="1" dirty="0">
                <a:solidFill>
                  <a:schemeClr val="bg1"/>
                </a:solidFill>
                <a:effectLst>
                  <a:outerShdw blurRad="38100" dist="38100" dir="2700000" algn="tl">
                    <a:srgbClr val="000000">
                      <a:alpha val="43137"/>
                    </a:srgbClr>
                  </a:outerShdw>
                </a:effectLst>
                <a:highlight>
                  <a:srgbClr val="41608A"/>
                </a:highlight>
                <a:latin typeface="Nirmala UI" panose="020B0502040204020203" pitchFamily="34" charset="0"/>
                <a:ea typeface="Nirmala UI" panose="020B0502040204020203" pitchFamily="34" charset="0"/>
                <a:cs typeface="Nirmala UI" panose="020B0502040204020203" pitchFamily="34" charset="0"/>
              </a:rPr>
              <a:t>गिबोनियों के लिए अनुग्रह (यहोशू 9):</a:t>
            </a:r>
            <a:endParaRPr lang="en" sz="2000" b="1" dirty="0">
              <a:solidFill>
                <a:schemeClr val="bg1"/>
              </a:solidFill>
              <a:effectLst>
                <a:outerShdw blurRad="38100" dist="38100" dir="2700000" algn="tl">
                  <a:srgbClr val="000000">
                    <a:alpha val="43137"/>
                  </a:srgbClr>
                </a:outerShdw>
              </a:effectLst>
              <a:highlight>
                <a:srgbClr val="41608A"/>
              </a:highligh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धोखेबाज़ राजदूत</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आशीर्वाद और अभिशाप</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176859"/>
            <a:ext cx="5833977" cy="1015663"/>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D02C20"/>
                  </a:glow>
                </a:effectLst>
                <a:latin typeface="Nirmala UI" panose="020B0502040204020203" pitchFamily="34" charset="0"/>
                <a:ea typeface="Nirmala UI" panose="020B0502040204020203" pitchFamily="34" charset="0"/>
                <a:cs typeface="Nirmala UI" panose="020B0502040204020203" pitchFamily="34" charset="0"/>
              </a:rPr>
              <a:t>कनानियों ने अनुग्रह की सीमा लाँघ दी थी। इसलिए इस्राएलियों को आदेश दिया गया: जाओ, उन सबको मार डालो और उनकी संपत्ति पर कब्ज़ा कर लो।</a:t>
            </a:r>
            <a:endParaRPr lang="en" sz="2000" b="1" dirty="0">
              <a:solidFill>
                <a:schemeClr val="bg1"/>
              </a:solidFill>
              <a:effectLst>
                <a:glow rad="127000">
                  <a:srgbClr val="D02C20"/>
                </a:glo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6033409"/>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819307"/>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414329"/>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727537"/>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5106621"/>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606647"/>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3131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568314"/>
            <a:ext cx="5874168" cy="1323439"/>
          </a:xfrm>
          <a:prstGeom prst="rect">
            <a:avLst/>
          </a:prstGeom>
          <a:noFill/>
        </p:spPr>
        <p:txBody>
          <a:bodyPr wrap="square">
            <a:spAutoFit/>
          </a:bodyPr>
          <a:lstStyle/>
          <a:p>
            <a:pPr algn="just">
              <a:spcBef>
                <a:spcPts val="600"/>
              </a:spcBef>
            </a:pPr>
            <a:r>
              <a:rPr lang="hi-IN" sz="2000" b="1" dirty="0">
                <a:solidFill>
                  <a:schemeClr val="bg1"/>
                </a:solidFill>
                <a:effectLst>
                  <a:glow rad="127000">
                    <a:srgbClr val="D02C20"/>
                  </a:glow>
                </a:effectLst>
                <a:latin typeface="Nirmala UI" panose="020B0502040204020203" pitchFamily="34" charset="0"/>
                <a:ea typeface="Nirmala UI" panose="020B0502040204020203" pitchFamily="34" charset="0"/>
                <a:cs typeface="Nirmala UI" panose="020B0502040204020203" pitchFamily="34" charset="0"/>
              </a:rPr>
              <a:t>हालाँकि, कनान में अभी भी ऐसे लोग थे जिन्होंने उन सीमाओं को पार नहीं किया था। लोग जो परमेश्वर द्वारा दिए जाने वाले अनुग्रह को स्वीकार करने के लिए तैयार थे, वे विनाश से बच गए।</a:t>
            </a:r>
            <a:endParaRPr lang="en" sz="2000" b="1" dirty="0">
              <a:solidFill>
                <a:schemeClr val="bg1"/>
              </a:solidFill>
              <a:effectLst>
                <a:glow rad="127000">
                  <a:srgbClr val="D02C20"/>
                </a:glo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144379" y="518619"/>
            <a:ext cx="6496518" cy="2862322"/>
          </a:xfrm>
          <a:prstGeom prst="rect">
            <a:avLst/>
          </a:prstGeom>
          <a:noFill/>
        </p:spPr>
        <p:txBody>
          <a:bodyPr wrap="square">
            <a:spAutoFit/>
          </a:bodyPr>
          <a:lstStyle/>
          <a:p>
            <a:pPr algn="ctr"/>
            <a:r>
              <a:rPr lang="hi-IN" sz="6000" b="1" dirty="0">
                <a:ln w="13462">
                  <a:solidFill>
                    <a:schemeClr val="bg1"/>
                  </a:solidFill>
                  <a:prstDash val="solid"/>
                </a:ln>
                <a:solidFill>
                  <a:srgbClr val="135222"/>
                </a:solidFill>
                <a:effectLst>
                  <a:outerShdw dist="38100" dir="2700000" algn="bl" rotWithShape="0">
                    <a:schemeClr val="accent2">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इस्राएल के लोगों के लिए अनुग्रह</a:t>
            </a:r>
          </a:p>
          <a:p>
            <a:pPr algn="ctr"/>
            <a:r>
              <a:rPr lang="hi-IN" sz="6000" b="1" dirty="0">
                <a:ln w="13462">
                  <a:solidFill>
                    <a:schemeClr val="bg1"/>
                  </a:solidFill>
                  <a:prstDash val="solid"/>
                </a:ln>
                <a:solidFill>
                  <a:srgbClr val="135222"/>
                </a:solidFill>
                <a:effectLst>
                  <a:outerShdw dist="38100" dir="2700000" algn="bl" rotWithShape="0">
                    <a:schemeClr val="accent2">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(यहोशू 2:1, 22-24)</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38100"/>
            <a:ext cx="12192000" cy="769441"/>
          </a:xfrm>
          <a:prstGeom prst="rect">
            <a:avLst/>
          </a:prstGeom>
          <a:noFill/>
        </p:spPr>
        <p:txBody>
          <a:bodyPr wrap="square">
            <a:spAutoFit/>
          </a:bodyPr>
          <a:lstStyle/>
          <a:p>
            <a:pPr algn="ctr"/>
            <a:r>
              <a:rPr lang="hi-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दूसरा मौका</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666079"/>
            <a:ext cx="11996530" cy="584775"/>
          </a:xfrm>
          <a:prstGeom prst="rect">
            <a:avLst/>
          </a:prstGeom>
          <a:noFill/>
        </p:spPr>
        <p:txBody>
          <a:bodyPr wrap="square">
            <a:spAutoFit/>
          </a:bodyPr>
          <a:lstStyle/>
          <a:p>
            <a:pPr algn="ctr"/>
            <a:r>
              <a:rPr lang="hi-IN" b="1" i="1" dirty="0">
                <a:solidFill>
                  <a:srgbClr val="00FFFF"/>
                </a:solidFill>
                <a:effectLst>
                  <a:glow rad="88900">
                    <a:srgbClr val="7030A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“तब नून के पुत्र यहोशू ने दो भेदियों को शित्तीम से चुपके से भेज दिया, और उनसे कहा, “जाकर उस देश और यरीहो को देखो।” </a:t>
            </a:r>
            <a:r>
              <a:rPr lang="hi-IN" sz="1400" b="1" i="1" dirty="0">
                <a:solidFill>
                  <a:srgbClr val="00FFFF"/>
                </a:solidFill>
                <a:effectLst>
                  <a:glow rad="88900">
                    <a:srgbClr val="7030A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2:1)</a:t>
            </a:r>
            <a:endParaRPr lang="es-ES" sz="1400" b="1" i="1" dirty="0">
              <a:solidFill>
                <a:srgbClr val="00FFFF"/>
              </a:solidFill>
              <a:effectLst>
                <a:glow rad="88900">
                  <a:srgbClr val="7030A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270486"/>
            <a:ext cx="685800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मूसा ने कनान का निरीक्षण करने के लिए जासूस भेजे, तो लोगों ने अंदर जाने से इनकार कर दिया। चालीस साल बाद, नए जासूस भेजे गए, लेकिन नतीजे अलग रहे।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2789323408"/>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26765"/>
            <a:ext cx="685800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यद्यपि नई पीढ़ी बिलाम के प्रलोभन के सामने बुरी तरह असफल हो गई थी, फिर भी परमेश्वर ने उन्हें दूसरा मौका दिया (गिनती 25:1-3, 31:16; यहोशू 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842428"/>
            <a:ext cx="6857999"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बार वहाँ अंगूर के गुच्छे नहीं थे, देश के फल नहीं थे। केवल विश्वास की एक कहानी (राहाब की) थी, जिसने इस्राएल को वादा किए गए देश पर कब्ज़ा करने के लिए प्रोत्साहित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595277"/>
            <a:ext cx="5790610" cy="2862322"/>
          </a:xfrm>
          <a:prstGeom prst="rect">
            <a:avLst/>
          </a:prstGeom>
          <a:noFill/>
        </p:spPr>
        <p:txBody>
          <a:bodyPr wrap="square">
            <a:spAutoFit/>
          </a:bodyPr>
          <a:lstStyle/>
          <a:p>
            <a:pPr algn="ctr"/>
            <a:r>
              <a:rPr lang="hi-IN" sz="6000" b="1" dirty="0">
                <a:ln w="13462">
                  <a:solidFill>
                    <a:schemeClr val="bg1"/>
                  </a:solidFill>
                  <a:prstDash val="solid"/>
                </a:ln>
                <a:solidFill>
                  <a:srgbClr val="7E0C7E"/>
                </a:solidFill>
                <a:effectLst>
                  <a:outerShdw dist="38100" dir="2700000" algn="bl" rotWithShape="0">
                    <a:schemeClr val="accent4"/>
                  </a:outerShdw>
                </a:effectLst>
                <a:latin typeface="Nirmala UI" panose="020B0502040204020203" pitchFamily="34" charset="0"/>
                <a:ea typeface="Nirmala UI" panose="020B0502040204020203" pitchFamily="34" charset="0"/>
                <a:cs typeface="Nirmala UI" panose="020B0502040204020203" pitchFamily="34" charset="0"/>
              </a:rPr>
              <a:t>राहाब के लिए अनुग्रह </a:t>
            </a:r>
          </a:p>
          <a:p>
            <a:pPr algn="ctr"/>
            <a:r>
              <a:rPr lang="hi-IN" sz="6000" b="1" dirty="0">
                <a:ln w="13462">
                  <a:solidFill>
                    <a:schemeClr val="bg1"/>
                  </a:solidFill>
                  <a:prstDash val="solid"/>
                </a:ln>
                <a:solidFill>
                  <a:srgbClr val="7E0C7E"/>
                </a:solidFill>
                <a:effectLst>
                  <a:outerShdw dist="38100" dir="2700000" algn="bl" rotWithShape="0">
                    <a:schemeClr val="accent4"/>
                  </a:outerShdw>
                </a:effectLst>
                <a:latin typeface="Nirmala UI" panose="020B0502040204020203" pitchFamily="34" charset="0"/>
                <a:ea typeface="Nirmala UI" panose="020B0502040204020203" pitchFamily="34" charset="0"/>
                <a:cs typeface="Nirmala UI" panose="020B0502040204020203" pitchFamily="34" charset="0"/>
              </a:rPr>
              <a:t>(यहोशू 2:2-21)</a:t>
            </a: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B0252F3-A242-0ABD-63D5-324B25D906C4}"/>
              </a:ext>
            </a:extLst>
          </p:cNvPr>
          <p:cNvSpPr txBox="1"/>
          <p:nvPr/>
        </p:nvSpPr>
        <p:spPr>
          <a:xfrm>
            <a:off x="0" y="1100"/>
            <a:ext cx="12192000" cy="769441"/>
          </a:xfrm>
          <a:prstGeom prst="rect">
            <a:avLst/>
          </a:prstGeom>
          <a:noFill/>
        </p:spPr>
        <p:txBody>
          <a:bodyPr wrap="square">
            <a:spAutoFit/>
          </a:bodyPr>
          <a:lstStyle/>
          <a:p>
            <a:pPr algn="ctr"/>
            <a:r>
              <a:rPr lang="hi-IN" sz="4400" b="1" dirty="0">
                <a:ln w="13462">
                  <a:solidFill>
                    <a:schemeClr val="bg1"/>
                  </a:solidFill>
                  <a:prstDash val="solid"/>
                </a:ln>
                <a:solidFill>
                  <a:srgbClr val="993300"/>
                </a:solidFill>
                <a:effectLst>
                  <a:outerShdw dist="50800" dir="2700000" algn="bl" rotWithShape="0">
                    <a:srgbClr val="AEA505"/>
                  </a:outerShdw>
                </a:effectLst>
                <a:latin typeface="Nirmala UI" panose="020B0502040204020203" pitchFamily="34" charset="0"/>
                <a:ea typeface="Nirmala UI" panose="020B0502040204020203" pitchFamily="34" charset="0"/>
                <a:cs typeface="Nirmala UI" panose="020B0502040204020203" pitchFamily="34" charset="0"/>
              </a:rPr>
              <a:t>राई के दाने के बराबर विश्वास</a:t>
            </a:r>
            <a:endParaRPr lang="en" sz="4400" b="1" dirty="0">
              <a:ln w="13462">
                <a:solidFill>
                  <a:schemeClr val="bg1"/>
                </a:solidFill>
                <a:prstDash val="solid"/>
              </a:ln>
              <a:solidFill>
                <a:srgbClr val="993300"/>
              </a:solidFill>
              <a:effectLst>
                <a:outerShdw dist="50800" dir="2700000" algn="bl" rotWithShape="0">
                  <a:srgbClr val="AEA505"/>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0698F0F-0F78-207E-1CC6-B47DACB08184}"/>
              </a:ext>
            </a:extLst>
          </p:cNvPr>
          <p:cNvSpPr txBox="1"/>
          <p:nvPr/>
        </p:nvSpPr>
        <p:spPr>
          <a:xfrm>
            <a:off x="125128" y="630147"/>
            <a:ext cx="11951485" cy="584775"/>
          </a:xfrm>
          <a:prstGeom prst="rect">
            <a:avLst/>
          </a:prstGeom>
          <a:noFill/>
        </p:spPr>
        <p:txBody>
          <a:bodyPr wrap="square">
            <a:spAutoFit/>
          </a:bodyPr>
          <a:lstStyle/>
          <a:p>
            <a:pPr algn="ctr"/>
            <a:r>
              <a:rPr lang="hi-IN"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“विश्‍वास ही से राहाब वेश्या आज्ञा न माननेवालों के साथ नष्‍ट नहीं हुई, इसलिये कि उसने भेदियों को कुशल से रखा था।” </a:t>
            </a:r>
            <a:r>
              <a:rPr lang="hi-IN" sz="14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(इब्रानियों 11:31)</a:t>
            </a:r>
            <a:endParaRPr lang="en" sz="11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7057" y="1148969"/>
            <a:ext cx="7289556" cy="400110"/>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राहाब का विश्वास किस पर आधारित था (यहोशू 2:9-11)?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7056" y="6098352"/>
            <a:ext cx="7404943"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राहाब एक उदाहरण है जो यरीहो के किसी भी निवासी के साथ क्या हुआ होता जिसने परमेश्वर के सामने आत्मसमर्पण कर दिया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01916AC3-E58E-58AB-6A8E-6AAAD96B7713}"/>
              </a:ext>
            </a:extLst>
          </p:cNvPr>
          <p:cNvSpPr txBox="1"/>
          <p:nvPr/>
        </p:nvSpPr>
        <p:spPr>
          <a:xfrm>
            <a:off x="4787056" y="4750511"/>
            <a:ext cx="7404942"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उसके द्वारा लिए गए निर्णय के लिए, परमेश्वर के कार्य करने के तरीके को समझने के लिए, तथा जिस प्रकार उसने अपने शब्दों को ठोस कार्यों के साथ समर्थित किया, उसके लिए उसकी सराहना करती है (याकूब 2:25)।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7057" y="3701279"/>
            <a:ext cx="740494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उसके अनुभवहीन विश्वास में परमेश्वर की इच्छा की पूर्ण समझ नहीं थी। उसने जासूसों की मदद करने तथा अपनी और अपने परिवार की जान बचाने के लिए यथासंभव प्रयास किया। ज्ञान तो बाद में आना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7058" y="2949741"/>
            <a:ext cx="7402758"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 वह ईश्वर में विश्वास करती थी, तो उसने जासूसों की मदद करने के लिए झूठ का सहारा क्यों लिया?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7056" y="1573253"/>
            <a:ext cx="7402759"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ध्यान दीजिए कि राहाब उन घटनाओं के बारे में बात करती है जिनके बारे में सभी जानते थे, जैसे लाल सागर पार करना। लेकिन जबकि बाकी लोग इब्रानियों के परमेश्वर का भय मानते थे, उसने उसके पंखों तले शरण लेना चुना (यहोशू 2:12-13)।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0" y="28875"/>
            <a:ext cx="12192000" cy="769441"/>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hi-IN" sz="4400" b="1" spc="300" dirty="0">
                <a:ln/>
                <a:solidFill>
                  <a:schemeClr val="accent4"/>
                </a:solidFill>
                <a:effectLst>
                  <a:outerShdw blurRad="38100" dist="25400" dir="2700000" algn="tl">
                    <a:srgbClr val="000000">
                      <a:alpha val="79000"/>
                    </a:srgbClr>
                  </a:outerShdw>
                </a:effectLst>
                <a:latin typeface="Nirmala UI" panose="020B0502040204020203" pitchFamily="34" charset="0"/>
                <a:ea typeface="Nirmala UI" panose="020B0502040204020203" pitchFamily="34" charset="0"/>
                <a:cs typeface="Nirmala UI" panose="020B0502040204020203" pitchFamily="34" charset="0"/>
              </a:rPr>
              <a:t>वाचा राहाब तक विस्तारित हुई</a:t>
            </a:r>
            <a:endParaRPr lang="en" sz="4400" b="1" spc="300" dirty="0">
              <a:ln/>
              <a:solidFill>
                <a:schemeClr val="accent4"/>
              </a:solidFill>
              <a:effectLst>
                <a:outerShdw blurRad="38100" dist="25400" dir="2700000" algn="tl">
                  <a:srgbClr val="000000">
                    <a:alpha val="79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C6454C4F-5EFE-1446-F8D3-A8D3A9DDB56A}"/>
              </a:ext>
            </a:extLst>
          </p:cNvPr>
          <p:cNvSpPr txBox="1"/>
          <p:nvPr/>
        </p:nvSpPr>
        <p:spPr>
          <a:xfrm>
            <a:off x="134754" y="829733"/>
            <a:ext cx="7513820" cy="923330"/>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“तब जो कोई तेरे घर के द्वार से बाहर निकले, उसके खून का दोष उसी के सिर पड़ेगा, और हम निर्दोष ठहरेंगे : परन्तु यदि तेरे संग घर में रहते हुए किसी पर किसी का हाथ पड़े, तो उसके खून का दोष हमारे सिर पर पड़ेगा।” </a:t>
            </a:r>
            <a:r>
              <a:rPr lang="hi-IN" sz="14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(यहोशू 2:19)</a:t>
            </a:r>
            <a:endParaRPr lang="en" sz="11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F6458DF-5BB9-802D-9557-064B8BDE9E99}"/>
              </a:ext>
            </a:extLst>
          </p:cNvPr>
          <p:cNvSpPr txBox="1"/>
          <p:nvPr/>
        </p:nvSpPr>
        <p:spPr>
          <a:xfrm>
            <a:off x="209915" y="1999081"/>
            <a:ext cx="7438659"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राहाब का तर्क निर्विवाद था: मैंने दया करके [</a:t>
            </a:r>
            <a:r>
              <a:rPr lang="hi-IN" sz="2000" b="1" i="1" dirty="0">
                <a:latin typeface="Nirmala UI" panose="020B0502040204020203" pitchFamily="34" charset="0"/>
                <a:ea typeface="Nirmala UI" panose="020B0502040204020203" pitchFamily="34" charset="0"/>
                <a:cs typeface="Nirmala UI" panose="020B0502040204020203" pitchFamily="34" charset="0"/>
              </a:rPr>
              <a:t>हेसेद</a:t>
            </a:r>
            <a:r>
              <a:rPr lang="hi-IN" sz="2000" b="1" dirty="0">
                <a:latin typeface="Nirmala UI" panose="020B0502040204020203" pitchFamily="34" charset="0"/>
                <a:ea typeface="Nirmala UI" panose="020B0502040204020203" pitchFamily="34" charset="0"/>
                <a:cs typeface="Nirmala UI" panose="020B0502040204020203" pitchFamily="34" charset="0"/>
              </a:rPr>
              <a:t>] तुम्हें बचाया है; अब दया करके मुझे और मेरे पिता के घराने को बचाओ (यहोशू 2:12-13)।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3604788497"/>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7648574" y="4563069"/>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09915" y="2931853"/>
            <a:ext cx="3184491"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474116" y="2947828"/>
            <a:ext cx="4079118"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यद्यपि वह इसके बारे में नहीं जानती थी, राहाब इस्राएल से कह रही थी कि वह उसके साथ वैसा ही व्यवहार करे जैसा परमेश्वर ने इस्राएल के साथ किया था, अर्थात् दयालुता से [</a:t>
            </a:r>
            <a:r>
              <a:rPr lang="hi-IN" sz="2000" b="1" i="1" dirty="0">
                <a:latin typeface="Nirmala UI" panose="020B0502040204020203" pitchFamily="34" charset="0"/>
                <a:ea typeface="Nirmala UI" panose="020B0502040204020203" pitchFamily="34" charset="0"/>
                <a:cs typeface="Nirmala UI" panose="020B0502040204020203" pitchFamily="34" charset="0"/>
              </a:rPr>
              <a:t>हेसेद</a:t>
            </a:r>
            <a:r>
              <a:rPr lang="hi-IN" sz="2000" b="1" dirty="0">
                <a:latin typeface="Nirmala UI" panose="020B0502040204020203" pitchFamily="34" charset="0"/>
                <a:ea typeface="Nirmala UI" panose="020B0502040204020203" pitchFamily="34" charset="0"/>
                <a:cs typeface="Nirmala UI" panose="020B0502040204020203" pitchFamily="34" charset="0"/>
              </a:rPr>
              <a:t>] (व्यवस्थाविवरण 7:12)।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89748" y="4983861"/>
            <a:ext cx="4063485"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जासूसों ने राहाब से वही शर्तें पूरी करने को कहा जो उन्होंने मिस्र में मौत से बचने के लिए पूरी की थीं। इस तरह, वह इस्राएल के साथ परमेश्वर की वाचा में शामिल हो गई।</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7002" y="556777"/>
            <a:ext cx="5795902" cy="2862322"/>
          </a:xfrm>
          <a:prstGeom prst="rect">
            <a:avLst/>
          </a:prstGeom>
          <a:noFill/>
        </p:spPr>
        <p:txBody>
          <a:bodyPr wrap="square">
            <a:spAutoFit/>
          </a:bodyPr>
          <a:lstStyle/>
          <a:p>
            <a:pPr algn="ctr"/>
            <a:r>
              <a:rPr lang="hi-IN" sz="6000" b="1" dirty="0">
                <a:ln w="13462">
                  <a:solidFill>
                    <a:schemeClr val="bg1"/>
                  </a:solidFill>
                  <a:prstDash val="solid"/>
                </a:ln>
                <a:solidFill>
                  <a:srgbClr val="2D4C84"/>
                </a:solidFill>
                <a:effectLst>
                  <a:outerShdw dist="38100" dir="2700000" algn="bl" rotWithShape="0">
                    <a:srgbClr val="C00000"/>
                  </a:outerShdw>
                </a:effectLst>
                <a:latin typeface="Nirmala UI" panose="020B0502040204020203" pitchFamily="34" charset="0"/>
                <a:ea typeface="Nirmala UI" panose="020B0502040204020203" pitchFamily="34" charset="0"/>
                <a:cs typeface="Nirmala UI" panose="020B0502040204020203" pitchFamily="34" charset="0"/>
              </a:rPr>
              <a:t>गिबोनियों के लिए अनुग्रह </a:t>
            </a:r>
          </a:p>
          <a:p>
            <a:pPr algn="ctr"/>
            <a:r>
              <a:rPr lang="hi-IN" sz="6000" b="1" dirty="0">
                <a:ln w="13462">
                  <a:solidFill>
                    <a:schemeClr val="bg1"/>
                  </a:solidFill>
                  <a:prstDash val="solid"/>
                </a:ln>
                <a:solidFill>
                  <a:srgbClr val="2D4C84"/>
                </a:solidFill>
                <a:effectLst>
                  <a:outerShdw dist="38100" dir="2700000" algn="bl" rotWithShape="0">
                    <a:srgbClr val="C00000"/>
                  </a:outerShdw>
                </a:effectLst>
                <a:latin typeface="Nirmala UI" panose="020B0502040204020203" pitchFamily="34" charset="0"/>
                <a:ea typeface="Nirmala UI" panose="020B0502040204020203" pitchFamily="34" charset="0"/>
                <a:cs typeface="Nirmala UI" panose="020B0502040204020203" pitchFamily="34" charset="0"/>
              </a:rPr>
              <a:t>(यहोशू 9)</a:t>
            </a: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575</TotalTime>
  <Words>1333</Words>
  <Application>Microsoft Office PowerPoint</Application>
  <PresentationFormat>Panorámica</PresentationFormat>
  <Paragraphs>83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Calibri</vt:lpstr>
      <vt:lpstr>Nirmala UI</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2025-09-18T09:24:05Z</dcterms:created>
  <dcterms:modified xsi:type="dcterms:W3CDTF">2025-09-28T06:01:19Z</dcterms:modified>
</cp:coreProperties>
</file>