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Nirmala UI" panose="020B0502040204020203" pitchFamily="34" charset="0"/>
      <p:regular r:id="rId12"/>
      <p:bold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1" d="100"/>
          <a:sy n="31" d="100"/>
        </p:scale>
        <p:origin x="84"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बुद्धि</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क्रूस की मूर्खता</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सामर्थ्य</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क्रूस का संदेश</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मूर्खता और निर्बलता</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“क्योंकि क्रूस की कथा नाश होनेवालों के लिये मूर्खता है” (1 कुरिन्थियों 1:18)</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hi-IN" sz="1700" b="1" noProof="0" dirty="0">
              <a:latin typeface="Nirmala UI" panose="020B0502040204020203" pitchFamily="34" charset="0"/>
              <a:ea typeface="Nirmala UI" panose="020B0502040204020203" pitchFamily="34" charset="0"/>
              <a:cs typeface="Nirmala UI" panose="020B0502040204020203" pitchFamily="34" charset="0"/>
            </a:rPr>
            <a:t>“परमेश्‍वर को यह अच्छा लगा कि इस प्रचार की मूर्खता के द्वारा विश्‍वास करनेवालों को उद्धार दे।” (1 कुरिन्थियों 1:21)</a:t>
          </a:r>
          <a:endParaRPr lang="en-US" sz="17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“क्रूस पर चढ़ाए हुए मसीह का प्रचार, ... अन्यजातियों के लिये मूर्खता है” (1 कुरिन्थियों 1:23)</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hi-IN" sz="1700" b="1" noProof="0" dirty="0">
              <a:latin typeface="Nirmala UI" panose="020B0502040204020203" pitchFamily="34" charset="0"/>
              <a:ea typeface="Nirmala UI" panose="020B0502040204020203" pitchFamily="34" charset="0"/>
              <a:cs typeface="Nirmala UI" panose="020B0502040204020203" pitchFamily="34" charset="0"/>
            </a:rPr>
            <a:t>“शारीरिक मनुष्य के लिए ... परमेश्वर के आत्मा की बातें ... उसकी दृष्‍टि में मूर्खता की बातें हैं” (1 कुरिन्थियों 2:14)</a:t>
          </a:r>
          <a:endParaRPr lang="en-US" sz="17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“क्योंकि इस संसार का ज्ञान परमेश्‍वर के निकट मूर्खता है” (1 कुरिन्थियों 3:19)</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hi-IN"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rPr>
            <a:t>मनुष्य की सबसे बुरी अवस्था</a:t>
          </a:r>
          <a:endParaRPr lang="en-US"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पागलपन</a:t>
          </a:r>
          <a:endParaRPr lang="en-US" sz="18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आत्म-विनाश</a:t>
          </a:r>
          <a:endParaRPr lang="en-US" sz="18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hi-IN"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rPr>
            <a:t>परमेश्वर की सर्वोत्तम विशेषता</a:t>
          </a:r>
          <a:endParaRPr lang="en-US"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endParaRP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सामर्थ्य</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क्षमा</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विनाश</a:t>
          </a:r>
          <a:endParaRPr lang="en-US" sz="18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उद्धार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अस्वीकार</a:t>
          </a:r>
          <a:endParaRPr lang="en-US" sz="18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स्वीकार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बुद्धि</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क्रूस की मूर्खता</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सामर्थ्य</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क्रूस का संदेश</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की मूर्खता और निर्बलता</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“क्योंकि क्रूस की कथा नाश होनेवालों के लिये मूर्खता है” (1 कुरिन्थियों 1:18)</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4770" rIns="120904" bIns="64770" numCol="1" spcCol="1270" anchor="ctr" anchorCtr="0">
          <a:noAutofit/>
        </a:bodyPr>
        <a:lstStyle/>
        <a:p>
          <a:pPr marL="0" lvl="0" indent="0" algn="ctr" defTabSz="755650">
            <a:lnSpc>
              <a:spcPct val="90000"/>
            </a:lnSpc>
            <a:spcBef>
              <a:spcPct val="0"/>
            </a:spcBef>
            <a:spcAft>
              <a:spcPct val="35000"/>
            </a:spcAft>
            <a:buNone/>
          </a:pPr>
          <a:r>
            <a:rPr lang="hi-IN" sz="1700" b="1" kern="1200" noProof="0" dirty="0">
              <a:latin typeface="Nirmala UI" panose="020B0502040204020203" pitchFamily="34" charset="0"/>
              <a:ea typeface="Nirmala UI" panose="020B0502040204020203" pitchFamily="34" charset="0"/>
              <a:cs typeface="Nirmala UI" panose="020B0502040204020203" pitchFamily="34" charset="0"/>
            </a:rPr>
            <a:t>“परमेश्‍वर को यह अच्छा लगा कि इस प्रचार की मूर्खता के द्वारा विश्‍वास करनेवालों को उद्धार दे।” (1 कुरिन्थियों 1:21)</a:t>
          </a:r>
          <a:endParaRPr lang="en-US" sz="17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“क्रूस पर चढ़ाए हुए मसीह का प्रचार, ... अन्यजातियों के लिये मूर्खता है” (1 कुरिन्थियों 1:23)</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4770" rIns="120904" bIns="64770" numCol="1" spcCol="1270" anchor="ctr" anchorCtr="0">
          <a:noAutofit/>
        </a:bodyPr>
        <a:lstStyle/>
        <a:p>
          <a:pPr marL="0" lvl="0" indent="0" algn="ctr" defTabSz="755650">
            <a:lnSpc>
              <a:spcPct val="90000"/>
            </a:lnSpc>
            <a:spcBef>
              <a:spcPct val="0"/>
            </a:spcBef>
            <a:spcAft>
              <a:spcPct val="35000"/>
            </a:spcAft>
            <a:buNone/>
          </a:pPr>
          <a:r>
            <a:rPr lang="hi-IN" sz="1700" b="1" kern="1200" noProof="0" dirty="0">
              <a:latin typeface="Nirmala UI" panose="020B0502040204020203" pitchFamily="34" charset="0"/>
              <a:ea typeface="Nirmala UI" panose="020B0502040204020203" pitchFamily="34" charset="0"/>
              <a:cs typeface="Nirmala UI" panose="020B0502040204020203" pitchFamily="34" charset="0"/>
            </a:rPr>
            <a:t>“शारीरिक मनुष्य के लिए ... परमेश्वर के आत्मा की बातें ... उसकी दृष्‍टि में मूर्खता की बातें हैं” (1 कुरिन्थियों 2:14)</a:t>
          </a:r>
          <a:endParaRPr lang="en-US" sz="17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“क्योंकि इस संसार का ज्ञान परमेश्‍वर के निकट मूर्खता है” (1 कुरिन्थियों 3:19)</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rPr>
            <a:t>मनुष्य की सबसे बुरी अवस्था</a:t>
          </a:r>
          <a:endParaRPr lang="en-US"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endParaRP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पागलपन</a:t>
          </a:r>
          <a:endParaRPr lang="en-US" sz="18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अस्वीकार</a:t>
          </a:r>
          <a:endParaRPr lang="en-US" sz="18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आत्म-विनाश</a:t>
          </a:r>
          <a:endParaRPr lang="en-US" sz="18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विनाश</a:t>
          </a:r>
          <a:endParaRPr lang="en-US" sz="18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rPr>
            <a:t>परमेश्वर की सर्वोत्तम विशेषता</a:t>
          </a:r>
          <a:endParaRPr lang="en-US" sz="1800" b="1" kern="1200" noProof="0" dirty="0">
            <a:solidFill>
              <a:prstClr val="black">
                <a:hueOff val="0"/>
                <a:satOff val="0"/>
                <a:lumOff val="0"/>
                <a:alphaOff val="0"/>
              </a:prstClr>
            </a:solidFill>
            <a:latin typeface="Nirmala UI" panose="020B0502040204020203" pitchFamily="34" charset="0"/>
            <a:ea typeface="Nirmala UI" panose="020B0502040204020203" pitchFamily="34" charset="0"/>
            <a:cs typeface="Nirmala UI" panose="020B0502040204020203" pitchFamily="34" charset="0"/>
          </a:endParaRP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सामर्थ्य</a:t>
          </a:r>
          <a:endParaRPr lang="en-US"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स्वीकार</a:t>
          </a:r>
          <a:endParaRPr lang="en-US"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क्षमा</a:t>
          </a:r>
          <a:endParaRPr lang="en-US"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उद्धार</a:t>
          </a:r>
          <a:endParaRPr lang="en-US"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18/06/2026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18/06/2026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1015663"/>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hi-IN" sz="6000" b="1"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क्रूस का संदेश</a:t>
            </a:r>
            <a:endParaRPr lang="en-US" sz="60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56DB32B-9452-4576-0CA1-C21246397285}"/>
              </a:ext>
            </a:extLst>
          </p:cNvPr>
          <p:cNvSpPr txBox="1"/>
          <p:nvPr/>
        </p:nvSpPr>
        <p:spPr>
          <a:xfrm>
            <a:off x="8527983" y="6505574"/>
            <a:ext cx="3632347" cy="338554"/>
          </a:xfrm>
          <a:prstGeom prst="rect">
            <a:avLst/>
          </a:prstGeom>
          <a:noFill/>
        </p:spPr>
        <p:txBody>
          <a:bodyPr wrap="square" rtlCol="0">
            <a:spAutoFit/>
          </a:bodyPr>
          <a:lstStyle/>
          <a:p>
            <a:pPr algn="r"/>
            <a:r>
              <a:rPr lang="hi-IN" sz="1600" b="1" dirty="0">
                <a:solidFill>
                  <a:srgbClr val="EBD4B3"/>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US" sz="1600" b="1" noProof="0" dirty="0">
              <a:solidFill>
                <a:srgbClr val="EBD4B3"/>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156DB32B-9452-4576-0CA1-C21246397285}"/>
              </a:ext>
            </a:extLst>
          </p:cNvPr>
          <p:cNvSpPr txBox="1"/>
          <p:nvPr/>
        </p:nvSpPr>
        <p:spPr>
          <a:xfrm>
            <a:off x="40001" y="6455842"/>
            <a:ext cx="3203714" cy="338554"/>
          </a:xfrm>
          <a:prstGeom prst="rect">
            <a:avLst/>
          </a:prstGeom>
          <a:noFill/>
        </p:spPr>
        <p:txBody>
          <a:bodyPr wrap="square" rtlCol="0">
            <a:spAutoFit/>
          </a:bodyPr>
          <a:lstStyle/>
          <a:p>
            <a:r>
              <a:rPr lang="hi-IN" sz="1600" b="1" dirty="0">
                <a:solidFill>
                  <a:srgbClr val="EBD4B3"/>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2, जुलाई 11, 2026 के लिए </a:t>
            </a:r>
            <a:endParaRPr lang="en-US" sz="1600" b="1" noProof="0" dirty="0">
              <a:solidFill>
                <a:srgbClr val="EBD4B3"/>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508105"/>
          </a:xfrm>
          <a:prstGeom prst="rect">
            <a:avLst/>
          </a:prstGeom>
          <a:noFill/>
        </p:spPr>
        <p:txBody>
          <a:bodyPr wrap="square">
            <a:spAutoFit/>
          </a:bodyPr>
          <a:lstStyle/>
          <a:p>
            <a:pPr lvl="0" algn="ctr">
              <a:defRPr/>
            </a:pPr>
            <a:r>
              <a:rPr lang="hi-IN" sz="2400" b="1" i="1" dirty="0">
                <a:solidFill>
                  <a:srgbClr val="FCE996"/>
                </a:solidFill>
                <a:effectLst>
                  <a:glow rad="127000">
                    <a:srgbClr val="030303"/>
                  </a:glow>
                </a:effectLst>
                <a:latin typeface="Nirmala UI" panose="020B0502040204020203" pitchFamily="34" charset="0"/>
                <a:ea typeface="Nirmala UI" panose="020B0502040204020203" pitchFamily="34" charset="0"/>
                <a:cs typeface="Nirmala UI" panose="020B0502040204020203" pitchFamily="34" charset="0"/>
              </a:rPr>
              <a:t>“क्योंकि क्रूस की कथा नाश होनेवालों के लिये मूर्खता है, परन्तु हम उद्धार पानेवालों के लिये परमेश्‍वर की सामर्थ्य है।” </a:t>
            </a:r>
            <a:r>
              <a:rPr lang="en-US" sz="2400" b="1" i="1" dirty="0">
                <a:solidFill>
                  <a:srgbClr val="FCE996"/>
                </a:solidFill>
                <a:effectLst>
                  <a:glow rad="127000">
                    <a:srgbClr val="030303"/>
                  </a:glow>
                </a:effectLst>
                <a:latin typeface="Nirmala UI" panose="020B0502040204020203" pitchFamily="34" charset="0"/>
                <a:ea typeface="Nirmala UI" panose="020B0502040204020203" pitchFamily="34" charset="0"/>
                <a:cs typeface="Nirmala UI" panose="020B0502040204020203" pitchFamily="34" charset="0"/>
              </a:rPr>
              <a:t>                  </a:t>
            </a:r>
            <a:r>
              <a:rPr lang="hi-IN" b="1" i="1" dirty="0">
                <a:solidFill>
                  <a:srgbClr val="FCE996"/>
                </a:solidFill>
                <a:effectLst>
                  <a:glow rad="127000">
                    <a:srgbClr val="030303"/>
                  </a:glow>
                </a:effectLst>
                <a:latin typeface="Nirmala UI" panose="020B0502040204020203" pitchFamily="34" charset="0"/>
                <a:ea typeface="Nirmala UI" panose="020B0502040204020203" pitchFamily="34" charset="0"/>
                <a:cs typeface="Nirmala UI" panose="020B0502040204020203" pitchFamily="34" charset="0"/>
              </a:rPr>
              <a:t>(1 कुरिन्थियों 1:18)</a:t>
            </a:r>
            <a:endParaRPr kumimoji="0" lang="en-US" b="1" i="1" u="none" strike="noStrike" kern="1200" cap="none" spc="0" normalizeH="0" baseline="0" noProof="0" dirty="0">
              <a:ln>
                <a:noFill/>
              </a:ln>
              <a:solidFill>
                <a:srgbClr val="FCE996"/>
              </a:solidFill>
              <a:effectLst>
                <a:glow rad="127000">
                  <a:srgbClr val="030303"/>
                </a:glo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005407069"/>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52510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1 कुरिन्थियों 1:17-31 इस बात की चर्चा करता है कि क्रूस किस प्रकार लोगों के जीवन को प्रभावित करती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967173"/>
            <a:ext cx="7525109"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किसी ऐसे व्यक्ति के द्वारा उद्धार पाया जाए जो क्रूस पर मारा गया और फिर जी उठा? मनुष्यों के लिए यह मूर्खता, निरर्थकता और निर्बलता प्रतीत होती है। परन्तु हममें से जिन्होंने पवित्र आत्मा की पुकार के लिए अपने हृदय खोल दिए हैं, उनके लिए क्रूस “परमेश्वर की सामर्थ्य, … बुद्धि, धार्मिकता, पवित्रीकरण और छुटकारा” है (1 कुरिन्थियों 1:18, 30)।</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918776"/>
            <a:ext cx="7525109"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विश्वासियों के लिए, क्रूस उद्धार का प्रतीक है। परन्तु पहली शताब्दी में रहने वाले लोगों के लिए, क्रूस केवल एक अपराधी की लज्जाजनक मृत्यु का प्रतीक थी।</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69441"/>
          </a:xfrm>
          <a:prstGeom prst="rect">
            <a:avLst/>
          </a:prstGeom>
          <a:noFill/>
        </p:spPr>
        <p:txBody>
          <a:bodyPr wrap="square">
            <a:spAutoFit/>
          </a:bodyPr>
          <a:lstStyle/>
          <a:p>
            <a:pPr algn="ctr"/>
            <a:r>
              <a:rPr lang="hi-IN" sz="4400" b="1"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बुद्धि</a:t>
            </a:r>
            <a:endParaRPr lang="en-US" sz="44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50064E5-E791-FC74-233E-9F92C91AD13B}"/>
              </a:ext>
            </a:extLst>
          </p:cNvPr>
          <p:cNvSpPr txBox="1"/>
          <p:nvPr/>
        </p:nvSpPr>
        <p:spPr>
          <a:xfrm>
            <a:off x="3245252" y="792206"/>
            <a:ext cx="5715869" cy="861774"/>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“परन्तु जो बुलाए हुए हैं, क्या यहूदी क्या यूनानी, उनके निकट मसीह परमेश्‍वर की सामर्थ्य और परमेश्‍वर का ज्ञान है।” </a:t>
            </a:r>
            <a:r>
              <a:rPr lang="en-US"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(1 कुरिन्थियों 1:24)</a:t>
            </a:r>
            <a:endParaRPr lang="en-US" sz="1400" b="1" i="1" noProof="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682452"/>
            <a:ext cx="5699619"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एथेंस में, पौलुस ने बुद्धिमानों को समझाने के लिए मानवीय बुद्धि का उपयोग किया था। इसके बाद उसने निश्चय किया कि वह केवल दिव्य बुद्धि का ही उपयोग करेगा।</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144381" y="4666206"/>
            <a:ext cx="737084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बुद्धि “बुद्धिमानों की बुद्धि को नष्ट” कर देती है; वह “समझदारों की समझ को तुच्छ” ठहराती है (1 कुरिन्थियों 1:19); और उसने “संसार की बुद्धि को मूर्खता” ठहराया है (1 कुरिन्थियों 1:20)।</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821AC074-131B-A6E6-A80D-4D725AA2488E}"/>
              </a:ext>
            </a:extLst>
          </p:cNvPr>
          <p:cNvSpPr txBox="1"/>
          <p:nvPr/>
        </p:nvSpPr>
        <p:spPr>
          <a:xfrm>
            <a:off x="144380" y="4179443"/>
            <a:ext cx="7370845" cy="40011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द्वारा प्रचारित दिव्य बुद्धि क्या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6125FFEF-3FD9-E996-E413-22E357869CA0}"/>
              </a:ext>
            </a:extLst>
          </p:cNvPr>
          <p:cNvSpPr txBox="1"/>
          <p:nvPr/>
        </p:nvSpPr>
        <p:spPr>
          <a:xfrm>
            <a:off x="144380" y="5768521"/>
            <a:ext cx="737084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सारी मानवीय तर्कशक्ति के विपरीत, परमेश्वर की बुद्धि इस बात में प्रकट होती है कि वह “प्रचार की मूर्खता के द्वारा विश्वास करने वालों का उद्धार” करता है (1 कुरिन्थियों 1:21)।</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3079717"/>
            <a:ext cx="5683881"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ने स्वयं उसे अपना संदेश सुनाने के लिए भेजा था, “शब्दों के ज्ञान के अनुसार नहीं, ऐसा न हो कि मसीह का क्रूस व्यर्थ ठहरे।” (1 कुरिन्थियों 1:17)।</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0" y="0"/>
            <a:ext cx="657224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क्रूस की मूर्खता</a:t>
            </a:r>
            <a:endParaRPr lang="en-US" sz="4400" b="1" noProof="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747494"/>
            <a:ext cx="6572250"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“परन्तु हम तो उस क्रूस पर चढ़ाए हुए मसीह का प्रचार करते हैं, जो यहूदियों के लिये ठोकर का कारण और अन्यजातियों के लिये मूर्खता है”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(1 कुरिन्थियों 1:23)</a:t>
            </a:r>
            <a:endParaRPr lang="en-US" sz="1100" b="1" i="1" noProof="0"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8" y="2391438"/>
            <a:ext cx="5634188"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यूनानी शब्द </a:t>
            </a:r>
            <a:r>
              <a:rPr lang="hi-IN" sz="2000" b="1" i="1" dirty="0">
                <a:latin typeface="Nirmala UI" panose="020B0502040204020203" pitchFamily="34" charset="0"/>
                <a:ea typeface="Nirmala UI" panose="020B0502040204020203" pitchFamily="34" charset="0"/>
                <a:cs typeface="Nirmala UI" panose="020B0502040204020203" pitchFamily="34" charset="0"/>
              </a:rPr>
              <a:t>मोरिया</a:t>
            </a:r>
            <a:r>
              <a:rPr lang="hi-IN" sz="2000" b="1" dirty="0">
                <a:latin typeface="Nirmala UI" panose="020B0502040204020203" pitchFamily="34" charset="0"/>
                <a:ea typeface="Nirmala UI" panose="020B0502040204020203" pitchFamily="34" charset="0"/>
                <a:cs typeface="Nirmala UI" panose="020B0502040204020203" pitchFamily="34" charset="0"/>
              </a:rPr>
              <a:t> (पागलपन, मूर्खता, नासमझी) का उपयोग 1 कुरिन्थियों में पाँच बार किया गया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2582595830"/>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861786" y="4518553"/>
            <a:ext cx="6330214"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क्रूस खोए हुओं के लिए मूर्खता है; उनके लिए जो परमेश्वर को नहीं जानते (अन्यजाति); उनके लिए जो केवल इस संसार की बातों के विषय में सोचते हैं (शारीरिक मनुष्य); और उनके लिए जो केवल अपनी ही बुद्धि द्वारा संचालित होते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722922"/>
            <a:ext cx="5908511" cy="2742538"/>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861786" y="5841992"/>
            <a:ext cx="633021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परन्तु क्रूस उनके लिए आशीष है जो उद्धार पाए हुए हैं, अर्थात् उनके लिए जो क्रूस को परमेश्वर के दृष्टिकोण से देखने के लिए तैयार हैं।</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5775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hi-IN"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परमेश्वर की सामर्थ्य</a:t>
            </a:r>
            <a:endPar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F5D88C1-A37A-3365-2B85-D536B4713BC2}"/>
              </a:ext>
            </a:extLst>
          </p:cNvPr>
          <p:cNvSpPr txBox="1"/>
          <p:nvPr/>
        </p:nvSpPr>
        <p:spPr>
          <a:xfrm>
            <a:off x="731520" y="763397"/>
            <a:ext cx="10866922" cy="584775"/>
          </a:xfrm>
          <a:prstGeom prst="rect">
            <a:avLst/>
          </a:prstGeom>
          <a:noFill/>
        </p:spPr>
        <p:txBody>
          <a:bodyPr wrap="square">
            <a:spAutoFit/>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“क्योंकि क्रूस की कथा नाश होनेवालों के लिये मूर्खता है, परन्तु हम उद्धार पानेवालों के लिये परमेश्‍वर की सामर्थ्य है।”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(1 कुरिन्थियों 1:18)</a:t>
            </a:r>
            <a:endParaRPr lang="en-US" sz="1100" b="1" i="1" noProof="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6902420" cy="707886"/>
          </a:xfrm>
          <a:prstGeom prst="rect">
            <a:avLst/>
          </a:prstGeom>
          <a:noFill/>
        </p:spPr>
        <p:txBody>
          <a:bodyPr wrap="square">
            <a:spAutoFit/>
          </a:bodyPr>
          <a:lstStyle/>
          <a:p>
            <a:pPr algn="just"/>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क्रूस में यह सामर्थ्य है कि वह मनुष्य की सबसे बुरी अवस्था और परमेश्वर की सर्वोत्तम विशेषता को प्रकट करे (1 कुरिन्थियों 1:18)।</a:t>
            </a:r>
            <a:endParaRPr lang="en-US"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1927620197"/>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249152" y="4727557"/>
            <a:ext cx="7085298" cy="1015663"/>
          </a:xfrm>
          <a:prstGeom prst="rect">
            <a:avLst/>
          </a:prstGeom>
          <a:noFill/>
        </p:spPr>
        <p:txBody>
          <a:bodyPr wrap="square">
            <a:spAutoFit/>
          </a:bodyPr>
          <a:lstStyle/>
          <a:p>
            <a:pPr algn="just">
              <a:spcBef>
                <a:spcPts val="600"/>
              </a:spcBef>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 लोग क्रूस को अस्वीकार करते हैं, वे अपने गलत कार्यों के परिणाम भोगते हैं, और अन्ततः उसी के द्वारा नष्ट किए जाएँगे जिसे उन्होंने अस्वीकार किया था।</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401826" y="1433735"/>
            <a:ext cx="4647151"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282840" y="5775191"/>
            <a:ext cx="7051610"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की सामर्थ्य, जो क्रूस पर प्रकट हुई, मनुष्य के सभी पापों को क्षमा करके उसका परमेश्वर के साथ मेल करा सकती है, और उसे अनन्त जीवन प्रदान कर सकती है </a:t>
            </a: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(कुलुस्सियों 1:20; 1 पतरस 2:24)।</a:t>
            </a:r>
            <a:endParaRPr kumimoji="0" lang="en-US"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17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69441"/>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hi-IN" sz="4400" b="1" dirty="0">
                <a:ln w="13462">
                  <a:noFill/>
                  <a:prstDash val="solid"/>
                </a:ln>
                <a:solidFill>
                  <a:srgbClr val="0070C0"/>
                </a:solidFill>
                <a:effectLst>
                  <a:outerShdw dist="38100" dir="2700000" algn="bl" rotWithShape="0">
                    <a:srgbClr val="002060"/>
                  </a:outerShdw>
                </a:effectLst>
                <a:latin typeface="Nirmala UI" panose="020B0502040204020203" pitchFamily="34" charset="0"/>
                <a:ea typeface="Nirmala UI" panose="020B0502040204020203" pitchFamily="34" charset="0"/>
                <a:cs typeface="Nirmala UI" panose="020B0502040204020203" pitchFamily="34" charset="0"/>
              </a:rPr>
              <a:t>क्रूस का संदेश</a:t>
            </a:r>
            <a:endParaRPr lang="en-US" sz="4400" b="1" noProof="0" dirty="0">
              <a:ln w="13462">
                <a:noFill/>
                <a:prstDash val="solid"/>
              </a:ln>
              <a:solidFill>
                <a:srgbClr val="0070C0"/>
              </a:solidFill>
              <a:effectLst>
                <a:outerShdw dist="38100" dir="2700000" algn="bl" rotWithShape="0">
                  <a:srgbClr val="00206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hi-IN"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“क्योंकि जब परमेश्‍वर के ज्ञान के अनुसार संसार ने ज्ञान से परमेश्‍वर को न जाना, तो परमेश्‍वर को यह अच्छा लगा कि इस प्रचार की मूर्खता के द्वारा विश्‍वास करनेवालों को उद्धार दे।” </a:t>
            </a:r>
            <a:r>
              <a:rPr lang="hi-IN" sz="14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(1 कुरिन्थियों 1:21)</a:t>
            </a:r>
            <a:endParaRPr lang="en-US" sz="1100" b="1" i="1"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691053"/>
            <a:ext cx="735330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क्रूस के संदेश का प्रचार करना मूर्खता क्यों माना जाता है? (1 कुरिन्थियों 1:21-24)</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क्रूस का संदेश यह दिखाता है कि हमें उद्धार प्रदान करने के लिए परमेश्वर कितनी दूर तक जाने को तैयार था।</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724792"/>
            <a:ext cx="7353301"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परन्तु स्वर्गदूतों के लिए, क्रूस का संदेश कुछ बिल्कुल भिन्न था। यीशु, जिसे वे स्वर्ग में जानते थे, उसने उस मानव जाति के लिए प्रेमवश स्वयं को मरने दिया जिसने उसे अस्वीकार कर दिया था। यही दृष्टिकोण पौलुस अपने प्रचार के द्वारा प्रस्तुत करना चाहता था।</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472164"/>
            <a:ext cx="7353298" cy="224676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यहूदी ऐसे मसीहा की अपेक्षा कर रहे थे जो उन्हें रोमी अत्याचार से मुक्त कराए। जब यीशु ने घोषणा की कि उसे क्रूस पर चढ़ाया जाएगा, तो उसके अपने चेले भी भयभीत हो गए। इसके अतिरिक्त, एक यहूदी के लिए वृक्ष पर लटकाया गया व्यक्ति परमेश्वर का शापित माना जाता था (व्यवस्थाविवरण 21:23)। एक अन्यजाति के लिए, जो किसी उद्धारकर्ता की अपेक्षा भी नहीं कर रहा था, निष्कर्ष भी वही था: क्रूस पागलपन है।</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9125"/>
            <a:ext cx="888775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hi-IN" sz="4400" b="1" dirty="0">
                <a:ln w="6600">
                  <a:solidFill>
                    <a:schemeClr val="accent2"/>
                  </a:solidFill>
                  <a:prstDash val="solid"/>
                </a:ln>
                <a:solidFill>
                  <a:srgbClr val="993300"/>
                </a:solidFill>
                <a:effectLst>
                  <a:outerShdw dist="254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परमेश्वर की मूर्खता और निर्बलता</a:t>
            </a:r>
            <a:endParaRPr lang="en-US" sz="4400" b="1" noProof="0" dirty="0">
              <a:ln w="6600">
                <a:solidFill>
                  <a:schemeClr val="accent2"/>
                </a:solidFill>
                <a:prstDash val="solid"/>
              </a:ln>
              <a:solidFill>
                <a:srgbClr val="993300"/>
              </a:solidFill>
              <a:effectLst>
                <a:outerShdw dist="254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779889"/>
            <a:ext cx="8181473"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hi-IN" b="1" i="1" dirty="0">
                <a:latin typeface="Nirmala UI" panose="020B0502040204020203" pitchFamily="34" charset="0"/>
                <a:ea typeface="Nirmala UI" panose="020B0502040204020203" pitchFamily="34" charset="0"/>
                <a:cs typeface="Nirmala UI" panose="020B0502040204020203" pitchFamily="34" charset="0"/>
              </a:rPr>
              <a:t>“क्योंकि परमेश्‍वर की मूर्खता मनुष्यों के ज्ञान से ज्ञानवान है, और परमेश्‍वर की निर्बलता मनुष्यों के बल से बहुत बलवान है।” </a:t>
            </a:r>
            <a:r>
              <a:rPr lang="hi-IN" sz="1400" b="1" i="1" dirty="0">
                <a:latin typeface="Nirmala UI" panose="020B0502040204020203" pitchFamily="34" charset="0"/>
                <a:ea typeface="Nirmala UI" panose="020B0502040204020203" pitchFamily="34" charset="0"/>
                <a:cs typeface="Nirmala UI" panose="020B0502040204020203" pitchFamily="34" charset="0"/>
              </a:rPr>
              <a:t>(1 कुरिन्थियों 1:25)</a:t>
            </a:r>
            <a:endParaRPr lang="en-US" sz="1100" b="1" i="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518537"/>
            <a:ext cx="8225056"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 परमेश्वर किसी भी प्रकार से मूर्ख या निर्बल है? (1 कुरिन्थियों 1:25)</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405540"/>
            <a:ext cx="5877928" cy="3336565"/>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3383295"/>
            <a:ext cx="6075948"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सबसे बुद्धिमान लोगों की समस्त संचित बुद्धि भी मानवजाति के लिए उद्धार की योजना की कल्पना करने में असमर्थ है।</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172201" y="5747644"/>
            <a:ext cx="467780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ध्यान दें कि केवल वे ही लोग </a:t>
            </a:r>
            <a:r>
              <a:rPr lang="hi-IN" sz="2000" b="1" i="1" u="sng" dirty="0">
                <a:latin typeface="Nirmala UI" panose="020B0502040204020203" pitchFamily="34" charset="0"/>
                <a:ea typeface="Nirmala UI" panose="020B0502040204020203" pitchFamily="34" charset="0"/>
                <a:cs typeface="Nirmala UI" panose="020B0502040204020203" pitchFamily="34" charset="0"/>
              </a:rPr>
              <a:t>उद्धार पाएँगे </a:t>
            </a:r>
            <a:r>
              <a:rPr lang="hi-IN" sz="2000" b="1" dirty="0">
                <a:latin typeface="Nirmala UI" panose="020B0502040204020203" pitchFamily="34" charset="0"/>
                <a:ea typeface="Nirmala UI" panose="020B0502040204020203" pitchFamily="34" charset="0"/>
                <a:cs typeface="Nirmala UI" panose="020B0502040204020203" pitchFamily="34" charset="0"/>
              </a:rPr>
              <a:t>जो पवित्र आत्मा की </a:t>
            </a:r>
            <a:r>
              <a:rPr lang="hi-IN" sz="2000" b="1" i="1" u="sng" dirty="0">
                <a:latin typeface="Nirmala UI" panose="020B0502040204020203" pitchFamily="34" charset="0"/>
                <a:ea typeface="Nirmala UI" panose="020B0502040204020203" pitchFamily="34" charset="0"/>
                <a:cs typeface="Nirmala UI" panose="020B0502040204020203" pitchFamily="34" charset="0"/>
              </a:rPr>
              <a:t>बुलाहट के प्रत्युत्तर में </a:t>
            </a:r>
            <a:r>
              <a:rPr lang="hi-IN" sz="2000" b="1" dirty="0">
                <a:latin typeface="Nirmala UI" panose="020B0502040204020203" pitchFamily="34" charset="0"/>
                <a:ea typeface="Nirmala UI" panose="020B0502040204020203" pitchFamily="34" charset="0"/>
                <a:cs typeface="Nirmala UI" panose="020B0502040204020203" pitchFamily="34" charset="0"/>
              </a:rPr>
              <a:t>यीशु पर </a:t>
            </a:r>
            <a:r>
              <a:rPr lang="hi-IN" sz="2000" b="1" i="1" u="sng" dirty="0">
                <a:latin typeface="Nirmala UI" panose="020B0502040204020203" pitchFamily="34" charset="0"/>
                <a:ea typeface="Nirmala UI" panose="020B0502040204020203" pitchFamily="34" charset="0"/>
                <a:cs typeface="Nirmala UI" panose="020B0502040204020203" pitchFamily="34" charset="0"/>
              </a:rPr>
              <a:t>विश्वास करते हैं</a:t>
            </a:r>
            <a:r>
              <a:rPr lang="hi-IN" sz="2000" b="1" dirty="0">
                <a:latin typeface="Nirmala UI" panose="020B0502040204020203" pitchFamily="34" charset="0"/>
                <a:ea typeface="Nirmala UI" panose="020B0502040204020203" pitchFamily="34" charset="0"/>
                <a:cs typeface="Nirmala UI" panose="020B0502040204020203" pitchFamily="34" charset="0"/>
              </a:rPr>
              <a:t>।</a:t>
            </a:r>
            <a:endParaRPr lang="en-US" sz="2000" b="1" i="1" u="sng"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2018011"/>
            <a:ext cx="11953876"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निश्चय ही नहीं, क्योंकि परमेश्वर में कोई भी अपूर्णता नहीं है। पौलुस यहाँ केवल एक आलंकारिक तुलना कर रहा है: यदि परमेश्वर के कोई मूर्खतापूर्ण विचार होते, तो भी वे किसी मनुष्य के सबसे बुद्धिमान विचार से अधिक बुद्धिमान होते; और यदि परमेश्वर में कोई निर्बल तर्क होते, तो भी वे मनुष्यों के सबसे शक्तिशाली तर्कों से कहीं अधिक शक्तिशाली होते।</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122942"/>
            <a:ext cx="6019799" cy="1554272"/>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केवल परमेश्वर ही क्रूस पर अर्पित किए गए यीशु के बलिदान की सामर्थ्य के द्वारा छुटकारा प्रदान करने में सक्षम रहा है—“उनके लिए जो उद्धार पा रहे हैं” (1 कुरिन्थियों 1:18), “विश्वास करने वालों के लिए” (1 कुरिन्थियों 1:21), और “जो बुलाए गए हैं उनके लिए” (1 कुरिन्थियों 1:24)।</a:t>
            </a:r>
            <a:endParaRPr kumimoji="0" lang="en-US"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787667" y="1089898"/>
            <a:ext cx="10616665" cy="4678204"/>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“वर्तमान समय में रहने वाली बहुत-सी पीढ़ियों के मन में कलवरी का क्रूस पवित्र स्मृतियों से घिरा हुआ है। क्रूस पर चढ़ाए जाने के दृश्यों के साथ पवित्र संबंध जुड़े हुए हैं। परन्तु पौलुस के दिनों में क्रूस को घृणा और भय की दृष्टि से देखा जाता था। मानवजाति के उद्धारकर्ता के रूप में ऐसे व्यक्ति को प्रस्तुत करना जिसकी मृत्यु क्रूस पर हुई थी, स्वाभाविक रूप से उपहास और विरोध को जन्म देता।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यदि वह यह दिखाने का प्रयास करता कि क्रूस का मानव जाति के उत्थान या मानवता के उद्धार से कोई संबंध है, तो उसे मंदबुद्धि वाला समझा जाता।</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किन्तु पौलुस के लिए क्रूस सर्वोच्च रुचि का एकमात्र विषय था। […] वह अपने व्यक्तिगत अनुभव से जानता था कि जब कोई पापी पिता के प्रेम को, जैसा कि उसके पुत्र के बलिदान में प्रकट हुआ है, देख लेता है और ईश्वरीय प्रभाव के प्रति समर्पित हो जाता है, तब उसके हृदय में परिवर्तन हो जाता है, और तब से मसीह ही उसका सब कुछ और सब में हो जाता है।”</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954276" y="5977088"/>
            <a:ext cx="3352200" cy="338554"/>
          </a:xfrm>
          <a:prstGeom prst="rect">
            <a:avLst/>
          </a:prstGeom>
          <a:noFill/>
        </p:spPr>
        <p:txBody>
          <a:bodyPr wrap="none" rtlCol="0">
            <a:spAutoFit/>
          </a:bodyPr>
          <a:lstStyle/>
          <a:p>
            <a:pPr algn="r"/>
            <a:r>
              <a:rPr lang="hi-IN" sz="1600" b="1">
                <a:latin typeface="Nirmala UI" panose="020B0502040204020203" pitchFamily="34" charset="0"/>
                <a:ea typeface="Nirmala UI" panose="020B0502040204020203" pitchFamily="34" charset="0"/>
                <a:cs typeface="Nirmala UI" panose="020B0502040204020203" pitchFamily="34" charset="0"/>
              </a:rPr>
              <a:t>ई जी व्हाइट (प्रेरितों के काम, पृष्ठ 245)</a:t>
            </a:r>
            <a:endParaRPr lang="en-US"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652</TotalTime>
  <Words>1402</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Arial</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76</cp:revision>
  <dcterms:created xsi:type="dcterms:W3CDTF">2026-05-30T13:56:14Z</dcterms:created>
  <dcterms:modified xsi:type="dcterms:W3CDTF">2026-06-18T19:19:47Z</dcterms:modified>
</cp:coreProperties>
</file>