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Nirmala UI" panose="020B0502040204020203" pitchFamily="34" charset="0"/>
      <p:regular r:id="rId14"/>
      <p:bold r:id="rId15"/>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hi-IN" sz="2000" dirty="0">
              <a:effectLst/>
              <a:latin typeface="Nirmala UI" panose="020B0502040204020203" pitchFamily="34" charset="0"/>
              <a:ea typeface="Nirmala UI" panose="020B0502040204020203" pitchFamily="34" charset="0"/>
              <a:cs typeface="Nirmala UI" panose="020B0502040204020203" pitchFamily="34" charset="0"/>
            </a:rPr>
            <a:t>परमेश्वर ने मूल रूप से मानवजाति के साथ कैसे संवाद किया?</a:t>
          </a:r>
          <a:endParaRPr lang="en" sz="2000" dirty="0">
            <a:effectLst/>
            <a:latin typeface="Nirmala UI" panose="020B0502040204020203" pitchFamily="34" charset="0"/>
            <a:ea typeface="Nirmala UI" panose="020B0502040204020203" pitchFamily="34" charset="0"/>
            <a:cs typeface="Nirmala UI" panose="020B0502040204020203" pitchFamily="34" charset="0"/>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hi-IN" sz="2000" dirty="0">
              <a:effectLst/>
              <a:latin typeface="Nirmala UI" panose="020B0502040204020203" pitchFamily="34" charset="0"/>
              <a:ea typeface="Nirmala UI" panose="020B0502040204020203" pitchFamily="34" charset="0"/>
              <a:cs typeface="Nirmala UI" panose="020B0502040204020203" pitchFamily="34" charset="0"/>
            </a:rPr>
            <a:t>मानवजाति ने परमेश्वर के साथ संवाद करना कैसे बंद कर दिया?</a:t>
          </a:r>
          <a:endParaRPr lang="en" sz="2000" dirty="0">
            <a:effectLst/>
            <a:latin typeface="Nirmala UI" panose="020B0502040204020203" pitchFamily="34" charset="0"/>
            <a:ea typeface="Nirmala UI" panose="020B0502040204020203" pitchFamily="34" charset="0"/>
            <a:cs typeface="Nirmala UI" panose="020B0502040204020203" pitchFamily="34" charset="0"/>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lgn="just">
            <a:defRPr b="1"/>
          </a:pPr>
          <a:r>
            <a:rPr lang="hi-IN" sz="2000" dirty="0">
              <a:effectLst/>
              <a:latin typeface="Nirmala UI" panose="020B0502040204020203" pitchFamily="34" charset="0"/>
              <a:ea typeface="Nirmala UI" panose="020B0502040204020203" pitchFamily="34" charset="0"/>
              <a:cs typeface="Nirmala UI" panose="020B0502040204020203" pitchFamily="34" charset="0"/>
            </a:rPr>
            <a:t>परमेश्वर ने संवाद को पुनः स्थापित करने का प्रयास कैसे किया?</a:t>
          </a:r>
          <a:endParaRPr lang="en" sz="2000" dirty="0">
            <a:effectLst/>
            <a:latin typeface="Nirmala UI" panose="020B0502040204020203" pitchFamily="34" charset="0"/>
            <a:ea typeface="Nirmala UI" panose="020B0502040204020203" pitchFamily="34" charset="0"/>
            <a:cs typeface="Nirmala UI" panose="020B0502040204020203" pitchFamily="34" charset="0"/>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lgn="l">
            <a:defRPr b="1"/>
          </a:pPr>
          <a:r>
            <a:rPr lang="hi-IN" sz="2000" dirty="0">
              <a:effectLst/>
              <a:latin typeface="Nirmala UI" panose="020B0502040204020203" pitchFamily="34" charset="0"/>
              <a:ea typeface="Nirmala UI" panose="020B0502040204020203" pitchFamily="34" charset="0"/>
              <a:cs typeface="Nirmala UI" panose="020B0502040204020203" pitchFamily="34" charset="0"/>
            </a:rPr>
            <a:t>आज हम परमेश्वर के साथ सीधे संवाद क्यों नहीं कर सकते?</a:t>
          </a:r>
          <a:endParaRPr lang="en" sz="2000" dirty="0">
            <a:effectLst/>
            <a:latin typeface="Nirmala UI" panose="020B0502040204020203" pitchFamily="34" charset="0"/>
            <a:ea typeface="Nirmala UI" panose="020B0502040204020203" pitchFamily="34" charset="0"/>
            <a:cs typeface="Nirmala UI" panose="020B0502040204020203" pitchFamily="34" charset="0"/>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hi-IN" sz="2000" dirty="0">
              <a:effectLst/>
              <a:latin typeface="Nirmala UI" panose="020B0502040204020203" pitchFamily="34" charset="0"/>
              <a:ea typeface="Nirmala UI" panose="020B0502040204020203" pitchFamily="34" charset="0"/>
              <a:cs typeface="Nirmala UI" panose="020B0502040204020203" pitchFamily="34" charset="0"/>
            </a:rPr>
            <a:t>आज हम परमेश्वर के साथ कैसे संवाद कर सकते हैं?</a:t>
          </a:r>
          <a:endParaRPr lang="en" sz="2000" dirty="0">
            <a:effectLst/>
            <a:latin typeface="Nirmala UI" panose="020B0502040204020203" pitchFamily="34" charset="0"/>
            <a:ea typeface="Nirmala UI" panose="020B0502040204020203" pitchFamily="34" charset="0"/>
            <a:cs typeface="Nirmala UI" panose="020B0502040204020203" pitchFamily="34" charset="0"/>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hi-IN" sz="16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हव्वा</a:t>
          </a:r>
          <a:endParaRPr lang="en" sz="16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i-IN" sz="1600" b="1" dirty="0">
              <a:latin typeface="Nirmala UI" panose="020B0502040204020203" pitchFamily="34" charset="0"/>
              <a:ea typeface="Nirmala UI" panose="020B0502040204020203" pitchFamily="34" charset="0"/>
              <a:cs typeface="Nirmala UI" panose="020B0502040204020203" pitchFamily="34" charset="0"/>
            </a:rPr>
            <a:t>प्रसव के समय पीड़ा</a:t>
          </a:r>
          <a:endParaRPr lang="en" sz="1600" b="1" dirty="0">
            <a:latin typeface="Nirmala UI" panose="020B0502040204020203" pitchFamily="34" charset="0"/>
            <a:ea typeface="Nirmala UI" panose="020B0502040204020203" pitchFamily="34" charset="0"/>
            <a:cs typeface="Nirmala UI" panose="020B0502040204020203" pitchFamily="34" charset="0"/>
          </a:endParaRP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i-IN" sz="1600" b="1" dirty="0">
              <a:latin typeface="Nirmala UI" panose="020B0502040204020203" pitchFamily="34" charset="0"/>
              <a:ea typeface="Nirmala UI" panose="020B0502040204020203" pitchFamily="34" charset="0"/>
              <a:cs typeface="Nirmala UI" panose="020B0502040204020203" pitchFamily="34" charset="0"/>
            </a:rPr>
            <a:t>आदम के साथ समानता की हानि</a:t>
          </a:r>
          <a:endParaRPr lang="en" sz="1600" b="1" dirty="0">
            <a:latin typeface="Nirmala UI" panose="020B0502040204020203" pitchFamily="34" charset="0"/>
            <a:ea typeface="Nirmala UI" panose="020B0502040204020203" pitchFamily="34" charset="0"/>
            <a:cs typeface="Nirmala UI" panose="020B0502040204020203" pitchFamily="34" charset="0"/>
          </a:endParaRP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hi-IN" sz="16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आदम</a:t>
          </a:r>
          <a:endParaRPr lang="en" sz="16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i-IN" sz="1600" b="1" dirty="0">
              <a:latin typeface="Nirmala UI" panose="020B0502040204020203" pitchFamily="34" charset="0"/>
              <a:ea typeface="Nirmala UI" panose="020B0502040204020203" pitchFamily="34" charset="0"/>
              <a:cs typeface="Nirmala UI" panose="020B0502040204020203" pitchFamily="34" charset="0"/>
            </a:rPr>
            <a:t>कड़ी मेहनत करना</a:t>
          </a:r>
          <a:endParaRPr lang="en" sz="1600" b="1" dirty="0">
            <a:latin typeface="Nirmala UI" panose="020B0502040204020203" pitchFamily="34" charset="0"/>
            <a:ea typeface="Nirmala UI" panose="020B0502040204020203" pitchFamily="34" charset="0"/>
            <a:cs typeface="Nirmala UI" panose="020B0502040204020203" pitchFamily="34" charset="0"/>
          </a:endParaRP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i-IN" sz="1600" b="1" dirty="0">
              <a:latin typeface="Nirmala UI" panose="020B0502040204020203" pitchFamily="34" charset="0"/>
              <a:ea typeface="Nirmala UI" panose="020B0502040204020203" pitchFamily="34" charset="0"/>
              <a:cs typeface="Nirmala UI" panose="020B0502040204020203" pitchFamily="34" charset="0"/>
            </a:rPr>
            <a:t>भोजन उगाना</a:t>
          </a:r>
          <a:endParaRPr lang="en" sz="1600" b="1" dirty="0">
            <a:latin typeface="Nirmala UI" panose="020B0502040204020203" pitchFamily="34" charset="0"/>
            <a:ea typeface="Nirmala UI" panose="020B0502040204020203" pitchFamily="34" charset="0"/>
            <a:cs typeface="Nirmala UI" panose="020B0502040204020203" pitchFamily="34" charset="0"/>
          </a:endParaRP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hi-IN" sz="16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सभी</a:t>
          </a:r>
          <a:endParaRPr lang="en" sz="1600" b="1"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hi-IN" sz="1600" b="1" dirty="0">
              <a:latin typeface="Nirmala UI" panose="020B0502040204020203" pitchFamily="34" charset="0"/>
              <a:ea typeface="Nirmala UI" panose="020B0502040204020203" pitchFamily="34" charset="0"/>
              <a:cs typeface="Nirmala UI" panose="020B0502040204020203" pitchFamily="34" charset="0"/>
            </a:rPr>
            <a:t>मृत्यु</a:t>
          </a:r>
          <a:endParaRPr lang="en" sz="1600" b="1" dirty="0">
            <a:latin typeface="Nirmala UI" panose="020B0502040204020203" pitchFamily="34" charset="0"/>
            <a:ea typeface="Nirmala UI" panose="020B0502040204020203" pitchFamily="34" charset="0"/>
            <a:cs typeface="Nirmala UI" panose="020B0502040204020203" pitchFamily="34" charset="0"/>
          </a:endParaRP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hi-IN" sz="1600" b="1" dirty="0">
              <a:latin typeface="Nirmala UI" panose="020B0502040204020203" pitchFamily="34" charset="0"/>
              <a:ea typeface="Nirmala UI" panose="020B0502040204020203" pitchFamily="34" charset="0"/>
              <a:cs typeface="Nirmala UI" panose="020B0502040204020203" pitchFamily="34" charset="0"/>
            </a:rPr>
            <a:t>परमेश्वर से अलगाव</a:t>
          </a:r>
          <a:endParaRPr lang="en" sz="1600" b="1" dirty="0">
            <a:latin typeface="Nirmala UI" panose="020B0502040204020203" pitchFamily="34" charset="0"/>
            <a:ea typeface="Nirmala UI" panose="020B0502040204020203" pitchFamily="34" charset="0"/>
            <a:cs typeface="Nirmala UI" panose="020B0502040204020203" pitchFamily="34" charset="0"/>
          </a:endParaRP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i-IN" sz="2000" kern="1200" dirty="0">
              <a:effectLst/>
              <a:latin typeface="Nirmala UI" panose="020B0502040204020203" pitchFamily="34" charset="0"/>
              <a:ea typeface="Nirmala UI" panose="020B0502040204020203" pitchFamily="34" charset="0"/>
              <a:cs typeface="Nirmala UI" panose="020B0502040204020203" pitchFamily="34" charset="0"/>
            </a:rPr>
            <a:t>परमेश्वर ने मूल रूप से मानवजाति के साथ कैसे संवाद किया?</a:t>
          </a:r>
          <a:endParaRPr lang="en" sz="2000" kern="1200" dirty="0">
            <a:effectLst/>
            <a:latin typeface="Nirmala UI" panose="020B0502040204020203" pitchFamily="34" charset="0"/>
            <a:ea typeface="Nirmala UI" panose="020B0502040204020203" pitchFamily="34" charset="0"/>
            <a:cs typeface="Nirmala UI" panose="020B0502040204020203" pitchFamily="34" charset="0"/>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i-IN" sz="2000" kern="1200" dirty="0">
              <a:effectLst/>
              <a:latin typeface="Nirmala UI" panose="020B0502040204020203" pitchFamily="34" charset="0"/>
              <a:ea typeface="Nirmala UI" panose="020B0502040204020203" pitchFamily="34" charset="0"/>
              <a:cs typeface="Nirmala UI" panose="020B0502040204020203" pitchFamily="34" charset="0"/>
            </a:rPr>
            <a:t>मानवजाति ने परमेश्वर के साथ संवाद करना कैसे बंद कर दिया?</a:t>
          </a:r>
          <a:endParaRPr lang="en" sz="2000" kern="1200" dirty="0">
            <a:effectLst/>
            <a:latin typeface="Nirmala UI" panose="020B0502040204020203" pitchFamily="34" charset="0"/>
            <a:ea typeface="Nirmala UI" panose="020B0502040204020203" pitchFamily="34" charset="0"/>
            <a:cs typeface="Nirmala UI" panose="020B0502040204020203" pitchFamily="34" charset="0"/>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just" defTabSz="889000">
            <a:lnSpc>
              <a:spcPct val="90000"/>
            </a:lnSpc>
            <a:spcBef>
              <a:spcPct val="0"/>
            </a:spcBef>
            <a:spcAft>
              <a:spcPct val="35000"/>
            </a:spcAft>
            <a:buNone/>
            <a:defRPr b="1"/>
          </a:pPr>
          <a:r>
            <a:rPr lang="hi-IN" sz="2000" kern="1200" dirty="0">
              <a:effectLst/>
              <a:latin typeface="Nirmala UI" panose="020B0502040204020203" pitchFamily="34" charset="0"/>
              <a:ea typeface="Nirmala UI" panose="020B0502040204020203" pitchFamily="34" charset="0"/>
              <a:cs typeface="Nirmala UI" panose="020B0502040204020203" pitchFamily="34" charset="0"/>
            </a:rPr>
            <a:t>परमेश्वर ने संवाद को पुनः स्थापित करने का प्रयास कैसे किया?</a:t>
          </a:r>
          <a:endParaRPr lang="en" sz="2000" kern="1200" dirty="0">
            <a:effectLst/>
            <a:latin typeface="Nirmala UI" panose="020B0502040204020203" pitchFamily="34" charset="0"/>
            <a:ea typeface="Nirmala UI" panose="020B0502040204020203" pitchFamily="34" charset="0"/>
            <a:cs typeface="Nirmala UI" panose="020B0502040204020203" pitchFamily="34" charset="0"/>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i-IN" sz="2000" kern="1200" dirty="0">
              <a:effectLst/>
              <a:latin typeface="Nirmala UI" panose="020B0502040204020203" pitchFamily="34" charset="0"/>
              <a:ea typeface="Nirmala UI" panose="020B0502040204020203" pitchFamily="34" charset="0"/>
              <a:cs typeface="Nirmala UI" panose="020B0502040204020203" pitchFamily="34" charset="0"/>
            </a:rPr>
            <a:t>आज हम परमेश्वर के साथ सीधे संवाद क्यों नहीं कर सकते?</a:t>
          </a:r>
          <a:endParaRPr lang="en" sz="2000" kern="1200" dirty="0">
            <a:effectLst/>
            <a:latin typeface="Nirmala UI" panose="020B0502040204020203" pitchFamily="34" charset="0"/>
            <a:ea typeface="Nirmala UI" panose="020B0502040204020203" pitchFamily="34" charset="0"/>
            <a:cs typeface="Nirmala UI" panose="020B0502040204020203" pitchFamily="34" charset="0"/>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hi-IN" sz="2000" kern="1200" dirty="0">
              <a:effectLst/>
              <a:latin typeface="Nirmala UI" panose="020B0502040204020203" pitchFamily="34" charset="0"/>
              <a:ea typeface="Nirmala UI" panose="020B0502040204020203" pitchFamily="34" charset="0"/>
              <a:cs typeface="Nirmala UI" panose="020B0502040204020203" pitchFamily="34" charset="0"/>
            </a:rPr>
            <a:t>आज हम परमेश्वर के साथ कैसे संवाद कर सकते हैं?</a:t>
          </a:r>
          <a:endParaRPr lang="en" sz="2000" kern="1200" dirty="0">
            <a:effectLst/>
            <a:latin typeface="Nirmala UI" panose="020B0502040204020203" pitchFamily="34" charset="0"/>
            <a:ea typeface="Nirmala UI" panose="020B0502040204020203" pitchFamily="34" charset="0"/>
            <a:cs typeface="Nirmala UI" panose="020B0502040204020203" pitchFamily="34" charset="0"/>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i-IN" sz="16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हव्वा</a:t>
          </a:r>
          <a:endParaRPr lang="en" sz="16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hi-IN" sz="1600" b="1" kern="1200" dirty="0">
              <a:latin typeface="Nirmala UI" panose="020B0502040204020203" pitchFamily="34" charset="0"/>
              <a:ea typeface="Nirmala UI" panose="020B0502040204020203" pitchFamily="34" charset="0"/>
              <a:cs typeface="Nirmala UI" panose="020B0502040204020203" pitchFamily="34" charset="0"/>
            </a:rPr>
            <a:t>प्रसव के समय पीड़ा</a:t>
          </a:r>
          <a:endParaRPr lang="en" sz="1600" b="1" kern="120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11200">
            <a:lnSpc>
              <a:spcPct val="90000"/>
            </a:lnSpc>
            <a:spcBef>
              <a:spcPct val="0"/>
            </a:spcBef>
            <a:spcAft>
              <a:spcPts val="0"/>
            </a:spcAft>
            <a:buFontTx/>
            <a:buChar char="–"/>
          </a:pPr>
          <a:r>
            <a:rPr lang="hi-IN" sz="1600" b="1" kern="1200" dirty="0">
              <a:latin typeface="Nirmala UI" panose="020B0502040204020203" pitchFamily="34" charset="0"/>
              <a:ea typeface="Nirmala UI" panose="020B0502040204020203" pitchFamily="34" charset="0"/>
              <a:cs typeface="Nirmala UI" panose="020B0502040204020203" pitchFamily="34" charset="0"/>
            </a:rPr>
            <a:t>आदम के साथ समानता की हानि</a:t>
          </a:r>
          <a:endParaRPr lang="en" sz="1600" b="1" kern="1200" dirty="0">
            <a:latin typeface="Nirmala UI" panose="020B0502040204020203" pitchFamily="34" charset="0"/>
            <a:ea typeface="Nirmala UI" panose="020B0502040204020203" pitchFamily="34" charset="0"/>
            <a:cs typeface="Nirmala UI" panose="020B0502040204020203" pitchFamily="34" charset="0"/>
          </a:endParaRP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i-IN" sz="16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आदम</a:t>
          </a:r>
          <a:endParaRPr lang="en" sz="16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hi-IN" sz="1600" b="1" kern="1200" dirty="0">
              <a:latin typeface="Nirmala UI" panose="020B0502040204020203" pitchFamily="34" charset="0"/>
              <a:ea typeface="Nirmala UI" panose="020B0502040204020203" pitchFamily="34" charset="0"/>
              <a:cs typeface="Nirmala UI" panose="020B0502040204020203" pitchFamily="34" charset="0"/>
            </a:rPr>
            <a:t>कड़ी मेहनत करना</a:t>
          </a:r>
          <a:endParaRPr lang="en" sz="1600" b="1" kern="120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11200">
            <a:lnSpc>
              <a:spcPct val="90000"/>
            </a:lnSpc>
            <a:spcBef>
              <a:spcPct val="0"/>
            </a:spcBef>
            <a:spcAft>
              <a:spcPts val="0"/>
            </a:spcAft>
            <a:buFontTx/>
            <a:buChar char="–"/>
          </a:pPr>
          <a:r>
            <a:rPr lang="hi-IN" sz="1600" b="1" kern="1200" dirty="0">
              <a:latin typeface="Nirmala UI" panose="020B0502040204020203" pitchFamily="34" charset="0"/>
              <a:ea typeface="Nirmala UI" panose="020B0502040204020203" pitchFamily="34" charset="0"/>
              <a:cs typeface="Nirmala UI" panose="020B0502040204020203" pitchFamily="34" charset="0"/>
            </a:rPr>
            <a:t>भोजन उगाना</a:t>
          </a:r>
          <a:endParaRPr lang="en" sz="1600" b="1" kern="1200" dirty="0">
            <a:latin typeface="Nirmala UI" panose="020B0502040204020203" pitchFamily="34" charset="0"/>
            <a:ea typeface="Nirmala UI" panose="020B0502040204020203" pitchFamily="34" charset="0"/>
            <a:cs typeface="Nirmala UI" panose="020B0502040204020203" pitchFamily="34" charset="0"/>
          </a:endParaRP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i-IN" sz="16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सभी</a:t>
          </a:r>
          <a:endParaRPr lang="en" sz="1600" b="1" kern="1200" dirty="0">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hi-IN" sz="1600" b="1" kern="1200" dirty="0">
              <a:latin typeface="Nirmala UI" panose="020B0502040204020203" pitchFamily="34" charset="0"/>
              <a:ea typeface="Nirmala UI" panose="020B0502040204020203" pitchFamily="34" charset="0"/>
              <a:cs typeface="Nirmala UI" panose="020B0502040204020203" pitchFamily="34" charset="0"/>
            </a:rPr>
            <a:t>मृत्यु</a:t>
          </a:r>
          <a:endParaRPr lang="en" sz="1600" b="1" kern="120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11200">
            <a:lnSpc>
              <a:spcPct val="90000"/>
            </a:lnSpc>
            <a:spcBef>
              <a:spcPct val="0"/>
            </a:spcBef>
            <a:spcAft>
              <a:spcPts val="0"/>
            </a:spcAft>
            <a:buFontTx/>
            <a:buChar char="–"/>
          </a:pPr>
          <a:r>
            <a:rPr lang="hi-IN" sz="1600" b="1" kern="1200" dirty="0">
              <a:latin typeface="Nirmala UI" panose="020B0502040204020203" pitchFamily="34" charset="0"/>
              <a:ea typeface="Nirmala UI" panose="020B0502040204020203" pitchFamily="34" charset="0"/>
              <a:cs typeface="Nirmala UI" panose="020B0502040204020203" pitchFamily="34" charset="0"/>
            </a:rPr>
            <a:t>परमेश्वर से अलगाव</a:t>
          </a:r>
          <a:endParaRPr lang="en" sz="1600" b="1" kern="1200" dirty="0">
            <a:latin typeface="Nirmala UI" panose="020B0502040204020203" pitchFamily="34" charset="0"/>
            <a:ea typeface="Nirmala UI" panose="020B0502040204020203" pitchFamily="34" charset="0"/>
            <a:cs typeface="Nirmala UI" panose="020B0502040204020203" pitchFamily="34" charset="0"/>
          </a:endParaRP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2585323"/>
          </a:xfrm>
          <a:prstGeom prst="rect">
            <a:avLst/>
          </a:prstGeom>
          <a:noFill/>
        </p:spPr>
        <p:txBody>
          <a:bodyPr wrap="square" rtlCol="0">
            <a:spAutoFit/>
          </a:bodyPr>
          <a:lstStyle/>
          <a:p>
            <a:pPr lvl="0" algn="ctr">
              <a:defRPr/>
            </a:pPr>
            <a:r>
              <a:rPr lang="hi-IN" sz="5400" b="1" spc="600" dirty="0">
                <a:ln>
                  <a:solidFill>
                    <a:srgbClr val="F1893B"/>
                  </a:solidFill>
                </a:ln>
                <a:solidFill>
                  <a:prstClr val="white"/>
                </a:solidFill>
                <a:effectLst>
                  <a:glow rad="114300">
                    <a:srgbClr val="FAD8BE">
                      <a:alpha val="75000"/>
                    </a:srgbClr>
                  </a:glow>
                </a:effectLst>
                <a:latin typeface="Nirmala UI" panose="020B0502040204020203" pitchFamily="34" charset="0"/>
                <a:ea typeface="Nirmala UI" panose="020B0502040204020203" pitchFamily="34" charset="0"/>
                <a:cs typeface="Nirmala UI" panose="020B0502040204020203" pitchFamily="34" charset="0"/>
              </a:rPr>
              <a:t>सृष्टिकर्ता बोलता</a:t>
            </a:r>
            <a:r>
              <a:rPr lang="en-US" sz="5400" b="1" spc="600" dirty="0">
                <a:ln>
                  <a:solidFill>
                    <a:srgbClr val="F1893B"/>
                  </a:solidFill>
                </a:ln>
                <a:solidFill>
                  <a:prstClr val="white"/>
                </a:solidFill>
                <a:effectLst>
                  <a:glow rad="114300">
                    <a:srgbClr val="FAD8BE">
                      <a:alpha val="75000"/>
                    </a:srgbClr>
                  </a:glow>
                </a:effectLst>
                <a:latin typeface="Nirmala UI" panose="020B0502040204020203" pitchFamily="34" charset="0"/>
                <a:ea typeface="Nirmala UI" panose="020B0502040204020203" pitchFamily="34" charset="0"/>
                <a:cs typeface="Nirmala UI" panose="020B0502040204020203" pitchFamily="34" charset="0"/>
              </a:rPr>
              <a:t>      </a:t>
            </a:r>
            <a:r>
              <a:rPr lang="hi-IN" sz="5400" b="1" spc="600" dirty="0">
                <a:ln>
                  <a:solidFill>
                    <a:srgbClr val="F1893B"/>
                  </a:solidFill>
                </a:ln>
                <a:solidFill>
                  <a:prstClr val="white"/>
                </a:solidFill>
                <a:effectLst>
                  <a:glow rad="114300">
                    <a:srgbClr val="FAD8BE">
                      <a:alpha val="75000"/>
                    </a:srgbClr>
                  </a:glow>
                </a:effectLst>
                <a:latin typeface="Nirmala UI" panose="020B0502040204020203" pitchFamily="34" charset="0"/>
                <a:ea typeface="Nirmala UI" panose="020B0502040204020203" pitchFamily="34" charset="0"/>
                <a:cs typeface="Nirmala UI" panose="020B0502040204020203" pitchFamily="34" charset="0"/>
              </a:rPr>
              <a:t> है</a:t>
            </a:r>
            <a:endPar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9208110" y="6483234"/>
            <a:ext cx="2938625" cy="338554"/>
          </a:xfrm>
          <a:prstGeom prst="rect">
            <a:avLst/>
          </a:prstGeom>
          <a:noFill/>
        </p:spPr>
        <p:txBody>
          <a:bodyPr wrap="none" rtlCol="0">
            <a:spAutoFit/>
          </a:bodyPr>
          <a:lstStyle/>
          <a:p>
            <a:pPr lvl="0" algn="r">
              <a:defRPr/>
            </a:pPr>
            <a:r>
              <a:rPr lang="hi-IN" sz="1600" b="1" dirty="0">
                <a:solidFill>
                  <a:srgbClr val="CDE6FF"/>
                </a:solidFill>
                <a:effectLst>
                  <a:glow rad="127000">
                    <a:prstClr val="black">
                      <a:alpha val="42000"/>
                    </a:prst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पाठ 1 अक्टूबर 3, 2026 के लिए</a:t>
            </a:r>
            <a:endPar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4">
            <a:extLst>
              <a:ext uri="{FF2B5EF4-FFF2-40B4-BE49-F238E27FC236}">
                <a16:creationId xmlns:a16="http://schemas.microsoft.com/office/drawing/2014/main" id="{0182B58B-E9ED-F4B6-9BEA-03BE68F3BA5F}"/>
              </a:ext>
            </a:extLst>
          </p:cNvPr>
          <p:cNvSpPr txBox="1"/>
          <p:nvPr/>
        </p:nvSpPr>
        <p:spPr>
          <a:xfrm>
            <a:off x="42833" y="6499836"/>
            <a:ext cx="3429145" cy="338554"/>
          </a:xfrm>
          <a:prstGeom prst="rect">
            <a:avLst/>
          </a:prstGeom>
          <a:noFill/>
        </p:spPr>
        <p:txBody>
          <a:bodyPr wrap="none" rtlCol="0">
            <a:spAutoFit/>
          </a:bodyPr>
          <a:lstStyle/>
          <a:p>
            <a:pPr lvl="0" algn="r">
              <a:defRPr/>
            </a:pPr>
            <a:r>
              <a:rPr lang="hi-IN" sz="1600" b="1" dirty="0">
                <a:solidFill>
                  <a:srgbClr val="CDE6FF"/>
                </a:solidFill>
                <a:effectLst>
                  <a:glow rad="127000">
                    <a:prstClr val="black">
                      <a:alpha val="42000"/>
                    </a:prst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531820"/>
            <a:ext cx="10285500"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i-IN" sz="2000" b="1" i="1" dirty="0">
                <a:solidFill>
                  <a:srgbClr val="E97132">
                    <a:lumMod val="75000"/>
                  </a:srgbClr>
                </a:solidFill>
                <a:latin typeface="Nirmala UI" panose="020B0502040204020203" pitchFamily="34" charset="0"/>
                <a:ea typeface="Nirmala UI" panose="020B0502040204020203" pitchFamily="34" charset="0"/>
                <a:cs typeface="Nirmala UI" panose="020B0502040204020203" pitchFamily="34" charset="0"/>
              </a:rPr>
              <a:t>"पूर्व युग में परमेश्‍वर ने बापदादों से थोड़ा थोड़ा करके और भाँति–भाँति से भविष्यद्वक्‍ताओं के द्वारा बातें कर, 2इन अन्तिम दिनों में हम से पुत्र के द्वारा बातें कीं, जिसे उसने सारी वस्तुओं का वारिस ठहराया और उसी के द्वारा उसने सारी सृष्‍टि की रचना की है।" </a:t>
            </a:r>
            <a:r>
              <a:rPr lang="hi-IN" sz="1600" b="1" i="1" dirty="0">
                <a:solidFill>
                  <a:srgbClr val="E97132">
                    <a:lumMod val="75000"/>
                  </a:srgbClr>
                </a:solidFill>
                <a:latin typeface="Nirmala UI" panose="020B0502040204020203" pitchFamily="34" charset="0"/>
                <a:ea typeface="Nirmala UI" panose="020B0502040204020203" pitchFamily="34" charset="0"/>
                <a:cs typeface="Nirmala UI" panose="020B0502040204020203" pitchFamily="34" charset="0"/>
              </a:rPr>
              <a:t>(इब्रानियों 1:1-2)</a:t>
            </a:r>
            <a:endParaRPr kumimoji="0" lang="es-ES" sz="1600" b="1" i="1" u="none" strike="noStrike" kern="1200" cap="none" spc="0" normalizeH="0" baseline="0" noProof="0" dirty="0">
              <a:ln>
                <a:noFill/>
              </a:ln>
              <a:solidFill>
                <a:srgbClr val="E97132">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1163771224"/>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111850"/>
            <a:ext cx="6048375" cy="1015663"/>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क्या तुमने कभी परमेश्वर से सीधे बात की है? क्या तुम कभी उसके शब्दों को सुन पाए हो? इसका उत्तर, स्पष्ट रूप से, है: “नहीं।”</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2074049"/>
            <a:ext cx="6048375"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परमेश्वर से सीधे बात करने में हमारी असमर्थता का कारण क्या है? क्या हमेशा से ऐसा ही रहा है? क्या कभी हम ऐसा कर पाएँगे?</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100356"/>
            <a:ext cx="6048375"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हम केवल अप्रत्यक्ष तरीकों (प्रार्थना, बाइबल, भविष्यद्वक्ताओं, …) के द्वारा ही परमेश्वर से बात कर सकते हैं।</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28"/>
            <a:ext cx="12192000" cy="523220"/>
          </a:xfrm>
          <a:prstGeom prst="rect">
            <a:avLst/>
          </a:prstGeom>
          <a:noFill/>
        </p:spPr>
        <p:txBody>
          <a:bodyPr wrap="square">
            <a:spAutoFit/>
          </a:bodyPr>
          <a:lstStyle/>
          <a:p>
            <a:pPr lvl="0" algn="ctr">
              <a:defRPr/>
            </a:pPr>
            <a:r>
              <a:rPr lang="hi-IN"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मूल रूप से मानवजाति के साथ कैसे संवाद किया?</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138500" y="427006"/>
            <a:ext cx="11929765" cy="369332"/>
          </a:xfrm>
          <a:prstGeom prst="rect">
            <a:avLst/>
          </a:prstGeom>
          <a:noFill/>
        </p:spPr>
        <p:txBody>
          <a:bodyPr wrap="square">
            <a:spAutoFit/>
          </a:bodyPr>
          <a:lstStyle/>
          <a:p>
            <a:pPr lvl="0" algn="ctr">
              <a:defRPr/>
            </a:pPr>
            <a:r>
              <a:rPr lang="hi-IN" b="1" i="1" dirty="0">
                <a:solidFill>
                  <a:srgbClr val="FFCC0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“और यहोवा परमेश्‍वर ने आदम* को यह आज्ञा दी, “तू वाटिका के सब वृक्षों का फल बिना खटके खा सकता है।” </a:t>
            </a:r>
            <a:r>
              <a:rPr lang="hi-IN" sz="1400" b="1" i="1" dirty="0">
                <a:solidFill>
                  <a:srgbClr val="FFCC0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(उत्पत्ति 2:16)</a:t>
            </a:r>
            <a:endParaRPr kumimoji="0" lang="en" sz="1100" b="1" i="1"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आरंभ में, परमेश्वर ने संसार को इस उद्देश्य से बनाया कि उसमें मनुष्य निवास करें (यशायाह 45:18)</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48342"/>
            <a:ext cx="8243749"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अब मानवजाति पूर्ण हो गई थी और नए बनाए गए संसार में निवास करने के लिए तैयार थी (उत्पत्ति 1:27)</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 दिन, उसने आदम की एक पसली से हव्वा को बनाया (उत्पत्ति 2:18, 21-22)</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जब सब कुछ तैयार हो गया, तब उसने आदम को पृथ्वी की मिट्टी से बनाया (उत्पत्ति 2:4-7)</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 प्रक्रिया के दौरान, परमेश्वर और आदम के बीच बहुत-सा संवाद हुआ:</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उसका परिचय हव्वा से कराया और दोनों को विवाह के बंधन में बाँध दिया (उत्पत्ति 2:22-24)</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438022"/>
            <a:ext cx="3011561"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उसे पशुओं के नाम रखने के लिए कहा (उत्पत्ति 2:19)</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297630"/>
            <a:ext cx="3011561"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उसे उसकी सीमाओं के बारे में बताया (उत्पत्ति 2:16-17)</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015663"/>
          </a:xfrm>
          <a:prstGeom prst="rect">
            <a:avLst/>
          </a:prstGeom>
          <a:noFill/>
        </p:spPr>
        <p:txBody>
          <a:bodyPr wrap="square">
            <a:spAutoFit/>
          </a:bodyPr>
          <a:lstStyle/>
          <a:p>
            <a:pPr lvl="0" algn="just">
              <a:spcBef>
                <a:spcPts val="600"/>
              </a:spcBef>
              <a:buSzPct val="150000"/>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उसे अदन में किए जाने वाले कार्य के बारे में निर्देश दिए (उत्पत्ति 2:15)</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lvl="0" algn="ctr">
              <a:defRPr/>
            </a:pPr>
            <a:r>
              <a:rPr lang="hi-IN"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मूल रूप से मानवजाति के साथ कैसे संवाद किया?</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164335" y="390832"/>
            <a:ext cx="11940148" cy="369332"/>
          </a:xfrm>
          <a:prstGeom prst="rect">
            <a:avLst/>
          </a:prstGeom>
          <a:noFill/>
        </p:spPr>
        <p:txBody>
          <a:bodyPr wrap="square">
            <a:spAutoFit/>
          </a:bodyPr>
          <a:lstStyle/>
          <a:p>
            <a:pPr lvl="0" algn="ctr">
              <a:defRPr/>
            </a:pPr>
            <a:r>
              <a:rPr lang="hi-IN" b="1" i="1" dirty="0">
                <a:solidFill>
                  <a:srgbClr val="FFCC0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“और यहोवा परमेश्‍वर ने आदम* को यह आज्ञा दी, “तू वाटिका के सब वृक्षों का फल बिना खटके खा सकता है।” </a:t>
            </a:r>
            <a:r>
              <a:rPr lang="hi-IN" sz="1400" b="1" i="1" dirty="0">
                <a:solidFill>
                  <a:srgbClr val="FFCC0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(उत्पत्ति 2:16)</a:t>
            </a:r>
            <a:endParaRPr kumimoji="0" lang="en" sz="1100" b="1" i="1"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334816"/>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503400"/>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996041"/>
            <a:ext cx="4275814" cy="1323439"/>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परमेश्वर ने आदम और हव्वा को निर्देश दिया कि उन्हें कैसे व्यवहार करना चाहिए और क्या खाना चाहिए (उत्पत्ति 1:28-29)</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015663"/>
          </a:xfrm>
          <a:prstGeom prst="rect">
            <a:avLst/>
          </a:prstGeom>
          <a:noFill/>
        </p:spPr>
        <p:txBody>
          <a:bodyPr wrap="square">
            <a:spAutoFit/>
          </a:bodyPr>
          <a:lstStyle/>
          <a:p>
            <a:pPr lvl="0">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 क्षण से, वह हर दिन दिन के ठंडे समय में उनसे मिलने आता था (उत्पत्ति 3:8)</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39611"/>
            <a:ext cx="4334685"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फिर उसने सातवें दिन की सृष्टि की, ताकि उस पूरे दिन वे एक-दूसरे की संगति का आनंद ले सकें।</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50383"/>
            <a:ext cx="4334685"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उन्हें सामाजिक प्राणियों के रूप में बनाया, जिनमें न केवल एक-दूसरे के साथ, बल्कि अन्य प्राणियों (जैसे, उदाहरण के लिए, स्वर्गदूतों) के साथ भी संवाद करने की क्षमता थी।</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13387"/>
            <a:ext cx="12192000" cy="523220"/>
          </a:xfrm>
          <a:prstGeom prst="rect">
            <a:avLst/>
          </a:prstGeom>
          <a:noFill/>
        </p:spPr>
        <p:txBody>
          <a:bodyPr wrap="square">
            <a:spAutoFit/>
          </a:bodyPr>
          <a:lstStyle/>
          <a:p>
            <a:pPr lvl="0" algn="ctr">
              <a:defRPr/>
            </a:pPr>
            <a:r>
              <a:rPr lang="hi-IN" sz="28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मूल रूप से मानवजाति के साथ कैसे संवाद किया?</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1" y="419095"/>
            <a:ext cx="12191999" cy="369332"/>
          </a:xfrm>
          <a:prstGeom prst="rect">
            <a:avLst/>
          </a:prstGeom>
          <a:noFill/>
        </p:spPr>
        <p:txBody>
          <a:bodyPr wrap="square">
            <a:spAutoFit/>
          </a:bodyPr>
          <a:lstStyle/>
          <a:p>
            <a:pPr lvl="0" algn="ctr">
              <a:defRPr/>
            </a:pPr>
            <a:r>
              <a:rPr lang="hi-IN" b="1" i="1" dirty="0">
                <a:solidFill>
                  <a:srgbClr val="FFCC0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“और यहोवा परमेश्‍वर ने आदम* को यह आज्ञा दी, “तू वाटिका के सब वृक्षों का फल बिना खटके खा सकता है।’” </a:t>
            </a:r>
            <a:r>
              <a:rPr lang="hi-IN" sz="1400" b="1" i="1" dirty="0">
                <a:solidFill>
                  <a:srgbClr val="FFCC00">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(उत्पत्ति 2:16)</a:t>
            </a:r>
            <a:endParaRPr kumimoji="0" lang="en" sz="1100" b="1" i="1"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6334"/>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hi-IN" sz="2800" b="1" kern="0" dirty="0">
                <a:ln/>
                <a:solidFill>
                  <a:srgbClr val="FFBDBD">
                    <a:lumMod val="50000"/>
                  </a:srgbClr>
                </a:solidFill>
                <a:latin typeface="Nirmala UI" panose="020B0502040204020203" pitchFamily="34" charset="0"/>
                <a:ea typeface="Nirmala UI" panose="020B0502040204020203" pitchFamily="34" charset="0"/>
                <a:cs typeface="Nirmala UI" panose="020B0502040204020203" pitchFamily="34" charset="0"/>
              </a:rPr>
              <a:t>मानवजाति ने परमेश्वर के साथ संवाद करना कैसे बंद कर दिया?</a:t>
            </a:r>
            <a:endParaRPr kumimoji="0" lang="en" sz="2800" b="1" i="0" u="none" strike="noStrike" kern="0" cap="none" spc="0" normalizeH="0" baseline="0" noProof="0" dirty="0">
              <a:ln/>
              <a:solidFill>
                <a:srgbClr val="FFBDBD">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515983"/>
            <a:ext cx="11182349"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i-IN" b="1" i="1"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“उसने कहा, “मैं तेरा शब्द बारी में सुनकर डर गया, क्योंकि मैं नंगा था; इसलिये छिप गया।” </a:t>
            </a:r>
            <a:r>
              <a:rPr lang="hi-IN" sz="1400" b="1" i="1" dirty="0">
                <a:solidFill>
                  <a:srgbClr val="7030A0"/>
                </a:solidFill>
                <a:latin typeface="Nirmala UI" panose="020B0502040204020203" pitchFamily="34" charset="0"/>
                <a:ea typeface="Nirmala UI" panose="020B0502040204020203" pitchFamily="34" charset="0"/>
                <a:cs typeface="Nirmala UI" panose="020B0502040204020203" pitchFamily="34" charset="0"/>
              </a:rPr>
              <a:t>(उत्पत्ति 3:10)</a:t>
            </a:r>
            <a:endParaRPr kumimoji="0" lang="en" sz="1100" b="1" i="1" u="none" strike="noStrike" kern="1200" cap="none" spc="0" normalizeH="0" baseline="0" noProof="0" dirty="0">
              <a:ln>
                <a:noFill/>
              </a:ln>
              <a:solidFill>
                <a:srgbClr val="7030A0"/>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969496"/>
          </a:xfrm>
          <a:prstGeom prst="rect">
            <a:avLst/>
          </a:prstGeom>
          <a:noFill/>
        </p:spPr>
        <p:txBody>
          <a:bodyPr wrap="square" rtlCol="0">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आदम और हव्वा को स्वतंत्र रूप से चुनाव करने की क्षमता के साथ बनाया गया था। ताकि वे उस स्वतंत्रता का प्रयोग कर सकें, परमेश्वर ने उन्हें सब कुछ दिया, लेकिन एक पेड़ को अपने लिए सुरक्षित रखा (उत्पत्ति 2:16-17)</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677108"/>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इसके बाद उनकी अगली नकारात्मक प्रतिक्रिया यह थी कि वे अपनी अवज्ञा के कारण इतने दोषी महसूस करने लगे कि वे अब परमेश्वर के साथ संवाद नहीं करना चाहते थे (उत्पत्ति 3:8)</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677108"/>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 क्षण, महिमा का वह आवरण जो उन्हें ढके हुए था, गायब हो गया; उन्हें अपने नग्न होने का एहसास हुआ; और उन्होंने अपनी गलती को छिपाने के लिए समाधान खोजे (उत्पत्ति 3:7)</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677108"/>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निषिद्ध फल के अद्भुत गुणों से मोहित होकर, हव्वा ने उसका फल खाया और आदम को भी खाने के लिए उकसाया, और उसने भी खाया (उत्पत्ति 3:6)</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261884"/>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 पेड़ के पास, बहकाने वाले ने, जो साँप के वेश में था और आदम और हव्वा का भला चाहने का दिखावा कर रहा था, उनसे झूठ की एक श्रृंखला कही (जिसे हव्वा ने आदम तक पहुँचाया): तुम अमर हो (“तुम निश्‍चय न मरोगे!”); तुम देवता हो जाओगे (“तुम परमेश्‍वर के तुल्य हो जाओगे।”); परमेश्वर तुमसे सच्चाई छिपाता है (“परमेश्‍वर आप जानता है कि…”) (उत्पत्ति 3:1-5)</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27159"/>
            <a:ext cx="12192000" cy="584775"/>
          </a:xfrm>
          <a:prstGeom prst="rect">
            <a:avLst/>
          </a:prstGeom>
          <a:noFill/>
        </p:spPr>
        <p:txBody>
          <a:bodyPr wrap="square">
            <a:spAutoFit/>
          </a:bodyPr>
          <a:lstStyle/>
          <a:p>
            <a:pPr lvl="0" algn="ctr">
              <a:defRPr/>
            </a:pPr>
            <a:r>
              <a:rPr lang="hi-IN"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ने संवाद को पुनः स्थापित करने का प्रयास कैसे किया?</a:t>
            </a:r>
            <a:endPar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lvl="0" algn="ctr">
              <a:defRPr/>
            </a:pPr>
            <a:r>
              <a:rPr lang="hi-IN" b="1" i="1" dirty="0">
                <a:solidFill>
                  <a:srgbClr val="009999">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“तब यहोवा परमेश्‍वर ने पुकारकर आदम से पूछा, “तू कहाँ है?’” </a:t>
            </a:r>
            <a:r>
              <a:rPr lang="hi-IN" sz="1400" b="1" i="1" dirty="0">
                <a:solidFill>
                  <a:srgbClr val="009999">
                    <a:lumMod val="20000"/>
                    <a:lumOff val="80000"/>
                  </a:srgb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(उत्पत्ति 3:9)</a:t>
            </a:r>
            <a:endParaRPr kumimoji="0" lang="en" sz="1100" b="1" i="1"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261884"/>
          </a:xfrm>
          <a:prstGeom prst="rect">
            <a:avLst/>
          </a:prstGeom>
          <a:noFill/>
        </p:spPr>
        <p:txBody>
          <a:bodyPr wrap="square" rtlCol="0">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यह जानते हुए कि आदम और हव्वा ने पाप किया था, परमेश्वर—जैसा कि उसकी रीति थी—उनसे बात करने के लिए उनके पास आया। पहली बार, परमेश्वर से आनन्दपूर्वक मिलने के लिए बाहर आने के बजाय, उसे उन्हें अपने पास आने के लिए बुलाना पड़ा (उत्पत्ति 3:8-9)</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452085"/>
            <a:ext cx="7636980"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सदियों बाद, परमेश्वर ने एक और पापी की ओर देखा ताकि उसे पश्चात्ताप करने के लिए प्रेरित करे: पतरस (लूका 22:61-62)</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1" y="5597072"/>
            <a:ext cx="8092852" cy="1261884"/>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आज, हम मनुष्य भी इसी तरह के तरीकों का अनुसरण करते हैं। हम पाप से चिपके रहते हैं और अपने आपको सही ठहराने का प्रयास करते हैं। यद्यपि पाप हमसे “चिपका” रहता है, फिर भी परमेश्वर हमें पुनःस्थापित करना चाहता है, और वह हमें बुलाता है: “मेरे पास आओ” (यशायाह 55:3)</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207752"/>
            <a:ext cx="5648692"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पतरस के विपरीत, जिसने अपने पाप को स्वीकार किया, आदम और हव्वा ने परमेश्वर के सामने अपने आपको सही ठहराना और अपने अपराध के लिए दूसरों को दोष देना शुरू कर दिया (उत्पत्ति 3:12-13)</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261884"/>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यद्यपि वे परमेश्वर के साथ संवाद नहीं करना चाहते थे, परमेश्वर उनसे संवाद करना चाहता था। वह पापी की संगति से दूर नहीं हुआ, बल्कि उसने उसके पाप का सामना उसके सामने किया और उसके पश्चात्ताप की खोज की (उत्पत्ति 3:10-11)</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a:defRPr/>
            </a:pPr>
            <a:r>
              <a:rPr lang="hi-IN" sz="2400" b="1" dirty="0">
                <a:ln w="22225">
                  <a:noFill/>
                  <a:prstDash val="solid"/>
                </a:ln>
                <a:solidFill>
                  <a:srgbClr val="FFFF99"/>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आज हम परमेश्वर के साथ सीधे संवाद क्यों नहीं कर सकते?</a:t>
            </a:r>
            <a:endPar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lang="hi-IN" b="1" i="1" dirty="0">
                <a:solidFill>
                  <a:prstClr val="white"/>
                </a:solidFill>
                <a:effectLst>
                  <a:glow rad="88900">
                    <a:srgbClr val="6542BF"/>
                  </a:glow>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“इसलिये आदम को उसने निकाल दिया और जीवन के वृक्ष के मार्ग का पहरा देने के लिये अदन की वाटिका के पूर्व की ओर करूबों को, और चारों ओर घूमनेवाली ज्वालामय तलवार को भी नियुक्‍त कर दिया।” </a:t>
            </a:r>
            <a:r>
              <a:rPr lang="hi-IN" sz="1400" b="1" i="1" dirty="0">
                <a:solidFill>
                  <a:prstClr val="white"/>
                </a:solidFill>
                <a:effectLst>
                  <a:glow rad="88900">
                    <a:srgbClr val="6542BF"/>
                  </a:glow>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(उत्पत्ति 3:24)</a:t>
            </a:r>
            <a:endParaRPr kumimoji="0" lang="en" sz="1100" b="1" i="1"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8215" y="1203911"/>
            <a:ext cx="4028760" cy="1938992"/>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परमेश्वर ने उस पापी दंपति के सामने उनके पाप के परिणाम प्रस्तुत किए, जिनमें से एक यह था कि अदन से निकाले जाने के बाद वे फिर कभी परमेश्वर से सीधे बात नहीं कर सकते थे (उत्पत्ति 3:16-24)</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316439"/>
            <a:ext cx="9153525" cy="969496"/>
          </a:xfrm>
          <a:prstGeom prst="rect">
            <a:avLst/>
          </a:prstGeom>
          <a:noFill/>
        </p:spPr>
        <p:txBody>
          <a:bodyPr wrap="square" rtlCol="0">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पाप के परिणामों के बारे में बताने से पहले, परमेश्वर ने उनके सामने समाधान प्रस्तुत किया: हव्वा का एक वंशज शैतान की शक्ति को समाप्त करेगा और मानवजाति को पुनःस्थापित करेगा (उत्पत्ति 3:15)</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396486"/>
            <a:ext cx="4992843" cy="1554272"/>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भविष्यद्वक्ताओं के द्वारा, परमेश्वर ने उस मार्ग को बताया जिसके द्वारा छुटकारा पूरा किया जाएगा: परमेश्वर स्वयं देहधारी हुआ, हमारे पापों के लिए मृत्यु सही, फिर जी उठा, और हमें अनन्त जीवन प्रदान करता है (यशायाह 9:6; 53:6, 10-11)</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369332"/>
          </a:xfrm>
          <a:prstGeom prst="rect">
            <a:avLst/>
          </a:prstGeom>
          <a:noFill/>
        </p:spPr>
        <p:txBody>
          <a:bodyPr wrap="square">
            <a:spAutoFit/>
          </a:bodyPr>
          <a:lstStyle/>
          <a:p>
            <a:pPr lvl="0">
              <a:spcBef>
                <a:spcPts val="600"/>
              </a:spcBef>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इनके लिए परिणाम:</a:t>
            </a:r>
            <a:endParaRPr kumimoji="0" lang="en"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1970392542"/>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677108"/>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जैसे ही पाप उत्पन्न हुआ, वैसे ही उद्धारकर्ता की प्रतिज्ञा भी उत्पन्न हुई।</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lvl="0" algn="ctr">
              <a:defRPr/>
            </a:pPr>
            <a:r>
              <a:rPr lang="hi-IN" sz="32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Nirmala UI" panose="020B0502040204020203" pitchFamily="34" charset="0"/>
                <a:ea typeface="Nirmala UI" panose="020B0502040204020203" pitchFamily="34" charset="0"/>
                <a:cs typeface="Nirmala UI" panose="020B0502040204020203" pitchFamily="34" charset="0"/>
              </a:rPr>
              <a:t>आज हम परमेश्वर के साथ कैसे संवाद कर सकते हैं?</a:t>
            </a:r>
            <a:endPar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87B098BB-CE4A-7D4F-89FC-08F4C43F3B1F}"/>
              </a:ext>
            </a:extLst>
          </p:cNvPr>
          <p:cNvSpPr txBox="1"/>
          <p:nvPr/>
        </p:nvSpPr>
        <p:spPr>
          <a:xfrm>
            <a:off x="2534969" y="1041972"/>
            <a:ext cx="7152239" cy="86177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i-IN" b="1" i="1" dirty="0">
                <a:solidFill>
                  <a:srgbClr val="009999">
                    <a:lumMod val="75000"/>
                  </a:srgbClr>
                </a:solidFill>
                <a:latin typeface="Nirmala UI" panose="020B0502040204020203" pitchFamily="34" charset="0"/>
                <a:ea typeface="Nirmala UI" panose="020B0502040204020203" pitchFamily="34" charset="0"/>
                <a:cs typeface="Nirmala UI" panose="020B0502040204020203" pitchFamily="34" charset="0"/>
              </a:rPr>
              <a:t>“इसलिये, हे मनुष्य के सन्तान, मैं ने तुझे इस्राएल के घराने का पहरुआ ठहरा दिया है; तू मेरे मुँह से वचन सुन सुनकर उन्हें मेरी ओर से चिता दे।” </a:t>
            </a:r>
            <a:r>
              <a:rPr lang="en-US" b="1" i="1" dirty="0">
                <a:solidFill>
                  <a:srgbClr val="009999">
                    <a:lumMod val="75000"/>
                  </a:srgbClr>
                </a:solidFill>
                <a:latin typeface="Nirmala UI" panose="020B0502040204020203" pitchFamily="34" charset="0"/>
                <a:ea typeface="Nirmala UI" panose="020B0502040204020203" pitchFamily="34" charset="0"/>
                <a:cs typeface="Nirmala UI" panose="020B0502040204020203" pitchFamily="34" charset="0"/>
              </a:rPr>
              <a:t>    </a:t>
            </a:r>
            <a:r>
              <a:rPr lang="hi-IN" sz="1400" b="1" i="1" dirty="0">
                <a:solidFill>
                  <a:srgbClr val="009999">
                    <a:lumMod val="75000"/>
                  </a:srgbClr>
                </a:solidFill>
                <a:latin typeface="Nirmala UI" panose="020B0502040204020203" pitchFamily="34" charset="0"/>
                <a:ea typeface="Nirmala UI" panose="020B0502040204020203" pitchFamily="34" charset="0"/>
                <a:cs typeface="Nirmala UI" panose="020B0502040204020203" pitchFamily="34" charset="0"/>
              </a:rPr>
              <a:t>(यहेजकेल 33:7)</a:t>
            </a:r>
            <a:endParaRPr kumimoji="0" lang="en" sz="1400" b="1" i="1" u="none" strike="noStrike" kern="1200" cap="none" spc="0" normalizeH="0" baseline="0" noProof="0" dirty="0">
              <a:ln>
                <a:noFill/>
              </a:ln>
              <a:solidFill>
                <a:srgbClr val="009999">
                  <a:lumMod val="75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707886"/>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आज हमारे साथ संवाद करने के लिए, परमेश्वर ने दो “सन्दर्भ पुस्तकों” को लिखा है: सृष्टि और बाइबल (रोमियों 1:20; 2 तीमुथियुस 3:15)</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533116"/>
            <a:ext cx="7436739" cy="1323439"/>
          </a:xfrm>
          <a:prstGeom prst="rect">
            <a:avLst/>
          </a:prstGeom>
          <a:noFill/>
        </p:spPr>
        <p:txBody>
          <a:bodyPr wrap="square">
            <a:spAutoFit/>
          </a:bodyPr>
          <a:lstStyle/>
          <a:p>
            <a:pPr lvl="0">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इसके अतिरिक्त, परमेश्वर प्रार्थना के द्वारा (भजन संहिता 5:2); स्वर्गदूतों के द्वारा (प्रेरितों के काम 8:26); भविष्यद्वक्ताओं के द्वारा (योएल 2:28); और विशेष रूप से, पवित्र आत्मा के द्वारा (यूहन्ना 14:26) हमारे साथ संवाद करता है।</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722420"/>
            <a:ext cx="7436739" cy="677108"/>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इसमें, हम खोजते हैं कि हम कौन हैं, हम कहाँ से आए हैं, और हम कहाँ जा रहे हैं। वहाँ हम अपने जीवन के लिए परमेश्वर का उद्देश्य पाते हैं।</a:t>
            </a:r>
            <a:endParaRPr kumimoji="0" lang="en"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70326"/>
            <a:ext cx="7436739"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यद्यपि सृष्टि हमें सृष्टिकर्ता के बारे में बताती है, फिर भी वह पाप से गहराई से दूषित है। लेकिन बाइबल में स्पष्ट और सीधे निर्देश दिए गए हैं, जिन्हें उन भविष्यद्वक्ताओं के द्वारा पहुँचाया गया, जिन्होंने परमेश्वर से सन्देश प्राप्त किए थे। बाइबल में, हमें यीशु के जीवन और सेवकाई में परमेश्वर की सबसे पूर्ण अभिव्यक्ति भी मिलती है (इब्रानियों 1:1-2)</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6155531"/>
          </a:xfrm>
          <a:prstGeom prst="rect">
            <a:avLst/>
          </a:prstGeom>
          <a:noFill/>
        </p:spPr>
        <p:txBody>
          <a:bodyPr wrap="square">
            <a:spAutoFit/>
          </a:bodyPr>
          <a:lstStyle/>
          <a:p>
            <a:pPr lvl="0" algn="just">
              <a:spcBef>
                <a:spcPts val="600"/>
              </a:spcBef>
              <a:defRPr/>
            </a:pPr>
            <a:r>
              <a:rPr lang="hi-IN" sz="24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“मनुष्य और परमेश्वर के बीच सहयोग होना था। लेकिन आदम के अपराध के कारण इस योजना में बहुत बड़ा हस्तक्षेप हुआ। शैतान ने उसे पाप करने के लिए बहकाया, और प्रभु ने उसके पाप करने के बाद उससे उस प्रकार संवाद नहीं किया, जैसे वह उसके निष्पाप होने के समय करता था।</a:t>
            </a:r>
          </a:p>
          <a:p>
            <a:pPr lvl="0" algn="just">
              <a:spcBef>
                <a:spcPts val="600"/>
              </a:spcBef>
              <a:defRPr/>
            </a:pPr>
            <a:r>
              <a:rPr lang="hi-IN" sz="24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पतन के बाद मसीह आदम का शिक्षक बन गया। उसने मानवजाति के प्रति परमेश्वर के स्थान पर कार्य किया और जाति को तत्काल मृत्यु से बचाया। उसने मध्यस्थ का पद अपने ऊपर ले लिया। आदम और हव्वा को एक ऐसी परीक्षा-अवधि दी गई जिसमें वे अपनी निष्ठा में लौट सकते थे, और इस योजना में उनकी सारी सन्तान सम्मिलित थी (पत्र 91, 1900, पृष्ट 3-6)</a:t>
            </a:r>
          </a:p>
          <a:p>
            <a:pPr lvl="0" algn="just">
              <a:spcBef>
                <a:spcPts val="600"/>
              </a:spcBef>
              <a:defRPr/>
            </a:pPr>
            <a:r>
              <a:rPr lang="hi-IN" sz="24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परमेश्वर के पुत्र के प्रायश्चित के बिना, परमेश्वर की ओर से मनुष्य के लिए आशीष या उद्धार का कोई संचार नहीं हो सकता था। परमेश्वर अपनी व्यवस्था के सम्मान के लिए जलन रखता था। उस व्यवस्था के उल्लंघन ने परमेश्वर और मनुष्य के बीच एक भयानक अलगाव उत्पन्न कर दिया था। आदम को उसकी निर्दोष अवस्था में अपने सृष्टिकर्ता के साथ प्रत्यक्ष, स्वतंत्र और आनन्दमय संगति प्रदान की गई थी। उसके अपराध के बाद, परमेश्वर मनुष्य के साथ केवल मसीह और स्वर्गदूतों के द्वारा ही संवाद करता (द साइन्स ऑफ द टाइम्स, 30 जनवरी 1879)</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7922883" y="6457890"/>
            <a:ext cx="4269117" cy="369332"/>
          </a:xfrm>
          <a:prstGeom prst="rect">
            <a:avLst/>
          </a:prstGeom>
          <a:noFill/>
        </p:spPr>
        <p:txBody>
          <a:bodyPr wrap="none" rtlCol="0">
            <a:spAutoFit/>
          </a:bodyPr>
          <a:lstStyle/>
          <a:p>
            <a:pPr lvl="0" algn="r">
              <a:defRPr/>
            </a:pPr>
            <a:r>
              <a:rPr lang="hi-IN"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ई जी व्हाइट (संघर्ष और साहस, 14 जनवरी)</a:t>
            </a:r>
            <a:endParaRPr kumimoji="0" lang="en" sz="18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lvl="0" algn="ctr">
              <a:defRPr/>
            </a:pPr>
            <a:r>
              <a:rPr lang="hi-IN" sz="4400" b="1"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latin typeface="Nirmala UI" panose="020B0502040204020203" pitchFamily="34" charset="0"/>
                <a:ea typeface="Nirmala UI" panose="020B0502040204020203" pitchFamily="34" charset="0"/>
                <a:cs typeface="Nirmala UI" panose="020B0502040204020203" pitchFamily="34" charset="0"/>
              </a:rPr>
              <a:t>परिशिष्ट: एलेन जी. व्हाइट की जीवनी</a:t>
            </a:r>
            <a:endPar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792543"/>
            <a:ext cx="8271641" cy="707886"/>
          </a:xfrm>
          <a:prstGeom prst="rect">
            <a:avLst/>
          </a:prstGeom>
          <a:noFill/>
        </p:spPr>
        <p:txBody>
          <a:bodyPr wrap="square" rtlCol="0">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एलेन गोल्ड और एलिजाबेथ हार्मन, यूनिस और रॉबर्ट हार्मन की आठ संतानों में सबसे छोटी, का जन्म 26 नवंबर 1827 को गोरहम, मेन, अमेरिका में हुआ था।</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जब एलेन नौ वर्ष की थी, तो उसकी एक सहपाठी ने उस पर पत्थर फेंका, जिससे उसके चेहरे पर गंभीर चोट लगी। उस चोट के कारण उस पर स्थायी प्रभाव पड़ा, जिसके चलते उसे स्कूल छोड़ना पड़ा और उसका सामाजिक जीवन सीमित हो गया।</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77022"/>
            <a:ext cx="6505903"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परिवार ने विलियम मिलर की शिक्षाओं को स्वीकार किया, और 1842 में एलेन ने मेथोडिस्ट चर्च में बपतिस्मा लिया।</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236097"/>
            <a:ext cx="5361109"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लेकिन एलेन स्वयं को खोया हुआ महसूस करती थी और अपने आपको उद्धार के अयोग्य मानती थी, जब तक कि पादरी लेवी स्टॉकमैन ने उसे परमेश्वर के सच्चे प्रेम को समझने में सहायता नहीं की।</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619779"/>
            <a:ext cx="4424857"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 क्षण से, वह यीशु से गहरा प्रेम करने लगी और अपने शेष जीवन में उसकी सेवा करती रही।</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इसके कुछ ही समय बाद परिवार मेन के एक प्रमुख शहर पोर्टलैंड चला गया, ताकि अपने टोपी बनाने के व्यवसाय का विस्तार कर सके।</a:t>
            </a:r>
            <a:endParaRPr kumimoji="0" lang="en"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174</TotalTime>
  <Words>2022</Words>
  <Application>Microsoft Office PowerPoint</Application>
  <PresentationFormat>Panorámica</PresentationFormat>
  <Paragraphs>83</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vt:lpstr>
      <vt:lpstr>Aptos Display</vt:lpstr>
      <vt:lpstr>Arial</vt:lpstr>
      <vt:lpstr>Calibri</vt:lpstr>
      <vt:lpstr>Nirmala UI</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40</cp:revision>
  <dcterms:created xsi:type="dcterms:W3CDTF">2026-09-07T12:37:12Z</dcterms:created>
  <dcterms:modified xsi:type="dcterms:W3CDTF">2026-09-08T16:42:56Z</dcterms:modified>
</cp:coreProperties>
</file>