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Nirmala UI" panose="020B0502040204020203" pitchFamily="34" charset="0"/>
      <p:regular r:id="rId15"/>
      <p:bold r:id="rId16"/>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hi-IN" sz="1900" b="1"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उसी समय, परमेश्वर ने अब्राम के साथ वाचा बाँधी और बलिदानों के बीच से होकर गुजरा। (उत्पत्ति 15:7-21)</a:t>
          </a:r>
          <a:endParaRPr lang="en-US" sz="19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hi-IN" sz="1900" b="1"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उसका और सारा का नाम बदल दिया और उसे आश्वासन दिया कि उसका वंशज सारा का पुत्र होगा। (उत्पत्ति 17:1-8, 15-16)</a:t>
          </a:r>
          <a:endParaRPr lang="en-US" sz="19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hi-IN" sz="1900" b="1"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शारीरिक रूप से, परमेश्वर दो स्वर्गदूतों के साथ अब्राहम के सामने प्रकट हुआ और उसे इसहाक के जन्म की सूचना दी। (उत्पत्ति 18:1-2, 10)</a:t>
          </a:r>
          <a:endParaRPr lang="en-US" sz="19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hi-IN" sz="1900" b="1"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अब्राहम से अपने पुत्र इसहाक को बलिदान करने के लिए कहा। एक स्थानापन्न बलिदान प्रदान करके, उसे उद्धार की महान योजना प्रकट की गई (उत्पत्ति 22:1-3, 9-13)।</a:t>
          </a:r>
          <a:endParaRPr lang="en-US" sz="19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lang="hi-IN" sz="1900" b="1"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शकेम में उसे प्रतिज्ञा दी गई कि उसके वंशज कनान देश के अधिकारी होंगे (उत्पत्ति 12:6-7)</a:t>
          </a:r>
          <a:endParaRPr lang="en-US" sz="19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hi-IN" sz="1900" b="1"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बेतेल में परमेश्वर ने अपनी वाचा को नवीनीकृत किया और उससे कहा कि उसके वंशज “पृथ्वी की धूल के किनकों के समान” होंगे (उत्पत्ति 13:14-18)</a:t>
          </a:r>
          <a:endParaRPr lang="en-US" sz="19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hi-IN" sz="1900" b="1"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मम्रे में उसे आश्वासन दिया गया कि उसके वंशज आकाश के तारों के समान असंख्य होंगे। “अब्राम ने यहोवा पर विश्‍वास किया; और यहोवा ने इस बात को उसके लेखे में धर्म गिना।” (उत्पत्ति 15:1-6)</a:t>
          </a:r>
          <a:endParaRPr lang="en-US" sz="19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उसका आकर्षण शारीरिक नहीं, बल्कि आत्मिक था (पद्य 2)</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वह तुच्छ जाना गया, दुख उठाया और ठुकराया गया (पद्य 3)</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hi-IN" sz="1600" b="1" noProof="0" dirty="0">
              <a:latin typeface="Nirmala UI" panose="020B0502040204020203" pitchFamily="34" charset="0"/>
              <a:ea typeface="Nirmala UI" panose="020B0502040204020203" pitchFamily="34" charset="0"/>
              <a:cs typeface="Nirmala UI" panose="020B0502040204020203" pitchFamily="34" charset="0"/>
            </a:rPr>
            <a:t>यद्यपि उसने बहुतों को चंगा किया, फिर भी उन्होंने उसे स्वीकार नहीं किया (पद्य 4)</a:t>
          </a:r>
          <a:endParaRPr lang="en-US" sz="16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क्रूस पर अपनी मृत्यु के द्वारा वह हमें उद्धार प्रदान करता है (पद्य 5)</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परमेश्वर ने हमारे सभी पापों का भार उस पर डाल दिया (पद्य 6)</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hi-IN" sz="1600" b="1" noProof="0" dirty="0">
              <a:latin typeface="Nirmala UI" panose="020B0502040204020203" pitchFamily="34" charset="0"/>
              <a:ea typeface="Nirmala UI" panose="020B0502040204020203" pitchFamily="34" charset="0"/>
              <a:cs typeface="Nirmala UI" panose="020B0502040204020203" pitchFamily="34" charset="0"/>
            </a:rPr>
            <a:t>उसने अपने दोष लगानेवालों के सामने अपना बचाव नहीं किया (पद्य 7)</a:t>
          </a:r>
          <a:endParaRPr lang="en-US" sz="16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उस पर मुकदमा चलाया गया और मृत्यु की दण्डाज्ञा दी गई (पद्य 8)</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उसे धनवानों के साथ दफनाया गया (पद्य 9ए)</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उसने कभी पाप नहीं किया (पद्य 9बी)</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अपने प्रायश्चित की मृत्यु के बाद वह फिर जी उठा (पद्य 10)</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एक दिन वह उन लोगों के साथ रहेगा जिन्हें उसने छुड़ाया है (पद्य 11)</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इस बीच, वह हमारे लिए मध्यस्थता करता है (पद्य 12)</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ScaleX="101317"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ScaleX="102424"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उसी समय, परमेश्वर ने अब्राम के साथ वाचा बाँधी और बलिदानों के बीच से होकर गुजरा। (उत्पत्ति 15:7-21)</a:t>
          </a:r>
          <a:endParaRPr lang="en-US" sz="1900"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उसका और सारा का नाम बदल दिया और उसे आश्वासन दिया कि उसका वंशज सारा का पुत्र होगा। (उत्पत्ति 17:1-8, 15-16)</a:t>
          </a:r>
          <a:endParaRPr lang="en-US" sz="1900"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शारीरिक रूप से, परमेश्वर दो स्वर्गदूतों के साथ अब्राहम के सामने प्रकट हुआ और उसे इसहाक के जन्म की सूचना दी। (उत्पत्ति 18:1-2, 10)</a:t>
          </a:r>
          <a:endParaRPr lang="en-US" sz="1900"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अब्राहम से अपने पुत्र इसहाक को बलिदान करने के लिए कहा। एक स्थानापन्न बलिदान प्रदान करके, उसे उद्धार की महान योजना प्रकट की गई (उत्पत्ति 22:1-3, 9-13)।</a:t>
          </a:r>
          <a:endParaRPr lang="en-US" sz="1900" kern="1200" noProof="0" dirty="0">
            <a:effectLst>
              <a:outerShdw blurRad="38100" dist="38100" dir="2700000" algn="tl">
                <a:srgbClr val="000000">
                  <a:alpha val="60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शकेम में उसे प्रतिज्ञा दी गई कि उसके वंशज कनान देश के अधिकारी होंगे (उत्पत्ति 12:6-7)</a:t>
          </a:r>
          <a:endParaRPr lang="en-US" sz="1900"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hi-IN" sz="1900" b="1"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बेतेल में परमेश्वर ने अपनी वाचा को नवीनीकृत किया और उससे कहा कि उसके वंशज “पृथ्वी की धूल के किनकों के समान” होंगे (उत्पत्ति 13:14-18)</a:t>
          </a:r>
          <a:endParaRPr lang="en-US" sz="1900"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i-IN" sz="1900" b="1"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rPr>
            <a:t>मम्रे में उसे आश्वासन दिया गया कि उसके वंशज आकाश के तारों के समान असंख्य होंगे। “अब्राम ने यहोवा पर विश्‍वास किया; और यहोवा ने इस बात को उसके लेखे में धर्म गिना।” (उत्पत्ति 15:1-6)</a:t>
          </a:r>
          <a:endParaRPr lang="en-US" sz="1900" kern="1200" noProof="0" dirty="0">
            <a:effectLst>
              <a:outerShdw blurRad="38100" dist="38100" dir="2700000" algn="tl">
                <a:srgbClr val="000000">
                  <a:alpha val="59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2565"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उसका आकर्षण शारीरिक नहीं, बल्कि आत्मिक था (पद्य 2)</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92565"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4292"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वह तुच्छ जाना गया, दुख उठाया और ठुकराया गया (पद्य 3)</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874292" y="156973"/>
        <a:ext cx="2961245" cy="925389"/>
      </dsp:txXfrm>
    </dsp:sp>
    <dsp:sp modelId="{7DF17FC3-A427-416A-9371-0A0113350C66}">
      <dsp:nvSpPr>
        <dsp:cNvPr id="0" name=""/>
        <dsp:cNvSpPr/>
      </dsp:nvSpPr>
      <dsp:spPr>
        <a:xfrm>
          <a:off x="3992721"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895345"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hi-IN" sz="1600" b="1" kern="1200" noProof="0" dirty="0">
              <a:latin typeface="Nirmala UI" panose="020B0502040204020203" pitchFamily="34" charset="0"/>
              <a:ea typeface="Nirmala UI" panose="020B0502040204020203" pitchFamily="34" charset="0"/>
              <a:cs typeface="Nirmala UI" panose="020B0502040204020203" pitchFamily="34" charset="0"/>
            </a:rPr>
            <a:t>यद्यपि उसने बहुतों को चंगा किया, फिर भी उन्होंने उसे स्वीकार नहीं किया (पद्य 4)</a:t>
          </a:r>
          <a:endParaRPr lang="en-US" sz="16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895345" y="156973"/>
        <a:ext cx="2961245" cy="925389"/>
      </dsp:txXfrm>
    </dsp:sp>
    <dsp:sp modelId="{24448896-CA1D-4883-BE3F-84CB5DDCC757}">
      <dsp:nvSpPr>
        <dsp:cNvPr id="0" name=""/>
        <dsp:cNvSpPr/>
      </dsp:nvSpPr>
      <dsp:spPr>
        <a:xfrm>
          <a:off x="7974521"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82815"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क्रूस पर अपनी मृत्यु के द्वारा वह हमें उद्धार प्रदान करता है (पद्य 5)</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82815"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64542"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परमेश्वर ने हमारे सभी पापों का भार उस पर डाल दिया (पद्य 6)</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864542" y="1321935"/>
        <a:ext cx="2961245" cy="925389"/>
      </dsp:txXfrm>
    </dsp:sp>
    <dsp:sp modelId="{AE878031-4BBF-4EF4-9556-33969B6A0D0E}">
      <dsp:nvSpPr>
        <dsp:cNvPr id="0" name=""/>
        <dsp:cNvSpPr/>
      </dsp:nvSpPr>
      <dsp:spPr>
        <a:xfrm>
          <a:off x="3982971"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866095" y="1321935"/>
          <a:ext cx="3000244"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hi-IN" sz="1600" b="1" kern="1200" noProof="0" dirty="0">
              <a:latin typeface="Nirmala UI" panose="020B0502040204020203" pitchFamily="34" charset="0"/>
              <a:ea typeface="Nirmala UI" panose="020B0502040204020203" pitchFamily="34" charset="0"/>
              <a:cs typeface="Nirmala UI" panose="020B0502040204020203" pitchFamily="34" charset="0"/>
            </a:rPr>
            <a:t>उसने अपने दोष लगानेवालों के सामने अपना बचाव नहीं किया (पद्य 7)</a:t>
          </a:r>
          <a:endParaRPr lang="en-US" sz="16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866095" y="1321935"/>
        <a:ext cx="3000244" cy="925389"/>
      </dsp:txXfrm>
    </dsp:sp>
    <dsp:sp modelId="{A3375F40-8DD6-4373-81D7-EE4B422B8BEF}">
      <dsp:nvSpPr>
        <dsp:cNvPr id="0" name=""/>
        <dsp:cNvSpPr/>
      </dsp:nvSpPr>
      <dsp:spPr>
        <a:xfrm>
          <a:off x="7964771"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2565"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उस पर मुकदमा चलाया गया और मृत्यु की दण्डाज्ञा दी गई (पद्य 8)</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92565"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4292"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उसे धनवानों के साथ दफनाया गया (पद्य 9ए)</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874292" y="2486898"/>
        <a:ext cx="2961245" cy="925389"/>
      </dsp:txXfrm>
    </dsp:sp>
    <dsp:sp modelId="{12656DD7-776A-4FBB-B7F0-7C60A02F2F49}">
      <dsp:nvSpPr>
        <dsp:cNvPr id="0" name=""/>
        <dsp:cNvSpPr/>
      </dsp:nvSpPr>
      <dsp:spPr>
        <a:xfrm>
          <a:off x="3992721"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895345"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उसने कभी पाप नहीं किया (पद्य 9बी)</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895345" y="2486898"/>
        <a:ext cx="2961245" cy="925389"/>
      </dsp:txXfrm>
    </dsp:sp>
    <dsp:sp modelId="{5B87B8EE-EC59-410A-BC31-2F01366AE4A7}">
      <dsp:nvSpPr>
        <dsp:cNvPr id="0" name=""/>
        <dsp:cNvSpPr/>
      </dsp:nvSpPr>
      <dsp:spPr>
        <a:xfrm>
          <a:off x="7974521"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79494"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अपने प्रायश्चित की मृत्यु के बाद वह फिर जी उठा (पद्य 10)</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79494"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25332" y="3651860"/>
          <a:ext cx="303302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एक दिन वह उन लोगों के साथ रहेगा जिन्हें उसने छुड़ाया है (पद्य 11)</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4825332" y="3651860"/>
        <a:ext cx="3033025" cy="925389"/>
      </dsp:txXfrm>
    </dsp:sp>
    <dsp:sp modelId="{CD8BC6EB-CBE6-4AFE-872D-39830C0A1935}">
      <dsp:nvSpPr>
        <dsp:cNvPr id="0" name=""/>
        <dsp:cNvSpPr/>
      </dsp:nvSpPr>
      <dsp:spPr>
        <a:xfrm>
          <a:off x="3979651"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18165"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इस बीच, वह हमारे लिए मध्यस्थता करता है (पद्य 12)</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918165" y="3651860"/>
        <a:ext cx="2961245" cy="925389"/>
      </dsp:txXfrm>
    </dsp:sp>
    <dsp:sp modelId="{A6C372CA-8BFD-4004-8FB0-0CAC06FFF0DA}">
      <dsp:nvSpPr>
        <dsp:cNvPr id="0" name=""/>
        <dsp:cNvSpPr/>
      </dsp:nvSpPr>
      <dsp:spPr>
        <a:xfrm>
          <a:off x="7997341"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hi-IN" sz="5600" b="1" dirty="0">
                <a:ln w="10160">
                  <a:solidFill>
                    <a:schemeClr val="accent5"/>
                  </a:solidFill>
                  <a:prstDash val="solid"/>
                </a:ln>
                <a:solidFill>
                  <a:srgbClr val="FFFFFF"/>
                </a:solidFill>
                <a:effectLst>
                  <a:outerShdw blurRad="38100" dist="22860" dir="5400000" algn="tl" rotWithShape="0">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भविष्यद्वक्ता का बुलावा</a:t>
            </a:r>
            <a:endParaRPr lang="en-US" sz="5600" b="1" noProof="0" dirty="0">
              <a:ln w="10160">
                <a:solidFill>
                  <a:schemeClr val="accent5"/>
                </a:solidFill>
                <a:prstDash val="solid"/>
              </a:ln>
              <a:solidFill>
                <a:srgbClr val="FFFFFF"/>
              </a:solidFill>
              <a:effectLst>
                <a:outerShdw blurRad="38100" dist="22860" dir="5400000" algn="tl" rotWithShape="0">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hi-IN" sz="1600" b="1" dirty="0">
                <a:solidFill>
                  <a:srgbClr val="145423"/>
                </a:solidFill>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lang="en-US" sz="1600" b="1" noProof="0" dirty="0">
              <a:solidFill>
                <a:srgbClr val="145423"/>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9">
            <a:extLst>
              <a:ext uri="{FF2B5EF4-FFF2-40B4-BE49-F238E27FC236}">
                <a16:creationId xmlns:a16="http://schemas.microsoft.com/office/drawing/2014/main" id="{63E2B7C3-8E65-214C-5622-83878326CEF5}"/>
              </a:ext>
            </a:extLst>
          </p:cNvPr>
          <p:cNvSpPr txBox="1"/>
          <p:nvPr/>
        </p:nvSpPr>
        <p:spPr>
          <a:xfrm>
            <a:off x="7497481" y="5810350"/>
            <a:ext cx="4418596" cy="338554"/>
          </a:xfrm>
          <a:prstGeom prst="rect">
            <a:avLst/>
          </a:prstGeom>
          <a:noFill/>
        </p:spPr>
        <p:txBody>
          <a:bodyPr wrap="square" rtlCol="0">
            <a:spAutoFit/>
          </a:bodyPr>
          <a:lstStyle/>
          <a:p>
            <a:pPr algn="ctr"/>
            <a:r>
              <a:rPr lang="hi-IN" sz="1600" b="1" dirty="0">
                <a:solidFill>
                  <a:srgbClr val="145423"/>
                </a:solidFill>
                <a:latin typeface="Nirmala UI" panose="020B0502040204020203" pitchFamily="34" charset="0"/>
                <a:ea typeface="Nirmala UI" panose="020B0502040204020203" pitchFamily="34" charset="0"/>
                <a:cs typeface="Nirmala UI" panose="020B0502040204020203" pitchFamily="34" charset="0"/>
              </a:rPr>
              <a:t>पाठ 2 अक्टूबर 10, 2026 के लिए</a:t>
            </a:r>
            <a:endParaRPr lang="en-US" sz="1600" b="1" noProof="0" dirty="0">
              <a:solidFill>
                <a:srgbClr val="145423"/>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941869" y="1510747"/>
            <a:ext cx="3054662" cy="2585323"/>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kumimoji="0" lang="en-US" sz="24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r>
              <a:rPr lang="hi-IN" sz="2400" b="1" i="1" dirty="0">
                <a:solidFill>
                  <a:srgbClr val="156082">
                    <a:lumMod val="75000"/>
                  </a:srgbClr>
                </a:solidFill>
                <a:latin typeface="Nirmala UI" panose="020B0502040204020203" pitchFamily="34" charset="0"/>
                <a:ea typeface="Nirmala UI" panose="020B0502040204020203" pitchFamily="34" charset="0"/>
                <a:cs typeface="Nirmala UI" panose="020B0502040204020203" pitchFamily="34" charset="0"/>
              </a:rPr>
              <a:t>“तब मैं ने प्रभु का यह वचन सुना, “मैं किसको भेजूँ, और हमारी ओर से कौन जाएगा?” तब मैं ने कहा, “मैं यहाँ हूँ! मुझे भेज।’</a:t>
            </a:r>
            <a:r>
              <a:rPr kumimoji="0" lang="en-US" sz="24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br>
              <a:rPr kumimoji="0" lang="en-US" sz="24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rPr>
            </a:br>
            <a:r>
              <a:rPr kumimoji="0" lang="en-US" sz="18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a:t>
            </a:r>
            <a:r>
              <a:rPr lang="hi-IN" b="1" i="1" dirty="0">
                <a:solidFill>
                  <a:srgbClr val="156082">
                    <a:lumMod val="75000"/>
                  </a:srgbClr>
                </a:solidFill>
                <a:latin typeface="Nirmala UI" panose="020B0502040204020203" pitchFamily="34" charset="0"/>
                <a:ea typeface="Nirmala UI" panose="020B0502040204020203" pitchFamily="34" charset="0"/>
                <a:cs typeface="Nirmala UI" panose="020B0502040204020203" pitchFamily="34" charset="0"/>
              </a:rPr>
              <a:t>यशायाह</a:t>
            </a:r>
            <a:r>
              <a:rPr lang="en-US" b="1" i="1" dirty="0">
                <a:solidFill>
                  <a:srgbClr val="156082">
                    <a:lumMod val="75000"/>
                  </a:srgbClr>
                </a:solidFill>
                <a:latin typeface="Nirmala UI" panose="020B0502040204020203" pitchFamily="34" charset="0"/>
                <a:ea typeface="Nirmala UI" panose="020B0502040204020203" pitchFamily="34" charset="0"/>
                <a:cs typeface="Nirmala UI" panose="020B0502040204020203" pitchFamily="34" charset="0"/>
              </a:rPr>
              <a:t> </a:t>
            </a:r>
            <a:r>
              <a:rPr kumimoji="0" lang="en-US" sz="18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rPr>
              <a:t>6:8)</a:t>
            </a:r>
            <a:endParaRPr kumimoji="0" lang="en-US" sz="2400" b="1" i="1" u="none" strike="noStrike" kern="1200" cap="none" spc="0" normalizeH="0" baseline="0" noProof="0" dirty="0">
              <a:ln>
                <a:noFill/>
              </a:ln>
              <a:solidFill>
                <a:srgbClr val="15608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hi-IN" sz="2000" b="1" dirty="0">
                <a:solidFill>
                  <a:srgbClr val="373574"/>
                </a:solidFill>
                <a:latin typeface="Nirmala UI" panose="020B0502040204020203" pitchFamily="34" charset="0"/>
                <a:ea typeface="Nirmala UI" panose="020B0502040204020203" pitchFamily="34" charset="0"/>
                <a:cs typeface="Nirmala UI" panose="020B0502040204020203" pitchFamily="34" charset="0"/>
              </a:rPr>
              <a:t>अब्राहम:</a:t>
            </a:r>
            <a:r>
              <a:rPr lang="en-US" sz="2000" b="1" noProof="0" dirty="0">
                <a:latin typeface="Nirmala UI" panose="020B0502040204020203" pitchFamily="34" charset="0"/>
                <a:ea typeface="Nirmala UI" panose="020B0502040204020203" pitchFamily="34" charset="0"/>
                <a:cs typeface="Nirmala UI" panose="020B0502040204020203" pitchFamily="34" charset="0"/>
              </a:rPr>
              <a:t> </a:t>
            </a:r>
            <a:r>
              <a:rPr lang="hi-IN" sz="2000" b="1" dirty="0">
                <a:latin typeface="Nirmala UI" panose="020B0502040204020203" pitchFamily="34" charset="0"/>
                <a:ea typeface="Nirmala UI" panose="020B0502040204020203" pitchFamily="34" charset="0"/>
                <a:cs typeface="Nirmala UI" panose="020B0502040204020203" pitchFamily="34" charset="0"/>
              </a:rPr>
              <a:t>वाचा का भविष्यद्वक्ता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800"/>
              </a:spcBef>
            </a:pPr>
            <a:r>
              <a:rPr lang="hi-IN" sz="2000" b="1" dirty="0">
                <a:solidFill>
                  <a:srgbClr val="723574"/>
                </a:solidFill>
                <a:latin typeface="Nirmala UI" panose="020B0502040204020203" pitchFamily="34" charset="0"/>
                <a:ea typeface="Nirmala UI" panose="020B0502040204020203" pitchFamily="34" charset="0"/>
                <a:cs typeface="Nirmala UI" panose="020B0502040204020203" pitchFamily="34" charset="0"/>
              </a:rPr>
              <a:t>एलिय्याह:</a:t>
            </a:r>
            <a:r>
              <a:rPr lang="en-US" sz="2000" b="1" noProof="0" dirty="0">
                <a:latin typeface="Nirmala UI" panose="020B0502040204020203" pitchFamily="34" charset="0"/>
                <a:ea typeface="Nirmala UI" panose="020B0502040204020203" pitchFamily="34" charset="0"/>
                <a:cs typeface="Nirmala UI" panose="020B0502040204020203" pitchFamily="34" charset="0"/>
              </a:rPr>
              <a:t> </a:t>
            </a:r>
            <a:r>
              <a:rPr lang="hi-IN" sz="2000" b="1" dirty="0">
                <a:latin typeface="Nirmala UI" panose="020B0502040204020203" pitchFamily="34" charset="0"/>
                <a:ea typeface="Nirmala UI" panose="020B0502040204020203" pitchFamily="34" charset="0"/>
                <a:cs typeface="Nirmala UI" panose="020B0502040204020203" pitchFamily="34" charset="0"/>
              </a:rPr>
              <a:t>पुनर्स्थापना का भविष्यद्वक्ता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800"/>
              </a:spcBef>
            </a:pPr>
            <a:r>
              <a:rPr lang="hi-IN" sz="2000" b="1" dirty="0">
                <a:solidFill>
                  <a:srgbClr val="98465F"/>
                </a:solidFill>
                <a:latin typeface="Nirmala UI" panose="020B0502040204020203" pitchFamily="34" charset="0"/>
                <a:ea typeface="Nirmala UI" panose="020B0502040204020203" pitchFamily="34" charset="0"/>
                <a:cs typeface="Nirmala UI" panose="020B0502040204020203" pitchFamily="34" charset="0"/>
              </a:rPr>
              <a:t>यशायाह:</a:t>
            </a:r>
            <a:r>
              <a:rPr lang="en-US" sz="2000" b="1" noProof="0" dirty="0">
                <a:latin typeface="Nirmala UI" panose="020B0502040204020203" pitchFamily="34" charset="0"/>
                <a:ea typeface="Nirmala UI" panose="020B0502040204020203" pitchFamily="34" charset="0"/>
                <a:cs typeface="Nirmala UI" panose="020B0502040204020203" pitchFamily="34" charset="0"/>
              </a:rPr>
              <a:t> </a:t>
            </a:r>
            <a:r>
              <a:rPr lang="hi-IN" sz="2000" b="1" dirty="0">
                <a:latin typeface="Nirmala UI" panose="020B0502040204020203" pitchFamily="34" charset="0"/>
                <a:ea typeface="Nirmala UI" panose="020B0502040204020203" pitchFamily="34" charset="0"/>
                <a:cs typeface="Nirmala UI" panose="020B0502040204020203" pitchFamily="34" charset="0"/>
              </a:rPr>
              <a:t>मसीहाई भविष्यद्वक्ता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800"/>
              </a:spcBef>
            </a:pPr>
            <a:r>
              <a:rPr lang="hi-IN" sz="2000" b="1" dirty="0">
                <a:solidFill>
                  <a:srgbClr val="744235"/>
                </a:solidFill>
                <a:latin typeface="Nirmala UI" panose="020B0502040204020203" pitchFamily="34" charset="0"/>
                <a:ea typeface="Nirmala UI" panose="020B0502040204020203" pitchFamily="34" charset="0"/>
                <a:cs typeface="Nirmala UI" panose="020B0502040204020203" pitchFamily="34" charset="0"/>
              </a:rPr>
              <a:t>दानिय्येल: </a:t>
            </a:r>
            <a:r>
              <a:rPr lang="hi-IN" sz="2000" b="1" dirty="0">
                <a:latin typeface="Nirmala UI" panose="020B0502040204020203" pitchFamily="34" charset="0"/>
                <a:ea typeface="Nirmala UI" panose="020B0502040204020203" pitchFamily="34" charset="0"/>
                <a:cs typeface="Nirmala UI" panose="020B0502040204020203" pitchFamily="34" charset="0"/>
              </a:rPr>
              <a:t>भविष्य का भविष्यद्वक्ता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800"/>
              </a:spcBef>
            </a:pPr>
            <a:r>
              <a:rPr lang="hi-IN" sz="2000" b="1" dirty="0">
                <a:solidFill>
                  <a:srgbClr val="746435"/>
                </a:solidFill>
                <a:latin typeface="Nirmala UI" panose="020B0502040204020203" pitchFamily="34" charset="0"/>
                <a:ea typeface="Nirmala UI" panose="020B0502040204020203" pitchFamily="34" charset="0"/>
                <a:cs typeface="Nirmala UI" panose="020B0502040204020203" pitchFamily="34" charset="0"/>
              </a:rPr>
              <a:t>यूहन्ना बपतिस्मा देनेवाला: </a:t>
            </a:r>
            <a:r>
              <a:rPr lang="hi-IN" sz="2000" b="1" dirty="0">
                <a:latin typeface="Nirmala UI" panose="020B0502040204020203" pitchFamily="34" charset="0"/>
                <a:ea typeface="Nirmala UI" panose="020B0502040204020203" pitchFamily="34" charset="0"/>
                <a:cs typeface="Nirmala UI" panose="020B0502040204020203" pitchFamily="34" charset="0"/>
              </a:rPr>
              <a:t>मार्ग सीधा करनेवाला भविष्यद्वक्ता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अब्राहम (पुराने नियम के पहले भविष्यद्वक्ता) से लेकर यूहन्ना बपतिस्मा देनेवाले (नए नियम के पहले भविष्यद्वक्ता) तक लगभग 1,900 वर्ष का अंतर है।</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1406"/>
            </a:xfrm>
            <a:prstGeom prst="rect">
              <a:avLst/>
            </a:prstGeom>
            <a:noFill/>
          </p:spPr>
          <p:txBody>
            <a:bodyPr wrap="square" rtlCol="0">
              <a:spAutoFit/>
            </a:bodyPr>
            <a:lstStyle/>
            <a:p>
              <a:pPr algn="ctr">
                <a:lnSpc>
                  <a:spcPts val="1400"/>
                </a:lnSpc>
              </a:pPr>
              <a:r>
                <a:rPr lang="hi-IN" sz="1300" b="1" dirty="0">
                  <a:latin typeface="Nirmala UI" panose="020B0502040204020203" pitchFamily="34" charset="0"/>
                  <a:ea typeface="Nirmala UI" panose="020B0502040204020203" pitchFamily="34" charset="0"/>
                  <a:cs typeface="Nirmala UI" panose="020B0502040204020203" pitchFamily="34" charset="0"/>
                </a:rPr>
                <a:t>±1,900 </a:t>
              </a:r>
              <a:endParaRPr lang="en-US" sz="1300" b="1" dirty="0">
                <a:latin typeface="Nirmala UI" panose="020B0502040204020203" pitchFamily="34" charset="0"/>
                <a:ea typeface="Nirmala UI" panose="020B0502040204020203" pitchFamily="34" charset="0"/>
                <a:cs typeface="Nirmala UI" panose="020B0502040204020203" pitchFamily="34" charset="0"/>
              </a:endParaRPr>
            </a:p>
            <a:p>
              <a:pPr algn="ctr">
                <a:lnSpc>
                  <a:spcPts val="1400"/>
                </a:lnSpc>
              </a:pPr>
              <a:r>
                <a:rPr lang="hi-IN" sz="1300" b="1" dirty="0">
                  <a:latin typeface="Nirmala UI" panose="020B0502040204020203" pitchFamily="34" charset="0"/>
                  <a:ea typeface="Nirmala UI" panose="020B0502040204020203" pitchFamily="34" charset="0"/>
                  <a:cs typeface="Nirmala UI" panose="020B0502040204020203" pitchFamily="34" charset="0"/>
                </a:rPr>
                <a:t>वर्ष</a:t>
              </a:r>
              <a:endParaRPr lang="en-US" sz="13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hi-IN" sz="14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अब्राहम — ईसा पूर्व 19वीं शताब्दी</a:t>
              </a:r>
              <a:endParaRPr lang="en-US" sz="14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646122"/>
              <a:ext cx="1381125" cy="954107"/>
            </a:xfrm>
            <a:prstGeom prst="rect">
              <a:avLst/>
            </a:prstGeom>
            <a:noFill/>
          </p:spPr>
          <p:txBody>
            <a:bodyPr wrap="square" rtlCol="0">
              <a:spAutoFit/>
            </a:bodyPr>
            <a:lstStyle/>
            <a:p>
              <a:pPr algn="ctr"/>
              <a:r>
                <a:rPr lang="hi-IN" sz="1400" b="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बपतिस्मा देनेवाला — ईस्वी सन् 1वीं शताब्दी</a:t>
              </a:r>
              <a:endParaRPr lang="en-US" sz="14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इन भविष्यद्वक्ताओं को कैसे चुना गया? उन्होंने अपने भविष्यद्वक्ता के बुलावे का किस प्रकार उत्तर दिया?</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569707"/>
            <a:ext cx="8786814"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बीच, अन्य भविष्यद्वक्ताओं को लोगों और परमेश्वर के बीच संबंध को पुनःस्थापित करने और मसीहा की प्रतीक्षा को बनाए रखने के लिए बुलाया गया। कुछ ने तो मसीहा के आगमन का ठीक समय भी बताया।</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770497"/>
            <a:ext cx="8801100"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पहले ने “वंशज” के द्वारा वाचा की घोषणा की। दूसरे ने “वंशज” (यीशु) के आगमन की घोषणा की, जो प्रतिज्ञा की गई वाचा को पूरा करनेवाला था।</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hi-IN" sz="4400" b="1" spc="300" dirty="0">
                <a:ln/>
                <a:solidFill>
                  <a:schemeClr val="accent3"/>
                </a:solidFill>
                <a:effectLst>
                  <a:outerShdw blurRad="50800" dist="63500" dir="13320000" algn="ctr" rotWithShape="0">
                    <a:schemeClr val="bg1"/>
                  </a:outerShdw>
                </a:effectLst>
                <a:latin typeface="Nirmala UI" panose="020B0502040204020203" pitchFamily="34" charset="0"/>
                <a:ea typeface="Nirmala UI" panose="020B0502040204020203" pitchFamily="34" charset="0"/>
                <a:cs typeface="Nirmala UI" panose="020B0502040204020203" pitchFamily="34" charset="0"/>
              </a:rPr>
              <a:t>अब्राहम: वाचा का भविष्यद्वक्ता</a:t>
            </a:r>
            <a:endParaRPr lang="en-US" sz="4400" b="1" spc="300" noProof="0" dirty="0">
              <a:ln/>
              <a:solidFill>
                <a:schemeClr val="accent3"/>
              </a:solidFill>
              <a:effectLst>
                <a:outerShdw blurRad="50800" dist="63500" dir="13320000" algn="ctr" rotWithShape="0">
                  <a:schemeClr val="bg1"/>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“यहोवा ने अब्राम से कहा, “अपने देश, और अपने कुटुम्बियों, और अपने पिता के घर को छोड़कर उस देश में चला जा जो मैं तुझे दिखाऊँगा।’” </a:t>
            </a:r>
            <a:r>
              <a:rPr lang="hi-IN" sz="1400"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(उत्पत्ति  12:1)</a:t>
            </a:r>
            <a:endParaRPr lang="en-US" sz="1400" b="1" i="1" noProof="0"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अब्राहम पहला व्यक्ति है जिसे “भविष्यद्वक्ता” कहा गया है (उत्पत्ति 20:7)। परमेश्वर ने उसे सीधे बुलाया और उसके चारों ओर फैली मूर्तिपूजा और अनैतिकता को छोड़कर एक अज्ञात स्थान पर जाने के लिए कहा (उत्पत्ति 12:1)।</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877688"/>
            <a:ext cx="7791451" cy="969496"/>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उसने इस बुलाहट का उत्तर कैसे दिया? “विश्‍वास ही से अब्राहम जब बुलाया गया तो आज्ञा मानकर ऐसी जगह निकल गया जिसे मीरास में लेनेवाला था; और यह न जानता था कि मैं किधर जाता हूँ, तौभी निकल गया।” (इब्रानियों 11:8)।</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बुलाहट के साथ कई प्रतिज्ञाएँ भी दी गईं। उस पर परमेश्वर की आशीष होगी, वह प्रतिष्ठित होगा, और उसके द्वारा “भूमण्डल के सारे कुलों” तक आशीष पहुँचेगी (उत्पत्ति 12:2-3)।</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969496"/>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एक भविष्यद्वक्ता के रूप में, अब्राहम को आनेवाली विपत्ति की घोषणा करने के लिए नहीं, बल्कि सच्चे परमेश्वर को प्रकट करने और मसीहा के द्वारा उद्धार की प्रतिज्ञा को प्रकट करने के लिए बुलाया गया था।</a:t>
            </a:r>
            <a:endParaRPr lang="en-US"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hi-IN" sz="4400" b="1" spc="300" dirty="0">
                <a:ln/>
                <a:solidFill>
                  <a:schemeClr val="accent3"/>
                </a:solidFill>
                <a:effectLst>
                  <a:outerShdw blurRad="50800" dist="63500" dir="13320000" algn="ctr" rotWithShape="0">
                    <a:schemeClr val="bg1"/>
                  </a:outerShdw>
                </a:effectLst>
                <a:latin typeface="Nirmala UI" panose="020B0502040204020203" pitchFamily="34" charset="0"/>
                <a:ea typeface="Nirmala UI" panose="020B0502040204020203" pitchFamily="34" charset="0"/>
                <a:cs typeface="Nirmala UI" panose="020B0502040204020203" pitchFamily="34" charset="0"/>
              </a:rPr>
              <a:t>अब्राहम: वाचा का भविष्यद्वक्ता</a:t>
            </a:r>
            <a:endParaRPr lang="en-US" sz="4400" b="1" spc="300" noProof="0" dirty="0">
              <a:ln/>
              <a:solidFill>
                <a:schemeClr val="accent3"/>
              </a:solidFill>
              <a:effectLst>
                <a:outerShdw blurRad="50800" dist="63500" dir="13320000" algn="ctr" rotWithShape="0">
                  <a:schemeClr val="bg1"/>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“यहोवा ने अब्राम से कहा, “अपने देश, और अपने कुटुम्बियों, और अपने पिता के घर को छोड़कर उस देश में चला जा जो मैं तुझे दिखाऊँगा।’” </a:t>
            </a:r>
            <a:r>
              <a:rPr lang="hi-IN" sz="1400"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(उत्पत्ति  12:1)</a:t>
            </a:r>
            <a:endParaRPr lang="en-US" sz="1400" b="1" i="1" noProof="0"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2705406176"/>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273355929"/>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कनान में अपने प्रवास के दौरान, अब्राहम (जिसका मूल नाम अब्राम था) की परमेश्वर के साथ कई बार भेंट हुई, जिसमें उसे विभिन्न सन्देश मिले:</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hi-IN" sz="4400" b="1" spc="300" dirty="0">
                <a:ln w="12700">
                  <a:noFill/>
                  <a:prstDash val="solid"/>
                </a:ln>
                <a:solidFill>
                  <a:srgbClr val="FFFFFF"/>
                </a:solidFill>
                <a:effectLst>
                  <a:outerShdw blurRad="38100" dist="22860" dir="7800000" algn="tl" rotWithShape="0">
                    <a:schemeClr val="accent5">
                      <a:lumMod val="50000"/>
                      <a:alpha val="86000"/>
                    </a:schemeClr>
                  </a:outerShdw>
                </a:effectLst>
                <a:latin typeface="Nirmala UI" panose="020B0502040204020203" pitchFamily="34" charset="0"/>
                <a:ea typeface="Nirmala UI" panose="020B0502040204020203" pitchFamily="34" charset="0"/>
                <a:cs typeface="Nirmala UI" panose="020B0502040204020203" pitchFamily="34" charset="0"/>
              </a:rPr>
              <a:t>एलिय्याह: पुनर्स्थापना का भविष्यद्वक्ता</a:t>
            </a:r>
            <a:endPar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hi-IN"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“सुन, तू तो उस कुचले हुए नरकट अर्थात् मिस्र पर भरोसा रखता है, उस पर यदि कोई टेक लगाए, तो वह उसके हाथ में चुभकर छेदेगा। मिस्र का राजा फ़िरौन अपने सब भरोसा रखनेवालों के लिये ऐसा ही है।” </a:t>
            </a:r>
            <a:r>
              <a:rPr lang="hi-IN" sz="1400"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(2 राजाओं 18:21)</a:t>
            </a:r>
            <a:endParaRPr lang="en-US" sz="1400" b="1" i="1" noProof="0"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487481" cy="1846659"/>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आहाब और ईज़ेबेल इस्राएल राष्ट्र को गंभीर धर्मत्याग की ओर ले गए थे। केवल कुछ ही लोग परमेश्वर की सेवा करते थे; बाकी बाल, अशेरा और अन्य देवताओं की उपासना करते थे। इसी परिस्थिति में, परमेश्वर ने भविष्यद्वक्ता एलिय्याह को अपने चुने हुए लोगों के साथ अपने संबंध को पुनर्स्थापित करने के लिए बुलाया (1 राजाओं 17:1)।</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608828"/>
            <a:ext cx="6591977" cy="1261884"/>
          </a:xfrm>
          <a:prstGeom prst="rect">
            <a:avLst/>
          </a:prstGeom>
          <a:noFill/>
        </p:spPr>
        <p:txBody>
          <a:bodyPr wrap="square">
            <a:spAutoFit/>
          </a:bodyPr>
          <a:lstStyle/>
          <a:p>
            <a:pPr>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भविष्यद्वक्ता एलिय्याह का सन्देश—मूर्तिपूजा को छोड़कर परमेश्वर की ओर लौटना—दूसरे आगमन से पहले फिर से सामर्थ्य के साथ घोषित किया जाएगा। इसका मुख्य उद्देश्य है: पारिवारिक वेदी को पुनर्स्थापित करना (मलाकी 4:5-6)।</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3066148"/>
            <a:ext cx="6487481" cy="1554272"/>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कई वर्षों के सूखे के बाद, एलिय्याह ने इस्राएल को कर्मेल पर्वत पर बुलाया और उन्हें परमेश्वर की ओर लौटने के लिए प्रेरित किया, लेकिन उन्होंने कोई प्रतिक्रिया नहीं दी (1 राजाओं 18:21)। सच्चे परमेश्वर को पहचानने के लिए उन्हें एक आश्चर्यकर्म की आवश्यकता थी (1 राजाओं 18:30-39)।</a:t>
            </a:r>
            <a:endParaRPr lang="en-US"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882225"/>
            <a:ext cx="6487481" cy="969496"/>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परिवार के माध्यम से, कलीसिया, समुदायों और राष्ट्रों में आराधना पुनर्स्थापित की जाएगी। यह कार्य कौन करेगा? आज समाज को जिस एलिय्याह की आवश्यकता है, वह आप और मैं हैं।</a:t>
            </a:r>
            <a:endParaRPr lang="en-US"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hi-IN"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मसीहाई भविष्यद्वक्ता</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hi-IN" b="1" i="1"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तो सब के सब भेड़ों के समान भटक गए थे; हम में से हर एक ने अपना अपना मार्ग लिया; और यहोवा ने हम सभों के अधर्म का बोझ उसी पर लाद दिया।” </a:t>
            </a:r>
            <a:r>
              <a:rPr lang="hi-IN" sz="1400" b="1" i="1"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53:6)</a:t>
            </a:r>
            <a:endParaRPr lang="en-US" sz="1400" b="1" i="1" noProof="0"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346178"/>
            <a:ext cx="6699746" cy="923330"/>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यशायाह को लोगों से अपने पाप को स्वीकार करने और परमेश्वर की क्षमा को ग्रहण करने के लिए कहने के लिए बुलाया गया था (यशायाह 1:18)।</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206963"/>
            <a:ext cx="8899527" cy="1200329"/>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जब राजा उज्जियाह की मृत्यु हुई, तब यशायाह को एक प्रभावशाली दर्शन मिला, जिसे वह अपनी पूरी सेवकाई के दौरान याद रखता रहा: परमेश्वर अपने पवित्र मन्दिर में था और जब डेवढ़ियों की नींवें डोल उठीं, तब अपनी अयोग्यता के कारण भविष्यद्वक्ता का हृदय भी काँप उठा (यशायाह 6:1-5)।</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इसमें कोई आश्चर्य नहीं कि यशायाह की पुस्तक को “आदि-सुसमाचार” कहा जाता है (अर्थात्, सुसमाचार से पहले का सुसमाचार)।</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4110956"/>
            <a:ext cx="9043754" cy="646331"/>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उसकी लम्बी सेवकाई में न केवल पश्चाताप का आह्वान शामिल था, बल्कि उसने विशेष रूप से यीशु, मसीहा के कार्य की घोषणा की।</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94552"/>
            <a:ext cx="9043754" cy="646331"/>
          </a:xfrm>
          <a:prstGeom prst="rect">
            <a:avLst/>
          </a:prstGeom>
          <a:noFill/>
        </p:spPr>
        <p:txBody>
          <a:bodyPr wrap="square">
            <a:spAutoFit/>
          </a:bodyPr>
          <a:lstStyle/>
          <a:p>
            <a:pPr lvl="0" algn="just">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क्षमा प्राप्त करने के बाद, वह बिना किसी भय के परमेश्वर के सन्देश की घोषणा करने में सक्षम हुआ: “मैं यहाँ हूँ! मुझे भेज” (यशायाह 6:6-8)।</a:t>
            </a:r>
            <a:endParaRPr lang="en-US"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hi-IN"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मसीहाई भविष्यद्वक्ता</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hi-IN" b="1" i="1"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तो सब के सब भेड़ों के समान भटक गए थे; हम में से हर एक ने अपना अपना मार्ग लिया; और यहोवा ने हम सभों के अधर्म का बोझ उसी पर लाद दिया।” </a:t>
            </a:r>
            <a:r>
              <a:rPr lang="hi-IN" sz="1400" b="1" i="1"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53:6)</a:t>
            </a:r>
            <a:endParaRPr lang="en-US" sz="1400" b="1" i="1" noProof="0" dirty="0">
              <a:solidFill>
                <a:schemeClr val="bg2">
                  <a:lumMod val="40000"/>
                  <a:lumOff val="6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2919530103"/>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यशायाह के अध्याय 53 में यीशु द्वारा पूरी की गई उद्धार की योजना का विस्तृत वर्णन है:</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800"/>
            <a:ext cx="12192000" cy="769441"/>
          </a:xfrm>
          <a:prstGeom prst="rect">
            <a:avLst/>
          </a:prstGeom>
          <a:noFill/>
        </p:spPr>
        <p:txBody>
          <a:bodyPr wrap="square">
            <a:spAutoFit/>
          </a:bodyPr>
          <a:lstStyle/>
          <a:p>
            <a:pPr algn="ctr"/>
            <a:r>
              <a:rPr lang="hi-IN"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rPr>
              <a:t>दानिय्येल: भविष्य का भविष्यद्वक्ता</a:t>
            </a:r>
            <a:endPar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972152" y="636991"/>
            <a:ext cx="10222030"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6">
                    <a:lumMod val="75000"/>
                  </a:schemeClr>
                </a:solidFill>
                <a:latin typeface="Nirmala UI" panose="020B0502040204020203" pitchFamily="34" charset="0"/>
                <a:ea typeface="Nirmala UI" panose="020B0502040204020203" pitchFamily="34" charset="0"/>
                <a:cs typeface="Nirmala UI" panose="020B0502040204020203" pitchFamily="34" charset="0"/>
              </a:rPr>
              <a:t>“परन्तु भेदों का प्रगटकर्ता परमेश्‍वर स्वर्ग में है; और उसी ने नबूकदनेस्सर राजा को बताया है कि अन्त के दिनों में क्या क्या होनेवाला है।” </a:t>
            </a:r>
            <a:r>
              <a:rPr lang="hi-IN" sz="1400" b="1" i="1" dirty="0">
                <a:solidFill>
                  <a:schemeClr val="accent6">
                    <a:lumMod val="75000"/>
                  </a:schemeClr>
                </a:solidFill>
                <a:latin typeface="Nirmala UI" panose="020B0502040204020203" pitchFamily="34" charset="0"/>
                <a:ea typeface="Nirmala UI" panose="020B0502040204020203" pitchFamily="34" charset="0"/>
                <a:cs typeface="Nirmala UI" panose="020B0502040204020203" pitchFamily="34" charset="0"/>
              </a:rPr>
              <a:t>(दानिय्येल 2:28ए)</a:t>
            </a:r>
            <a:endParaRPr lang="en-US" sz="1400" b="1" i="1" noProof="0" dirty="0">
              <a:solidFill>
                <a:schemeClr val="accent6">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62103"/>
          </a:xfrm>
          <a:prstGeom prst="rect">
            <a:avLst/>
          </a:prstGeom>
          <a:noFill/>
        </p:spPr>
        <p:txBody>
          <a:bodyPr wrap="square" rtlCol="0">
            <a:spAutoFit/>
          </a:bodyPr>
          <a:lstStyle/>
          <a:p>
            <a:pPr algn="just">
              <a:spcBef>
                <a:spcPts val="600"/>
              </a:spcBef>
            </a:pPr>
            <a:r>
              <a:rPr lang="hi-IN" sz="1600" b="1" dirty="0">
                <a:latin typeface="Nirmala UI" panose="020B0502040204020203" pitchFamily="34" charset="0"/>
                <a:ea typeface="Nirmala UI" panose="020B0502040204020203" pitchFamily="34" charset="0"/>
                <a:cs typeface="Nirmala UI" panose="020B0502040204020203" pitchFamily="34" charset="0"/>
              </a:rPr>
              <a:t>शुरू से ही, दानिय्येल अपनी विश्वासयोग्यता के लिए जाना जाता था। वह अपने आहार में विश्वासयोग्य था (दानिय्येल 1:8); वह परमेश्वर को महिमा देने में विश्वासयोग्य था (दानिय्येल 2:27-30); वह नबूकदनेस्सर के लिए आनेवाली विपत्ति की भविष्यवाणी करने में विश्वासयोग्य था (दानिय्येल 4:19); वह बेलशस्सर के पाप की निन्दा करने में विश्वासयोग्य था (दानिय्येल 5:22-23); वह अपने प्रार्थना के जीवन में विश्वासयोग्य था (दानिय्येल 6:10)।</a:t>
            </a:r>
            <a:endParaRPr lang="en-US" sz="16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अपने जीवन के द्वारा दिए गए सन्देश के अतिरिक्त, उसे महान विश्व साम्राज्यों के उत्थान और पतन की घोषणा करने के लिए बुलाया गया: बाबुल, फारस, यूनान, रोम और यूरोप (दानिय्येल 2, 7-12)।</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साम्राज्यों से संबंधित भविष्यवाणियों के बीच, दानिय्येल ने न्याय की घोषणा की (दानिय्येल 7:9-10) और यीशु के प्रथम आगमन का ठीक समय बताया (दानिय्येल 9:24-27)।</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उसकी भविष्यवाणियाँ आज हमें उस भाग की पूर्ति की घोषणा करने में सहायता करती हैं जो अभी पूरा होना बाकी है: परमेश्वर के राज्य का आगमन (दानिय्येल 2:44; 7:27)।</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088572"/>
            <a:ext cx="4001722" cy="3016210"/>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उसका सादा जीवन और पाप की घोषणा करने तथा तत्काल पश्चाताप का आह्वान करने का उसका दृढ़ विश्वास बहुतों को बपतिस्मा लेने के लिए प्रेरित करता था (मरकुस 1:4-6)। उसकी सेवकाई ने इस्राएल में एक ऐसा परिवर्तन ला दिया जिसका शैतान केवल कमजोर रूप से ही विरोध कर सका और अंततः भविष्यद्वक्ता की मृत्यु का कारण बना (लूका 9:9)।</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584775"/>
          </a:xfrm>
          <a:prstGeom prst="rect">
            <a:avLst/>
          </a:prstGeom>
          <a:noFill/>
        </p:spPr>
        <p:txBody>
          <a:bodyPr wrap="square">
            <a:spAutoFit/>
            <a:scene3d>
              <a:camera prst="orthographicFront"/>
              <a:lightRig rig="threePt" dir="t"/>
            </a:scene3d>
            <a:sp3d extrusionH="57150">
              <a:bevelT h="25400" prst="softRound"/>
            </a:sp3d>
          </a:bodyPr>
          <a:lstStyle/>
          <a:p>
            <a:pPr algn="ctr"/>
            <a:r>
              <a:rPr lang="hi-IN" sz="3200" b="1" dirty="0">
                <a:ln w="22225">
                  <a:noFill/>
                  <a:prstDash val="solid"/>
                </a:ln>
                <a:solidFill>
                  <a:schemeClr val="bg2">
                    <a:lumMod val="40000"/>
                    <a:lumOff val="60000"/>
                  </a:schemeClr>
                </a:solidFill>
                <a:effectLst>
                  <a:outerShdw blurRad="50800" dist="38100" dir="4200000" algn="ctr" rotWithShape="0">
                    <a:srgbClr val="FF0000"/>
                  </a:outerShdw>
                </a:effectLst>
                <a:latin typeface="Nirmala UI" panose="020B0502040204020203" pitchFamily="34" charset="0"/>
                <a:ea typeface="Nirmala UI" panose="020B0502040204020203" pitchFamily="34" charset="0"/>
                <a:cs typeface="Nirmala UI" panose="020B0502040204020203" pitchFamily="34" charset="0"/>
              </a:rPr>
              <a:t>यूहन्ना बपतिस्मा देनेवाला: मार्ग सीधा करनेवाला भविष्यद्वक्ता</a:t>
            </a:r>
            <a:endParaRPr lang="en-US" sz="3200" b="1" noProof="0" dirty="0">
              <a:ln w="22225">
                <a:noFill/>
                <a:prstDash val="solid"/>
              </a:ln>
              <a:solidFill>
                <a:schemeClr val="bg2">
                  <a:lumMod val="40000"/>
                  <a:lumOff val="60000"/>
                </a:schemeClr>
              </a:solidFill>
              <a:effectLst>
                <a:outerShdw blurRad="50800" dist="38100" dir="4200000" algn="ctr" rotWithShape="0">
                  <a:srgbClr val="FF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727587"/>
            <a:ext cx="10591800" cy="646331"/>
          </a:xfrm>
          <a:prstGeom prst="rect">
            <a:avLst/>
          </a:prstGeom>
          <a:noFill/>
        </p:spPr>
        <p:txBody>
          <a:bodyPr wrap="square">
            <a:spAutoFit/>
          </a:bodyPr>
          <a:lstStyle/>
          <a:p>
            <a:pPr algn="ctr"/>
            <a:r>
              <a:rPr lang="hi-IN" b="1" i="1" dirty="0">
                <a:solidFill>
                  <a:srgbClr val="B9F5FD"/>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ने कहा, “जैसा यशायाह भविष्यद्वक्‍ता ने कहा है: ‘मैं जंगल में एक पुकारनेवाले का शब्द हूँ कि तुम प्रभु का मार्ग सीधा करो।’” </a:t>
            </a:r>
            <a:r>
              <a:rPr lang="hi-IN" sz="1400" b="1" i="1" dirty="0">
                <a:solidFill>
                  <a:srgbClr val="B9F5FD"/>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1:23)</a:t>
            </a:r>
            <a:endParaRPr lang="en-US" sz="1400" b="1" i="1" noProof="0" dirty="0">
              <a:solidFill>
                <a:srgbClr val="B9F5FD"/>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375557"/>
            <a:ext cx="10455127" cy="1015663"/>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अन्य भविष्यद्वक्ताओं—जैसे शमूएल या यिर्मयाह—की तरह, यूहन्ना को जन्म लेने से पहले ही अलग ठहराया गया था। उसे मसीहा के अग्रदूत के रूप में एलिय्याह का कार्य करने के लिए बुलाया गया था (लूका 1:13-17)।</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677108"/>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यह कोई सुख-सुविधा का मार्ग नहीं है। यह विश्वासयोग्यता, दृढ़ विश्वास और समर्पण की माँग करता है। सुरक्षा की गारंटी नहीं है, लेकिन अनन्त जीवन की गारंटी है (हमारे लिए और उन लोगों के लिए जो आज इस सन्देश को स्वीकार करते हैं)।</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यूहन्ना का कार्य (जो एलिय्याह का कार्य भी है) अब हमारा कार्य है। हमें यीशु के आगमन की तैयारी करने के लिए बुलाया गया है, ताकि हम सब लोगों को यीशु की प्रायश्चित की मृत्यु के द्वारा पश्चाताप और उद्धार के सुसमाचार की घोषणा करें।</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893647"/>
          </a:xfrm>
          <a:prstGeom prst="rect">
            <a:avLst/>
          </a:prstGeom>
          <a:noFill/>
        </p:spPr>
        <p:txBody>
          <a:bodyPr wrap="square">
            <a:spAutoFit/>
          </a:bodyPr>
          <a:lstStyle/>
          <a:p>
            <a:pPr algn="just">
              <a:spcBef>
                <a:spcPts val="600"/>
              </a:spcBef>
            </a:pPr>
            <a:r>
              <a:rPr lang="hi-IN" sz="2600" b="1"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rPr>
              <a:t>“आज पृथ्वी पर परमेश्वर की कलीसिया के लिए—उसकी दाख की बारी के रखवालों के लिए—भविष्यद्वक्ताओं के द्वारा दिए गए सलाह और चेतावनी के सन्देश विशेष रूप से मूल्यवान हैं, जिन्होंने मानवजाति के लिए उसके अनन्त उद्देश्य को स्पष्ट किया है। भविष्यद्वक्ताओं की शिक्षाओं में, खोई हुई जाति के लिए उसका प्रेम और उनके उद्धार की उसकी योजना स्पष्ट रूप से प्रकट होती है। […] और आज उसकी कलीसिया के लिए—उन लोगों के लिए जो उसकी दाख की बारी में विश्वासयोग्य रखवालों के रूप में सेवा कर रहे हैं—परमेश्वर का सन्देश वही है जो पुराने समय के भविष्यद्वक्ता के द्वारा कहा गया था: ‘उस समय एक सुन्दर दाख की बारी होगी, तुम उसका यश गाना! 3मैं यहोवा उसकी रक्षा करता हूँ; मैं क्षण क्षण उसको सींचता रहूँगा। मैं रात–दिन उसकी रक्षा करता रहूँगा, ऐसा न हो कि कोई उसकी हानि करे’ (यशायाह 27:2-3)”</a:t>
            </a:r>
            <a:endParaRPr lang="en-US" sz="2600" b="1"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7435838" y="5634498"/>
            <a:ext cx="3983784" cy="338554"/>
          </a:xfrm>
          <a:prstGeom prst="rect">
            <a:avLst/>
          </a:prstGeom>
          <a:noFill/>
        </p:spPr>
        <p:txBody>
          <a:bodyPr wrap="none" rtlCol="0">
            <a:spAutoFit/>
          </a:bodyPr>
          <a:lstStyle/>
          <a:p>
            <a:pPr algn="r"/>
            <a:r>
              <a:rPr lang="hi-IN" sz="1600" b="1"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rPr>
              <a:t>ई जी व्हाइट (भवक्ताओं और राजाओं, पृष्ठ 22)</a:t>
            </a:r>
            <a:endParaRPr lang="en-US" sz="1600" b="1"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hi-IN" sz="3600" b="1" dirty="0">
                <a:ln w="6600">
                  <a:solidFill>
                    <a:srgbClr val="FF66F9"/>
                  </a:solidFill>
                  <a:prstDash val="solid"/>
                </a:ln>
                <a:solidFill>
                  <a:srgbClr val="FFFFFF"/>
                </a:solidFill>
                <a:effectLst>
                  <a:outerShdw dist="38100" dir="2700000" algn="tl" rotWithShape="0">
                    <a:srgbClr val="FF66F9"/>
                  </a:outerShdw>
                </a:effectLst>
                <a:latin typeface="Nirmala UI" panose="020B0502040204020203" pitchFamily="34" charset="0"/>
                <a:ea typeface="Nirmala UI" panose="020B0502040204020203" pitchFamily="34" charset="0"/>
                <a:cs typeface="Nirmala UI" panose="020B0502040204020203" pitchFamily="34" charset="0"/>
              </a:rPr>
              <a:t>परिशिष्ट:</a:t>
            </a:r>
            <a:r>
              <a:rPr lang="en-US" sz="3600" b="1" noProof="0" dirty="0">
                <a:ln w="6600">
                  <a:solidFill>
                    <a:schemeClr val="accent2"/>
                  </a:solidFill>
                  <a:prstDash val="solid"/>
                </a:ln>
                <a:solidFill>
                  <a:srgbClr val="FFFFFF"/>
                </a:solidFill>
                <a:effectLst>
                  <a:outerShdw dist="38100" dir="2700000" algn="tl" rotWithShape="0">
                    <a:schemeClr val="accent2"/>
                  </a:outerShdw>
                </a:effectLst>
                <a:latin typeface="Nirmala UI" panose="020B0502040204020203" pitchFamily="34" charset="0"/>
                <a:ea typeface="Nirmala UI" panose="020B0502040204020203" pitchFamily="34" charset="0"/>
                <a:cs typeface="Nirmala UI" panose="020B0502040204020203" pitchFamily="34" charset="0"/>
              </a:rPr>
              <a:t> </a:t>
            </a:r>
            <a:r>
              <a:rPr lang="hi-IN"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latin typeface="Nirmala UI" panose="020B0502040204020203" pitchFamily="34" charset="0"/>
                <a:ea typeface="Nirmala UI" panose="020B0502040204020203" pitchFamily="34" charset="0"/>
                <a:cs typeface="Nirmala UI" panose="020B0502040204020203" pitchFamily="34" charset="0"/>
              </a:rPr>
              <a:t>एलेन जी. व्हाइट का भविष्यद्वक्ता के रूप में बुलावा</a:t>
            </a:r>
            <a:endPar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एलेन गोल्ड हार्मन को दिसंबर 1844 में अपना पहला दर्शन हुआ, जब वह 17 वर्ष की थी।</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831959"/>
            <a:ext cx="10230679"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दर्शन के द्वारा, परमेश्वर ने विश्वासियों को आश्वस्त किया कि वे सही मार्ग पर थे। यद्यपि आरम्भ में बहुत कम लोगों ने एलेन पर विश्वास किया, लेकिन अंततः उसे भविष्यद्वक्ता के रूप में स्वीकार किया गया। उसके सन्देशों ने आरम्भ से ही एडवेंटिस्ट लोगों को प्रोत्साहित और मार्गदर्शन दिया, और आज भी वे ऐसा ही करते हैं।</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परिस्थिति में, एलेन को एक ऐसा मार्ग दिखाया गया जो इस पृथ्वी से स्वर्गीय यरूशलेम तक जाता था, और एडवेंटिस्ट विश्वासी यीशु के मार्गदर्शन में पवित्र नगर की ओर यात्रा कर रहे थे। यदि उनकी आँखें यीशु पर टिकी रहतीं, तो वे उस मार्ग पर आगे बढ़ते। यदि वे अपनी दृष्टि हटा लेते, तो वे उस मार्ग से गिर जाते।</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विलियम मिलर ने दानिय्येल 8:14 की भविष्यवाणी की व्याख्या इस प्रकार की थी कि उसमें 1843 में यीशु के आगमन की घोषणा की गई है। बाद में 22 अक्टूबर, 1844 की तारीख निर्धारित की गई। लेकिन यीशु नहीं आया।</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732</TotalTime>
  <Words>2242</Words>
  <Application>Microsoft Office PowerPoint</Application>
  <PresentationFormat>Panorámica</PresentationFormat>
  <Paragraphs>80</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vt:lpstr>
      <vt:lpstr>Nirmala UI</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Isabel Laveda</cp:lastModifiedBy>
  <cp:revision>134</cp:revision>
  <dcterms:created xsi:type="dcterms:W3CDTF">2026-09-11T15:58:36Z</dcterms:created>
  <dcterms:modified xsi:type="dcterms:W3CDTF">2026-09-22T15:37:59Z</dcterms:modified>
</cp:coreProperties>
</file>