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63" autoAdjust="0"/>
    <p:restoredTop sz="94696" autoAdjust="0"/>
  </p:normalViewPr>
  <p:slideViewPr>
    <p:cSldViewPr snapToGrid="0">
      <p:cViewPr varScale="1">
        <p:scale>
          <a:sx n="77" d="100"/>
          <a:sy n="77" d="100"/>
        </p:scale>
        <p:origin x="132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Vjerovali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u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nauk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liječili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bolesne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zajedničko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Podijelili su ono što su imali s onima kojima je to bilo potrebno.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domovima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gdje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Gospodnju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večeru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Živjeli su s radošću i jednostavnošću srca.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slavili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Boga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Vjerovali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u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nauk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liječili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bolesne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zajedničko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Podijelili su ono što su imali s onima kojima je to bilo potrebno.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domovima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gdje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Gospodnju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večeru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Živjeli su s radošću i jednostavnošću srca.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slavili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Boga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E396-9505-4A4F-AE81-582018EB3ED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3513-E41B-4527-9EFB-DA3D0B559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83513-E41B-4527-9EFB-DA3D0B559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4" y="1233565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spc="50" dirty="0">
                <a:ln w="0"/>
                <a:solidFill>
                  <a:srgbClr val="F4B2E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" panose="02110004020202020204"/>
              </a:rPr>
              <a:t>OSNOVNO PITANJE GLASI:</a:t>
            </a:r>
            <a:endParaRPr kumimoji="0" lang="es-ES" sz="5400" b="1" i="0" u="none" strike="noStrike" kern="1200" cap="none" spc="50" normalizeH="0" baseline="0" noProof="0" dirty="0">
              <a:ln w="0"/>
              <a:solidFill>
                <a:srgbClr val="F4B2E7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50" normalizeH="0" baseline="0" noProof="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LJUBAV ILI SEBIČNOST?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1F5A123-1C6A-8C6D-84C4-7EA42CE8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3" y="5660248"/>
            <a:ext cx="3430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sr-Latn-RS" dirty="0"/>
              <a:t>2</a:t>
            </a:r>
            <a:r>
              <a:rPr lang="hr-HR" dirty="0"/>
              <a:t>. </a:t>
            </a:r>
            <a:r>
              <a:rPr lang="es-ES" dirty="0"/>
              <a:t>P</a:t>
            </a:r>
            <a:r>
              <a:rPr lang="hr-HR" dirty="0"/>
              <a:t>ouk</a:t>
            </a:r>
            <a:r>
              <a:rPr lang="es-ES" dirty="0"/>
              <a:t>a </a:t>
            </a:r>
            <a:r>
              <a:rPr lang="es-ES" dirty="0" err="1"/>
              <a:t>za</a:t>
            </a:r>
            <a:r>
              <a:rPr lang="es-ES" dirty="0"/>
              <a:t> </a:t>
            </a:r>
            <a:r>
              <a:rPr lang="en-US" dirty="0"/>
              <a:t>13</a:t>
            </a:r>
            <a:r>
              <a:rPr lang="sr-Latn-RS" dirty="0"/>
              <a:t>. travnja </a:t>
            </a:r>
            <a:r>
              <a:rPr lang="en-US" dirty="0"/>
              <a:t>202</a:t>
            </a:r>
            <a:r>
              <a:rPr lang="hr-HR" dirty="0"/>
              <a:t>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</a:t>
            </a:r>
            <a:r>
              <a:rPr lang="hr-H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AGATI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POTREBITIMA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</a:t>
            </a:r>
            <a:r>
              <a:rPr lang="hr-H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prodavali bi pokretna I nepokretna dobra I to bi dijelili svakom prema njegovoj potrebi.”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Kakav</a:t>
            </a:r>
            <a:r>
              <a:rPr lang="en-US" sz="2000" b="1" dirty="0"/>
              <a:t> je </a:t>
            </a:r>
            <a:r>
              <a:rPr lang="en-US" sz="2000" b="1" dirty="0" err="1"/>
              <a:t>učinak</a:t>
            </a:r>
            <a:r>
              <a:rPr lang="en-US" sz="2000" b="1" dirty="0"/>
              <a:t> </a:t>
            </a:r>
            <a:r>
              <a:rPr lang="hr-HR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 </a:t>
            </a:r>
            <a:r>
              <a:rPr lang="en-US" sz="2000" b="1" dirty="0" err="1"/>
              <a:t>imalo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rane</a:t>
            </a:r>
            <a:r>
              <a:rPr lang="en-US" sz="2000" b="1" dirty="0"/>
              <a:t> </a:t>
            </a:r>
            <a:r>
              <a:rPr lang="en-US" sz="2000" b="1" dirty="0" err="1"/>
              <a:t>kršćane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2,42-47)?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613169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Kristovi</a:t>
            </a:r>
            <a:r>
              <a:rPr lang="en-US" sz="2000" b="1" dirty="0"/>
              <a:t> </a:t>
            </a:r>
            <a:r>
              <a:rPr lang="en-US" sz="2000" b="1" dirty="0" err="1"/>
              <a:t>ambasadori</a:t>
            </a:r>
            <a:r>
              <a:rPr lang="en-US" sz="2000" b="1" dirty="0"/>
              <a:t>, </a:t>
            </a:r>
            <a:r>
              <a:rPr lang="en-US" sz="2000" b="1" dirty="0" err="1"/>
              <a:t>oponašali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. </a:t>
            </a:r>
            <a:r>
              <a:rPr lang="en-US" sz="2000" b="1" dirty="0" err="1"/>
              <a:t>Brigom</a:t>
            </a:r>
            <a:r>
              <a:rPr lang="en-US" sz="2000" b="1" dirty="0"/>
              <a:t> za </a:t>
            </a:r>
            <a:r>
              <a:rPr lang="en-US" sz="2000" b="1" dirty="0" err="1"/>
              <a:t>potrebe</a:t>
            </a:r>
            <a:r>
              <a:rPr lang="en-US" sz="2000" b="1" dirty="0"/>
              <a:t> </a:t>
            </a:r>
            <a:r>
              <a:rPr lang="en-US" sz="2000" b="1" dirty="0" err="1"/>
              <a:t>onih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stekli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naklonost</a:t>
            </a:r>
            <a:r>
              <a:rPr lang="en-US" sz="2000" b="1" dirty="0"/>
              <a:t> </a:t>
            </a:r>
            <a:r>
              <a:rPr lang="en-US" sz="2000" b="1" dirty="0" err="1"/>
              <a:t>cijelog</a:t>
            </a:r>
            <a:r>
              <a:rPr lang="en-US" sz="2000" b="1" dirty="0"/>
              <a:t> </a:t>
            </a:r>
            <a:r>
              <a:rPr lang="en-US" sz="2000" b="1" dirty="0" err="1"/>
              <a:t>grada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tada</a:t>
            </a:r>
            <a:r>
              <a:rPr lang="en-US" sz="2000" b="1" dirty="0"/>
              <a:t>, </a:t>
            </a:r>
            <a:r>
              <a:rPr lang="en-US" sz="2000" b="1" dirty="0" err="1"/>
              <a:t>Crkvu</a:t>
            </a:r>
            <a:r>
              <a:rPr lang="en-US" sz="2000" b="1" dirty="0"/>
              <a:t> mora </a:t>
            </a:r>
            <a:r>
              <a:rPr lang="en-US" sz="2000" b="1" dirty="0" err="1"/>
              <a:t>karakterizirati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kršćana</a:t>
            </a:r>
            <a:r>
              <a:rPr lang="en-US" sz="2000" b="1" dirty="0"/>
              <a:t> </a:t>
            </a:r>
            <a:r>
              <a:rPr lang="en-US" sz="2000" b="1" dirty="0" err="1"/>
              <a:t>jedni</a:t>
            </a:r>
            <a:r>
              <a:rPr lang="hr-HR" sz="2000" b="1" dirty="0"/>
              <a:t>h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briga</a:t>
            </a:r>
            <a:r>
              <a:rPr lang="en-US" sz="2000" b="1" dirty="0"/>
              <a:t> za </a:t>
            </a:r>
            <a:r>
              <a:rPr lang="en-US" sz="2000" b="1" dirty="0" err="1"/>
              <a:t>njihovu</a:t>
            </a:r>
            <a:r>
              <a:rPr lang="en-US" sz="2000" b="1" dirty="0"/>
              <a:t> </a:t>
            </a:r>
            <a:r>
              <a:rPr lang="en-US" sz="2000" b="1" dirty="0" err="1"/>
              <a:t>zajednicu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LJUBAV, NAŠ ZNAK IDENTITETA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imadnete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ljubav prema meni, po tom će svi znati da ste moji učenici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Ivan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210" y="2462211"/>
            <a:ext cx="70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Svaka</a:t>
            </a:r>
            <a:r>
              <a:rPr lang="en-US" sz="2000" b="1" dirty="0"/>
              <a:t> od </a:t>
            </a:r>
            <a:r>
              <a:rPr lang="en-US" sz="2000" b="1" dirty="0" err="1"/>
              <a:t>strana</a:t>
            </a:r>
            <a:r>
              <a:rPr lang="en-US" sz="2000" b="1" dirty="0"/>
              <a:t> </a:t>
            </a:r>
            <a:r>
              <a:rPr lang="en-US" sz="2000" b="1" dirty="0" err="1"/>
              <a:t>uključenih</a:t>
            </a:r>
            <a:r>
              <a:rPr lang="en-US" sz="2000" b="1" dirty="0"/>
              <a:t> u </a:t>
            </a:r>
            <a:r>
              <a:rPr lang="en-US" sz="2000" b="1" dirty="0" err="1"/>
              <a:t>kozmički</a:t>
            </a:r>
            <a:r>
              <a:rPr lang="en-US" sz="2000" b="1" dirty="0"/>
              <a:t> </a:t>
            </a:r>
            <a:r>
              <a:rPr lang="en-US" sz="2000" b="1" dirty="0" err="1"/>
              <a:t>sukob</a:t>
            </a:r>
            <a:r>
              <a:rPr lang="en-US" sz="2000" b="1" dirty="0"/>
              <a:t>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osobine</a:t>
            </a:r>
            <a:r>
              <a:rPr lang="en-US" sz="2000" b="1" dirty="0"/>
              <a:t>: </a:t>
            </a:r>
            <a:r>
              <a:rPr lang="en-US" sz="2000" b="1" dirty="0" err="1"/>
              <a:t>Sotona</a:t>
            </a:r>
            <a:r>
              <a:rPr lang="en-US" sz="2000" b="1" dirty="0"/>
              <a:t> </a:t>
            </a:r>
            <a:r>
              <a:rPr lang="en-US" sz="2000" b="1" dirty="0" err="1"/>
              <a:t>mrzi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uništava</a:t>
            </a:r>
            <a:r>
              <a:rPr lang="en-US" sz="2000" b="1" dirty="0"/>
              <a:t>; Bog </a:t>
            </a:r>
            <a:r>
              <a:rPr lang="en-US" sz="2000" b="1" dirty="0" err="1"/>
              <a:t>voli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obnavlja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Predali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koristili</a:t>
            </a:r>
            <a:r>
              <a:rPr lang="en-US" sz="2000" b="1" dirty="0"/>
              <a:t> </a:t>
            </a:r>
            <a:r>
              <a:rPr lang="en-US" sz="2000" b="1" dirty="0" err="1"/>
              <a:t>milijunima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. Ali </a:t>
            </a:r>
            <a:r>
              <a:rPr lang="en-US" sz="2000" b="1" dirty="0" err="1"/>
              <a:t>oni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skrenuli</a:t>
            </a:r>
            <a:r>
              <a:rPr lang="en-US" sz="2000" b="1" dirty="0"/>
              <a:t> </a:t>
            </a:r>
            <a:r>
              <a:rPr lang="en-US" sz="2000" b="1" dirty="0" err="1"/>
              <a:t>pozornost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 err="1"/>
              <a:t>noga</a:t>
            </a:r>
            <a:r>
              <a:rPr lang="en-US" sz="2000" b="1" dirty="0"/>
              <a:t> za </a:t>
            </a:r>
            <a:r>
              <a:rPr lang="en-US" sz="2000" b="1" dirty="0" err="1"/>
              <a:t>koga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spremni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,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hr-HR" sz="2000" b="1" dirty="0"/>
              <a:t> </a:t>
            </a:r>
            <a:r>
              <a:rPr lang="en-US" sz="2000" b="1" dirty="0" err="1"/>
              <a:t>Isusa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027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Kršćani</a:t>
            </a:r>
            <a:r>
              <a:rPr lang="en-US" sz="2000" b="1" dirty="0"/>
              <a:t> 2. </a:t>
            </a:r>
            <a:r>
              <a:rPr lang="en-US" sz="2000" b="1" dirty="0" err="1"/>
              <a:t>i</a:t>
            </a:r>
            <a:r>
              <a:rPr lang="en-US" sz="2000" b="1" dirty="0"/>
              <a:t> 3. </a:t>
            </a:r>
            <a:r>
              <a:rPr lang="en-US" sz="2000" b="1" dirty="0" err="1"/>
              <a:t>stoljeća</a:t>
            </a:r>
            <a:r>
              <a:rPr lang="en-US" sz="2000" b="1" dirty="0"/>
              <a:t> </a:t>
            </a:r>
            <a:r>
              <a:rPr lang="en-US" sz="2000" b="1" dirty="0" err="1"/>
              <a:t>provode</a:t>
            </a:r>
            <a:r>
              <a:rPr lang="en-US" sz="2000" b="1" dirty="0"/>
              <a:t> </a:t>
            </a:r>
            <a:r>
              <a:rPr lang="en-US" sz="2000" b="1" dirty="0" err="1"/>
              <a:t>nesebičnu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u </a:t>
            </a:r>
            <a:r>
              <a:rPr lang="en-US" sz="2000" b="1" dirty="0" err="1"/>
              <a:t>djelo</a:t>
            </a:r>
            <a:r>
              <a:rPr lang="en-US" sz="2000" b="1" dirty="0"/>
              <a:t>.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dvije</a:t>
            </a:r>
            <a:r>
              <a:rPr lang="en-US" sz="2000" b="1" dirty="0"/>
              <a:t> </a:t>
            </a:r>
            <a:r>
              <a:rPr lang="en-US" sz="2000" b="1" dirty="0" err="1"/>
              <a:t>velike</a:t>
            </a:r>
            <a:r>
              <a:rPr lang="en-US" sz="2000" b="1" dirty="0"/>
              <a:t> </a:t>
            </a:r>
            <a:r>
              <a:rPr lang="en-US" sz="2000" b="1" dirty="0" err="1"/>
              <a:t>pandemije</a:t>
            </a:r>
            <a:r>
              <a:rPr lang="en-US" sz="2000" b="1" dirty="0"/>
              <a:t> (160. </a:t>
            </a:r>
            <a:r>
              <a:rPr lang="en-US" sz="2000" b="1" dirty="0" err="1"/>
              <a:t>i</a:t>
            </a:r>
            <a:r>
              <a:rPr lang="en-US" sz="2000" b="1" dirty="0"/>
              <a:t> 265. </a:t>
            </a:r>
            <a:r>
              <a:rPr lang="en-US" sz="2000" b="1" dirty="0" err="1"/>
              <a:t>godine</a:t>
            </a:r>
            <a:r>
              <a:rPr lang="en-US" sz="2000" b="1" dirty="0"/>
              <a:t>) </a:t>
            </a:r>
            <a:r>
              <a:rPr lang="en-US" sz="2000" b="1" dirty="0" err="1"/>
              <a:t>posvetili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brizi</a:t>
            </a:r>
            <a:r>
              <a:rPr lang="en-US" sz="2000" b="1" dirty="0"/>
              <a:t> za </a:t>
            </a:r>
            <a:r>
              <a:rPr lang="en-US" sz="2000" b="1" dirty="0" err="1"/>
              <a:t>pogođene</a:t>
            </a:r>
            <a:r>
              <a:rPr lang="en-US" sz="2000" b="1" dirty="0"/>
              <a:t>, ne </a:t>
            </a:r>
            <a:r>
              <a:rPr lang="en-US" sz="2000" b="1" dirty="0" err="1"/>
              <a:t>uzimajući</a:t>
            </a:r>
            <a:r>
              <a:rPr lang="en-US" sz="2000" b="1" dirty="0"/>
              <a:t> u </a:t>
            </a:r>
            <a:r>
              <a:rPr lang="en-US" sz="2000" b="1" dirty="0" err="1"/>
              <a:t>obzir</a:t>
            </a:r>
            <a:r>
              <a:rPr lang="en-US" sz="2000" b="1" dirty="0"/>
              <a:t>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sigurnost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Sljedbenici</a:t>
            </a:r>
            <a:r>
              <a:rPr lang="en-US" sz="2000" b="1" dirty="0"/>
              <a:t> </a:t>
            </a:r>
            <a:r>
              <a:rPr lang="en-US" sz="2000" b="1" dirty="0" err="1"/>
              <a:t>jedne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djeluju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obrascima</a:t>
            </a:r>
            <a:r>
              <a:rPr lang="en-US" sz="2000" b="1" dirty="0"/>
              <a:t>.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slijedimo</a:t>
            </a:r>
            <a:r>
              <a:rPr lang="en-US" sz="2000" b="1" dirty="0"/>
              <a:t> Boga, </a:t>
            </a:r>
            <a:r>
              <a:rPr lang="en-US" sz="2000" b="1" dirty="0" err="1"/>
              <a:t>pokazat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to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pokazuje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(1</a:t>
            </a:r>
            <a:r>
              <a:rPr lang="hr-HR" sz="2000" b="1" dirty="0"/>
              <a:t>.</a:t>
            </a:r>
            <a:r>
              <a:rPr lang="en-US" sz="2000" b="1" dirty="0"/>
              <a:t>Iv</a:t>
            </a:r>
            <a:r>
              <a:rPr lang="hr-HR" sz="2000" b="1" dirty="0" err="1"/>
              <a:t>an</a:t>
            </a:r>
            <a:r>
              <a:rPr lang="hr-HR" sz="2000" b="1" dirty="0"/>
              <a:t>.</a:t>
            </a:r>
            <a:r>
              <a:rPr lang="en-US" sz="2000" b="1" dirty="0"/>
              <a:t> 4, 20</a:t>
            </a:r>
            <a:r>
              <a:rPr lang="hr-HR" sz="2000" b="1" dirty="0"/>
              <a:t>.</a:t>
            </a:r>
            <a:r>
              <a:rPr lang="en-US" sz="2000" b="1" dirty="0"/>
              <a:t>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350145" y="1141958"/>
            <a:ext cx="98017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Povlastica</a:t>
            </a:r>
            <a:r>
              <a:rPr lang="en-US" sz="3200" b="1" dirty="0">
                <a:latin typeface="Constantia" panose="02030602050306030303" pitchFamily="18" charset="0"/>
              </a:rPr>
              <a:t> je </a:t>
            </a:r>
            <a:r>
              <a:rPr lang="en-US" sz="3200" b="1" dirty="0" err="1">
                <a:latin typeface="Constantia" panose="02030602050306030303" pitchFamily="18" charset="0"/>
              </a:rPr>
              <a:t>svake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duše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biti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živi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kanal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koji Bog </a:t>
            </a:r>
            <a:r>
              <a:rPr lang="en-US" sz="3200" b="1" dirty="0" err="1">
                <a:latin typeface="Constantia" panose="02030602050306030303" pitchFamily="18" charset="0"/>
              </a:rPr>
              <a:t>može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prenijeti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blaga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svoje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milosti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neistraživa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Kristova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bogatstva</a:t>
            </a:r>
            <a:r>
              <a:rPr lang="en-US" sz="3200" b="1" dirty="0">
                <a:latin typeface="Constantia" panose="02030602050306030303" pitchFamily="18" charset="0"/>
              </a:rPr>
              <a:t>. Ne </a:t>
            </a:r>
            <a:r>
              <a:rPr lang="en-US" sz="3200" b="1" dirty="0" err="1">
                <a:latin typeface="Constantia" panose="02030602050306030303" pitchFamily="18" charset="0"/>
              </a:rPr>
              <a:t>postoji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ništa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što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Krist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želi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agenti</a:t>
            </a:r>
            <a:r>
              <a:rPr lang="en-US" sz="3200" b="1" dirty="0">
                <a:latin typeface="Constantia" panose="02030602050306030303" pitchFamily="18" charset="0"/>
              </a:rPr>
              <a:t> koji </a:t>
            </a:r>
            <a:r>
              <a:rPr lang="en-US" sz="3200" b="1" dirty="0" err="1">
                <a:latin typeface="Constantia" panose="02030602050306030303" pitchFamily="18" charset="0"/>
              </a:rPr>
              <a:t>će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predstavljati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en-US" sz="3200" b="1" dirty="0">
                <a:latin typeface="Constantia" panose="02030602050306030303" pitchFamily="18" charset="0"/>
              </a:rPr>
              <a:t> Duh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karakter</a:t>
            </a:r>
            <a:r>
              <a:rPr lang="en-US" sz="3200" b="1" dirty="0">
                <a:latin typeface="Constantia" panose="02030602050306030303" pitchFamily="18" charset="0"/>
              </a:rPr>
              <a:t>. Ne </a:t>
            </a:r>
            <a:r>
              <a:rPr lang="en-US" sz="3200" b="1" dirty="0" err="1">
                <a:latin typeface="Constantia" panose="02030602050306030303" pitchFamily="18" charset="0"/>
              </a:rPr>
              <a:t>postoji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ništa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što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treba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očitovanje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čovječanstvo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Spasiteljeve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ljubavi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Cijelo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nebo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čeka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kanale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koje</a:t>
            </a:r>
            <a:r>
              <a:rPr lang="en-US" sz="3200" b="1" dirty="0">
                <a:latin typeface="Constantia" panose="02030602050306030303" pitchFamily="18" charset="0"/>
              </a:rPr>
              <a:t> se </a:t>
            </a:r>
            <a:r>
              <a:rPr lang="en-US" sz="3200" b="1" dirty="0" err="1">
                <a:latin typeface="Constantia" panose="02030602050306030303" pitchFamily="18" charset="0"/>
              </a:rPr>
              <a:t>može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sipati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sveto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ulje</a:t>
            </a:r>
            <a:r>
              <a:rPr lang="en-US" sz="3200" b="1" dirty="0">
                <a:latin typeface="Constantia" panose="02030602050306030303" pitchFamily="18" charset="0"/>
              </a:rPr>
              <a:t> da </a:t>
            </a:r>
            <a:r>
              <a:rPr lang="en-US" sz="3200" b="1" dirty="0" err="1">
                <a:latin typeface="Constantia" panose="02030602050306030303" pitchFamily="18" charset="0"/>
              </a:rPr>
              <a:t>bude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radost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blagoslov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ljudskim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srcima</a:t>
            </a:r>
            <a:r>
              <a:rPr lang="en-US" sz="3200" b="1" dirty="0">
                <a:latin typeface="Constantia" panose="02030602050306030303" pitchFamily="18" charset="0"/>
              </a:rPr>
              <a:t>."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700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nn-NO" sz="1600" i="1" dirty="0"/>
              <a:t>Božja nevjerojatna milost - </a:t>
            </a:r>
            <a:r>
              <a:rPr lang="hr-HR" sz="1600" i="1" dirty="0"/>
              <a:t>N</a:t>
            </a:r>
            <a:r>
              <a:rPr lang="nn-NO" sz="1600" i="1" dirty="0"/>
              <a:t>eistraživa bogatstva</a:t>
            </a:r>
            <a:r>
              <a:rPr lang="en-US" sz="1600" b="1" dirty="0"/>
              <a:t>, 2</a:t>
            </a:r>
            <a:r>
              <a:rPr lang="hr-HR" sz="1600" b="1" dirty="0"/>
              <a:t>8.lipnja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hr-HR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Ne boj se, jer ja sam s tobom, ne plaši se, jer ja sam tvoj Bog. Ja ću te osnažiti i pomoći ti, ja ću te poduprijeti svojom pobjedničkom desnicom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(I</a:t>
            </a:r>
            <a:r>
              <a:rPr lang="hr-HR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zaija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</a:t>
            </a:r>
            <a:r>
              <a:rPr lang="hr-HR" b="1" dirty="0">
                <a:solidFill>
                  <a:srgbClr val="166588"/>
                </a:solidFill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10, </a:t>
            </a:r>
            <a:r>
              <a:rPr lang="hr-HR" sz="1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SHP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34607"/>
            <a:ext cx="56746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Lekcije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iz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uništenja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Jeruzalem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  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        O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dbacivanje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Božje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ljubavi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23292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Božja briga za njegov narod.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Pouke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prvih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kršćana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Vjernost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potjeri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C5600D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Pom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agati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potrebitima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Ljubav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naš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znak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identiteta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70.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označila</a:t>
            </a:r>
            <a:r>
              <a:rPr lang="en-US" sz="2000" b="1" dirty="0"/>
              <a:t> je </a:t>
            </a:r>
            <a:r>
              <a:rPr lang="en-US" sz="2000" b="1" dirty="0" err="1"/>
              <a:t>kraj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nacije</a:t>
            </a:r>
            <a:r>
              <a:rPr lang="en-US" sz="2000" b="1" dirty="0"/>
              <a:t>. </a:t>
            </a:r>
            <a:r>
              <a:rPr lang="en-US" sz="2000" b="1" dirty="0" err="1"/>
              <a:t>Iako</a:t>
            </a:r>
            <a:r>
              <a:rPr lang="en-US" sz="2000" b="1" dirty="0"/>
              <a:t> je Rim bio taj koji je </a:t>
            </a:r>
            <a:r>
              <a:rPr lang="en-US" sz="2000" b="1" dirty="0" err="1"/>
              <a:t>opustošio</a:t>
            </a:r>
            <a:r>
              <a:rPr lang="en-US" sz="2000" b="1" dirty="0"/>
              <a:t>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Hram</a:t>
            </a:r>
            <a:r>
              <a:rPr lang="en-US" sz="2000" b="1" dirty="0"/>
              <a:t>, u taj </a:t>
            </a:r>
            <a:r>
              <a:rPr lang="en-US" sz="2000" b="1" dirty="0" err="1"/>
              <a:t>su</a:t>
            </a:r>
            <a:r>
              <a:rPr lang="en-US" sz="2000" b="1" dirty="0"/>
              <a:t> rat bile </a:t>
            </a:r>
            <a:r>
              <a:rPr lang="en-US" sz="2000" b="1" dirty="0" err="1"/>
              <a:t>uključene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hr-HR" sz="2000" b="1" dirty="0"/>
              <a:t>zemaljske </a:t>
            </a:r>
            <a:r>
              <a:rPr lang="en-US" sz="2000" b="1" dirty="0" err="1"/>
              <a:t>sile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65" y="4903794"/>
            <a:ext cx="351665" cy="33028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7112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0467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2" y="5645752"/>
            <a:ext cx="191268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2" y="6015636"/>
            <a:ext cx="191268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24062" y="5255961"/>
            <a:ext cx="231084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Bog je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upozorio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posljedice</a:t>
            </a:r>
            <a:r>
              <a:rPr lang="en-US" sz="2000" b="1" dirty="0"/>
              <a:t> </a:t>
            </a:r>
            <a:r>
              <a:rPr lang="en-US" sz="2000" b="1" dirty="0" err="1"/>
              <a:t>odbacivanja</a:t>
            </a:r>
            <a:r>
              <a:rPr lang="en-US" sz="2000" b="1" dirty="0"/>
              <a:t>; </a:t>
            </a:r>
            <a:r>
              <a:rPr lang="en-US" sz="2000" b="1" dirty="0" err="1"/>
              <a:t>odgođeno</a:t>
            </a:r>
            <a:r>
              <a:rPr lang="en-US" sz="2000" b="1" dirty="0"/>
              <a:t> </a:t>
            </a:r>
            <a:r>
              <a:rPr lang="en-US" sz="2000" b="1" dirty="0" err="1"/>
              <a:t>izvršenje</a:t>
            </a:r>
            <a:r>
              <a:rPr lang="en-US" sz="2000" b="1" dirty="0"/>
              <a:t> </a:t>
            </a:r>
            <a:r>
              <a:rPr lang="en-US" sz="2000" b="1" dirty="0" err="1"/>
              <a:t>kazne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pripremio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, </a:t>
            </a:r>
            <a:r>
              <a:rPr lang="en-US" sz="2000" b="1" dirty="0" err="1"/>
              <a:t>Crkvu</a:t>
            </a:r>
            <a:r>
              <a:rPr lang="en-US" sz="2000" b="1" dirty="0"/>
              <a:t>, da po</a:t>
            </a:r>
            <a:r>
              <a:rPr lang="hr-HR" sz="2000" b="1" dirty="0"/>
              <a:t>digne</a:t>
            </a:r>
            <a:r>
              <a:rPr lang="en-US" sz="2000" b="1" dirty="0"/>
              <a:t> </a:t>
            </a:r>
            <a:r>
              <a:rPr lang="en-US" sz="2000" b="1" dirty="0" err="1"/>
              <a:t>baklju</a:t>
            </a:r>
            <a:r>
              <a:rPr lang="en-US" sz="2000" b="1" dirty="0"/>
              <a:t> </a:t>
            </a:r>
            <a:r>
              <a:rPr lang="en-US" sz="2000" b="1" dirty="0" err="1"/>
              <a:t>istine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osvijetli</a:t>
            </a:r>
            <a:r>
              <a:rPr lang="en-US" sz="2000" b="1" dirty="0"/>
              <a:t> </a:t>
            </a:r>
            <a:r>
              <a:rPr lang="en-US" sz="2000" b="1" dirty="0" err="1"/>
              <a:t>svijet</a:t>
            </a:r>
            <a:r>
              <a:rPr lang="en-US" sz="2000" b="1" dirty="0"/>
              <a:t> </a:t>
            </a:r>
            <a:r>
              <a:rPr lang="en-US" sz="2000" b="1" dirty="0" err="1"/>
              <a:t>porukom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 </a:t>
            </a:r>
            <a:r>
              <a:rPr lang="en-US" sz="2000" b="1" dirty="0" err="1"/>
              <a:t>jedne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hr-HR" sz="2000" b="1" dirty="0"/>
              <a:t>S</a:t>
            </a:r>
            <a:r>
              <a:rPr lang="en-US" sz="2000" b="1" dirty="0" err="1"/>
              <a:t>otona</a:t>
            </a:r>
            <a:r>
              <a:rPr lang="en-US" sz="2000" b="1" dirty="0"/>
              <a:t> je </a:t>
            </a:r>
            <a:r>
              <a:rPr lang="en-US" sz="2000" b="1" dirty="0" err="1"/>
              <a:t>potaknuo</a:t>
            </a:r>
            <a:r>
              <a:rPr lang="en-US" sz="2000" b="1" dirty="0"/>
              <a:t> </a:t>
            </a:r>
            <a:r>
              <a:rPr lang="en-US" sz="2000" b="1" dirty="0" err="1"/>
              <a:t>Izrael</a:t>
            </a:r>
            <a:r>
              <a:rPr lang="en-US" sz="2000" b="1" dirty="0"/>
              <a:t> da </a:t>
            </a:r>
            <a:r>
              <a:rPr lang="en-US" sz="2000" b="1" dirty="0" err="1"/>
              <a:t>odbaci</a:t>
            </a:r>
            <a:r>
              <a:rPr lang="en-US" sz="2000" b="1" dirty="0"/>
              <a:t> </a:t>
            </a:r>
            <a:r>
              <a:rPr lang="en-US" sz="2000" b="1" dirty="0" err="1"/>
              <a:t>Mesiju</a:t>
            </a:r>
            <a:r>
              <a:rPr lang="en-US" sz="2000" b="1" dirty="0"/>
              <a:t>, a </a:t>
            </a:r>
            <a:r>
              <a:rPr lang="en-US" sz="2000" b="1" dirty="0" err="1"/>
              <a:t>zatim</a:t>
            </a:r>
            <a:r>
              <a:rPr lang="en-US" sz="2000" b="1" dirty="0"/>
              <a:t> </a:t>
            </a:r>
            <a:r>
              <a:rPr lang="en-US" sz="2000" b="1" dirty="0" err="1"/>
              <a:t>zatraži</a:t>
            </a:r>
            <a:r>
              <a:rPr lang="hr-HR" sz="2000" b="1" dirty="0"/>
              <a:t>o</a:t>
            </a:r>
            <a:r>
              <a:rPr lang="en-US" sz="2000" b="1" dirty="0"/>
              <a:t> </a:t>
            </a:r>
            <a:r>
              <a:rPr lang="hr-HR" sz="2000" b="1" dirty="0"/>
              <a:t>je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pravo</a:t>
            </a:r>
            <a:r>
              <a:rPr lang="en-US" sz="2000" b="1" dirty="0"/>
              <a:t> da </a:t>
            </a:r>
            <a:r>
              <a:rPr lang="en-US" sz="2000" b="1" dirty="0" err="1"/>
              <a:t>uništi</a:t>
            </a:r>
            <a:r>
              <a:rPr lang="en-US" sz="2000" b="1" dirty="0"/>
              <a:t> </a:t>
            </a:r>
            <a:r>
              <a:rPr lang="en-US" sz="2000" b="1" dirty="0" err="1"/>
              <a:t>naciju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POUKE</a:t>
            </a:r>
            <a:r>
              <a:rPr 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IZ UNIŠTENJA JERUZALEMA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ODBACIVANJE BOŽJE LJUBAVI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Jeruzaleme, Jeruzaleme, što ubijaš proroke I kamenuješ one koji su ti poslani! Koliko puta htjedoh skupiti tvoju djecu kao što kvočka skuplja svoje piliće pod krilo, ali vi ne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htejedoste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približavao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 19,41-44).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trpjeti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zaslužene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tvrdoglavog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odbacivanja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(Mt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atej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23,37).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pobunili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rimskih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zlostavlja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frakcije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međusobno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Rimljani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opsjedali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Milijun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poginulo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tragedija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izbjeći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Da, plakao je z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vječni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5, 39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poticao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Rimljane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osvetu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Uništenje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đavla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Okrećući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od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bio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prepušten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nemilost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neprijatelja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uništenje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BOŽJA BRIGA ZA SVOJ NAROD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002060"/>
                </a:solidFill>
                <a:latin typeface="Comic Sans MS" panose="030F0702030302020204" pitchFamily="66" charset="0"/>
              </a:rPr>
              <a:t>Ne boj se, jer ja sam s tobom, ne obaziri se plaho, jer ja sam Bog tvoj. Ja te krijepim I pomažem ti podupirem te pobjedničkom desnicom.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ai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 41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0" y="1546695"/>
            <a:ext cx="8053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Bog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priliku</a:t>
            </a:r>
            <a:r>
              <a:rPr lang="en-US" sz="2000" b="1" dirty="0"/>
              <a:t> </a:t>
            </a:r>
            <a:r>
              <a:rPr lang="en-US" sz="2000" b="1" dirty="0" err="1"/>
              <a:t>svima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željeli</a:t>
            </a:r>
            <a:r>
              <a:rPr lang="en-US" sz="2000" b="1" dirty="0"/>
              <a:t> </a:t>
            </a:r>
            <a:r>
              <a:rPr lang="en-US" sz="2000" b="1" dirty="0" err="1"/>
              <a:t>izbjeći</a:t>
            </a:r>
            <a:r>
              <a:rPr lang="en-US" sz="2000" b="1" dirty="0"/>
              <a:t> </a:t>
            </a:r>
            <a:r>
              <a:rPr lang="en-US" sz="2000" b="1" dirty="0" err="1"/>
              <a:t>uništenje</a:t>
            </a:r>
            <a:r>
              <a:rPr lang="en-US" sz="2000" b="1" dirty="0"/>
              <a:t>. Dao je </a:t>
            </a:r>
            <a:r>
              <a:rPr lang="en-US" sz="2000" b="1" dirty="0" err="1"/>
              <a:t>znak</a:t>
            </a:r>
            <a:r>
              <a:rPr lang="en-US" sz="2000" b="1" dirty="0"/>
              <a:t>: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hr-HR" sz="2000" b="1" dirty="0"/>
              <a:t>će </a:t>
            </a:r>
            <a:r>
              <a:rPr lang="en-US" sz="2000" b="1" dirty="0"/>
              <a:t>o</a:t>
            </a:r>
            <a:r>
              <a:rPr lang="hr-HR" sz="2000" b="1" dirty="0" err="1"/>
              <a:t>pkoliti</a:t>
            </a:r>
            <a:r>
              <a:rPr lang="en-US" sz="2000" b="1" dirty="0"/>
              <a:t> </a:t>
            </a:r>
            <a:r>
              <a:rPr lang="en-US" sz="2000" b="1" dirty="0" err="1"/>
              <a:t>vojsk</a:t>
            </a:r>
            <a:r>
              <a:rPr lang="hr-HR" sz="2000" b="1" dirty="0"/>
              <a:t>a</a:t>
            </a:r>
            <a:r>
              <a:rPr lang="en-US" sz="2000" b="1" dirty="0"/>
              <a:t> (Luka 21,20).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0" y="3092328"/>
            <a:ext cx="8233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Svi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vjerovali</a:t>
            </a:r>
            <a:r>
              <a:rPr lang="en-US" sz="2000" b="1" dirty="0"/>
              <a:t> u </a:t>
            </a:r>
            <a:r>
              <a:rPr lang="en-US" sz="2000" b="1" dirty="0" err="1"/>
              <a:t>Isusove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iskoristili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taj </a:t>
            </a:r>
            <a:r>
              <a:rPr lang="en-US" sz="2000" b="1" dirty="0" err="1"/>
              <a:t>trenutak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ostao</a:t>
            </a:r>
            <a:r>
              <a:rPr lang="en-US" sz="2000" b="1" dirty="0"/>
              <a:t> </a:t>
            </a:r>
            <a:r>
              <a:rPr lang="en-US" sz="2000" b="1" dirty="0" err="1"/>
              <a:t>nečuvan</a:t>
            </a:r>
            <a:r>
              <a:rPr lang="en-US" sz="2000" b="1" dirty="0"/>
              <a:t> da </a:t>
            </a:r>
            <a:r>
              <a:rPr lang="en-US" sz="2000" b="1" dirty="0" err="1"/>
              <a:t>pobjegne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God can and wants to protect his children, even in the most difficult times (Ps. 46:1; Is. 41:10). However, many have lost their lives because of their faithfulness to God (Heb.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few months later, Nero sent Vespasian to quell the rebellion. From the year 67 to 70, the siege was permanent.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</a:t>
            </a:r>
            <a:r>
              <a:rPr lang="hr-HR" sz="2000" b="1" dirty="0"/>
              <a:t>j</a:t>
            </a:r>
            <a:r>
              <a:rPr lang="en-US" sz="2000" b="1" dirty="0"/>
              <a:t> Cesti</a:t>
            </a:r>
            <a:r>
              <a:rPr lang="hr-HR" sz="2000" b="1" dirty="0"/>
              <a:t>je</a:t>
            </a:r>
            <a:r>
              <a:rPr lang="en-US" sz="2000" b="1" dirty="0"/>
              <a:t> Ga</a:t>
            </a:r>
            <a:r>
              <a:rPr lang="hr-HR" sz="2000" b="1" dirty="0"/>
              <a:t>j</a:t>
            </a:r>
            <a:r>
              <a:rPr lang="en-US" sz="2000" b="1" dirty="0"/>
              <a:t> </a:t>
            </a:r>
            <a:r>
              <a:rPr lang="en-US" sz="2000" b="1" dirty="0" err="1"/>
              <a:t>ispunio</a:t>
            </a:r>
            <a:r>
              <a:rPr lang="en-US" sz="2000" b="1" dirty="0"/>
              <a:t> je taj </a:t>
            </a:r>
            <a:r>
              <a:rPr lang="en-US" sz="2000" b="1" dirty="0" err="1"/>
              <a:t>znak</a:t>
            </a:r>
            <a:r>
              <a:rPr lang="en-US" sz="2000" b="1" dirty="0"/>
              <a:t> 66. </a:t>
            </a:r>
            <a:r>
              <a:rPr lang="en-US" sz="2000" b="1" dirty="0" err="1"/>
              <a:t>godine</a:t>
            </a:r>
            <a:r>
              <a:rPr lang="en-US" sz="2000" b="1" dirty="0"/>
              <a:t>. </a:t>
            </a:r>
            <a:r>
              <a:rPr lang="en-US" sz="2000" b="1" dirty="0" err="1"/>
              <a:t>Opsada</a:t>
            </a:r>
            <a:r>
              <a:rPr lang="en-US" sz="2000" b="1" dirty="0"/>
              <a:t> je </a:t>
            </a:r>
            <a:r>
              <a:rPr lang="en-US" sz="2000" b="1" dirty="0" err="1"/>
              <a:t>ukinuta</a:t>
            </a:r>
            <a:r>
              <a:rPr lang="en-US" sz="2000" b="1" dirty="0"/>
              <a:t>, a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fanatika</a:t>
            </a:r>
            <a:r>
              <a:rPr lang="en-US" sz="2000" b="1" dirty="0"/>
              <a:t> Eleazar ben Simon </a:t>
            </a:r>
            <a:r>
              <a:rPr lang="en-US" sz="2000" b="1" dirty="0" err="1"/>
              <a:t>progonio</a:t>
            </a:r>
            <a:r>
              <a:rPr lang="en-US" sz="2000" b="1" dirty="0"/>
              <a:t> je </a:t>
            </a:r>
            <a:r>
              <a:rPr lang="en-US" sz="2000" b="1" dirty="0" err="1"/>
              <a:t>Rimljane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porazio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Why are some protected and others, apparently, abandoned by God?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605118" y="1169893"/>
            <a:ext cx="11020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Tajanstvena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providnost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dopušta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progone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pravedne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bila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uzrokom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zbunjenosti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z</a:t>
            </a:r>
            <a:r>
              <a:rPr lang="en-US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 err="1">
                <a:latin typeface="Constantia" panose="02030602050306030303" pitchFamily="18" charset="0"/>
              </a:rPr>
              <a:t>mnoge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slabe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vjeri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Neki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bili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odbaciti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svoje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povjerenje</a:t>
            </a:r>
            <a:r>
              <a:rPr lang="en-US" sz="2800" b="1" dirty="0">
                <a:latin typeface="Constantia" panose="02030602050306030303" pitchFamily="18" charset="0"/>
              </a:rPr>
              <a:t> u Boga </a:t>
            </a:r>
            <a:r>
              <a:rPr lang="hr-HR" sz="2800" b="1" dirty="0">
                <a:latin typeface="Constantia" panose="02030602050306030303" pitchFamily="18" charset="0"/>
              </a:rPr>
              <a:t>zato što dopušta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napred</a:t>
            </a:r>
            <a:r>
              <a:rPr lang="hr-HR" sz="2800" b="1" dirty="0" err="1">
                <a:latin typeface="Constantia" panose="02030602050306030303" pitchFamily="18" charset="0"/>
              </a:rPr>
              <a:t>ovanje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naj</a:t>
            </a:r>
            <a:r>
              <a:rPr lang="hr-HR" sz="2800" b="1" dirty="0">
                <a:latin typeface="Constantia" panose="02030602050306030303" pitchFamily="18" charset="0"/>
              </a:rPr>
              <a:t>podlijih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 err="1">
                <a:latin typeface="Constantia" panose="02030602050306030303" pitchFamily="18" charset="0"/>
              </a:rPr>
              <a:t>koj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svojom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okrutnom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silom tlače i muče najbolje i najčestitije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Kako</a:t>
            </a:r>
            <a:r>
              <a:rPr lang="hr-HR" sz="2800" b="1" dirty="0">
                <a:latin typeface="Constantia" panose="02030602050306030303" pitchFamily="18" charset="0"/>
              </a:rPr>
              <a:t> to, </a:t>
            </a:r>
            <a:r>
              <a:rPr lang="en-US" sz="2800" b="1" dirty="0">
                <a:latin typeface="Constantia" panose="02030602050306030303" pitchFamily="18" charset="0"/>
              </a:rPr>
              <a:t>pita</a:t>
            </a:r>
            <a:r>
              <a:rPr lang="hr-HR" sz="2800" b="1" dirty="0">
                <a:latin typeface="Constantia" panose="02030602050306030303" pitchFamily="18" charset="0"/>
              </a:rPr>
              <a:t>ju</a:t>
            </a:r>
            <a:r>
              <a:rPr lang="en-US" sz="2800" b="1" dirty="0">
                <a:latin typeface="Constantia" panose="02030602050306030303" pitchFamily="18" charset="0"/>
              </a:rPr>
              <a:t> se</a:t>
            </a:r>
            <a:r>
              <a:rPr lang="hr-HR" sz="2800" b="1" dirty="0">
                <a:latin typeface="Constantia" panose="02030602050306030303" pitchFamily="18" charset="0"/>
              </a:rPr>
              <a:t> neki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hr-HR" sz="2800" b="1" dirty="0">
                <a:latin typeface="Constantia" panose="02030602050306030303" pitchFamily="18" charset="0"/>
              </a:rPr>
              <a:t>da Onaj koji 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pravedan</a:t>
            </a:r>
            <a:r>
              <a:rPr lang="hr-HR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milosrdan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neograničene moći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trpi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nepravdu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nasilje</a:t>
            </a:r>
            <a:r>
              <a:rPr lang="en-US" sz="2800" b="1" dirty="0">
                <a:latin typeface="Constantia" panose="02030602050306030303" pitchFamily="18" charset="0"/>
              </a:rPr>
              <a:t>? To </a:t>
            </a:r>
            <a:r>
              <a:rPr lang="hr-HR" sz="2800" b="1" dirty="0">
                <a:latin typeface="Constantia" panose="02030602050306030303" pitchFamily="18" charset="0"/>
              </a:rPr>
              <a:t>s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pitanje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s </a:t>
            </a:r>
            <a:r>
              <a:rPr lang="hr-HR" sz="2800" b="1" dirty="0">
                <a:latin typeface="Constantia" panose="02030602050306030303" pitchFamily="18" charset="0"/>
              </a:rPr>
              <a:t>ne tiče</a:t>
            </a:r>
            <a:r>
              <a:rPr lang="en-US" sz="2800" b="1" dirty="0">
                <a:latin typeface="Constantia" panose="02030602050306030303" pitchFamily="18" charset="0"/>
              </a:rPr>
              <a:t>. Bog </a:t>
            </a:r>
            <a:r>
              <a:rPr lang="en-US" sz="2800" b="1" dirty="0" err="1">
                <a:latin typeface="Constantia" panose="02030602050306030303" pitchFamily="18" charset="0"/>
              </a:rPr>
              <a:t>nam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dao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dovoljno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dokaza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svojoj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ljubavi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ako </a:t>
            </a:r>
            <a:r>
              <a:rPr lang="en-US" sz="2800" b="1" dirty="0">
                <a:latin typeface="Constantia" panose="02030602050306030303" pitchFamily="18" charset="0"/>
              </a:rPr>
              <a:t>ne </a:t>
            </a:r>
            <a:r>
              <a:rPr lang="hr-HR" sz="2800" b="1" dirty="0">
                <a:latin typeface="Constantia" panose="02030602050306030303" pitchFamily="18" charset="0"/>
              </a:rPr>
              <a:t>razumijemo djelovanje Njegove providnosti, ne </a:t>
            </a:r>
            <a:r>
              <a:rPr lang="en-US" sz="2800" b="1" dirty="0" err="1">
                <a:latin typeface="Constantia" panose="02030602050306030303" pitchFamily="18" charset="0"/>
              </a:rPr>
              <a:t>smijemo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sumnjati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Njegovu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dobrotu</a:t>
            </a:r>
            <a:r>
              <a:rPr lang="en-US" sz="2800" b="1" dirty="0">
                <a:latin typeface="Constantia" panose="02030602050306030303" pitchFamily="18" charset="0"/>
              </a:rPr>
              <a:t>.«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Velika borba, </a:t>
            </a:r>
            <a:r>
              <a:rPr lang="hr-HR" sz="1600" b="1" dirty="0"/>
              <a:t>str.</a:t>
            </a:r>
            <a:r>
              <a:rPr lang="en" sz="1600" b="1" dirty="0"/>
              <a:t> 47</a:t>
            </a:r>
            <a:r>
              <a:rPr lang="hr-HR" sz="1600" b="1" dirty="0"/>
              <a:t>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POUK</a:t>
            </a:r>
            <a:r>
              <a:rPr 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E RANIH KRŠĆANA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 U PROGON</a:t>
            </a:r>
            <a:r>
              <a:rPr lang="hr-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Savao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pak pustošio Crkvu; idući iz kuće u kuću izvlačio je iz njih ljude I žene te ih predavao u tamnicu.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Djela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</a:t>
            </a:r>
            <a:r>
              <a:rPr lang="hr-H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Počeci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istinski</a:t>
            </a:r>
            <a:r>
              <a:rPr lang="en-US" sz="2000" b="1" dirty="0"/>
              <a:t> </a:t>
            </a:r>
            <a:r>
              <a:rPr lang="en-US" sz="2000" b="1" dirty="0" err="1"/>
              <a:t>puni</a:t>
            </a:r>
            <a:r>
              <a:rPr lang="en-US" sz="2000" b="1" dirty="0"/>
              <a:t> </a:t>
            </a:r>
            <a:r>
              <a:rPr lang="en-US" sz="2000" b="1" dirty="0" err="1"/>
              <a:t>nade</a:t>
            </a:r>
            <a:r>
              <a:rPr lang="en-US" sz="2000" b="1" dirty="0"/>
              <a:t>: </a:t>
            </a:r>
            <a:r>
              <a:rPr lang="en-US" sz="2000" b="1" dirty="0" err="1"/>
              <a:t>obraćenja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brojila</a:t>
            </a:r>
            <a:r>
              <a:rPr lang="en-US" sz="2000" b="1" dirty="0"/>
              <a:t> u </a:t>
            </a:r>
            <a:r>
              <a:rPr lang="en-US" sz="2000" b="1" dirty="0" err="1"/>
              <a:t>tisućama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2:41; 4:4); </a:t>
            </a:r>
            <a:r>
              <a:rPr lang="en-US" sz="2000" b="1" dirty="0" err="1"/>
              <a:t>vjernici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propovijedali</a:t>
            </a:r>
            <a:r>
              <a:rPr lang="en-US" sz="2000" b="1" dirty="0"/>
              <a:t> s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hr-HR" sz="2000" b="1" dirty="0"/>
              <a:t>silom </a:t>
            </a: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4,31; 5,42).</a:t>
            </a: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progona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odgojio</a:t>
            </a:r>
            <a:r>
              <a:rPr lang="en-US" sz="2000" b="1" dirty="0"/>
              <a:t> </a:t>
            </a:r>
            <a:r>
              <a:rPr lang="en-US" sz="2000" b="1" dirty="0" err="1"/>
              <a:t>Šaul</a:t>
            </a:r>
            <a:r>
              <a:rPr lang="en-US" sz="2000" b="1" dirty="0"/>
              <a:t>, </a:t>
            </a:r>
            <a:r>
              <a:rPr lang="en-US" sz="2000" b="1" dirty="0" err="1"/>
              <a:t>učenici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raspršeni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8,1). No, </a:t>
            </a:r>
            <a:r>
              <a:rPr lang="en-US" sz="2000" b="1" dirty="0" err="1"/>
              <a:t>daleko</a:t>
            </a:r>
            <a:r>
              <a:rPr lang="en-US" sz="2000" b="1" dirty="0"/>
              <a:t> od </a:t>
            </a:r>
            <a:r>
              <a:rPr lang="en-US" sz="2000" b="1" dirty="0" err="1"/>
              <a:t>gašenja</a:t>
            </a:r>
            <a:r>
              <a:rPr lang="en-US" sz="2000" b="1" dirty="0"/>
              <a:t> </a:t>
            </a:r>
            <a:r>
              <a:rPr lang="en-US" sz="2000" b="1" dirty="0" err="1"/>
              <a:t>svjetla</a:t>
            </a:r>
            <a:r>
              <a:rPr lang="en-US" sz="2000" b="1" dirty="0"/>
              <a:t>, </a:t>
            </a:r>
            <a:r>
              <a:rPr lang="en-US" sz="2000" b="1" dirty="0" err="1"/>
              <a:t>zahvaljujući</a:t>
            </a:r>
            <a:r>
              <a:rPr lang="en-US" sz="2000" b="1" dirty="0"/>
              <a:t> </a:t>
            </a:r>
            <a:r>
              <a:rPr lang="en-US" sz="2000" b="1" dirty="0" err="1"/>
              <a:t>vjernosti</a:t>
            </a:r>
            <a:r>
              <a:rPr lang="en-US" sz="2000" b="1" dirty="0"/>
              <a:t> </a:t>
            </a:r>
            <a:r>
              <a:rPr lang="en-US" sz="2000" b="1" dirty="0" err="1"/>
              <a:t>vjernika</a:t>
            </a:r>
            <a:r>
              <a:rPr lang="en-US" sz="2000" b="1" dirty="0"/>
              <a:t>, </a:t>
            </a:r>
            <a:r>
              <a:rPr lang="en-US" sz="2000" b="1" dirty="0" err="1"/>
              <a:t>zasjalo</a:t>
            </a:r>
            <a:r>
              <a:rPr lang="en-US" sz="2000" b="1" dirty="0"/>
              <a:t> je s </a:t>
            </a:r>
            <a:r>
              <a:rPr lang="en-US" sz="2000" b="1" dirty="0" err="1"/>
              <a:t>mnogo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sjaja</a:t>
            </a:r>
            <a:r>
              <a:rPr lang="en-US" sz="2000" b="1" dirty="0"/>
              <a:t> u </a:t>
            </a:r>
            <a:r>
              <a:rPr lang="en-US" sz="2000" b="1" dirty="0" err="1"/>
              <a:t>cijelom</a:t>
            </a:r>
            <a:r>
              <a:rPr lang="en-US" sz="2000" b="1" dirty="0"/>
              <a:t> </a:t>
            </a:r>
            <a:r>
              <a:rPr lang="en-US" sz="2000" b="1" dirty="0" err="1"/>
              <a:t>poznatom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8:4; 11:19-21; Rim 15:19; Kol 1:23).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neprijatelj</a:t>
            </a:r>
            <a:r>
              <a:rPr lang="en-US" sz="2000" b="1" dirty="0"/>
              <a:t> je bio </a:t>
            </a:r>
            <a:r>
              <a:rPr lang="en-US" sz="2000" b="1" dirty="0" err="1"/>
              <a:t>nemiran</a:t>
            </a:r>
            <a:r>
              <a:rPr lang="en-US" sz="2000" b="1" dirty="0"/>
              <a:t>. </a:t>
            </a:r>
            <a:r>
              <a:rPr lang="hr-HR" sz="2000" b="1" dirty="0"/>
              <a:t>P</a:t>
            </a:r>
            <a:r>
              <a:rPr lang="en-US" sz="2000" b="1" dirty="0" err="1"/>
              <a:t>rve</a:t>
            </a:r>
            <a:r>
              <a:rPr lang="en-US" sz="2000" b="1" dirty="0"/>
              <a:t> </a:t>
            </a:r>
            <a:r>
              <a:rPr lang="en-US" sz="2000" b="1" dirty="0" err="1"/>
              <a:t>prijetnje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4,17-18); </a:t>
            </a:r>
            <a:r>
              <a:rPr lang="en-US" sz="2000" b="1" dirty="0" err="1"/>
              <a:t>zatim</a:t>
            </a:r>
            <a:r>
              <a:rPr lang="en-US" sz="2000" b="1" dirty="0"/>
              <a:t>, </a:t>
            </a:r>
            <a:r>
              <a:rPr lang="en-US" sz="2000" b="1" dirty="0" err="1"/>
              <a:t>kazne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5,40); </a:t>
            </a:r>
            <a:r>
              <a:rPr lang="en-US" sz="2000" b="1" dirty="0" err="1"/>
              <a:t>konačno</a:t>
            </a:r>
            <a:r>
              <a:rPr lang="en-US" sz="2000" b="1" dirty="0"/>
              <a:t>, </a:t>
            </a:r>
            <a:r>
              <a:rPr lang="en-US" sz="2000" b="1" dirty="0" err="1"/>
              <a:t>smrt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7,59).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Isus</a:t>
            </a:r>
            <a:r>
              <a:rPr lang="en-US" sz="2000" b="1" dirty="0"/>
              <a:t> je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Crkvi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poslanje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ovlast</a:t>
            </a:r>
            <a:r>
              <a:rPr lang="en-US" sz="2000" b="1" dirty="0"/>
              <a:t> da </a:t>
            </a:r>
            <a:r>
              <a:rPr lang="hr-HR" sz="2000" b="1" dirty="0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pren</a:t>
            </a:r>
            <a:r>
              <a:rPr lang="hr-HR" sz="2000" b="1" dirty="0"/>
              <a:t>o</a:t>
            </a:r>
            <a:r>
              <a:rPr lang="en-US" sz="2000" b="1" dirty="0"/>
              <a:t>se </a:t>
            </a:r>
            <a:r>
              <a:rPr lang="hr-HR" sz="2000" b="1" dirty="0"/>
              <a:t>dalje </a:t>
            </a: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1,8). </a:t>
            </a:r>
            <a:r>
              <a:rPr lang="en-US" sz="2000" b="1" dirty="0" err="1"/>
              <a:t>Nijedna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, </a:t>
            </a:r>
            <a:r>
              <a:rPr lang="en-US" sz="2000" b="1" dirty="0" err="1"/>
              <a:t>fizička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duhovna</a:t>
            </a:r>
            <a:r>
              <a:rPr lang="en-US" sz="2000" b="1" dirty="0"/>
              <a:t>,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zaustaviti</a:t>
            </a:r>
            <a:r>
              <a:rPr lang="en-US" sz="2000" b="1" dirty="0"/>
              <a:t> </a:t>
            </a:r>
            <a:r>
              <a:rPr lang="en-US" sz="2000" b="1" dirty="0" err="1"/>
              <a:t>napredovanje</a:t>
            </a:r>
            <a:r>
              <a:rPr lang="en-US" sz="2000" b="1" dirty="0"/>
              <a:t> </a:t>
            </a:r>
            <a:r>
              <a:rPr lang="hr-HR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 (Mt</a:t>
            </a:r>
            <a:r>
              <a:rPr lang="hr-HR" sz="2000" b="1" dirty="0" err="1"/>
              <a:t>atej</a:t>
            </a:r>
            <a:r>
              <a:rPr lang="en-US" sz="2000" b="1" dirty="0"/>
              <a:t>16,18). "</a:t>
            </a:r>
            <a:r>
              <a:rPr lang="en-US" sz="2000" b="1" dirty="0" err="1"/>
              <a:t>Ako</a:t>
            </a:r>
            <a:r>
              <a:rPr lang="en-US" sz="2000" b="1" dirty="0"/>
              <a:t> je Bog za </a:t>
            </a:r>
            <a:r>
              <a:rPr lang="en-US" sz="2000" b="1" dirty="0" err="1"/>
              <a:t>nas</a:t>
            </a:r>
            <a:r>
              <a:rPr lang="en-US" sz="2000" b="1" dirty="0"/>
              <a:t>, </a:t>
            </a:r>
            <a:r>
              <a:rPr lang="en-US" sz="2000" b="1" dirty="0" err="1"/>
              <a:t>tko</a:t>
            </a:r>
            <a:r>
              <a:rPr lang="en-US" sz="2000" b="1" dirty="0"/>
              <a:t> </a:t>
            </a:r>
            <a:r>
              <a:rPr lang="hr-HR" sz="2000" b="1" dirty="0"/>
              <a:t>ć</a:t>
            </a:r>
            <a:r>
              <a:rPr lang="en-US" sz="2000" b="1" dirty="0"/>
              <a:t>e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hr-HR" sz="2000" b="1" dirty="0"/>
              <a:t>?</a:t>
            </a:r>
            <a:r>
              <a:rPr lang="en-US" sz="2000" b="1" dirty="0"/>
              <a:t>" </a:t>
            </a:r>
            <a:r>
              <a:rPr lang="hr-HR" sz="2000" b="1" dirty="0"/>
              <a:t>      </a:t>
            </a:r>
            <a:r>
              <a:rPr lang="en-US" sz="2000" b="1" dirty="0"/>
              <a:t>(Rim 8</a:t>
            </a:r>
            <a:r>
              <a:rPr lang="hr-HR" sz="2000" b="1" dirty="0"/>
              <a:t>,</a:t>
            </a:r>
            <a:r>
              <a:rPr lang="en-US" sz="2000" b="1" dirty="0"/>
              <a:t>31)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1346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2024-03-30T09:19:10Z</dcterms:created>
  <dcterms:modified xsi:type="dcterms:W3CDTF">2024-04-08T06:20:48Z</dcterms:modified>
</cp:coreProperties>
</file>