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7" r:id="rId3"/>
    <p:sldMasterId id="2147483701" r:id="rId4"/>
    <p:sldMasterId id="2147483715" r:id="rId5"/>
  </p:sldMasterIdLst>
  <p:notesMasterIdLst>
    <p:notesMasterId r:id="rId25"/>
  </p:notesMasterIdLst>
  <p:sldIdLst>
    <p:sldId id="396" r:id="rId6"/>
    <p:sldId id="388" r:id="rId7"/>
    <p:sldId id="470" r:id="rId8"/>
    <p:sldId id="285" r:id="rId9"/>
    <p:sldId id="257" r:id="rId10"/>
    <p:sldId id="258" r:id="rId11"/>
    <p:sldId id="269" r:id="rId12"/>
    <p:sldId id="265" r:id="rId13"/>
    <p:sldId id="260" r:id="rId14"/>
    <p:sldId id="268" r:id="rId15"/>
    <p:sldId id="262" r:id="rId16"/>
    <p:sldId id="263" r:id="rId17"/>
    <p:sldId id="264" r:id="rId18"/>
    <p:sldId id="267" r:id="rId19"/>
    <p:sldId id="469" r:id="rId20"/>
    <p:sldId id="408" r:id="rId21"/>
    <p:sldId id="390" r:id="rId22"/>
    <p:sldId id="404" r:id="rId23"/>
    <p:sldId id="457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odoni MT Poster Compressed" panose="02070706080601050204" pitchFamily="18" charset="0"/>
      <p:regular r:id="rId30"/>
    </p:embeddedFont>
    <p:embeddedFont>
      <p:font typeface="Britannic Bold" panose="020B0903060703020204" pitchFamily="3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ill Sans MT Ext Condensed Bold" panose="020B0902020104020203" pitchFamily="34" charset="0"/>
      <p:regular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ukazao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2-4;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.1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njih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tražilo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skinu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obuću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njima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12; Još.1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Proslavili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21-23; </a:t>
          </a:r>
          <a:r>
            <a:rPr lang="it-IT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suhom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14-17).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</a:t>
          </a:r>
          <a:b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16,4.5.31; Još. 5,11-12).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istraže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(Br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1-3;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,1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   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 custLinFactNeighborX="6237" custLinFactNeighborY="-1841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hr-H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Uđite u Kanaan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1-5</a:t>
          </a:r>
          <a:r>
            <a:rPr lang="hr-HR" sz="2000" b="1" noProof="0" dirty="0"/>
            <a:t>,</a:t>
          </a:r>
          <a:r>
            <a:rPr lang="en" sz="2000" b="1" noProof="0" dirty="0"/>
            <a:t>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hr-H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Uzmite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10</a:t>
          </a:r>
          <a:r>
            <a:rPr lang="hr-HR" sz="2000" b="1" noProof="0" dirty="0"/>
            <a:t>.</a:t>
          </a:r>
          <a:r>
            <a:rPr lang="en" sz="2000" b="1" noProof="0" dirty="0"/>
            <a:t>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5</a:t>
          </a:r>
          <a:r>
            <a:rPr lang="hr-HR" sz="2000" b="1" noProof="0" dirty="0"/>
            <a:t>,</a:t>
          </a:r>
          <a:r>
            <a:rPr lang="en" sz="2000" b="1" noProof="0" dirty="0"/>
            <a:t>13-12</a:t>
          </a:r>
          <a:r>
            <a:rPr lang="hr-HR" sz="2000" b="1" noProof="0" dirty="0"/>
            <a:t>,</a:t>
          </a:r>
          <a:r>
            <a:rPr lang="en" sz="2000" b="1" noProof="0" dirty="0"/>
            <a:t>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PODIJELITE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13</a:t>
          </a:r>
          <a:r>
            <a:rPr lang="hr-HR" sz="2000" b="1" noProof="0" dirty="0"/>
            <a:t>,</a:t>
          </a:r>
          <a:r>
            <a:rPr lang="en" sz="2000" b="1" noProof="0" dirty="0"/>
            <a:t>1-21</a:t>
          </a:r>
          <a:r>
            <a:rPr lang="hr-HR" sz="2000" b="1" noProof="0" dirty="0"/>
            <a:t>,</a:t>
          </a:r>
          <a:r>
            <a:rPr lang="en" sz="2000" b="1" noProof="0" dirty="0"/>
            <a:t>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poslušnost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1</a:t>
          </a:r>
          <a:r>
            <a:rPr lang="hr-HR" sz="2000" b="1" noProof="0" dirty="0"/>
            <a:t>,</a:t>
          </a:r>
          <a:r>
            <a:rPr lang="en" sz="2000" b="1" noProof="0" dirty="0"/>
            <a:t>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</a:t>
          </a:r>
          <a:r>
            <a:rPr lang="hr-HR" sz="2000" b="1" noProof="0" dirty="0"/>
            <a:t>š</a:t>
          </a:r>
          <a:r>
            <a:rPr lang="en" sz="2000" b="1" noProof="0" dirty="0"/>
            <a:t>ua 22</a:t>
          </a:r>
          <a:r>
            <a:rPr lang="hr-HR" sz="2000" b="1" noProof="0" dirty="0"/>
            <a:t>,</a:t>
          </a:r>
          <a:r>
            <a:rPr lang="en" sz="2000" b="1" noProof="0" dirty="0"/>
            <a:t>1-24</a:t>
          </a:r>
          <a:r>
            <a:rPr lang="hr-HR" sz="2000" b="1" noProof="0" dirty="0"/>
            <a:t>,</a:t>
          </a:r>
          <a:r>
            <a:rPr lang="en" sz="2000" b="1" noProof="0" dirty="0"/>
            <a:t>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 custLinFactNeighborY="4270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ukazao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2-4;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.1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njih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tražilo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skinu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obuću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obećao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njima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12; Još.1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Proslavili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21-23; </a:t>
          </a:r>
          <a:r>
            <a:rPr lang="it-IT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2964" y="3715533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suhom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tlu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14-17).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33" y="3758902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</a:t>
          </a:r>
          <a:b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(Izl. 16,4.5.31; Još. 5,11-12).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uhode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istraže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(Br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13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1-3;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,1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H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          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kroz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poslušnost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22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1-24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2042170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PODIJELITE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042170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13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1-21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Uzmite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Canaan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10</a:t>
          </a:r>
          <a:r>
            <a:rPr lang="hr-HR" sz="2000" b="1" kern="1200" noProof="0" dirty="0"/>
            <a:t>.</a:t>
          </a:r>
          <a:r>
            <a:rPr lang="en" sz="2000" b="1" kern="1200" noProof="0" dirty="0"/>
            <a:t>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5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13-12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Uđite u Kanaan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</a:t>
          </a:r>
          <a:r>
            <a:rPr lang="hr-HR" sz="2000" b="1" kern="1200" noProof="0" dirty="0"/>
            <a:t>š</a:t>
          </a:r>
          <a:r>
            <a:rPr lang="en" sz="2000" b="1" kern="1200" noProof="0" dirty="0"/>
            <a:t>ua 1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1-5</a:t>
          </a:r>
          <a:r>
            <a:rPr lang="hr-HR" sz="2000" b="1" kern="1200" noProof="0" dirty="0"/>
            <a:t>,</a:t>
          </a:r>
          <a:r>
            <a:rPr lang="en" sz="2000" b="1" kern="1200" noProof="0" dirty="0"/>
            <a:t>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74FD2-F3AD-4895-9E13-76F4948955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68D0-BD2A-48CF-9766-537DAA1B85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70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4884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14761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4859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770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9040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554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1453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5473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4435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4049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8672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3887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2007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7639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2294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164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53117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3462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3055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8895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97634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2398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8307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58724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2451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4945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26696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3029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54069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3339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5018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43993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82863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1419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932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47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5616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6938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7.jpeg"/><Relationship Id="rId7" Type="http://schemas.microsoft.com/office/2007/relationships/diagramDrawing" Target="../diagrams/drawing1.xml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-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POUKE O VJERI</a:t>
            </a:r>
            <a:r>
              <a:rPr lang="sr-Latn-R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 </a:t>
            </a:r>
            <a:r>
              <a:rPr lang="en-US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IZ KNJIGE JOZUE NUNOVA</a:t>
            </a:r>
            <a:endParaRPr lang="en-US" sz="3600" b="1" dirty="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4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03960" y="6366933"/>
            <a:ext cx="1016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sr-Latn-RS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4</a:t>
            </a:r>
            <a:r>
              <a:rPr lang="hr-HR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. tromjesečje 2021.</a:t>
            </a:r>
            <a:r>
              <a:rPr lang="en-US" sz="2000" b="1" dirty="0">
                <a:solidFill>
                  <a:srgbClr val="DDDDDD"/>
                </a:solidFill>
              </a:rPr>
              <a:t>         </a:t>
            </a:r>
            <a:r>
              <a:rPr lang="hr-HR" sz="2000" b="1" dirty="0">
                <a:solidFill>
                  <a:srgbClr val="DDDDDD"/>
                </a:solidFill>
              </a:rPr>
              <a:t>      </a:t>
            </a:r>
            <a:r>
              <a:rPr lang="en-U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rezentacija biblijske pouke              </a:t>
            </a:r>
            <a:r>
              <a:rPr lang="es-E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listopada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hr-HR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2025</a:t>
            </a:r>
            <a:r>
              <a:rPr lang="en-US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.</a:t>
            </a:r>
            <a:r>
              <a:rPr lang="hr-HR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rgbClr val="DDDDDD"/>
              </a:solidFill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2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Britannic Bold" panose="020B0903060703020204" pitchFamily="34" charset="0"/>
                <a:cs typeface="Arial" charset="0"/>
              </a:rPr>
              <a:t> </a:t>
            </a:r>
            <a:r>
              <a:rPr lang="hr-HR" sz="6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Bodoni MT Poster Compressed" panose="02070706080601050204" pitchFamily="18" charset="0"/>
                <a:cs typeface="Biome" panose="020B0502040204020203" pitchFamily="34" charset="0"/>
              </a:rPr>
              <a:t> </a:t>
            </a:r>
            <a:endParaRPr lang="en-US" sz="5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Bodoni MT Poster Compressed" panose="02070706080601050204" pitchFamily="18" charset="0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300DA-2913-487E-5907-E3F6CE1F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527"/>
            <a:ext cx="12287794" cy="53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31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367171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JOŠUINA MISIJA
(JOŠUA 1</a:t>
            </a:r>
            <a:r>
              <a:rPr lang="hr-HR" dirty="0"/>
              <a:t>,</a:t>
            </a:r>
            <a:r>
              <a:rPr lang="en-US" dirty="0"/>
              <a:t>4-9).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100088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BAŠTINI</a:t>
            </a:r>
            <a:r>
              <a:rPr lang="hr-HR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TI</a:t>
            </a:r>
            <a:r>
              <a:rPr lang="en-US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 OBEĆANJA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Svako mjesto na koje stupi </a:t>
            </a:r>
            <a:r>
              <a:rPr lang="hr-HR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mvaša</a:t>
            </a:r>
            <a:r>
              <a:rPr lang="hr-HR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noga dajem vam, kao što obećah Mojsiju.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Jošui</a:t>
            </a:r>
            <a:r>
              <a:rPr lang="en-US" sz="2000" b="1" dirty="0"/>
              <a:t> 1,3 Bog </a:t>
            </a:r>
            <a:r>
              <a:rPr lang="en-US" sz="2000" b="1" dirty="0" err="1"/>
              <a:t>govori</a:t>
            </a:r>
            <a:r>
              <a:rPr lang="en-US" sz="2000" b="1" dirty="0"/>
              <a:t> u </a:t>
            </a:r>
            <a:r>
              <a:rPr lang="en-US" sz="2000" b="1" dirty="0" err="1"/>
              <a:t>proročkom</a:t>
            </a:r>
            <a:r>
              <a:rPr lang="en-US" sz="2000" b="1" dirty="0"/>
              <a:t> </a:t>
            </a:r>
            <a:r>
              <a:rPr lang="en-US" sz="2000" b="1" dirty="0" err="1"/>
              <a:t>sadašnjem</a:t>
            </a:r>
            <a:r>
              <a:rPr lang="en-US" sz="2000" b="1" dirty="0"/>
              <a:t> </a:t>
            </a:r>
            <a:r>
              <a:rPr lang="en-US" sz="2000" b="1" dirty="0" err="1"/>
              <a:t>vremenu</a:t>
            </a:r>
            <a:r>
              <a:rPr lang="en-US" sz="2000" b="1" dirty="0"/>
              <a:t>. On </a:t>
            </a:r>
            <a:r>
              <a:rPr lang="en-US" sz="2000" b="1" dirty="0" err="1"/>
              <a:t>govori</a:t>
            </a:r>
            <a:r>
              <a:rPr lang="en-US" sz="2000" b="1" dirty="0"/>
              <a:t> o </a:t>
            </a:r>
            <a:r>
              <a:rPr lang="en-US" sz="2000" b="1" dirty="0" err="1"/>
              <a:t>Kanaanu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da je </a:t>
            </a:r>
            <a:r>
              <a:rPr lang="en-US" sz="2000" b="1" dirty="0" err="1"/>
              <a:t>već</a:t>
            </a:r>
            <a:r>
              <a:rPr lang="en-US" sz="2000" b="1" dirty="0"/>
              <a:t> bio dan </a:t>
            </a:r>
            <a:r>
              <a:rPr lang="en-US" sz="2000" b="1" dirty="0" err="1"/>
              <a:t>Izraelu</a:t>
            </a:r>
            <a:r>
              <a:rPr lang="en-US" sz="2000" b="1" dirty="0"/>
              <a:t>. To </a:t>
            </a:r>
            <a:r>
              <a:rPr lang="en-US" sz="2000" b="1" dirty="0" err="1"/>
              <a:t>znači</a:t>
            </a:r>
            <a:r>
              <a:rPr lang="en-US" sz="2000" b="1" dirty="0"/>
              <a:t> da </a:t>
            </a:r>
            <a:r>
              <a:rPr lang="en-US" sz="2000" b="1" dirty="0" err="1"/>
              <a:t>im</a:t>
            </a:r>
            <a:r>
              <a:rPr lang="en-US" sz="2000" b="1" dirty="0"/>
              <a:t> je Bog dao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jamstvo</a:t>
            </a:r>
            <a:r>
              <a:rPr lang="en-US" sz="2000" b="1" dirty="0"/>
              <a:t> za </a:t>
            </a:r>
            <a:r>
              <a:rPr lang="en-US" sz="2000" b="1" dirty="0" err="1"/>
              <a:t>uspjeh</a:t>
            </a:r>
            <a:r>
              <a:rPr lang="en-US" sz="2000" b="1" dirty="0"/>
              <a:t> </a:t>
            </a:r>
            <a:r>
              <a:rPr lang="en-US" sz="2000" b="1" dirty="0" err="1"/>
              <a:t>osvajanja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</a:t>
            </a:r>
            <a:r>
              <a:rPr lang="sr-Latn-RS" sz="1400" b="1" noProof="0" dirty="0"/>
              <a:t>F</a:t>
            </a:r>
            <a:r>
              <a:rPr lang="en" sz="1400" b="1" noProof="0" dirty="0"/>
              <a:t>RAT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PUSTINJA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b="1" dirty="0"/>
          </a:p>
          <a:p>
            <a:pPr>
              <a:spcBef>
                <a:spcPts val="600"/>
              </a:spcBef>
            </a:pPr>
            <a:r>
              <a:rPr lang="en-US" sz="2000" b="1" dirty="0" err="1"/>
              <a:t>Zatim</a:t>
            </a:r>
            <a:r>
              <a:rPr lang="en-US" sz="2000" b="1" dirty="0"/>
              <a:t> se </a:t>
            </a:r>
            <a:r>
              <a:rPr lang="en-US" sz="2000" b="1" dirty="0" err="1"/>
              <a:t>okreće</a:t>
            </a:r>
            <a:r>
              <a:rPr lang="en-US" sz="2000" b="1" dirty="0"/>
              <a:t> </a:t>
            </a:r>
            <a:r>
              <a:rPr lang="en-US" sz="2000" b="1" dirty="0" err="1"/>
              <a:t>Jošui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uvjerava</a:t>
            </a:r>
            <a:r>
              <a:rPr lang="en-US" sz="2000" b="1" dirty="0"/>
              <a:t> ga da </a:t>
            </a:r>
            <a:r>
              <a:rPr lang="en-US" sz="2000" b="1" dirty="0" err="1"/>
              <a:t>ako</a:t>
            </a:r>
            <a:r>
              <a:rPr lang="en-US" sz="2000" b="1" dirty="0"/>
              <a:t> je jak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hrabar</a:t>
            </a:r>
            <a:r>
              <a:rPr lang="en-US" sz="2000" b="1" dirty="0"/>
              <a:t>, </a:t>
            </a:r>
            <a:r>
              <a:rPr lang="en-US" sz="2000" b="1" dirty="0" err="1"/>
              <a:t>nitko</a:t>
            </a:r>
            <a:r>
              <a:rPr lang="en-US" sz="2000" b="1" dirty="0"/>
              <a:t> mu se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moći</a:t>
            </a:r>
            <a:r>
              <a:rPr lang="en-US" sz="2000" b="1" dirty="0"/>
              <a:t> </a:t>
            </a:r>
            <a:r>
              <a:rPr lang="en-US" sz="2000" b="1" dirty="0" err="1"/>
              <a:t>suprotstaviti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 1</a:t>
            </a:r>
            <a:r>
              <a:rPr lang="hr-HR" sz="2000" b="1" dirty="0"/>
              <a:t>,</a:t>
            </a:r>
            <a:r>
              <a:rPr lang="en-US" sz="2000" b="1" dirty="0"/>
              <a:t>5</a:t>
            </a:r>
            <a:r>
              <a:rPr lang="hr-HR" sz="2000" b="1" dirty="0"/>
              <a:t>.</a:t>
            </a:r>
            <a:r>
              <a:rPr lang="en-US" sz="2000" b="1" dirty="0"/>
              <a:t>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pobjeda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u </a:t>
            </a:r>
            <a:r>
              <a:rPr lang="en-US" sz="2000" b="1" dirty="0" err="1"/>
              <a:t>Jošuinim</a:t>
            </a:r>
            <a:r>
              <a:rPr lang="en-US" sz="2000" b="1" dirty="0"/>
              <a:t> </a:t>
            </a:r>
            <a:r>
              <a:rPr lang="en-US" sz="2000" b="1" dirty="0" err="1"/>
              <a:t>vlastitim</a:t>
            </a:r>
            <a:r>
              <a:rPr lang="en-US" sz="2000" b="1" dirty="0"/>
              <a:t> </a:t>
            </a:r>
            <a:r>
              <a:rPr lang="en-US" sz="2000" b="1" dirty="0" err="1"/>
              <a:t>naporima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u </a:t>
            </a:r>
            <a:r>
              <a:rPr lang="en-US" sz="2000" b="1" dirty="0" err="1"/>
              <a:t>Božjoj</a:t>
            </a:r>
            <a:r>
              <a:rPr lang="en-US" sz="2000" b="1" dirty="0"/>
              <a:t> </a:t>
            </a:r>
            <a:r>
              <a:rPr lang="en-US" sz="2000" b="1" dirty="0" err="1"/>
              <a:t>prisutnosti</a:t>
            </a:r>
            <a:r>
              <a:rPr lang="en-US" sz="2000" b="1" dirty="0"/>
              <a:t>. </a:t>
            </a:r>
            <a:r>
              <a:rPr lang="en-US" sz="2000" b="1" dirty="0" err="1"/>
              <a:t>Uvjeravao</a:t>
            </a:r>
            <a:r>
              <a:rPr lang="en-US" sz="2000" b="1" dirty="0"/>
              <a:t> ga je,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uvjerava</a:t>
            </a:r>
            <a:r>
              <a:rPr lang="en-US" sz="2000" b="1" dirty="0"/>
              <a:t> </a:t>
            </a:r>
            <a:r>
              <a:rPr lang="en-US" sz="2000" b="1" dirty="0" err="1"/>
              <a:t>svakoga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: "Bit </a:t>
            </a:r>
            <a:r>
              <a:rPr lang="en-US" sz="2000" b="1" dirty="0" err="1"/>
              <a:t>ću</a:t>
            </a:r>
            <a:r>
              <a:rPr lang="en-US" sz="2000" b="1" dirty="0"/>
              <a:t> s </a:t>
            </a:r>
            <a:r>
              <a:rPr lang="en-US" sz="2000" b="1" dirty="0" err="1"/>
              <a:t>tobom</a:t>
            </a:r>
            <a:r>
              <a:rPr lang="en-US" sz="2000" b="1" dirty="0"/>
              <a:t>" (Iv</a:t>
            </a:r>
            <a:r>
              <a:rPr lang="hr-HR" sz="2000" b="1" dirty="0" err="1"/>
              <a:t>an</a:t>
            </a:r>
            <a:r>
              <a:rPr lang="en-US" sz="2000" b="1" dirty="0"/>
              <a:t> 1,5; M</a:t>
            </a:r>
            <a:r>
              <a:rPr lang="hr-HR" sz="2000" b="1" dirty="0"/>
              <a:t>a</a:t>
            </a:r>
            <a:r>
              <a:rPr lang="en-US" sz="2000" b="1" dirty="0"/>
              <a:t>t</a:t>
            </a:r>
            <a:r>
              <a:rPr lang="hr-HR" sz="2000" b="1" dirty="0"/>
              <a:t>ej</a:t>
            </a:r>
            <a:r>
              <a:rPr lang="en-US" sz="2000" b="1" dirty="0"/>
              <a:t> 28,20).</a:t>
            </a:r>
            <a:endParaRPr lang="en" sz="2000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Zatim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podsjeća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granice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osvajanje</a:t>
            </a:r>
            <a:r>
              <a:rPr lang="en-US" sz="2000" b="1" dirty="0"/>
              <a:t> </a:t>
            </a:r>
            <a:r>
              <a:rPr lang="en-US" sz="2000" b="1" dirty="0" err="1"/>
              <a:t>dosegnuti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a.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4): </a:t>
            </a:r>
            <a:r>
              <a:rPr lang="en-US" sz="2000" b="1" dirty="0" err="1"/>
              <a:t>pojas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rijeke</a:t>
            </a:r>
            <a:r>
              <a:rPr lang="en-US" sz="2000" b="1" dirty="0"/>
              <a:t> Jordan (</a:t>
            </a:r>
            <a:r>
              <a:rPr lang="en-US" sz="2000" b="1" dirty="0" err="1"/>
              <a:t>istok</a:t>
            </a:r>
            <a:r>
              <a:rPr lang="en-US" sz="2000" b="1" dirty="0"/>
              <a:t>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Sredozemnog</a:t>
            </a:r>
            <a:r>
              <a:rPr lang="en-US" sz="2000" b="1" dirty="0"/>
              <a:t> mora (</a:t>
            </a:r>
            <a:r>
              <a:rPr lang="en-US" sz="2000" b="1" dirty="0" err="1"/>
              <a:t>zapad</a:t>
            </a:r>
            <a:r>
              <a:rPr lang="en-US" sz="2000" b="1" dirty="0"/>
              <a:t>), od </a:t>
            </a:r>
            <a:r>
              <a:rPr lang="en-US" sz="2000" b="1" dirty="0" err="1"/>
              <a:t>pustinje</a:t>
            </a:r>
            <a:r>
              <a:rPr lang="en-US" sz="2000" b="1" dirty="0"/>
              <a:t> (jug) do </a:t>
            </a:r>
            <a:r>
              <a:rPr lang="en-US" sz="2000" b="1" dirty="0" err="1"/>
              <a:t>rijeke</a:t>
            </a:r>
            <a:r>
              <a:rPr lang="en-US" sz="2000" b="1" dirty="0"/>
              <a:t> </a:t>
            </a:r>
            <a:r>
              <a:rPr lang="en-US" sz="2000" b="1" dirty="0" err="1"/>
              <a:t>Eufrat</a:t>
            </a:r>
            <a:r>
              <a:rPr lang="en-US" sz="2000" b="1" dirty="0"/>
              <a:t> (</a:t>
            </a:r>
            <a:r>
              <a:rPr lang="en-US" sz="2000" b="1" dirty="0" err="1"/>
              <a:t>sjever</a:t>
            </a:r>
            <a:r>
              <a:rPr lang="en-US" sz="2000" b="1" dirty="0"/>
              <a:t>).</a:t>
            </a:r>
            <a:endParaRPr lang="en" sz="2000" b="1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B9C7D-EA08-B3EE-1593-1BF97E0DF8DE}"/>
              </a:ext>
            </a:extLst>
          </p:cNvPr>
          <p:cNvSpPr/>
          <p:nvPr/>
        </p:nvSpPr>
        <p:spPr>
          <a:xfrm>
            <a:off x="4905376" y="3429000"/>
            <a:ext cx="2425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BAŠTINI</a:t>
            </a:r>
            <a:r>
              <a:rPr lang="hr-HR" dirty="0"/>
              <a:t>TI</a:t>
            </a:r>
            <a:r>
              <a:rPr lang="en-US" dirty="0"/>
              <a:t> OBEĆANJA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SNAGA I HRABROST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Zaapamti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zapovijedio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sam ti da budeš snažan i hrabar. Nemoj se bojati I nemoj strahovati, jer će tvoj Bog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biri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s tobom kamo god budeš išao.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zamolio</a:t>
            </a:r>
            <a:r>
              <a:rPr lang="en-US" sz="2000" b="1" dirty="0"/>
              <a:t> </a:t>
            </a:r>
            <a:r>
              <a:rPr lang="en-US" sz="2000" b="1" dirty="0" err="1"/>
              <a:t>Jošuu</a:t>
            </a:r>
            <a:r>
              <a:rPr lang="en-US" sz="2000" b="1" dirty="0"/>
              <a:t> za </a:t>
            </a:r>
            <a:r>
              <a:rPr lang="en-US" sz="2000" b="1" dirty="0" err="1"/>
              <a:t>snagu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u </a:t>
            </a:r>
            <a:r>
              <a:rPr lang="en-US" sz="2000" b="1" dirty="0" err="1"/>
              <a:t>borbi</a:t>
            </a:r>
            <a:r>
              <a:rPr lang="en-US" sz="2000" b="1" dirty="0"/>
              <a:t> (Još.1</a:t>
            </a:r>
            <a:r>
              <a:rPr lang="hr-HR" sz="2000" b="1" dirty="0"/>
              <a:t>,</a:t>
            </a:r>
            <a:r>
              <a:rPr lang="en-US" sz="2000" b="1" dirty="0"/>
              <a:t>9), Bog ga je </a:t>
            </a:r>
            <a:r>
              <a:rPr lang="en-US" sz="2000" b="1" dirty="0" err="1"/>
              <a:t>zamolio</a:t>
            </a:r>
            <a:r>
              <a:rPr lang="en-US" sz="2000" b="1" dirty="0"/>
              <a:t> za </a:t>
            </a:r>
            <a:r>
              <a:rPr lang="en-US" sz="2000" b="1" dirty="0" err="1"/>
              <a:t>snagu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da se </a:t>
            </a:r>
            <a:r>
              <a:rPr lang="en-US" sz="2000" b="1" dirty="0" err="1"/>
              <a:t>pokorava</a:t>
            </a:r>
            <a:r>
              <a:rPr lang="en-US" sz="2000" b="1" dirty="0"/>
              <a:t> </a:t>
            </a:r>
            <a:r>
              <a:rPr lang="en-US" sz="2000" b="1" dirty="0" err="1"/>
              <a:t>Zakonu</a:t>
            </a:r>
            <a:r>
              <a:rPr lang="en-US" sz="2000" b="1" dirty="0"/>
              <a:t> (Još.1</a:t>
            </a:r>
            <a:r>
              <a:rPr lang="hr-HR" sz="2000" b="1" dirty="0"/>
              <a:t>,</a:t>
            </a:r>
            <a:r>
              <a:rPr lang="en-US" sz="2000" b="1" dirty="0"/>
              <a:t>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4" y="353943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hr-HR" sz="2000" b="1" dirty="0"/>
              <a:t>Bog</a:t>
            </a:r>
            <a:r>
              <a:rPr lang="en-US" sz="2000" b="1" dirty="0"/>
              <a:t> </a:t>
            </a:r>
            <a:r>
              <a:rPr lang="en-US" sz="2000" b="1" dirty="0" err="1"/>
              <a:t>obećava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"</a:t>
            </a:r>
            <a:r>
              <a:rPr lang="en-US" sz="2000" b="1" dirty="0" err="1"/>
              <a:t>biti</a:t>
            </a:r>
            <a:r>
              <a:rPr lang="en-US" sz="2000" b="1" dirty="0"/>
              <a:t> s </a:t>
            </a:r>
            <a:r>
              <a:rPr lang="en-US" sz="2000" b="1" dirty="0" err="1"/>
              <a:t>vama</a:t>
            </a:r>
            <a:r>
              <a:rPr lang="en-US" sz="2000" b="1" dirty="0"/>
              <a:t> </a:t>
            </a:r>
            <a:r>
              <a:rPr lang="en-US" sz="2000" b="1" dirty="0" err="1"/>
              <a:t>kamo</a:t>
            </a:r>
            <a:r>
              <a:rPr lang="en-US" sz="2000" b="1" dirty="0"/>
              <a:t> god </a:t>
            </a:r>
            <a:r>
              <a:rPr lang="en-US" sz="2000" b="1" dirty="0" err="1"/>
              <a:t>krenete</a:t>
            </a:r>
            <a:r>
              <a:rPr lang="en-US" sz="2000" b="1" dirty="0"/>
              <a:t>" (Iv</a:t>
            </a:r>
            <a:r>
              <a:rPr lang="hr-HR" sz="2000" b="1" dirty="0" err="1"/>
              <a:t>an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9), </a:t>
            </a:r>
            <a:r>
              <a:rPr lang="en-US" sz="2000" b="1" dirty="0" err="1"/>
              <a:t>pomažući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da se </a:t>
            </a:r>
            <a:r>
              <a:rPr lang="en-US" sz="2000" b="1" dirty="0" err="1"/>
              <a:t>borimo</a:t>
            </a:r>
            <a:r>
              <a:rPr lang="en-US" sz="2000" b="1" dirty="0"/>
              <a:t> u </a:t>
            </a:r>
            <a:r>
              <a:rPr lang="en-US" sz="2000" b="1" dirty="0" err="1"/>
              <a:t>bitci</a:t>
            </a:r>
            <a:r>
              <a:rPr lang="en-US" sz="2000" b="1" dirty="0"/>
              <a:t> u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uključeni</a:t>
            </a:r>
            <a:r>
              <a:rPr lang="en-US" sz="2000" b="1" dirty="0"/>
              <a:t>. N</a:t>
            </a:r>
            <a:r>
              <a:rPr lang="hr-HR" sz="2000" b="1" dirty="0" err="1"/>
              <a:t>ij</a:t>
            </a:r>
            <a:r>
              <a:rPr lang="hr-HR" sz="2000" b="1" dirty="0"/>
              <a:t> to</a:t>
            </a:r>
            <a:r>
              <a:rPr lang="en-US" sz="2000" b="1" dirty="0"/>
              <a:t> </a:t>
            </a:r>
            <a:r>
              <a:rPr lang="en-US" sz="2000" b="1" dirty="0" err="1"/>
              <a:t>fizička</a:t>
            </a:r>
            <a:r>
              <a:rPr lang="en-US" sz="2000" b="1" dirty="0"/>
              <a:t> </a:t>
            </a:r>
            <a:r>
              <a:rPr lang="en-US" sz="2000" b="1" dirty="0" err="1"/>
              <a:t>bitka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hr-HR" sz="2000" b="1" dirty="0"/>
              <a:t> bitka</a:t>
            </a:r>
            <a:r>
              <a:rPr lang="en-US" sz="2000" b="1" dirty="0"/>
              <a:t> »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vladara</a:t>
            </a:r>
            <a:r>
              <a:rPr lang="en-US" sz="2000" b="1" dirty="0"/>
              <a:t>, </a:t>
            </a:r>
            <a:r>
              <a:rPr lang="en-US" sz="2000" b="1" dirty="0" err="1"/>
              <a:t>protiv</a:t>
            </a:r>
            <a:r>
              <a:rPr lang="en-US" sz="2000" b="1" dirty="0"/>
              <a:t> vlasti,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tame </a:t>
            </a:r>
            <a:r>
              <a:rPr lang="en-US" sz="2000" b="1" dirty="0" err="1"/>
              <a:t>ovoga</a:t>
            </a:r>
            <a:r>
              <a:rPr lang="en-US" sz="2000" b="1" dirty="0"/>
              <a:t> </a:t>
            </a:r>
            <a:r>
              <a:rPr lang="hr-HR" sz="2000" b="1" dirty="0"/>
              <a:t>svijet</a:t>
            </a:r>
            <a:r>
              <a:rPr lang="en-US" sz="2000" b="1" dirty="0"/>
              <a:t>a,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duhovne</a:t>
            </a:r>
            <a:r>
              <a:rPr lang="en-US" sz="2000" b="1" dirty="0"/>
              <a:t> </a:t>
            </a:r>
            <a:r>
              <a:rPr lang="en-US" sz="2000" b="1" dirty="0" err="1"/>
              <a:t>opačine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uzvišicama</a:t>
            </a:r>
            <a:r>
              <a:rPr lang="en-US" sz="2000" b="1" dirty="0"/>
              <a:t>« (Ef 6</a:t>
            </a:r>
            <a:r>
              <a:rPr lang="hr-HR" sz="2000" b="1" dirty="0"/>
              <a:t>,</a:t>
            </a:r>
            <a:r>
              <a:rPr lang="en-US" sz="2000" b="1" dirty="0"/>
              <a:t>12). Da </a:t>
            </a:r>
            <a:r>
              <a:rPr lang="en-US" sz="2000" b="1" dirty="0" err="1"/>
              <a:t>bismo</a:t>
            </a:r>
            <a:r>
              <a:rPr lang="en-US" sz="2000" b="1" dirty="0"/>
              <a:t> to </a:t>
            </a:r>
            <a:r>
              <a:rPr lang="en-US" sz="2000" b="1" dirty="0" err="1"/>
              <a:t>učinili</a:t>
            </a:r>
            <a:r>
              <a:rPr lang="en-US" sz="2000" b="1" dirty="0"/>
              <a:t>, On </a:t>
            </a:r>
            <a:r>
              <a:rPr lang="en-US" sz="2000" b="1" dirty="0" err="1"/>
              <a:t>nam</a:t>
            </a:r>
            <a:r>
              <a:rPr lang="en-US" sz="2000" b="1" dirty="0"/>
              <a:t> je dao </a:t>
            </a:r>
            <a:r>
              <a:rPr lang="en-US" sz="2000" b="1" dirty="0" err="1"/>
              <a:t>potrebno</a:t>
            </a:r>
            <a:r>
              <a:rPr lang="en-US" sz="2000" b="1" dirty="0"/>
              <a:t> </a:t>
            </a:r>
            <a:r>
              <a:rPr lang="en-US" sz="2000" b="1" dirty="0" err="1"/>
              <a:t>oružje</a:t>
            </a:r>
            <a:r>
              <a:rPr lang="hr-HR" sz="2000" b="1" dirty="0"/>
              <a:t> </a:t>
            </a:r>
            <a:r>
              <a:rPr lang="en-US" sz="2000" b="1" dirty="0"/>
              <a:t>(Ef</a:t>
            </a:r>
            <a:r>
              <a:rPr lang="hr-HR" sz="2000" b="1" dirty="0"/>
              <a:t>.</a:t>
            </a:r>
            <a:r>
              <a:rPr lang="en-US" sz="2000" b="1" dirty="0"/>
              <a:t> 6</a:t>
            </a:r>
            <a:r>
              <a:rPr lang="hr-HR" sz="2000" b="1" dirty="0"/>
              <a:t>,</a:t>
            </a:r>
            <a:r>
              <a:rPr lang="en-US" sz="2000" b="1" dirty="0"/>
              <a:t>13-17).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je </a:t>
            </a:r>
            <a:r>
              <a:rPr lang="en-US" sz="2000" b="1" dirty="0" err="1"/>
              <a:t>slučaj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danas</a:t>
            </a:r>
            <a:r>
              <a:rPr lang="en-US" sz="2000" b="1" dirty="0"/>
              <a:t>. Bog </a:t>
            </a:r>
            <a:r>
              <a:rPr lang="en-US" sz="2000" b="1" dirty="0" err="1"/>
              <a:t>traži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nastojimo</a:t>
            </a:r>
            <a:r>
              <a:rPr lang="en-US" sz="2000" b="1" dirty="0"/>
              <a:t> </a:t>
            </a:r>
            <a:r>
              <a:rPr lang="en-US" sz="2000" b="1" dirty="0" err="1"/>
              <a:t>obdržavati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hr-HR" sz="2000" b="1" dirty="0"/>
              <a:t>Z</a:t>
            </a:r>
            <a:r>
              <a:rPr lang="en-US" sz="2000" b="1" dirty="0" err="1"/>
              <a:t>akon</a:t>
            </a:r>
            <a:r>
              <a:rPr lang="en-US" sz="2000" b="1" dirty="0"/>
              <a:t>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14,12). To </a:t>
            </a:r>
            <a:r>
              <a:rPr lang="en-US" sz="2000" b="1" dirty="0" err="1"/>
              <a:t>zahtijeva</a:t>
            </a:r>
            <a:r>
              <a:rPr lang="en-US" sz="2000" b="1" dirty="0"/>
              <a:t> </a:t>
            </a:r>
            <a:r>
              <a:rPr lang="en-US" sz="2000" b="1" dirty="0" err="1"/>
              <a:t>veliku</a:t>
            </a:r>
            <a:r>
              <a:rPr lang="en-US" sz="2000" b="1" dirty="0"/>
              <a:t> </a:t>
            </a:r>
            <a:r>
              <a:rPr lang="en-US" sz="2000" b="1" dirty="0" err="1"/>
              <a:t>hrabrost</a:t>
            </a:r>
            <a:r>
              <a:rPr lang="en-US" sz="2000" b="1" dirty="0"/>
              <a:t> s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750447"/>
            <a:ext cx="6515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Ključ</a:t>
            </a:r>
            <a:r>
              <a:rPr lang="en-US" sz="2000" b="1" dirty="0"/>
              <a:t> </a:t>
            </a:r>
            <a:r>
              <a:rPr lang="en-US" sz="2000" b="1" dirty="0" err="1"/>
              <a:t>uspjeha</a:t>
            </a:r>
            <a:r>
              <a:rPr lang="en-US" sz="2000" b="1" dirty="0"/>
              <a:t> je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povjerenje</a:t>
            </a:r>
            <a:r>
              <a:rPr lang="en-US" sz="2000" b="1" dirty="0"/>
              <a:t> u Boga. A da </a:t>
            </a:r>
            <a:r>
              <a:rPr lang="en-US" sz="2000" b="1" dirty="0" err="1"/>
              <a:t>bismo</a:t>
            </a:r>
            <a:r>
              <a:rPr lang="en-US" sz="2000" b="1" dirty="0"/>
              <a:t> to </a:t>
            </a:r>
            <a:r>
              <a:rPr lang="en-US" sz="2000" b="1" dirty="0" err="1"/>
              <a:t>učinili</a:t>
            </a:r>
            <a:r>
              <a:rPr lang="en-US" sz="2000" b="1" dirty="0"/>
              <a:t>, </a:t>
            </a:r>
            <a:r>
              <a:rPr lang="en-US" sz="2000" b="1" dirty="0" err="1"/>
              <a:t>moramo</a:t>
            </a:r>
            <a:r>
              <a:rPr lang="en-US" sz="2000" b="1" dirty="0"/>
              <a:t> se </a:t>
            </a:r>
            <a:r>
              <a:rPr lang="en-US" sz="2000" b="1" dirty="0" err="1"/>
              <a:t>poistovjetiti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svaki</a:t>
            </a:r>
            <a:r>
              <a:rPr lang="en-US" sz="2000" b="1" dirty="0"/>
              <a:t> dan (Ef</a:t>
            </a:r>
            <a:r>
              <a:rPr lang="hr-HR" sz="2000" b="1" dirty="0"/>
              <a:t>. </a:t>
            </a:r>
            <a:r>
              <a:rPr lang="en-US" sz="2000" b="1" dirty="0"/>
              <a:t> 6,18).</a:t>
            </a:r>
            <a:endParaRPr lang="en" sz="2000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USPJEH MISIJE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Neka knjiga Zakona bude na ustima tvojim: razmišljaj o njoj danju i noću, kako bi vjerno držao sve što je u njoj napisano: samo ćeš tada biti sretan i uspjet ćeš u pothvatima. Nisam li ti </a:t>
            </a:r>
            <a:r>
              <a:rPr lang="hr-H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zapovijedio</a:t>
            </a:r>
            <a:r>
              <a:rPr lang="hr-H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33352" y="3886331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uspješni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slijedimo</a:t>
            </a:r>
            <a:r>
              <a:rPr lang="en-US" sz="2000" b="1" dirty="0"/>
              <a:t> </a:t>
            </a:r>
            <a:r>
              <a:rPr lang="en-US" sz="2000" b="1" dirty="0" err="1"/>
              <a:t>načela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vrijednosti</a:t>
            </a:r>
            <a:r>
              <a:rPr lang="en-US" sz="2000" b="1" dirty="0"/>
              <a:t> </a:t>
            </a:r>
            <a:r>
              <a:rPr lang="en-US" sz="2000" b="1" dirty="0" err="1"/>
              <a:t>izražene</a:t>
            </a:r>
            <a:r>
              <a:rPr lang="en-US" sz="2000" b="1" dirty="0"/>
              <a:t> u </a:t>
            </a:r>
            <a:r>
              <a:rPr lang="en-US" sz="2000" b="1" dirty="0" err="1"/>
              <a:t>Božjem</a:t>
            </a:r>
            <a:r>
              <a:rPr lang="en-US" sz="2000" b="1" dirty="0"/>
              <a:t> </a:t>
            </a:r>
            <a:r>
              <a:rPr lang="en-US" sz="2000" b="1" dirty="0" err="1"/>
              <a:t>Zakonu</a:t>
            </a:r>
            <a:r>
              <a:rPr lang="en-US" sz="2000" b="1" dirty="0"/>
              <a:t>. Ali </a:t>
            </a:r>
            <a:r>
              <a:rPr lang="en-US" sz="2000" b="1" dirty="0" err="1"/>
              <a:t>nije</a:t>
            </a:r>
            <a:r>
              <a:rPr lang="en-US" sz="2000" b="1" dirty="0"/>
              <a:t> li to </a:t>
            </a:r>
            <a:r>
              <a:rPr lang="en-US" sz="2000" b="1" dirty="0" err="1"/>
              <a:t>spasenje</a:t>
            </a:r>
            <a:r>
              <a:rPr lang="en-US" sz="2000" b="1" dirty="0"/>
              <a:t> po </a:t>
            </a:r>
            <a:r>
              <a:rPr lang="en-US" sz="2000" b="1" dirty="0" err="1"/>
              <a:t>djelima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Uspjeh</a:t>
            </a:r>
            <a:r>
              <a:rPr lang="en-US" sz="2000" b="1" dirty="0"/>
              <a:t> s </a:t>
            </a:r>
            <a:r>
              <a:rPr lang="en-US" sz="2000" b="1" dirty="0" err="1"/>
              <a:t>božanskog</a:t>
            </a:r>
            <a:r>
              <a:rPr lang="en-US" sz="2000" b="1" dirty="0"/>
              <a:t> </a:t>
            </a:r>
            <a:r>
              <a:rPr lang="en-US" sz="2000" b="1" dirty="0" err="1"/>
              <a:t>gledišta</a:t>
            </a:r>
            <a:r>
              <a:rPr lang="en-US" sz="2000" b="1" dirty="0"/>
              <a:t> ne </a:t>
            </a:r>
            <a:r>
              <a:rPr lang="en-US" sz="2000" b="1" dirty="0" err="1"/>
              <a:t>podudara</a:t>
            </a:r>
            <a:r>
              <a:rPr lang="en-US" sz="2000" b="1" dirty="0"/>
              <a:t> se s </a:t>
            </a:r>
            <a:r>
              <a:rPr lang="en-US" sz="2000" b="1" dirty="0" err="1"/>
              <a:t>uspjehom</a:t>
            </a:r>
            <a:r>
              <a:rPr lang="en-US" sz="2000" b="1" dirty="0"/>
              <a:t> s </a:t>
            </a:r>
            <a:r>
              <a:rPr lang="en-US" sz="2000" b="1" dirty="0" err="1"/>
              <a:t>ljudskog</a:t>
            </a:r>
            <a:r>
              <a:rPr lang="en-US" sz="2000" b="1" dirty="0"/>
              <a:t> </a:t>
            </a:r>
            <a:r>
              <a:rPr lang="en-US" sz="2000" b="1" dirty="0" err="1"/>
              <a:t>gledišta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Prolazni</a:t>
            </a:r>
            <a:r>
              <a:rPr lang="en-US" sz="2000" b="1" dirty="0"/>
              <a:t> </a:t>
            </a:r>
            <a:r>
              <a:rPr lang="en-US" sz="2000" b="1" dirty="0" err="1"/>
              <a:t>uspjeh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se </a:t>
            </a:r>
            <a:r>
              <a:rPr lang="en-US" sz="2000" b="1" dirty="0" err="1"/>
              <a:t>postići</a:t>
            </a:r>
            <a:r>
              <a:rPr lang="en-US" sz="2000" b="1" dirty="0"/>
              <a:t> </a:t>
            </a:r>
            <a:r>
              <a:rPr lang="en-US" sz="2000" b="1" dirty="0" err="1"/>
              <a:t>kršenjem</a:t>
            </a:r>
            <a:r>
              <a:rPr lang="en-US" sz="2000" b="1" dirty="0"/>
              <a:t> </a:t>
            </a:r>
            <a:r>
              <a:rPr lang="en-US" sz="2000" b="1" dirty="0" err="1"/>
              <a:t>božanskih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ljudskih</a:t>
            </a:r>
            <a:r>
              <a:rPr lang="en-US" sz="2000" b="1" dirty="0"/>
              <a:t> </a:t>
            </a:r>
            <a:r>
              <a:rPr lang="en-US" sz="2000" b="1" dirty="0" err="1"/>
              <a:t>zakona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istinski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vječni</a:t>
            </a:r>
            <a:r>
              <a:rPr lang="en-US" sz="2000" b="1" dirty="0"/>
              <a:t> </a:t>
            </a:r>
            <a:r>
              <a:rPr lang="en-US" sz="2000" b="1" dirty="0" err="1"/>
              <a:t>uspjeh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(</a:t>
            </a:r>
            <a:r>
              <a:rPr lang="en-US" sz="2000" b="1" dirty="0" err="1"/>
              <a:t>Iz</a:t>
            </a:r>
            <a:r>
              <a:rPr lang="hr-HR" sz="2000" b="1" dirty="0"/>
              <a:t>a.</a:t>
            </a:r>
            <a:r>
              <a:rPr lang="en-US" sz="2000" b="1" dirty="0"/>
              <a:t> 1</a:t>
            </a:r>
            <a:r>
              <a:rPr lang="hr-HR" sz="2000" b="1" dirty="0"/>
              <a:t>,</a:t>
            </a:r>
            <a:r>
              <a:rPr lang="en-US" sz="2000" b="1" dirty="0"/>
              <a:t>8).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33353" y="4883305"/>
            <a:ext cx="65876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Uopće</a:t>
            </a:r>
            <a:r>
              <a:rPr lang="en-US" sz="2000" b="1" dirty="0"/>
              <a:t> ne. Vjera </a:t>
            </a:r>
            <a:r>
              <a:rPr lang="en-US" sz="2000" b="1" dirty="0" err="1"/>
              <a:t>i</a:t>
            </a:r>
            <a:r>
              <a:rPr lang="en-US" sz="2000" b="1" dirty="0"/>
              <a:t> Zakon se </a:t>
            </a:r>
            <a:r>
              <a:rPr lang="en-US" sz="2000" b="1" dirty="0" err="1"/>
              <a:t>međusobno</a:t>
            </a:r>
            <a:r>
              <a:rPr lang="en-US" sz="2000" b="1" dirty="0"/>
              <a:t> ne </a:t>
            </a:r>
            <a:r>
              <a:rPr lang="en-US" sz="2000" b="1" dirty="0" err="1"/>
              <a:t>isključuju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se </a:t>
            </a:r>
            <a:r>
              <a:rPr lang="en-US" sz="2000" b="1" dirty="0" err="1"/>
              <a:t>nadopunjuju</a:t>
            </a:r>
            <a:r>
              <a:rPr lang="en-US" sz="2000" b="1" dirty="0"/>
              <a:t> (Rim</a:t>
            </a:r>
            <a:r>
              <a:rPr lang="hr-HR" sz="2000" b="1" dirty="0"/>
              <a:t>.</a:t>
            </a:r>
            <a:r>
              <a:rPr lang="en-US" sz="2000" b="1" dirty="0"/>
              <a:t> 3,31). Kada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Zakonu</a:t>
            </a:r>
            <a:r>
              <a:rPr lang="en-US" sz="2000" b="1" dirty="0"/>
              <a:t>, </a:t>
            </a:r>
            <a:r>
              <a:rPr lang="en-US" sz="2000" b="1" dirty="0" err="1"/>
              <a:t>govorimo</a:t>
            </a:r>
            <a:r>
              <a:rPr lang="en-US" sz="2000" b="1" dirty="0"/>
              <a:t> o </a:t>
            </a:r>
            <a:r>
              <a:rPr lang="en-US" sz="2000" b="1" dirty="0" err="1"/>
              <a:t>načinu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živjeti</a:t>
            </a:r>
            <a:r>
              <a:rPr lang="en-US" sz="2000" b="1" dirty="0"/>
              <a:t>, a ne o </a:t>
            </a:r>
            <a:r>
              <a:rPr lang="en-US" sz="2000" b="1" dirty="0" err="1"/>
              <a:t>načinu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spašeni</a:t>
            </a:r>
            <a:r>
              <a:rPr lang="en-US" sz="2000" b="1" dirty="0"/>
              <a:t>.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očituje</a:t>
            </a:r>
            <a:r>
              <a:rPr lang="en-US" sz="2000" b="1" dirty="0"/>
              <a:t> se u </a:t>
            </a:r>
            <a:r>
              <a:rPr lang="en-US" sz="2000" b="1" dirty="0" err="1"/>
              <a:t>našoj</a:t>
            </a:r>
            <a:r>
              <a:rPr lang="en-US" sz="2000" b="1" dirty="0"/>
              <a:t> </a:t>
            </a:r>
            <a:r>
              <a:rPr lang="en-US" sz="2000" b="1" dirty="0" err="1"/>
              <a:t>poslušnosti</a:t>
            </a:r>
            <a:r>
              <a:rPr lang="en-US" sz="2000" b="1" dirty="0"/>
              <a:t> </a:t>
            </a:r>
            <a:r>
              <a:rPr lang="en-US" sz="2000" b="1" dirty="0" err="1"/>
              <a:t>Njegovoj</a:t>
            </a:r>
            <a:r>
              <a:rPr lang="en-US" sz="2000" b="1" dirty="0"/>
              <a:t> </a:t>
            </a:r>
            <a:r>
              <a:rPr lang="en-US" sz="2000" b="1" dirty="0" err="1"/>
              <a:t>volji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Kršćanin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uvijek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snažnog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pomoćnika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Gospodinu</a:t>
            </a:r>
            <a:r>
              <a:rPr lang="en-US" sz="2600" b="1" dirty="0">
                <a:latin typeface="Constantia" panose="02030602050306030303" pitchFamily="18" charset="0"/>
              </a:rPr>
              <a:t>. Put </a:t>
            </a:r>
            <a:r>
              <a:rPr lang="en-US" sz="2600" b="1" dirty="0" err="1">
                <a:latin typeface="Constantia" panose="02030602050306030303" pitchFamily="18" charset="0"/>
              </a:rPr>
              <a:t>Gospodinove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pomoći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možda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znamo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ovo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znamo</a:t>
            </a:r>
            <a:r>
              <a:rPr lang="en-US" sz="2600" b="1" dirty="0">
                <a:latin typeface="Constantia" panose="02030602050306030303" pitchFamily="18" charset="0"/>
              </a:rPr>
              <a:t>: On </a:t>
            </a:r>
            <a:r>
              <a:rPr lang="en-US" sz="2600" b="1" dirty="0" err="1">
                <a:latin typeface="Constantia" panose="02030602050306030303" pitchFamily="18" charset="0"/>
              </a:rPr>
              <a:t>nikada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iznevjeriti</a:t>
            </a:r>
            <a:r>
              <a:rPr lang="en-US" sz="2600" b="1" dirty="0">
                <a:latin typeface="Constantia" panose="02030602050306030303" pitchFamily="18" charset="0"/>
              </a:rPr>
              <a:t> one koji se </a:t>
            </a:r>
            <a:r>
              <a:rPr lang="en-US" sz="2600" b="1" dirty="0" err="1">
                <a:latin typeface="Constantia" panose="02030602050306030303" pitchFamily="18" charset="0"/>
              </a:rPr>
              <a:t>pouzdaju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hr-HR" sz="2600" b="1" dirty="0">
                <a:latin typeface="Constantia" panose="02030602050306030303" pitchFamily="18" charset="0"/>
              </a:rPr>
              <a:t>N</a:t>
            </a:r>
            <a:r>
              <a:rPr lang="en-US" sz="2600" b="1" dirty="0" err="1">
                <a:latin typeface="Constantia" panose="02030602050306030303" pitchFamily="18" charset="0"/>
              </a:rPr>
              <a:t>jega</a:t>
            </a:r>
            <a:r>
              <a:rPr lang="en-US" sz="2600" b="1" dirty="0">
                <a:latin typeface="Constantia" panose="02030602050306030303" pitchFamily="18" charset="0"/>
              </a:rPr>
              <a:t>. Kad bi </a:t>
            </a:r>
            <a:r>
              <a:rPr lang="en-US" sz="2600" b="1" dirty="0" err="1">
                <a:latin typeface="Constantia" panose="02030602050306030303" pitchFamily="18" charset="0"/>
              </a:rPr>
              <a:t>kršćani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shvatili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koliko</a:t>
            </a:r>
            <a:r>
              <a:rPr lang="en-US" sz="2600" b="1" dirty="0">
                <a:latin typeface="Constantia" panose="02030602050306030303" pitchFamily="18" charset="0"/>
              </a:rPr>
              <a:t> je puta </a:t>
            </a:r>
            <a:r>
              <a:rPr lang="en-US" sz="2600" b="1" dirty="0" err="1">
                <a:latin typeface="Constantia" panose="02030602050306030303" pitchFamily="18" charset="0"/>
              </a:rPr>
              <a:t>Gospodin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naredio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njihov</a:t>
            </a:r>
            <a:r>
              <a:rPr lang="en-US" sz="2600" b="1" dirty="0">
                <a:latin typeface="Constantia" panose="02030602050306030303" pitchFamily="18" charset="0"/>
              </a:rPr>
              <a:t> put, da se </a:t>
            </a:r>
            <a:r>
              <a:rPr lang="en-US" sz="2600" b="1" dirty="0" err="1">
                <a:latin typeface="Constantia" panose="02030602050306030303" pitchFamily="18" charset="0"/>
              </a:rPr>
              <a:t>namjere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neprijatelja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vezi</a:t>
            </a:r>
            <a:r>
              <a:rPr lang="en-US" sz="2600" b="1" dirty="0">
                <a:latin typeface="Constantia" panose="02030602050306030303" pitchFamily="18" charset="0"/>
              </a:rPr>
              <a:t> s </a:t>
            </a:r>
            <a:r>
              <a:rPr lang="en-US" sz="2600" b="1" dirty="0" err="1">
                <a:latin typeface="Constantia" panose="02030602050306030303" pitchFamily="18" charset="0"/>
              </a:rPr>
              <a:t>njima</a:t>
            </a:r>
            <a:r>
              <a:rPr lang="en-US" sz="2600" b="1" dirty="0">
                <a:latin typeface="Constantia" panose="02030602050306030303" pitchFamily="18" charset="0"/>
              </a:rPr>
              <a:t> ne bi </a:t>
            </a:r>
            <a:r>
              <a:rPr lang="en-US" sz="2600" b="1" dirty="0" err="1">
                <a:latin typeface="Constantia" panose="02030602050306030303" pitchFamily="18" charset="0"/>
              </a:rPr>
              <a:t>ostvarile</a:t>
            </a:r>
            <a:r>
              <a:rPr lang="en-US" sz="2600" b="1" dirty="0">
                <a:latin typeface="Constantia" panose="02030602050306030303" pitchFamily="18" charset="0"/>
              </a:rPr>
              <a:t>, ne bi se </a:t>
            </a:r>
            <a:r>
              <a:rPr lang="en-US" sz="2600" b="1" dirty="0" err="1">
                <a:latin typeface="Constantia" panose="02030602050306030303" pitchFamily="18" charset="0"/>
              </a:rPr>
              <a:t>spotaknuli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žaleći</a:t>
            </a:r>
            <a:r>
              <a:rPr lang="en-US" sz="2600" b="1" dirty="0">
                <a:latin typeface="Constantia" panose="02030602050306030303" pitchFamily="18" charset="0"/>
              </a:rPr>
              <a:t> se. </a:t>
            </a:r>
            <a:r>
              <a:rPr lang="en-US" sz="2600" b="1" dirty="0" err="1">
                <a:latin typeface="Constantia" panose="02030602050306030303" pitchFamily="18" charset="0"/>
              </a:rPr>
              <a:t>Njihova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vjera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ostati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Bogu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nikakva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kušnja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moć</a:t>
            </a:r>
            <a:r>
              <a:rPr lang="en-US" sz="2600" b="1" dirty="0">
                <a:latin typeface="Constantia" panose="02030602050306030303" pitchFamily="18" charset="0"/>
              </a:rPr>
              <a:t> da </a:t>
            </a:r>
            <a:r>
              <a:rPr lang="en-US" sz="2600" b="1" dirty="0" err="1">
                <a:latin typeface="Constantia" panose="02030602050306030303" pitchFamily="18" charset="0"/>
              </a:rPr>
              <a:t>ih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pokrene</a:t>
            </a:r>
            <a:r>
              <a:rPr lang="en-US" sz="2600" b="1" dirty="0">
                <a:latin typeface="Constantia" panose="02030602050306030303" pitchFamily="18" charset="0"/>
              </a:rPr>
              <a:t>. Oni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Ga </a:t>
            </a:r>
            <a:r>
              <a:rPr lang="en-US" sz="2600" b="1" dirty="0" err="1">
                <a:latin typeface="Constantia" panose="02030602050306030303" pitchFamily="18" charset="0"/>
              </a:rPr>
              <a:t>priznati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svoju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mudrost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učinkovitost</a:t>
            </a:r>
            <a:r>
              <a:rPr lang="en-US" sz="2600" b="1" dirty="0">
                <a:latin typeface="Constantia" panose="02030602050306030303" pitchFamily="18" charset="0"/>
              </a:rPr>
              <a:t>, a On </a:t>
            </a:r>
            <a:r>
              <a:rPr lang="en-US" sz="2600" b="1" dirty="0" err="1">
                <a:latin typeface="Constantia" panose="02030602050306030303" pitchFamily="18" charset="0"/>
              </a:rPr>
              <a:t>će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ostvariti</a:t>
            </a:r>
            <a:r>
              <a:rPr lang="en-US" sz="2600" b="1" dirty="0">
                <a:latin typeface="Constantia" panose="02030602050306030303" pitchFamily="18" charset="0"/>
              </a:rPr>
              <a:t> ono </a:t>
            </a:r>
            <a:r>
              <a:rPr lang="en-US" sz="2600" b="1" dirty="0" err="1">
                <a:latin typeface="Constantia" panose="02030602050306030303" pitchFamily="18" charset="0"/>
              </a:rPr>
              <a:t>što</a:t>
            </a:r>
            <a:r>
              <a:rPr lang="en-US" sz="2600" b="1" dirty="0">
                <a:latin typeface="Constantia" panose="02030602050306030303" pitchFamily="18" charset="0"/>
              </a:rPr>
              <a:t> On </a:t>
            </a:r>
            <a:r>
              <a:rPr lang="en-US" sz="2600" b="1" dirty="0" err="1">
                <a:latin typeface="Constantia" panose="02030602050306030303" pitchFamily="18" charset="0"/>
              </a:rPr>
              <a:t>želi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kroz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njih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r>
              <a:rPr lang="en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4898515" y="5943600"/>
            <a:ext cx="4925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hr-HR" sz="1600" b="1" noProof="0" dirty="0" err="1"/>
              <a:t>llen</a:t>
            </a:r>
            <a:r>
              <a:rPr lang="hr-HR" sz="1600" b="1" noProof="0" dirty="0"/>
              <a:t> G. White, </a:t>
            </a:r>
            <a:r>
              <a:rPr lang="en" sz="1600" i="1" noProof="0" dirty="0"/>
              <a:t>Pro</a:t>
            </a:r>
            <a:r>
              <a:rPr lang="hr-HR" sz="1600" i="1" noProof="0" dirty="0"/>
              <a:t>roci I kraljevi</a:t>
            </a:r>
            <a:r>
              <a:rPr lang="en" sz="1600" i="1" noProof="0" dirty="0"/>
              <a:t>,</a:t>
            </a:r>
            <a:r>
              <a:rPr lang="en" sz="1600" b="1" noProof="0" dirty="0"/>
              <a:t> </a:t>
            </a:r>
            <a:r>
              <a:rPr lang="hr-HR" sz="1600" b="1" dirty="0"/>
              <a:t>str</a:t>
            </a:r>
            <a:r>
              <a:rPr lang="en" sz="1600" b="1" noProof="0" dirty="0"/>
              <a:t>. 576</a:t>
            </a:r>
            <a:r>
              <a:rPr lang="hr-HR" sz="1600" b="1" noProof="0" dirty="0"/>
              <a:t>. u izvorniku.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150920" y="3898178"/>
            <a:ext cx="120410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Na početku knjige glavno pitanje glasi: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2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Ho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e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li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Izrael iskoristiti ovu novu prigodu?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će li slijediti </a:t>
            </a:r>
            <a:r>
              <a:rPr lang="sr-Latn-R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recept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za uspjeh koji prethodni nara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taj nije poslu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Povijest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se ponavlja. Crkva je danas pod vo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d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stvom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novog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Jošue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— Isusa Hrista — pozvana da napreduje u ispunjenju Božjih obećanja.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Uvijeti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Saveza ostaju nepromijenjeni: Bog nam pruža ono što ne možemo učiniti sami, dok očekuje našu poslušnost koja je pokazatelj našeg povjerenja u Njegovu ljubav, mudrost i moć. Ostaje pitanje: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će li naš naraštaj imati povjerenje u Božju sposobnost da svoj plan izvrši “do dana Isusa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rista” (Fili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 1,6)? Kako sadašnji naraštaj stoji na granici nebeskog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K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anaana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, božanski poziv i dalje snažno odjekuje: “Samo budi jak i veoma odvažan!” (Jošua1,7)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0169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2"/>
            <a:ext cx="8321040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</a:t>
            </a:r>
            <a:r>
              <a:rPr lang="sr-Latn-RS" sz="2800" dirty="0">
                <a:solidFill>
                  <a:srgbClr val="FFFF99"/>
                </a:solidFill>
              </a:rPr>
              <a:t>Recept za </a:t>
            </a:r>
            <a:r>
              <a:rPr lang="sr-Latn-RS" sz="2800" dirty="0" err="1">
                <a:solidFill>
                  <a:srgbClr val="FFFF99"/>
                </a:solidFill>
              </a:rPr>
              <a:t>uspjeh</a:t>
            </a:r>
            <a:r>
              <a:rPr lang="hr-HR" sz="2800" dirty="0">
                <a:solidFill>
                  <a:srgbClr val="FFFF99"/>
                </a:solidFill>
              </a:rPr>
              <a:t>”,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2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i="1" dirty="0">
              <a:solidFill>
                <a:srgbClr val="0000FF"/>
              </a:solidFill>
              <a:latin typeface="Arial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7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0000FF"/>
              </a:solidFill>
              <a:latin typeface="Arial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1" y="3886201"/>
            <a:ext cx="742348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Želim li usred društvenih i kulturoloških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utjecaja prihvatiti Sveto pismo kao autoritativno, nepogrješivo otkrivenje Božje volje? </a:t>
            </a:r>
            <a:endParaRPr lang="en-US" sz="20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Želim li ostati vjeran cijelom Pismu a to znači vršiti  zapovijedi Božje i čuvati svjedočanstvo Isusa Krista?</a:t>
            </a:r>
            <a:endParaRPr lang="en-US" sz="24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1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8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4"/>
            <a:ext cx="8976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CC66"/>
                </a:solidFill>
                <a:latin typeface="Arial"/>
                <a:cs typeface="Arial" charset="0"/>
              </a:rPr>
              <a:t>Razumjevši da</a:t>
            </a:r>
            <a:r>
              <a:rPr lang="en-US" sz="2000" b="1" dirty="0">
                <a:solidFill>
                  <a:srgbClr val="FFCC66"/>
                </a:solidFill>
                <a:latin typeface="Arial"/>
                <a:cs typeface="Arial" charset="0"/>
              </a:rPr>
              <a:t> </a:t>
            </a:r>
            <a:r>
              <a:rPr lang="hr-HR" sz="2000" b="1" dirty="0">
                <a:solidFill>
                  <a:srgbClr val="FFCC66"/>
                </a:solidFill>
                <a:latin typeface="Arial"/>
                <a:cs typeface="Arial" charset="0"/>
              </a:rPr>
              <a:t>mi Isus želi pomoći, da se podsjetim naloga: ”Prestanite i znajte da sam ja Bog (Ps.46,10), da shvatim da je Biblija još uvijek Božji najveći dar koji otkriva Njegov plan otkupljenja,</a:t>
            </a:r>
            <a:endParaRPr lang="en-US" sz="2000" b="1" dirty="0">
              <a:solidFill>
                <a:srgbClr val="FFCC66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486400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trebamo ostvariti 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1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65" indent="-396865" defTabSz="914377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hr-HR" sz="2800" b="1" dirty="0">
                <a:solidFill>
                  <a:srgbClr val="FFFFFF"/>
                </a:solidFill>
                <a:latin typeface="Arial"/>
                <a:cs typeface="Arial" charset="0"/>
              </a:rPr>
              <a:t>Koje biblijsko načelo iz ove pouke možemo  primijeniti danas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8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5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1" y="1549063"/>
            <a:ext cx="8826331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”Recept za uspjeh”, možemo  koristiti iduće sedmice?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58459" y="2369822"/>
            <a:ext cx="11008803" cy="38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endParaRPr lang="hr-HR" sz="2000" b="1" dirty="0">
              <a:solidFill>
                <a:srgbClr val="FF9900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9900"/>
                </a:solidFill>
                <a:latin typeface="Arial"/>
                <a:cs typeface="Arial" charset="0"/>
              </a:rPr>
              <a:t>Razgovarajte u razredu ili skupini</a:t>
            </a:r>
            <a:r>
              <a:rPr lang="en-US" sz="2000" b="1" dirty="0">
                <a:solidFill>
                  <a:srgbClr val="FF9900"/>
                </a:solidFill>
                <a:latin typeface="Arial"/>
                <a:cs typeface="Arial" charset="0"/>
              </a:rPr>
              <a:t>:</a:t>
            </a:r>
            <a:endParaRPr lang="hr-HR" sz="2000" b="1" dirty="0">
              <a:solidFill>
                <a:srgbClr val="FF9900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b="1" dirty="0">
                <a:solidFill>
                  <a:srgbClr val="FFFFFF"/>
                </a:solidFill>
                <a:latin typeface="Arial"/>
                <a:cs typeface="Arial" charset="0"/>
              </a:rPr>
              <a:t>1. Pročitaj </a:t>
            </a:r>
            <a:r>
              <a:rPr lang="hr-HR" i="1" dirty="0">
                <a:solidFill>
                  <a:srgbClr val="FFFFFF"/>
                </a:solidFill>
                <a:latin typeface="Arial"/>
                <a:cs typeface="Arial" charset="0"/>
              </a:rPr>
              <a:t>Post. 9,8-17. </a:t>
            </a:r>
            <a:r>
              <a:rPr lang="sr-Latn-RS" b="1" dirty="0">
                <a:solidFill>
                  <a:srgbClr val="FFFFFF"/>
                </a:solidFill>
                <a:latin typeface="Arial"/>
                <a:cs typeface="Arial" charset="0"/>
              </a:rPr>
              <a:t>Kako se tu koristi reč “opomenuti se“ I šta iz njene upotrebe možemo naučiti o tome kako treba da se podsećamo šta je Bog učinio za nas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? </a:t>
            </a:r>
            <a:endParaRPr lang="hr-HR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b="1" dirty="0">
                <a:solidFill>
                  <a:srgbClr val="FFFFFF"/>
                </a:solidFill>
                <a:latin typeface="Arial"/>
                <a:cs typeface="Arial" charset="0"/>
              </a:rPr>
              <a:t>2. Pročitaj </a:t>
            </a:r>
            <a:r>
              <a:rPr lang="sr-Latn-RS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sr-Latn-RS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en-US" i="1" dirty="0">
                <a:solidFill>
                  <a:srgbClr val="FFFFFF"/>
                </a:solidFill>
                <a:latin typeface="Arial"/>
                <a:cs typeface="Arial" charset="0"/>
              </a:rPr>
              <a:t>.</a:t>
            </a:r>
            <a:r>
              <a:rPr lang="hr-HR" i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lang="sr-Latn-RS" i="1" dirty="0">
                <a:solidFill>
                  <a:srgbClr val="FFFFFF"/>
                </a:solidFill>
                <a:latin typeface="Arial"/>
                <a:cs typeface="Arial" charset="0"/>
              </a:rPr>
              <a:t>4</a:t>
            </a:r>
            <a:r>
              <a:rPr lang="hr-HR" i="1" dirty="0">
                <a:solidFill>
                  <a:srgbClr val="FFFFFF"/>
                </a:solidFill>
                <a:latin typeface="Arial"/>
                <a:cs typeface="Arial" charset="0"/>
              </a:rPr>
              <a:t>,</a:t>
            </a:r>
            <a:r>
              <a:rPr lang="sr-Latn-RS" i="1" dirty="0">
                <a:solidFill>
                  <a:srgbClr val="FFFFFF"/>
                </a:solidFill>
                <a:latin typeface="Arial"/>
                <a:cs typeface="Arial" charset="0"/>
              </a:rPr>
              <a:t>32</a:t>
            </a:r>
            <a:r>
              <a:rPr lang="hr-HR" i="1" dirty="0">
                <a:solidFill>
                  <a:srgbClr val="FFFFFF"/>
                </a:solidFill>
                <a:latin typeface="Arial"/>
                <a:cs typeface="Arial" charset="0"/>
              </a:rPr>
              <a:t>-39.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Čega je Gospod tražio da se sećaju I zašto je to bilo toliko važno?</a:t>
            </a:r>
            <a:endParaRPr lang="hr-HR" sz="1467" i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867" b="1" dirty="0">
                <a:solidFill>
                  <a:srgbClr val="FFFFFF"/>
                </a:solidFill>
                <a:latin typeface="Arial"/>
                <a:cs typeface="Arial" charset="0"/>
              </a:rPr>
              <a:t>3.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4,40</a:t>
            </a:r>
            <a:r>
              <a:rPr lang="hr-HR" sz="1867" i="1" dirty="0">
                <a:solidFill>
                  <a:srgbClr val="FFFFFF"/>
                </a:solidFill>
                <a:latin typeface="Arial"/>
                <a:cs typeface="Arial" charset="0"/>
              </a:rPr>
              <a:t>.</a:t>
            </a:r>
            <a:r>
              <a:rPr lang="hr-HR" sz="1467" b="1" dirty="0">
                <a:solidFill>
                  <a:srgbClr val="FFFFFF"/>
                </a:solidFill>
                <a:latin typeface="Arial"/>
                <a:cs typeface="Arial" charset="0"/>
              </a:rPr>
              <a:t> Kakav je zaključak Mojsije želio da narod izvuče iz riječi o svemu što je Bog učinio za njih?</a:t>
            </a:r>
            <a:endParaRPr lang="hr-HR" sz="14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867" b="1" dirty="0">
                <a:solidFill>
                  <a:srgbClr val="FFFFFF"/>
                </a:solidFill>
                <a:latin typeface="Arial"/>
                <a:cs typeface="Arial" charset="0"/>
              </a:rPr>
              <a:t>4.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4,9-23.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Što im Gospodin naređuje i zašto je ta opomena bila toliko važna za narod? </a:t>
            </a: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5.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4,9. (Vidi i 6,7 i 11,19)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Obrati posebnu pozornost na posljednji dio, gdje se govori o tome kako su trebali poučavati svoju djecu i unuke. Kako im je to moglo pomoći da ne zaborave?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endParaRPr lang="hr-HR" sz="16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6.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8,7-18 3,1-8.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Kakvo upozorenje Gospodin tu daje svom narodu i što bi ono trebalo značiti  za nas danas?</a:t>
            </a: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7.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Pon.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5,15; 6,12; 15,15; 16,3.12 I 24,18,22.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Što je konkretno Gospodin želio da oni ne zaborave, zašto?</a:t>
            </a:r>
            <a:endParaRPr lang="en-US" sz="16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 charset="0"/>
              </a:rPr>
              <a:t>8. Pro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č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itaj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Ef.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 charset="0"/>
              </a:rPr>
              <a:t> 2,8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-13</a:t>
            </a:r>
            <a:r>
              <a:rPr lang="en-US" sz="1600" i="1" dirty="0">
                <a:solidFill>
                  <a:srgbClr val="FFFFFF"/>
                </a:solidFill>
                <a:latin typeface="Arial"/>
                <a:cs typeface="Arial" charset="0"/>
              </a:rPr>
              <a:t>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Što je tim obraćenicima iz neznaboštva rečeno da pamte? Kakva paralela u tome postoji   sa onim što je Hebrejima u Pon.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zak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. rečeno da trebaju zapamtiti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 charset="0"/>
              </a:rPr>
              <a:t>?</a:t>
            </a:r>
            <a:endParaRPr lang="en-US" sz="2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3702" y="1676401"/>
            <a:ext cx="9525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8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165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</a:t>
            </a:r>
            <a:r>
              <a:rPr lang="hr-HR" dirty="0" err="1">
                <a:solidFill>
                  <a:srgbClr val="FFFF99"/>
                </a:solidFill>
              </a:rPr>
              <a:t>promene</a:t>
            </a:r>
            <a:r>
              <a:rPr lang="hr-HR" dirty="0">
                <a:solidFill>
                  <a:srgbClr val="FFFF99"/>
                </a:solidFill>
              </a:rPr>
              <a:t>  trebamo 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Mojsije umro, njegov utjecaj se I dalje osjećao dok je za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izralski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narod svitala nova „zora”. 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Navin,Mojsijev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pomoćnik preuzeo je vodstvo Izraela I uz Božju pomoć uveo je taj narod u Bogom obećanu zemlju. U vrijeme Isusa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izraelski narod je uvidio da Bog drži do svojih obećanja. Glavno pitanje kojim knjiga počinje glasi:  </a:t>
              </a:r>
              <a:r>
                <a:rPr lang="hr-HR" sz="1200" b="1" dirty="0">
                  <a:solidFill>
                    <a:srgbClr val="000000"/>
                  </a:solidFill>
                </a:rPr>
                <a:t>Hoće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li Izrael iskoristiti svoju novu prigodu I slijediti recept uspjeha?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41026"/>
            <a:chOff x="2639" y="2358"/>
            <a:chExt cx="961" cy="1716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proteklo više od tri hiljade godina od kad je ova knjiga napisana,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svijet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ko- me danas živimo,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du-hovno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gledano, ne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zlikuje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mnogo od onog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svijeta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I mi sto-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jimo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granici</a:t>
              </a:r>
              <a:r>
                <a:rPr lang="sr-Latn-RS" sz="1050" b="1" dirty="0">
                  <a:solidFill>
                    <a:srgbClr val="000000"/>
                  </a:solidFill>
                </a:rPr>
                <a:t>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nebe</a:t>
              </a:r>
              <a:r>
                <a:rPr lang="sr-Latn-RS" sz="1050" b="1" dirty="0">
                  <a:solidFill>
                    <a:srgbClr val="000000"/>
                  </a:solidFill>
                </a:rPr>
                <a:t>-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skog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sr-Latn-RS" sz="1050" b="1" dirty="0">
                  <a:solidFill>
                    <a:srgbClr val="000000"/>
                  </a:solidFill>
                </a:rPr>
                <a:t>K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anaana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os- taje pitanje: </a:t>
              </a:r>
              <a:r>
                <a:rPr lang="sr-Latn-RS" sz="1050" b="1" dirty="0">
                  <a:solidFill>
                    <a:srgbClr val="000000"/>
                  </a:solidFill>
                </a:rPr>
                <a:t>Hoćemo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li uz </a:t>
              </a:r>
              <a:r>
                <a:rPr lang="sr-Latn-RS" sz="1050" b="1" dirty="0">
                  <a:solidFill>
                    <a:srgbClr val="000000"/>
                  </a:solidFill>
                </a:rPr>
                <a:t>Božju pomoć za-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vršiti našu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Gospodin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bodu.  Taj neočekivani niz bo-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žanskih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djela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nji-hovog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 Bogom iz Egipta u </a:t>
              </a:r>
              <a:r>
                <a:rPr lang="hr-HR" sz="1100" b="1" dirty="0">
                  <a:solidFill>
                    <a:srgbClr val="000000"/>
                  </a:solidFill>
                </a:rPr>
                <a:t>K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anaan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trebaju biti opomena i izvor 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drukčije, duhov</a:t>
              </a:r>
              <a:r>
                <a:rPr lang="hr-HR" sz="1100" b="1" dirty="0">
                  <a:solidFill>
                    <a:srgbClr val="000000"/>
                  </a:solidFill>
                </a:rPr>
                <a:t>-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9" y="3581400"/>
            <a:ext cx="2903498" cy="2658050"/>
            <a:chOff x="3579" y="2256"/>
            <a:chExt cx="1749" cy="2097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86" y="2585"/>
              <a:ext cx="1742" cy="176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Knjige </a:t>
              </a:r>
              <a:r>
                <a:rPr lang="sr-Latn-RS" sz="1200" b="1" dirty="0" err="1">
                  <a:solidFill>
                    <a:srgbClr val="000000"/>
                  </a:solidFill>
                </a:rPr>
                <a:t>Jošue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izgledat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će ovako:. Knjiga je podije-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ljena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tri različite tematske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cijeline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 1. Prelazak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rijeke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Jordan; 2. Ratovi za zemlju; 3.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Podijela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zemlje po pleme-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Svaki tjedan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obradit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ćemo jednu temu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događaje određenog poglavlja. Isti božanski poziv se I nama danas upućuje: ”Samo budi </a:t>
              </a:r>
              <a:r>
                <a:rPr lang="hr-HR" sz="1200" b="1" dirty="0" err="1">
                  <a:solidFill>
                    <a:srgbClr val="000000"/>
                  </a:solidFill>
                </a:rPr>
                <a:t>odvaž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 hrabar!” </a:t>
              </a:r>
              <a:r>
                <a:rPr lang="hr-HR" sz="1200" b="1" dirty="0">
                  <a:solidFill>
                    <a:srgbClr val="000000"/>
                  </a:solidFill>
                </a:rPr>
                <a:t>Jošua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1,7). Što je tvoja odluka?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711800" y="3505200"/>
            <a:ext cx="2308000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094947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29695"/>
            <a:ext cx="4292601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321" y="2050201"/>
            <a:ext cx="7459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800" dirty="0"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Ponovljeni zakon</a:t>
            </a:r>
            <a:r>
              <a:rPr lang="hr-HR" sz="4800" dirty="0"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9</a:t>
            </a:r>
            <a:r>
              <a:rPr lang="hr-HR" sz="4800" dirty="0">
                <a:solidFill>
                  <a:srgbClr val="FFFF99"/>
                </a:solidFill>
                <a:latin typeface="Impact" pitchFamily="34" charset="0"/>
              </a:rPr>
              <a:t>,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7</a:t>
            </a:r>
            <a:r>
              <a:rPr lang="hr-HR" sz="4800" dirty="0">
                <a:solidFill>
                  <a:srgbClr val="FFFF99"/>
                </a:solidFill>
                <a:latin typeface="Impact" pitchFamily="34" charset="0"/>
              </a:rPr>
              <a:t>:</a:t>
            </a:r>
            <a:endParaRPr lang="en-US" sz="4800" dirty="0">
              <a:solidFill>
                <a:srgbClr val="FFFF99"/>
              </a:solidFill>
              <a:latin typeface="Impact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74" y="2809875"/>
            <a:ext cx="6999145" cy="1198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sr-Latn-RS" dirty="0"/>
              <a:t>Sjećaj se i ne zaboravljaj kako si u pustinji gnjevio Jahvu, Boga svoga. Od dana kad ste izašli iz zemlje egipatske do dolaska na ovo mjesto, Jahvi ste se</a:t>
            </a:r>
            <a:r>
              <a:rPr lang="hr-HR" dirty="0"/>
              <a:t> </a:t>
            </a:r>
            <a:r>
              <a:rPr lang="sr-Latn-RS" dirty="0"/>
              <a:t>opirali</a:t>
            </a:r>
            <a:r>
              <a:rPr lang="hr-HR" dirty="0"/>
              <a:t>.</a:t>
            </a:r>
            <a:r>
              <a:rPr lang="hr-HR" sz="4000" baseline="30000" dirty="0"/>
              <a:t>” </a:t>
            </a:r>
            <a:r>
              <a:rPr lang="en-US" sz="4000" baseline="30000" dirty="0"/>
              <a:t>  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baseline="30000" dirty="0"/>
              <a:t>                         </a:t>
            </a:r>
            <a:endParaRPr lang="en-US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B0C459-1C93-42F4-AD40-4FE3E2357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58" y="1"/>
            <a:ext cx="2253343" cy="187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933D3-2E46-44D9-897D-4333543F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4" y="129696"/>
            <a:ext cx="3809133" cy="6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0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-27662" y="3481656"/>
            <a:ext cx="1219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Iako Mojsije više nije bio među ž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ivima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utjecaj njegovog vo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stva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još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uv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ek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ečao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dok je za izraelski narod svitala nova era. Na početku knjige koja nosi njegovo ime, Isus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Navin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ohrabren od Boga da Mu 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eruje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Bog potiče novog  vođu da krene Mojsijevim stopama. Vremena su nova, ali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zapov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ij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 obećanja ostaju isti: pređi, uzmi, pod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služi! U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vjet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takođe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neprom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enjen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poslušnost kao odgovor na Božja milosrdna 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oslobađanja Izraela učinjena u prošlosti, osnovana na odnosu u kojem prevladava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poverenje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 Njega. Jedina razlika je u sastavu naroda: stasao je drugi naraštaj. U određenom smislu Knjiga o Isusu Navinu nudi novu priliku i za Božji narod danas, koji stoji na obali Obećane Zemlje.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584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2360" y="593700"/>
            <a:ext cx="5254222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Samo budi </a:t>
            </a:r>
            <a:r>
              <a:rPr lang="hr-HR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snažan i odvažan te izvršavaj sav Zakon koji ti je dao moj sluga Mojsije. Poštuj sve njegove odredbe pa ćeš u svemu biti uspješan.</a:t>
            </a:r>
            <a:r>
              <a:rPr kumimoji="0" lang="en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 1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hr-H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0462B8"/>
                </a:solidFill>
              </a:rPr>
              <a:t>Uvod</a:t>
            </a:r>
            <a:r>
              <a:rPr lang="en-US" sz="2000" b="1" dirty="0">
                <a:solidFill>
                  <a:srgbClr val="0462B8"/>
                </a:solidFill>
              </a:rPr>
              <a:t> (</a:t>
            </a:r>
            <a:r>
              <a:rPr lang="en-US" sz="2000" b="1" dirty="0" err="1">
                <a:solidFill>
                  <a:srgbClr val="0462B8"/>
                </a:solidFill>
              </a:rPr>
              <a:t>Jošua</a:t>
            </a:r>
            <a:r>
              <a:rPr lang="en-US" sz="2000" b="1" dirty="0">
                <a:solidFill>
                  <a:srgbClr val="0462B8"/>
                </a:solidFill>
              </a:rPr>
              <a:t> 1,1-3):</a:t>
            </a:r>
            <a:endParaRPr lang="hr-HR" sz="2000" b="1" dirty="0">
              <a:solidFill>
                <a:srgbClr val="0462B8"/>
              </a:solidFill>
            </a:endParaRPr>
          </a:p>
          <a:p>
            <a:pPr>
              <a:spcBef>
                <a:spcPts val="600"/>
              </a:spcBef>
            </a:pPr>
            <a:r>
              <a:rPr lang="hr-HR" sz="2000" b="1" noProof="0" dirty="0">
                <a:solidFill>
                  <a:srgbClr val="0462B8"/>
                </a:solidFill>
              </a:rPr>
              <a:t>         </a:t>
            </a:r>
            <a:r>
              <a:rPr lang="en" sz="2000" b="1" noProof="0" dirty="0"/>
              <a:t>Mo</a:t>
            </a:r>
            <a:r>
              <a:rPr lang="hr-HR" sz="2000" b="1" noProof="0" dirty="0" err="1"/>
              <a:t>jsije</a:t>
            </a:r>
            <a:r>
              <a:rPr lang="en" sz="2000" b="1" noProof="0" dirty="0"/>
              <a:t> </a:t>
            </a:r>
            <a:r>
              <a:rPr lang="hr-HR" sz="2000" b="1" noProof="0" dirty="0"/>
              <a:t>i</a:t>
            </a:r>
            <a:r>
              <a:rPr lang="hr-HR" sz="2000" b="1" dirty="0"/>
              <a:t> Još</a:t>
            </a:r>
            <a:r>
              <a:rPr lang="en" sz="2000" b="1" noProof="0" dirty="0"/>
              <a:t>ua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Stru</a:t>
            </a:r>
            <a:r>
              <a:rPr lang="hr-HR" sz="2000" b="1" noProof="0" dirty="0" err="1"/>
              <a:t>ktura</a:t>
            </a:r>
            <a:r>
              <a:rPr lang="hr-HR" sz="2000" b="1" noProof="0" dirty="0"/>
              <a:t> knjige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</a:rPr>
              <a:t>Jo</a:t>
            </a:r>
            <a:r>
              <a:rPr lang="hr-HR" sz="2000" b="1" noProof="0" dirty="0" err="1">
                <a:solidFill>
                  <a:srgbClr val="D10164"/>
                </a:solidFill>
              </a:rPr>
              <a:t>šuina</a:t>
            </a:r>
            <a:r>
              <a:rPr lang="hr-HR" sz="2000" b="1" noProof="0" dirty="0">
                <a:solidFill>
                  <a:srgbClr val="D10164"/>
                </a:solidFill>
              </a:rPr>
              <a:t> misija</a:t>
            </a:r>
            <a:r>
              <a:rPr lang="en" sz="2000" b="1" noProof="0" dirty="0">
                <a:solidFill>
                  <a:srgbClr val="D10164"/>
                </a:solidFill>
              </a:rPr>
              <a:t> (Jo</a:t>
            </a:r>
            <a:r>
              <a:rPr lang="hr-HR" sz="2000" b="1" noProof="0" dirty="0" err="1">
                <a:solidFill>
                  <a:srgbClr val="D10164"/>
                </a:solidFill>
              </a:rPr>
              <a:t>šua</a:t>
            </a:r>
            <a:r>
              <a:rPr lang="en" sz="2000" b="1" noProof="0" dirty="0">
                <a:solidFill>
                  <a:srgbClr val="D10164"/>
                </a:solidFill>
              </a:rPr>
              <a:t> 1</a:t>
            </a:r>
            <a:r>
              <a:rPr lang="hr-HR" sz="2000" b="1" noProof="0" dirty="0">
                <a:solidFill>
                  <a:srgbClr val="D10164"/>
                </a:solidFill>
              </a:rPr>
              <a:t>,</a:t>
            </a:r>
            <a:r>
              <a:rPr lang="en" sz="2000" b="1" noProof="0" dirty="0">
                <a:solidFill>
                  <a:srgbClr val="D10164"/>
                </a:solidFill>
              </a:rPr>
              <a:t>4-9):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Nasljednici obećanja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</a:t>
            </a:r>
            <a:r>
              <a:rPr lang="hr-HR" sz="2000" b="1" noProof="0" dirty="0"/>
              <a:t>naga i hrabrost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Uspjeh misije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lutanja</a:t>
            </a:r>
            <a:r>
              <a:rPr lang="en-US" sz="2000" b="1" dirty="0"/>
              <a:t>, nova </a:t>
            </a:r>
            <a:r>
              <a:rPr lang="en-US" sz="2000" b="1" dirty="0" err="1"/>
              <a:t>generacija</a:t>
            </a:r>
            <a:r>
              <a:rPr lang="en-US" sz="2000" b="1" dirty="0"/>
              <a:t> se </a:t>
            </a:r>
            <a:r>
              <a:rPr lang="en-US" sz="2000" b="1" dirty="0" err="1"/>
              <a:t>uzdigla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došlo</a:t>
            </a:r>
            <a:r>
              <a:rPr lang="en-US" sz="2000" b="1" dirty="0"/>
              <a:t> je </a:t>
            </a:r>
            <a:r>
              <a:rPr lang="en-US" sz="2000" b="1" dirty="0" err="1"/>
              <a:t>vrijeme</a:t>
            </a:r>
            <a:r>
              <a:rPr lang="en-US" sz="2000" b="1" dirty="0"/>
              <a:t> za </a:t>
            </a:r>
            <a:r>
              <a:rPr lang="en-US" sz="2000" b="1" dirty="0" err="1"/>
              <a:t>osvajanje</a:t>
            </a:r>
            <a:r>
              <a:rPr lang="en-US" sz="2000" b="1" dirty="0"/>
              <a:t> </a:t>
            </a:r>
            <a:r>
              <a:rPr lang="en-US" sz="2000" b="1" dirty="0" err="1"/>
              <a:t>Obećane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.                                                Mojsije je </a:t>
            </a:r>
            <a:r>
              <a:rPr lang="en-US" sz="2000" b="1" dirty="0" err="1"/>
              <a:t>umro</a:t>
            </a:r>
            <a:r>
              <a:rPr lang="en-US" sz="2000" b="1" dirty="0"/>
              <a:t>, a Bog je </a:t>
            </a:r>
            <a:r>
              <a:rPr lang="en-US" sz="2000" b="1" dirty="0" err="1"/>
              <a:t>izabrao</a:t>
            </a:r>
            <a:r>
              <a:rPr lang="en-US" sz="2000" b="1" dirty="0"/>
              <a:t> </a:t>
            </a:r>
            <a:r>
              <a:rPr lang="en-US" sz="2000" b="1" dirty="0" err="1"/>
              <a:t>novog</a:t>
            </a:r>
            <a:r>
              <a:rPr lang="en-US" sz="2000" b="1" dirty="0"/>
              <a:t> </a:t>
            </a:r>
            <a:r>
              <a:rPr lang="en-US" sz="2000" b="1" dirty="0" err="1"/>
              <a:t>vođu</a:t>
            </a:r>
            <a:r>
              <a:rPr lang="en-US" sz="2000" b="1" dirty="0"/>
              <a:t> za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zadatak</a:t>
            </a:r>
            <a:r>
              <a:rPr lang="hr-HR" sz="2000" b="1" dirty="0"/>
              <a:t>,</a:t>
            </a:r>
            <a:r>
              <a:rPr lang="en-US" sz="2000" b="1" dirty="0"/>
              <a:t> </a:t>
            </a:r>
            <a:r>
              <a:rPr lang="hr-HR" sz="2000" b="1" dirty="0"/>
              <a:t>izabrao je </a:t>
            </a:r>
            <a:r>
              <a:rPr lang="en-US" sz="2000" b="1" dirty="0" err="1"/>
              <a:t>Jošuu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</a:t>
            </a:r>
            <a:r>
              <a:rPr lang="en-US" sz="2000" b="1" dirty="0" err="1"/>
              <a:t>sadašnji</a:t>
            </a:r>
            <a:r>
              <a:rPr lang="en-US" sz="2000" b="1" dirty="0"/>
              <a:t> </a:t>
            </a:r>
            <a:r>
              <a:rPr lang="en-US" sz="2000" b="1" dirty="0" err="1"/>
              <a:t>naraštaj</a:t>
            </a:r>
            <a:r>
              <a:rPr lang="en-US" sz="2000" b="1" dirty="0"/>
              <a:t> (mi) </a:t>
            </a:r>
            <a:r>
              <a:rPr lang="en-US" sz="2000" b="1" dirty="0" err="1"/>
              <a:t>stoji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granici</a:t>
            </a:r>
            <a:r>
              <a:rPr lang="en-US" sz="2000" b="1" dirty="0"/>
              <a:t> </a:t>
            </a:r>
            <a:r>
              <a:rPr lang="en-US" sz="2000" b="1" dirty="0" err="1"/>
              <a:t>nebeskog</a:t>
            </a:r>
            <a:r>
              <a:rPr lang="en-US" sz="2000" b="1" dirty="0"/>
              <a:t> Kanaana, </a:t>
            </a:r>
            <a:r>
              <a:rPr lang="en-US" sz="2000" b="1" dirty="0" err="1"/>
              <a:t>božanski</a:t>
            </a:r>
            <a:r>
              <a:rPr lang="en-US" sz="2000" b="1" dirty="0"/>
              <a:t> </a:t>
            </a:r>
            <a:r>
              <a:rPr lang="en-US" sz="2000" b="1" dirty="0" err="1"/>
              <a:t>poziv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snažno</a:t>
            </a:r>
            <a:r>
              <a:rPr lang="en-US" sz="2000" b="1" dirty="0"/>
              <a:t> </a:t>
            </a:r>
            <a:r>
              <a:rPr lang="en-US" sz="2000" b="1" dirty="0" err="1"/>
              <a:t>odjekuje</a:t>
            </a:r>
            <a:r>
              <a:rPr lang="en-US" sz="2000" b="1" dirty="0"/>
              <a:t>: "Samo </a:t>
            </a:r>
            <a:r>
              <a:rPr lang="en-US" sz="2000" b="1" dirty="0" err="1"/>
              <a:t>budite</a:t>
            </a:r>
            <a:r>
              <a:rPr lang="en-US" sz="2000" b="1" dirty="0"/>
              <a:t> </a:t>
            </a:r>
            <a:r>
              <a:rPr lang="hr-HR" sz="2000" b="1" dirty="0" err="1"/>
              <a:t>snažn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I </a:t>
            </a:r>
            <a:r>
              <a:rPr lang="hr-HR" sz="2000" b="1" dirty="0" err="1"/>
              <a:t>odvažn</a:t>
            </a:r>
            <a:r>
              <a:rPr lang="en-US" sz="2000" b="1" dirty="0" err="1"/>
              <a:t>i</a:t>
            </a:r>
            <a:r>
              <a:rPr lang="en-US" sz="2000" b="1" dirty="0"/>
              <a:t>" (</a:t>
            </a:r>
            <a:r>
              <a:rPr lang="hr-HR" sz="2000" b="1" dirty="0"/>
              <a:t>Još. </a:t>
            </a:r>
            <a:r>
              <a:rPr lang="en-US" sz="2000" b="1" dirty="0"/>
              <a:t>1,7).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krenu</a:t>
            </a:r>
            <a:r>
              <a:rPr lang="en-US" sz="2000" b="1" dirty="0"/>
              <a:t> u </a:t>
            </a:r>
            <a:r>
              <a:rPr lang="en-US" sz="2000" b="1" dirty="0" err="1"/>
              <a:t>osvajanje</a:t>
            </a:r>
            <a:r>
              <a:rPr lang="en-US" sz="2000" b="1" dirty="0"/>
              <a:t>, </a:t>
            </a:r>
            <a:r>
              <a:rPr lang="hr-HR" sz="2000" b="1" dirty="0"/>
              <a:t>oboje </a:t>
            </a:r>
            <a:r>
              <a:rPr lang="en-US" sz="2000" b="1" dirty="0" err="1"/>
              <a:t>i</a:t>
            </a:r>
            <a:r>
              <a:rPr lang="en-US" sz="2000" b="1" dirty="0"/>
              <a:t> novi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nova </a:t>
            </a:r>
            <a:r>
              <a:rPr lang="en-US" sz="2000" b="1" dirty="0" err="1"/>
              <a:t>generacija</a:t>
            </a:r>
            <a:r>
              <a:rPr lang="en-US" sz="2000" b="1" dirty="0"/>
              <a:t>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potpuno</a:t>
            </a:r>
            <a:r>
              <a:rPr lang="en-US" sz="2000" b="1" dirty="0"/>
              <a:t> se </a:t>
            </a:r>
            <a:r>
              <a:rPr lang="en-US" sz="2000" b="1" dirty="0" err="1"/>
              <a:t>pouzdati</a:t>
            </a:r>
            <a:r>
              <a:rPr lang="en-US" sz="2000" b="1" dirty="0"/>
              <a:t> u Boga.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UVOD
(JOŠUA 1</a:t>
            </a:r>
            <a:r>
              <a:rPr lang="hr-HR" dirty="0"/>
              <a:t>,</a:t>
            </a:r>
            <a:r>
              <a:rPr lang="en-US" dirty="0"/>
              <a:t>1-3).</a:t>
            </a:r>
            <a:endParaRPr lang="en" sz="5400" noProof="0" dirty="0"/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MOJSIJE I JOŠUA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Poslije smrti </a:t>
            </a:r>
            <a:r>
              <a:rPr lang="hr-H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MojsijA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SLUGE Jahvina, reče Jahve Jošui, sinu </a:t>
            </a:r>
            <a:r>
              <a:rPr lang="hr-H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Nunovu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pomoćniku Mojsijevu.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prvom</a:t>
            </a:r>
            <a:r>
              <a:rPr lang="en-US" sz="2000" b="1" dirty="0"/>
              <a:t> </a:t>
            </a:r>
            <a:r>
              <a:rPr lang="en-US" sz="2000" b="1" dirty="0" err="1"/>
              <a:t>poglavlju</a:t>
            </a:r>
            <a:r>
              <a:rPr lang="en-US" sz="2000" b="1" dirty="0"/>
              <a:t> Jošue Mojsije se </a:t>
            </a:r>
            <a:r>
              <a:rPr lang="en-US" sz="2000" b="1" dirty="0" err="1"/>
              <a:t>spominje</a:t>
            </a:r>
            <a:r>
              <a:rPr lang="en-US" sz="2000" b="1" dirty="0"/>
              <a:t> </a:t>
            </a:r>
            <a:r>
              <a:rPr lang="en-US" sz="2000" b="1" dirty="0" err="1"/>
              <a:t>jedanaest</a:t>
            </a:r>
            <a:r>
              <a:rPr lang="en-US" sz="2000" b="1" dirty="0"/>
              <a:t> puta, a </a:t>
            </a:r>
            <a:r>
              <a:rPr lang="en-US" sz="2000" b="1" dirty="0" err="1"/>
              <a:t>njegovo</a:t>
            </a:r>
            <a:r>
              <a:rPr lang="en-US" sz="2000" b="1" dirty="0"/>
              <a:t> se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pojavljuje</a:t>
            </a:r>
            <a:r>
              <a:rPr lang="en-US" sz="2000" b="1" dirty="0"/>
              <a:t> u </a:t>
            </a:r>
            <a:r>
              <a:rPr lang="en-US" sz="2000" b="1" dirty="0" err="1"/>
              <a:t>cijeloj</a:t>
            </a:r>
            <a:r>
              <a:rPr lang="en-US" sz="2000" b="1" dirty="0"/>
              <a:t> </a:t>
            </a:r>
            <a:r>
              <a:rPr lang="en-US" sz="2000" b="1" dirty="0" err="1"/>
              <a:t>knjizi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3372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729180"/>
            <a:ext cx="632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prvo</a:t>
            </a:r>
            <a:r>
              <a:rPr lang="en-US" sz="2000" b="1" dirty="0"/>
              <a:t> </a:t>
            </a:r>
            <a:r>
              <a:rPr lang="en-US" sz="2000" b="1" dirty="0" err="1"/>
              <a:t>poglavlje</a:t>
            </a:r>
            <a:r>
              <a:rPr lang="en-US" sz="2000" b="1" dirty="0"/>
              <a:t> Jošue </a:t>
            </a:r>
            <a:r>
              <a:rPr lang="en-US" sz="2000" b="1" dirty="0" err="1"/>
              <a:t>bilježi</a:t>
            </a:r>
            <a:r>
              <a:rPr lang="en-US" sz="2000" b="1" dirty="0"/>
              <a:t> </a:t>
            </a:r>
            <a:r>
              <a:rPr lang="en-US" sz="2000" b="1" dirty="0" err="1"/>
              <a:t>prijelaz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velika</a:t>
            </a:r>
            <a:r>
              <a:rPr lang="en-US" sz="2000" b="1" dirty="0"/>
              <a:t> </a:t>
            </a:r>
            <a:r>
              <a:rPr lang="en-US" sz="2000" b="1" dirty="0" err="1"/>
              <a:t>izraelska</a:t>
            </a:r>
            <a:r>
              <a:rPr lang="en-US" sz="2000" b="1" dirty="0"/>
              <a:t> </a:t>
            </a:r>
            <a:r>
              <a:rPr lang="en-US" sz="2000" b="1" dirty="0" err="1"/>
              <a:t>vođe</a:t>
            </a:r>
            <a:r>
              <a:rPr lang="en-US" sz="2000" b="1" dirty="0"/>
              <a:t>, </a:t>
            </a:r>
            <a:r>
              <a:rPr lang="en-US" sz="2000" b="1" dirty="0" err="1"/>
              <a:t>nijedan</a:t>
            </a:r>
            <a:r>
              <a:rPr lang="en-US" sz="2000" b="1" dirty="0"/>
              <a:t> od </a:t>
            </a:r>
            <a:r>
              <a:rPr lang="en-US" sz="2000" b="1" dirty="0" err="1"/>
              <a:t>njih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pravi</a:t>
            </a:r>
            <a:r>
              <a:rPr lang="en-US" sz="2000" b="1" dirty="0"/>
              <a:t> protagonist </a:t>
            </a:r>
            <a:r>
              <a:rPr lang="en-US" sz="2000" b="1" dirty="0" err="1"/>
              <a:t>knjige</a:t>
            </a:r>
            <a:r>
              <a:rPr lang="en-US" sz="2000" b="1" dirty="0"/>
              <a:t>. </a:t>
            </a:r>
            <a:r>
              <a:rPr lang="en-US" sz="2000" b="1" dirty="0" err="1"/>
              <a:t>Najvažnija</a:t>
            </a:r>
            <a:r>
              <a:rPr lang="en-US" sz="2000" b="1" dirty="0"/>
              <a:t> </a:t>
            </a:r>
            <a:r>
              <a:rPr lang="en-US" sz="2000" b="1" dirty="0" err="1"/>
              <a:t>figura</a:t>
            </a:r>
            <a:r>
              <a:rPr lang="en-US" sz="2000" b="1" dirty="0"/>
              <a:t> je </a:t>
            </a:r>
            <a:r>
              <a:rPr lang="en-US" sz="2000" b="1" dirty="0" err="1"/>
              <a:t>sam</a:t>
            </a:r>
            <a:r>
              <a:rPr lang="en-US" sz="2000" b="1" dirty="0"/>
              <a:t> Bog, </a:t>
            </a:r>
            <a:r>
              <a:rPr lang="en-US" sz="2000" b="1" dirty="0" err="1"/>
              <a:t>čije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otvaraju</a:t>
            </a:r>
            <a:r>
              <a:rPr lang="en-US" sz="2000" b="1" dirty="0"/>
              <a:t> </a:t>
            </a:r>
            <a:r>
              <a:rPr lang="en-US" sz="2000" b="1" dirty="0" err="1"/>
              <a:t>knjigu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čije</a:t>
            </a:r>
            <a:r>
              <a:rPr lang="en-US" sz="2000" b="1" dirty="0"/>
              <a:t> je </a:t>
            </a:r>
            <a:r>
              <a:rPr lang="en-US" sz="2000" b="1" dirty="0" err="1"/>
              <a:t>vodstvo</a:t>
            </a:r>
            <a:r>
              <a:rPr lang="en-US" sz="2000" b="1" dirty="0"/>
              <a:t> </a:t>
            </a:r>
            <a:r>
              <a:rPr lang="en-US" sz="2000" b="1" dirty="0" err="1"/>
              <a:t>dominantna</a:t>
            </a:r>
            <a:r>
              <a:rPr lang="en-US" sz="2000" b="1" dirty="0"/>
              <a:t> </a:t>
            </a:r>
            <a:r>
              <a:rPr lang="en-US" sz="2000" b="1" dirty="0" err="1"/>
              <a:t>tema</a:t>
            </a:r>
            <a:r>
              <a:rPr lang="en-US" sz="2000" b="1" dirty="0"/>
              <a:t>. Nema </a:t>
            </a:r>
            <a:r>
              <a:rPr lang="en-US" sz="2000" b="1" dirty="0" err="1"/>
              <a:t>sumnje</a:t>
            </a:r>
            <a:r>
              <a:rPr lang="en-US" sz="2000" b="1" dirty="0"/>
              <a:t> o tome </a:t>
            </a:r>
            <a:r>
              <a:rPr lang="en-US" sz="2000" b="1" dirty="0" err="1"/>
              <a:t>tko</a:t>
            </a:r>
            <a:r>
              <a:rPr lang="en-US" sz="2000" b="1" dirty="0"/>
              <a:t> je bio </a:t>
            </a:r>
            <a:r>
              <a:rPr lang="en-US" sz="2000" b="1" dirty="0" err="1"/>
              <a:t>pravi</a:t>
            </a:r>
            <a:r>
              <a:rPr lang="en-US" sz="2000" b="1" dirty="0"/>
              <a:t>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160930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160930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Mnogo</a:t>
            </a:r>
            <a:r>
              <a:rPr lang="en-US" sz="2000" b="1" dirty="0"/>
              <a:t> je </a:t>
            </a:r>
            <a:r>
              <a:rPr lang="en-US" sz="2000" b="1" dirty="0" err="1"/>
              <a:t>sličnosti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vođe</a:t>
            </a:r>
            <a:r>
              <a:rPr lang="en-US" sz="2000" b="1" dirty="0"/>
              <a:t>: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Jošua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sada</a:t>
            </a:r>
            <a:r>
              <a:rPr lang="en-US" sz="2600" b="1" dirty="0">
                <a:latin typeface="Constantia" panose="02030602050306030303" pitchFamily="18" charset="0"/>
              </a:rPr>
              <a:t> bio </a:t>
            </a:r>
            <a:r>
              <a:rPr lang="en-US" sz="2600" b="1" dirty="0" err="1">
                <a:latin typeface="Constantia" panose="02030602050306030303" pitchFamily="18" charset="0"/>
              </a:rPr>
              <a:t>priznati</a:t>
            </a:r>
            <a:r>
              <a:rPr lang="en-US" sz="2600" b="1" dirty="0">
                <a:latin typeface="Constantia" panose="02030602050306030303" pitchFamily="18" charset="0"/>
              </a:rPr>
              <a:t> Izrael</a:t>
            </a:r>
            <a:r>
              <a:rPr lang="hr-HR" sz="2600" b="1" dirty="0" err="1">
                <a:latin typeface="Constantia" panose="02030602050306030303" pitchFamily="18" charset="0"/>
              </a:rPr>
              <a:t>ski</a:t>
            </a:r>
            <a:r>
              <a:rPr lang="hr-HR" sz="2600" b="1" dirty="0">
                <a:latin typeface="Constantia" panose="02030602050306030303" pitchFamily="18" charset="0"/>
              </a:rPr>
              <a:t> vođa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hr-HR" sz="2600" b="1" dirty="0">
                <a:latin typeface="Constantia" panose="02030602050306030303" pitchFamily="18" charset="0"/>
              </a:rPr>
              <a:t>On 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hr-HR" sz="2600" b="1" dirty="0">
                <a:latin typeface="Constantia" panose="02030602050306030303" pitchFamily="18" charset="0"/>
              </a:rPr>
              <a:t>uglavnom bio </a:t>
            </a:r>
            <a:r>
              <a:rPr lang="en-US" sz="2600" b="1" dirty="0" err="1">
                <a:latin typeface="Constantia" panose="02030602050306030303" pitchFamily="18" charset="0"/>
              </a:rPr>
              <a:t>poznat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ratnik</a:t>
            </a:r>
            <a:r>
              <a:rPr lang="en-US" sz="2600" b="1" dirty="0">
                <a:latin typeface="Constantia" panose="02030602050306030303" pitchFamily="18" charset="0"/>
              </a:rPr>
              <a:t>, a </a:t>
            </a:r>
            <a:r>
              <a:rPr lang="en-US" sz="2600" b="1" dirty="0" err="1">
                <a:latin typeface="Constantia" panose="02030602050306030303" pitchFamily="18" charset="0"/>
              </a:rPr>
              <a:t>njegovi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su </a:t>
            </a:r>
            <a:r>
              <a:rPr lang="en-US" sz="2600" b="1" dirty="0" err="1">
                <a:latin typeface="Constantia" panose="02030602050306030303" pitchFamily="18" charset="0"/>
              </a:rPr>
              <a:t>darovi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vrline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osobit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vrijedni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ovo</a:t>
            </a:r>
            <a:r>
              <a:rPr lang="hr-HR" sz="2600" b="1" dirty="0">
                <a:latin typeface="Constantia" panose="02030602050306030303" pitchFamily="18" charset="0"/>
              </a:rPr>
              <a:t>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razdoblju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izraelske </a:t>
            </a:r>
            <a:r>
              <a:rPr lang="en-US" sz="2600" b="1" dirty="0" err="1">
                <a:latin typeface="Constantia" panose="02030602050306030303" pitchFamily="18" charset="0"/>
              </a:rPr>
              <a:t>povijesti</a:t>
            </a:r>
            <a:r>
              <a:rPr lang="en-US" sz="2600" b="1" dirty="0">
                <a:latin typeface="Constantia" panose="02030602050306030303" pitchFamily="18" charset="0"/>
              </a:rPr>
              <a:t>. Hrabar, </a:t>
            </a:r>
            <a:r>
              <a:rPr lang="en-US" sz="2600" b="1" dirty="0" err="1">
                <a:latin typeface="Constantia" panose="02030602050306030303" pitchFamily="18" charset="0"/>
              </a:rPr>
              <a:t>odlučan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u</a:t>
            </a:r>
            <a:r>
              <a:rPr lang="hr-HR" sz="2600" b="1" dirty="0" err="1">
                <a:latin typeface="Constantia" panose="02030602050306030303" pitchFamily="18" charset="0"/>
              </a:rPr>
              <a:t>straj</a:t>
            </a:r>
            <a:r>
              <a:rPr lang="en-US" sz="2600" b="1" dirty="0">
                <a:latin typeface="Constantia" panose="02030602050306030303" pitchFamily="18" charset="0"/>
              </a:rPr>
              <a:t>an, </a:t>
            </a:r>
            <a:r>
              <a:rPr lang="hr-HR" sz="2600" b="1" dirty="0">
                <a:latin typeface="Constantia" panose="02030602050306030303" pitchFamily="18" charset="0"/>
              </a:rPr>
              <a:t>točan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i </a:t>
            </a:r>
            <a:r>
              <a:rPr lang="en-US" sz="2600" b="1" dirty="0">
                <a:latin typeface="Constantia" panose="02030602050306030303" pitchFamily="18" charset="0"/>
              </a:rPr>
              <a:t>nepo</a:t>
            </a:r>
            <a:r>
              <a:rPr lang="hr-HR" sz="2600" b="1" dirty="0" err="1">
                <a:latin typeface="Constantia" panose="02030602050306030303" pitchFamily="18" charset="0"/>
              </a:rPr>
              <a:t>dmit</a:t>
            </a:r>
            <a:r>
              <a:rPr lang="en-US" sz="2600" b="1" dirty="0" err="1">
                <a:latin typeface="Constantia" panose="02030602050306030303" pitchFamily="18" charset="0"/>
              </a:rPr>
              <a:t>ljiv</a:t>
            </a:r>
            <a:r>
              <a:rPr lang="en-US" sz="2600" b="1" dirty="0">
                <a:latin typeface="Constantia" panose="02030602050306030303" pitchFamily="18" charset="0"/>
              </a:rPr>
              <a:t>, ne</a:t>
            </a:r>
            <a:r>
              <a:rPr lang="hr-HR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osvrčući</a:t>
            </a:r>
            <a:r>
              <a:rPr lang="hr-HR" sz="2600" b="1" dirty="0">
                <a:latin typeface="Constantia" panose="02030602050306030303" pitchFamily="18" charset="0"/>
              </a:rPr>
              <a:t> se 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sebičn</a:t>
            </a:r>
            <a:r>
              <a:rPr lang="hr-HR" sz="2600" b="1" dirty="0">
                <a:latin typeface="Constantia" panose="02030602050306030303" pitchFamily="18" charset="0"/>
              </a:rPr>
              <a:t>e interese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svojoj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brizi</a:t>
            </a:r>
            <a:r>
              <a:rPr lang="en-US" sz="2600" b="1" dirty="0">
                <a:latin typeface="Constantia" panose="02030602050306030303" pitchFamily="18" charset="0"/>
              </a:rPr>
              <a:t> za one koji </a:t>
            </a:r>
            <a:r>
              <a:rPr lang="en-US" sz="2600" b="1" dirty="0" err="1">
                <a:latin typeface="Constantia" panose="02030602050306030303" pitchFamily="18" charset="0"/>
              </a:rPr>
              <a:t>su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hr-HR" sz="2600" b="1" dirty="0">
                <a:latin typeface="Constantia" panose="02030602050306030303" pitchFamily="18" charset="0"/>
              </a:rPr>
              <a:t>bili </a:t>
            </a:r>
            <a:r>
              <a:rPr lang="en-US" sz="2600" b="1" dirty="0" err="1">
                <a:latin typeface="Constantia" panose="02030602050306030303" pitchFamily="18" charset="0"/>
              </a:rPr>
              <a:t>povjereni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iznad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svega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nadahnut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živom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vjerom</a:t>
            </a:r>
            <a:r>
              <a:rPr lang="en-US" sz="2600" b="1" dirty="0">
                <a:latin typeface="Constantia" panose="02030602050306030303" pitchFamily="18" charset="0"/>
              </a:rPr>
              <a:t> u Boga – </a:t>
            </a:r>
            <a:r>
              <a:rPr lang="en-US" sz="2600" b="1" dirty="0" err="1">
                <a:latin typeface="Constantia" panose="02030602050306030303" pitchFamily="18" charset="0"/>
              </a:rPr>
              <a:t>takav</a:t>
            </a:r>
            <a:r>
              <a:rPr lang="en-US" sz="2600" b="1" dirty="0">
                <a:latin typeface="Constantia" panose="02030602050306030303" pitchFamily="18" charset="0"/>
              </a:rPr>
              <a:t> je bio </a:t>
            </a:r>
            <a:r>
              <a:rPr lang="en-US" sz="2600" b="1" dirty="0" err="1">
                <a:latin typeface="Constantia" panose="02030602050306030303" pitchFamily="18" charset="0"/>
              </a:rPr>
              <a:t>karakter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božanski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izabranog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čovjeka </a:t>
            </a:r>
            <a:r>
              <a:rPr lang="en-US" sz="2600" b="1" dirty="0">
                <a:latin typeface="Constantia" panose="02030602050306030303" pitchFamily="18" charset="0"/>
              </a:rPr>
              <a:t>da </a:t>
            </a:r>
            <a:r>
              <a:rPr lang="en-US" sz="2600" b="1" dirty="0" err="1">
                <a:latin typeface="Constantia" panose="02030602050306030303" pitchFamily="18" charset="0"/>
              </a:rPr>
              <a:t>vodi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izraelsk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vojsk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u njihovom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ulasku</a:t>
            </a:r>
            <a:r>
              <a:rPr lang="en-US" sz="2600" b="1" dirty="0">
                <a:latin typeface="Constantia" panose="02030602050306030303" pitchFamily="18" charset="0"/>
              </a:rPr>
              <a:t> u </a:t>
            </a:r>
            <a:r>
              <a:rPr lang="en-US" sz="2600" b="1" dirty="0" err="1">
                <a:latin typeface="Constantia" panose="02030602050306030303" pitchFamily="18" charset="0"/>
              </a:rPr>
              <a:t>Obećanu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zemlju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Tijekom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putovanj</a:t>
            </a:r>
            <a:r>
              <a:rPr lang="en-US" sz="2600" b="1" dirty="0">
                <a:latin typeface="Constantia" panose="02030602050306030303" pitchFamily="18" charset="0"/>
              </a:rPr>
              <a:t>a </a:t>
            </a:r>
            <a:r>
              <a:rPr lang="hr-HR" sz="2600" b="1" dirty="0">
                <a:latin typeface="Constantia" panose="02030602050306030303" pitchFamily="18" charset="0"/>
              </a:rPr>
              <a:t>kroz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pustinj</a:t>
            </a:r>
            <a:r>
              <a:rPr lang="hr-HR" sz="2600" b="1" dirty="0">
                <a:latin typeface="Constantia" panose="02030602050306030303" pitchFamily="18" charset="0"/>
              </a:rPr>
              <a:t>u on je 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djelovao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en-US" sz="2600" b="1" dirty="0" err="1">
                <a:latin typeface="Constantia" panose="02030602050306030303" pitchFamily="18" charset="0"/>
              </a:rPr>
              <a:t>kao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Mojsijev</a:t>
            </a:r>
            <a:r>
              <a:rPr lang="en-US" sz="2600" b="1" dirty="0">
                <a:latin typeface="Constantia" panose="02030602050306030303" pitchFamily="18" charset="0"/>
              </a:rPr>
              <a:t> p</a:t>
            </a:r>
            <a:r>
              <a:rPr lang="hr-HR" sz="2600" b="1" dirty="0" err="1">
                <a:latin typeface="Constantia" panose="02030602050306030303" pitchFamily="18" charset="0"/>
              </a:rPr>
              <a:t>rvi</a:t>
            </a:r>
            <a:r>
              <a:rPr lang="hr-HR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 err="1">
                <a:latin typeface="Constantia" panose="02030602050306030303" pitchFamily="18" charset="0"/>
              </a:rPr>
              <a:t>savjetik</a:t>
            </a:r>
            <a:r>
              <a:rPr lang="hr-HR" sz="2600" b="1" dirty="0">
                <a:latin typeface="Constantia" panose="02030602050306030303" pitchFamily="18" charset="0"/>
              </a:rPr>
              <a:t>,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svojom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tihom</a:t>
            </a:r>
            <a:r>
              <a:rPr lang="en-US" sz="2600" b="1" dirty="0">
                <a:latin typeface="Constantia" panose="02030602050306030303" pitchFamily="18" charset="0"/>
              </a:rPr>
              <a:t>, nep</a:t>
            </a:r>
            <a:r>
              <a:rPr lang="hr-HR" sz="2600" b="1" dirty="0" err="1">
                <a:latin typeface="Constantia" panose="02030602050306030303" pitchFamily="18" charset="0"/>
              </a:rPr>
              <a:t>atvore</a:t>
            </a:r>
            <a:r>
              <a:rPr lang="en-US" sz="2600" b="1" dirty="0">
                <a:latin typeface="Constantia" panose="02030602050306030303" pitchFamily="18" charset="0"/>
              </a:rPr>
              <a:t>nom </a:t>
            </a:r>
            <a:r>
              <a:rPr lang="en-US" sz="2600" b="1" dirty="0" err="1">
                <a:latin typeface="Constantia" panose="02030602050306030303" pitchFamily="18" charset="0"/>
              </a:rPr>
              <a:t>vjernošću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hr-HR" sz="2600" b="1" dirty="0">
                <a:latin typeface="Constantia" panose="02030602050306030303" pitchFamily="18" charset="0"/>
              </a:rPr>
              <a:t>ustrajnošću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</a:t>
            </a:r>
            <a:r>
              <a:rPr lang="en-US" sz="2600" b="1" dirty="0">
                <a:latin typeface="Constantia" panose="02030602050306030303" pitchFamily="18" charset="0"/>
              </a:rPr>
              <a:t> se </a:t>
            </a:r>
            <a:r>
              <a:rPr lang="en-US" sz="2600" b="1" dirty="0" err="1">
                <a:latin typeface="Constantia" panose="02030602050306030303" pitchFamily="18" charset="0"/>
              </a:rPr>
              <a:t>drugi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kolebali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čvrs</a:t>
            </a:r>
            <a:r>
              <a:rPr lang="hr-HR" sz="2600" b="1" dirty="0">
                <a:latin typeface="Constantia" panose="02030602050306030303" pitchFamily="18" charset="0"/>
              </a:rPr>
              <a:t>toć</a:t>
            </a:r>
            <a:r>
              <a:rPr lang="en-US" sz="2600" b="1" dirty="0">
                <a:latin typeface="Constantia" panose="02030602050306030303" pitchFamily="18" charset="0"/>
              </a:rPr>
              <a:t>om </a:t>
            </a:r>
            <a:r>
              <a:rPr lang="hr-HR" sz="2600" b="1" dirty="0">
                <a:latin typeface="Constantia" panose="02030602050306030303" pitchFamily="18" charset="0"/>
              </a:rPr>
              <a:t>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očuvanju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istin</a:t>
            </a:r>
            <a:r>
              <a:rPr lang="hr-HR" sz="2600" b="1" dirty="0">
                <a:latin typeface="Constantia" panose="02030602050306030303" pitchFamily="18" charset="0"/>
              </a:rPr>
              <a:t>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usred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opasnosti</a:t>
            </a:r>
            <a:r>
              <a:rPr lang="en-US" sz="2600" b="1" dirty="0">
                <a:latin typeface="Constantia" panose="02030602050306030303" pitchFamily="18" charset="0"/>
              </a:rPr>
              <a:t>, o</a:t>
            </a:r>
            <a:r>
              <a:rPr lang="hr-HR" sz="2600" b="1" dirty="0">
                <a:latin typeface="Constantia" panose="02030602050306030303" pitchFamily="18" charset="0"/>
              </a:rPr>
              <a:t>n</a:t>
            </a:r>
            <a:r>
              <a:rPr lang="en-US" sz="2600" b="1" dirty="0">
                <a:latin typeface="Constantia" panose="02030602050306030303" pitchFamily="18" charset="0"/>
              </a:rPr>
              <a:t> je </a:t>
            </a:r>
            <a:r>
              <a:rPr lang="hr-HR" sz="2600" b="1" dirty="0">
                <a:latin typeface="Constantia" panose="02030602050306030303" pitchFamily="18" charset="0"/>
              </a:rPr>
              <a:t>pružio </a:t>
            </a:r>
            <a:r>
              <a:rPr lang="en-US" sz="2600" b="1" dirty="0" err="1">
                <a:latin typeface="Constantia" panose="02030602050306030303" pitchFamily="18" charset="0"/>
              </a:rPr>
              <a:t>dokaz</a:t>
            </a:r>
            <a:r>
              <a:rPr lang="hr-HR" sz="2600" b="1" dirty="0">
                <a:latin typeface="Constantia" panose="02030602050306030303" pitchFamily="18" charset="0"/>
              </a:rPr>
              <a:t>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hr-HR" sz="2600" b="1" dirty="0">
                <a:latin typeface="Constantia" panose="02030602050306030303" pitchFamily="18" charset="0"/>
              </a:rPr>
              <a:t>o svojoj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sp</a:t>
            </a:r>
            <a:r>
              <a:rPr lang="hr-HR" sz="2600" b="1" dirty="0" err="1">
                <a:latin typeface="Constantia" panose="02030602050306030303" pitchFamily="18" charset="0"/>
              </a:rPr>
              <a:t>remnosti</a:t>
            </a:r>
            <a:r>
              <a:rPr lang="hr-HR" sz="2600" b="1" dirty="0">
                <a:latin typeface="Constantia" panose="02030602050306030303" pitchFamily="18" charset="0"/>
              </a:rPr>
              <a:t> 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naslijedi</a:t>
            </a:r>
            <a:r>
              <a:rPr lang="en-US" sz="2600" b="1" dirty="0">
                <a:latin typeface="Constantia" panose="02030602050306030303" pitchFamily="18" charset="0"/>
              </a:rPr>
              <a:t> Mojsija </a:t>
            </a:r>
            <a:r>
              <a:rPr lang="en-US" sz="2600" b="1" dirty="0" err="1">
                <a:latin typeface="Constantia" panose="02030602050306030303" pitchFamily="18" charset="0"/>
              </a:rPr>
              <a:t>čak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prije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što</a:t>
            </a:r>
            <a:r>
              <a:rPr lang="en-US" sz="2600" b="1" dirty="0">
                <a:latin typeface="Constantia" panose="02030602050306030303" pitchFamily="18" charset="0"/>
              </a:rPr>
              <a:t> ga je </a:t>
            </a:r>
            <a:r>
              <a:rPr lang="en-US" sz="2600" b="1" dirty="0" err="1">
                <a:latin typeface="Constantia" panose="02030602050306030303" pitchFamily="18" charset="0"/>
              </a:rPr>
              <a:t>Božji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glas</a:t>
            </a:r>
            <a:r>
              <a:rPr lang="hr-HR" sz="2600" b="1" dirty="0">
                <a:latin typeface="Constantia" panose="02030602050306030303" pitchFamily="18" charset="0"/>
              </a:rPr>
              <a:t> pozvao na ovaj položaj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6802874" y="6396454"/>
            <a:ext cx="5116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hr-HR" sz="1600" b="1" noProof="0" dirty="0" err="1"/>
              <a:t>llen</a:t>
            </a:r>
            <a:r>
              <a:rPr lang="hr-HR" sz="1600" b="1" noProof="0" dirty="0"/>
              <a:t> G. White, </a:t>
            </a:r>
            <a:r>
              <a:rPr lang="en" sz="1600" i="1" noProof="0" dirty="0"/>
              <a:t>Patri</a:t>
            </a:r>
            <a:r>
              <a:rPr lang="hr-HR" sz="1600" i="1" noProof="0" dirty="0" err="1"/>
              <a:t>jarsi</a:t>
            </a:r>
            <a:r>
              <a:rPr lang="hr-HR" sz="1600" i="1" noProof="0" dirty="0"/>
              <a:t> I proroci</a:t>
            </a:r>
            <a:r>
              <a:rPr lang="en" sz="1600" b="1" noProof="0" dirty="0"/>
              <a:t>, </a:t>
            </a:r>
            <a:r>
              <a:rPr lang="hr-HR" sz="1600" b="1" dirty="0"/>
              <a:t>str</a:t>
            </a:r>
            <a:r>
              <a:rPr lang="en" sz="1600" b="1" noProof="0" dirty="0"/>
              <a:t>. 481</a:t>
            </a:r>
            <a:r>
              <a:rPr lang="hr-HR" sz="1600" b="1" noProof="0" dirty="0"/>
              <a:t>. u izvorniku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STRUKTURA KNJIGE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proroka</a:t>
            </a:r>
            <a:r>
              <a:rPr lang="en-US" sz="2000" b="1" dirty="0"/>
              <a:t> Jošue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ispunjenje</a:t>
            </a:r>
            <a:r>
              <a:rPr lang="en-US" sz="2000" b="1" dirty="0"/>
              <a:t> </a:t>
            </a:r>
            <a:r>
              <a:rPr lang="en-US" sz="2000" b="1" dirty="0" err="1"/>
              <a:t>obećanja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je Bog dao </a:t>
            </a:r>
            <a:r>
              <a:rPr lang="en-US" sz="2000" b="1" dirty="0" err="1"/>
              <a:t>Izraelu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izveo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, to jest,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Kanaan. I </a:t>
            </a:r>
            <a:r>
              <a:rPr lang="en-US" sz="2000" b="1" dirty="0" err="1"/>
              <a:t>preambula</a:t>
            </a:r>
            <a:r>
              <a:rPr lang="en-US" sz="2000" b="1" dirty="0"/>
              <a:t> (</a:t>
            </a:r>
            <a:r>
              <a:rPr lang="en-US" sz="2000" b="1" dirty="0" err="1"/>
              <a:t>poglavlje</a:t>
            </a:r>
            <a:r>
              <a:rPr lang="en-US" sz="2000" b="1" dirty="0"/>
              <a:t> 1)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podijeljeni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četiri</a:t>
            </a:r>
            <a:r>
              <a:rPr lang="en-US" sz="2000" b="1" dirty="0"/>
              <a:t> </a:t>
            </a:r>
            <a:r>
              <a:rPr lang="en-US" sz="2000" b="1" dirty="0" err="1"/>
              <a:t>glavna</a:t>
            </a:r>
            <a:r>
              <a:rPr lang="en-US" sz="2000" b="1" dirty="0"/>
              <a:t> </a:t>
            </a:r>
            <a:r>
              <a:rPr lang="en-US" sz="2000" b="1" dirty="0" err="1"/>
              <a:t>dijela</a:t>
            </a:r>
            <a:r>
              <a:rPr lang="en-US" sz="2000" b="1" dirty="0"/>
              <a:t>: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73794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</a:t>
            </a:r>
            <a:r>
              <a:rPr lang="hr-HR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 je sluga Mojsije umro, zato sada ustani, prijeđi preko toga Jordana, ti I sav taj narod, u zemlju koju dajem sinovima Izraelovim.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1</a:t>
            </a:r>
            <a:r>
              <a:rPr lang="hr-HR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2551</Words>
  <Application>Microsoft Office PowerPoint</Application>
  <PresentationFormat>Panorámica</PresentationFormat>
  <Paragraphs>126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Arial</vt:lpstr>
      <vt:lpstr>Times New Roman</vt:lpstr>
      <vt:lpstr>Impact</vt:lpstr>
      <vt:lpstr>Gill Sans MT Ext Condensed Bold</vt:lpstr>
      <vt:lpstr>Comic Sans MS</vt:lpstr>
      <vt:lpstr>Arial Narrow</vt:lpstr>
      <vt:lpstr>Bodoni MT Poster Compressed</vt:lpstr>
      <vt:lpstr>Calibri</vt:lpstr>
      <vt:lpstr>Constantia</vt:lpstr>
      <vt:lpstr>Aptos</vt:lpstr>
      <vt:lpstr>Britannic Bold</vt:lpstr>
      <vt:lpstr>Aptos Display</vt:lpstr>
      <vt:lpstr>Tema de Office</vt:lpstr>
      <vt:lpstr>1_Tema de Office</vt:lpstr>
      <vt:lpstr>3_Default Design</vt:lpstr>
      <vt:lpstr>5_Default Design</vt:lpstr>
      <vt:lpstr>6_Default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126</cp:revision>
  <dcterms:created xsi:type="dcterms:W3CDTF">2025-09-05T17:18:48Z</dcterms:created>
  <dcterms:modified xsi:type="dcterms:W3CDTF">2025-09-29T05:47:04Z</dcterms:modified>
</cp:coreProperties>
</file>