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111" autoAdjust="0"/>
  </p:normalViewPr>
  <p:slideViewPr>
    <p:cSldViewPr snapToGrid="0">
      <p:cViewPr varScale="1">
        <p:scale>
          <a:sx n="84" d="100"/>
          <a:sy n="84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Šalju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-US" sz="2000" b="1" dirty="0" err="1"/>
            <a:t>Javno</a:t>
          </a:r>
          <a:r>
            <a:rPr lang="en-US" sz="2000" b="1" dirty="0"/>
            <a:t> (12 </a:t>
          </a:r>
          <a:r>
            <a:rPr lang="sr-Latn-RS" sz="2000" b="1" dirty="0" err="1"/>
            <a:t>uhod</a:t>
          </a:r>
          <a:r>
            <a:rPr lang="en-US" sz="2000" b="1" dirty="0"/>
            <a:t>a</a:t>
          </a:r>
          <a:r>
            <a:rPr lang="en" sz="2000" b="1" dirty="0"/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-US" sz="2000" b="1" dirty="0" err="1"/>
            <a:t>Tajno</a:t>
          </a:r>
          <a:r>
            <a:rPr lang="en-US" sz="2000" b="1" dirty="0"/>
            <a:t> (</a:t>
          </a:r>
          <a:r>
            <a:rPr lang="sr-Latn-RS" sz="2000" b="1" dirty="0"/>
            <a:t>dvojica uhoda)</a:t>
          </a:r>
          <a:endParaRPr lang="en" sz="2000" b="1" dirty="0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Rezultat uhoda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-US" sz="2000" b="1" dirty="0"/>
            <a:t>40 dana </a:t>
          </a:r>
          <a:r>
            <a:rPr lang="sr-Latn-RS" sz="2000" b="1" dirty="0"/>
            <a:t>uhođenja</a:t>
          </a:r>
          <a:endParaRPr lang="en" sz="2000" b="1" dirty="0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</a:t>
          </a:r>
          <a:r>
            <a:rPr lang="en-US" sz="2000" b="1" dirty="0"/>
            <a:t>dana u </a:t>
          </a:r>
          <a:r>
            <a:rPr lang="en-US" sz="2000" b="1" dirty="0" err="1"/>
            <a:t>skrivanju</a:t>
          </a:r>
          <a:endParaRPr lang="en" sz="2000" b="1" dirty="0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Izvještaj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sr-Latn-RS" sz="2000" b="1" dirty="0"/>
            <a:t>10. obeshrabriše</a:t>
          </a:r>
          <a:r>
            <a:rPr lang="en-US" sz="2000" b="1" dirty="0"/>
            <a:t> </a:t>
          </a:r>
          <a:r>
            <a:rPr lang="sr-Latn-RS" sz="2000" b="1" dirty="0"/>
            <a:t>narod</a:t>
          </a:r>
          <a:endParaRPr lang="en" sz="2000" b="1" dirty="0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sr-Latn-RS" sz="2000" b="1" dirty="0"/>
            <a:t>Dvojica ohrabriše</a:t>
          </a:r>
          <a:r>
            <a:rPr lang="en" sz="2000" b="1" dirty="0"/>
            <a:t> </a:t>
          </a:r>
          <a:r>
            <a:rPr lang="sr-Latn-RS" sz="2000" b="1" dirty="0" err="1"/>
            <a:t>Jošuu</a:t>
          </a:r>
          <a:r>
            <a:rPr lang="sr-Latn-RS" sz="2000" b="1" dirty="0"/>
            <a:t>.</a:t>
          </a:r>
          <a:endParaRPr lang="en" sz="2000" b="1" dirty="0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Morali </a:t>
          </a:r>
          <a:r>
            <a:rPr lang="en-US" sz="1800" b="1" dirty="0" err="1"/>
            <a:t>su</a:t>
          </a:r>
          <a:r>
            <a:rPr lang="en-US" sz="1800" b="1" dirty="0"/>
            <a:t> </a:t>
          </a:r>
          <a:r>
            <a:rPr lang="en-US" sz="1800" b="1" dirty="0" err="1"/>
            <a:t>krvlju</a:t>
          </a:r>
          <a:r>
            <a:rPr lang="en-US" sz="1800" b="1" dirty="0"/>
            <a:t> </a:t>
          </a:r>
          <a:r>
            <a:rPr lang="en-US" sz="1800" b="1" dirty="0" err="1"/>
            <a:t>pomazati</a:t>
          </a:r>
          <a:r>
            <a:rPr lang="en-US" sz="1800" b="1" dirty="0"/>
            <a:t> </a:t>
          </a:r>
          <a:r>
            <a:rPr lang="sr-Latn-RS" sz="1800" b="1" dirty="0"/>
            <a:t>svoj</a:t>
          </a:r>
          <a:r>
            <a:rPr lang="en-US" sz="1800" b="1" dirty="0"/>
            <a:t> </a:t>
          </a:r>
          <a:r>
            <a:rPr lang="en-US" sz="1800" b="1" dirty="0" err="1"/>
            <a:t>nadvratnik</a:t>
          </a:r>
          <a:r>
            <a:rPr lang="en-US" sz="1800" b="1" dirty="0"/>
            <a:t> </a:t>
          </a:r>
          <a:r>
            <a:rPr lang="sr-Latn-RS" sz="1800" b="1" dirty="0"/>
            <a:t>       </a:t>
          </a:r>
          <a:r>
            <a:rPr lang="en-US" sz="1800" b="1" dirty="0"/>
            <a:t>(</a:t>
          </a:r>
          <a:r>
            <a:rPr lang="en-US" sz="1800" b="1" dirty="0" err="1"/>
            <a:t>Izl</a:t>
          </a:r>
          <a:r>
            <a:rPr lang="sr-Latn-RS" sz="1800" b="1" dirty="0"/>
            <a:t>.</a:t>
          </a:r>
          <a:r>
            <a:rPr lang="en-US" sz="1800" b="1" dirty="0"/>
            <a:t> 12,7)</a:t>
          </a:r>
          <a:r>
            <a:rPr lang="sr-Latn-RS" sz="1800" b="1" dirty="0"/>
            <a:t>.</a:t>
          </a:r>
          <a:endParaRPr lang="en" sz="18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Ako </a:t>
          </a:r>
          <a:r>
            <a:rPr lang="en-US" sz="1800" b="1" dirty="0" err="1"/>
            <a:t>su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sr-Latn-RS" sz="1800" b="1" dirty="0"/>
            <a:t>za</a:t>
          </a:r>
          <a:r>
            <a:rPr lang="en-US" sz="1800" b="1" dirty="0" err="1"/>
            <a:t>šli</a:t>
          </a:r>
          <a:r>
            <a:rPr lang="en-US" sz="1800" b="1" dirty="0"/>
            <a:t> </a:t>
          </a:r>
          <a:r>
            <a:rPr lang="sr-Latn-RS" sz="1800" b="1" dirty="0"/>
            <a:t>iz</a:t>
          </a:r>
          <a:r>
            <a:rPr lang="en-US" sz="1800" b="1" dirty="0"/>
            <a:t> </a:t>
          </a:r>
          <a:r>
            <a:rPr lang="en-US" sz="1800" b="1" dirty="0" err="1"/>
            <a:t>kuće</a:t>
          </a:r>
          <a:r>
            <a:rPr lang="en-US" sz="1800" b="1" dirty="0"/>
            <a:t>, </a:t>
          </a:r>
          <a:r>
            <a:rPr lang="en-US" sz="1800" b="1" dirty="0" err="1"/>
            <a:t>umrli</a:t>
          </a:r>
          <a:r>
            <a:rPr lang="en-US" sz="1800" b="1" dirty="0"/>
            <a:t> </a:t>
          </a:r>
          <a:r>
            <a:rPr lang="en-US" sz="1800" b="1" dirty="0" err="1"/>
            <a:t>su</a:t>
          </a:r>
          <a:r>
            <a:rPr lang="en-US" sz="1800" b="1" dirty="0"/>
            <a:t> (</a:t>
          </a:r>
          <a:r>
            <a:rPr lang="en-US" sz="1800" b="1" dirty="0" err="1"/>
            <a:t>Izl</a:t>
          </a:r>
          <a:r>
            <a:rPr lang="sr-Latn-RS" sz="1800" b="1" dirty="0"/>
            <a:t>.</a:t>
          </a:r>
          <a:r>
            <a:rPr lang="en-US" sz="1800" b="1" dirty="0"/>
            <a:t> 12</a:t>
          </a:r>
          <a:r>
            <a:rPr lang="sr-Latn-RS" sz="1800" b="1" dirty="0"/>
            <a:t>,</a:t>
          </a:r>
          <a:r>
            <a:rPr lang="en-US" sz="1800" b="1" dirty="0"/>
            <a:t>13)</a:t>
          </a:r>
          <a:r>
            <a:rPr lang="sr-Latn-RS" sz="1800" b="1" dirty="0"/>
            <a:t>.</a:t>
          </a:r>
          <a:endParaRPr lang="en" sz="18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Jerihonu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b="1" dirty="0"/>
            <a:t>Mora</a:t>
          </a:r>
          <a:r>
            <a:rPr lang="sr-Latn-RS" sz="1800" b="1" dirty="0"/>
            <a:t>la</a:t>
          </a:r>
          <a:r>
            <a:rPr lang="en-US" sz="1800" b="1" dirty="0"/>
            <a:t> je </a:t>
          </a:r>
          <a:r>
            <a:rPr lang="en-US" sz="1800" b="1" dirty="0" err="1"/>
            <a:t>staviti</a:t>
          </a:r>
          <a:r>
            <a:rPr lang="en-US" sz="1800" b="1" dirty="0"/>
            <a:t> </a:t>
          </a:r>
          <a:r>
            <a:rPr lang="en-US" sz="1800" b="1" dirty="0" err="1"/>
            <a:t>crvenu</a:t>
          </a:r>
          <a:r>
            <a:rPr lang="en-US" sz="1800" b="1" dirty="0"/>
            <a:t> </a:t>
          </a:r>
          <a:r>
            <a:rPr lang="en-US" sz="1800" b="1" dirty="0" err="1"/>
            <a:t>vrpcu</a:t>
          </a:r>
          <a:r>
            <a:rPr lang="en-US" sz="1800" b="1" dirty="0"/>
            <a:t> </a:t>
          </a:r>
          <a:r>
            <a:rPr lang="en-US" sz="1800" b="1" dirty="0" err="1"/>
            <a:t>na</a:t>
          </a:r>
          <a:r>
            <a:rPr lang="en-US" sz="1800" b="1" dirty="0"/>
            <a:t> </a:t>
          </a:r>
          <a:r>
            <a:rPr lang="en-US" sz="1800" b="1" dirty="0" err="1"/>
            <a:t>svoj</a:t>
          </a:r>
          <a:r>
            <a:rPr lang="en-US" sz="1800" b="1" dirty="0"/>
            <a:t> </a:t>
          </a:r>
          <a:r>
            <a:rPr lang="en-US" sz="1800" b="1" dirty="0" err="1"/>
            <a:t>prozor</a:t>
          </a:r>
          <a:r>
            <a:rPr lang="en-US" sz="1800" b="1" dirty="0"/>
            <a:t> </a:t>
          </a:r>
          <a:r>
            <a:rPr lang="sr-Latn-RS" sz="1800" b="1" dirty="0"/>
            <a:t>            </a:t>
          </a:r>
          <a:r>
            <a:rPr lang="en-US" sz="1800" b="1" dirty="0"/>
            <a:t>(</a:t>
          </a:r>
          <a:r>
            <a:rPr lang="sr-Latn-RS" sz="1800" b="1" dirty="0" err="1"/>
            <a:t>Jošua</a:t>
          </a:r>
          <a:r>
            <a:rPr lang="en-US" sz="1800" b="1" dirty="0"/>
            <a:t> 2</a:t>
          </a:r>
          <a:r>
            <a:rPr lang="sr-Latn-RS" sz="1800" b="1" dirty="0"/>
            <a:t>,</a:t>
          </a:r>
          <a:r>
            <a:rPr lang="en-US" sz="1800" b="1" dirty="0"/>
            <a:t>18)</a:t>
          </a:r>
          <a:endParaRPr lang="en" sz="1800" b="1" dirty="0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sr-Latn-RS" sz="1800" b="1" dirty="0"/>
            <a:t>Ako izađe iz kuće ubit će i nju i ostale</a:t>
          </a:r>
          <a:br>
            <a:rPr lang="en" sz="1800" b="1" dirty="0"/>
          </a:br>
          <a:r>
            <a:rPr lang="en" sz="1800" b="1" dirty="0"/>
            <a:t>(Jo</a:t>
          </a:r>
          <a:r>
            <a:rPr lang="sr-Latn-RS" sz="1800" b="1" dirty="0" err="1"/>
            <a:t>šua</a:t>
          </a:r>
          <a:r>
            <a:rPr lang="en" sz="1800" b="1" dirty="0"/>
            <a:t> 2</a:t>
          </a:r>
          <a:r>
            <a:rPr lang="sr-Latn-RS" sz="1800" b="1" dirty="0"/>
            <a:t>,</a:t>
          </a:r>
          <a:r>
            <a:rPr lang="en" sz="1800" b="1" dirty="0"/>
            <a:t>19)</a:t>
          </a:r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40204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Izvještaj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10. obeshrabriše</a:t>
          </a:r>
          <a:r>
            <a:rPr lang="en-US" sz="2000" b="1" kern="1200" dirty="0"/>
            <a:t> </a:t>
          </a:r>
          <a:r>
            <a:rPr lang="sr-Latn-RS" sz="2000" b="1" kern="1200" dirty="0"/>
            <a:t>narod</a:t>
          </a:r>
          <a:endParaRPr lang="en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Dvojica ohrabriše</a:t>
          </a:r>
          <a:r>
            <a:rPr lang="en" sz="2000" b="1" kern="1200" dirty="0"/>
            <a:t> </a:t>
          </a:r>
          <a:r>
            <a:rPr lang="sr-Latn-RS" sz="2000" b="1" kern="1200" dirty="0" err="1"/>
            <a:t>Jošuu</a:t>
          </a:r>
          <a:r>
            <a:rPr lang="sr-Latn-RS" sz="2000" b="1" kern="1200" dirty="0"/>
            <a:t>.</a:t>
          </a:r>
          <a:endParaRPr lang="en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Rezultat uhoda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40 dana </a:t>
          </a:r>
          <a:r>
            <a:rPr lang="sr-Latn-RS" sz="2000" b="1" kern="1200" dirty="0"/>
            <a:t>uhođenja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 </a:t>
          </a:r>
          <a:r>
            <a:rPr lang="en-US" sz="2000" b="1" kern="1200" dirty="0"/>
            <a:t>dana u </a:t>
          </a:r>
          <a:r>
            <a:rPr lang="en-US" sz="2000" b="1" kern="1200" dirty="0" err="1"/>
            <a:t>skrivanju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Šalju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Javno</a:t>
          </a:r>
          <a:r>
            <a:rPr lang="en-US" sz="2000" b="1" kern="1200" dirty="0"/>
            <a:t> (12 </a:t>
          </a:r>
          <a:r>
            <a:rPr lang="sr-Latn-RS" sz="2000" b="1" kern="1200" dirty="0" err="1"/>
            <a:t>uhod</a:t>
          </a:r>
          <a:r>
            <a:rPr lang="en-US" sz="2000" b="1" kern="1200" dirty="0"/>
            <a:t>a</a:t>
          </a:r>
          <a:r>
            <a:rPr lang="en" sz="2000" b="1" kern="1200" dirty="0"/>
            <a:t>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Tajno</a:t>
          </a:r>
          <a:r>
            <a:rPr lang="en-US" sz="2000" b="1" kern="1200" dirty="0"/>
            <a:t> (</a:t>
          </a:r>
          <a:r>
            <a:rPr lang="sr-Latn-RS" sz="2000" b="1" kern="1200" dirty="0"/>
            <a:t>dvojica uhoda)</a:t>
          </a:r>
          <a:endParaRPr lang="en" sz="2000" b="1" kern="1200" dirty="0"/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511" y="149355"/>
          <a:ext cx="1646211" cy="82310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19" y="173463"/>
        <a:ext cx="1597995" cy="774889"/>
      </dsp:txXfrm>
    </dsp:sp>
    <dsp:sp modelId="{6FD29593-0F47-498E-A227-7857A06540C7}">
      <dsp:nvSpPr>
        <dsp:cNvPr id="0" name=""/>
        <dsp:cNvSpPr/>
      </dsp:nvSpPr>
      <dsp:spPr>
        <a:xfrm>
          <a:off x="166132" y="972460"/>
          <a:ext cx="164621" cy="748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252"/>
              </a:lnTo>
              <a:lnTo>
                <a:pt x="164621" y="74825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30753" y="1178237"/>
          <a:ext cx="1846443" cy="108495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Morali </a:t>
          </a:r>
          <a:r>
            <a:rPr lang="en-US" sz="1800" b="1" kern="1200" dirty="0" err="1"/>
            <a:t>su</a:t>
          </a:r>
          <a:r>
            <a:rPr lang="en-US" sz="1800" b="1" kern="1200" dirty="0"/>
            <a:t> </a:t>
          </a:r>
          <a:r>
            <a:rPr lang="en-US" sz="1800" b="1" kern="1200" dirty="0" err="1"/>
            <a:t>krvlju</a:t>
          </a:r>
          <a:r>
            <a:rPr lang="en-US" sz="1800" b="1" kern="1200" dirty="0"/>
            <a:t> </a:t>
          </a:r>
          <a:r>
            <a:rPr lang="en-US" sz="1800" b="1" kern="1200" dirty="0" err="1"/>
            <a:t>pomazati</a:t>
          </a:r>
          <a:r>
            <a:rPr lang="en-US" sz="1800" b="1" kern="1200" dirty="0"/>
            <a:t> </a:t>
          </a:r>
          <a:r>
            <a:rPr lang="sr-Latn-RS" sz="1800" b="1" kern="1200" dirty="0"/>
            <a:t>svoj</a:t>
          </a:r>
          <a:r>
            <a:rPr lang="en-US" sz="1800" b="1" kern="1200" dirty="0"/>
            <a:t> </a:t>
          </a:r>
          <a:r>
            <a:rPr lang="en-US" sz="1800" b="1" kern="1200" dirty="0" err="1"/>
            <a:t>nadvratnik</a:t>
          </a:r>
          <a:r>
            <a:rPr lang="en-US" sz="1800" b="1" kern="1200" dirty="0"/>
            <a:t> </a:t>
          </a:r>
          <a:r>
            <a:rPr lang="sr-Latn-RS" sz="1800" b="1" kern="1200" dirty="0"/>
            <a:t>       </a:t>
          </a:r>
          <a:r>
            <a:rPr lang="en-US" sz="1800" b="1" kern="1200" dirty="0"/>
            <a:t>(</a:t>
          </a:r>
          <a:r>
            <a:rPr lang="en-US" sz="1800" b="1" kern="1200" dirty="0" err="1"/>
            <a:t>Izl</a:t>
          </a:r>
          <a:r>
            <a:rPr lang="sr-Latn-RS" sz="1800" b="1" kern="1200" dirty="0"/>
            <a:t>.</a:t>
          </a:r>
          <a:r>
            <a:rPr lang="en-US" sz="1800" b="1" kern="1200" dirty="0"/>
            <a:t> 12,7)</a:t>
          </a:r>
          <a:r>
            <a:rPr lang="sr-Latn-RS" sz="1800" b="1" kern="1200" dirty="0"/>
            <a:t>.</a:t>
          </a:r>
          <a:endParaRPr lang="en" sz="1800" b="1" kern="1200" dirty="0"/>
        </a:p>
      </dsp:txBody>
      <dsp:txXfrm>
        <a:off x="362530" y="1210014"/>
        <a:ext cx="1782889" cy="1021397"/>
      </dsp:txXfrm>
    </dsp:sp>
    <dsp:sp modelId="{C6514BCD-E44B-42D1-B0D0-329310F0950A}">
      <dsp:nvSpPr>
        <dsp:cNvPr id="0" name=""/>
        <dsp:cNvSpPr/>
      </dsp:nvSpPr>
      <dsp:spPr>
        <a:xfrm>
          <a:off x="166132" y="972460"/>
          <a:ext cx="164621" cy="206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49"/>
              </a:lnTo>
              <a:lnTo>
                <a:pt x="164621" y="2065649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30753" y="2626557"/>
          <a:ext cx="1629314" cy="82310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Ako </a:t>
          </a:r>
          <a:r>
            <a:rPr lang="en-US" sz="1800" b="1" kern="1200" dirty="0" err="1"/>
            <a:t>su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sr-Latn-RS" sz="1800" b="1" kern="1200" dirty="0"/>
            <a:t>za</a:t>
          </a:r>
          <a:r>
            <a:rPr lang="en-US" sz="1800" b="1" kern="1200" dirty="0" err="1"/>
            <a:t>šli</a:t>
          </a:r>
          <a:r>
            <a:rPr lang="en-US" sz="1800" b="1" kern="1200" dirty="0"/>
            <a:t> </a:t>
          </a:r>
          <a:r>
            <a:rPr lang="sr-Latn-RS" sz="1800" b="1" kern="1200" dirty="0"/>
            <a:t>iz</a:t>
          </a:r>
          <a:r>
            <a:rPr lang="en-US" sz="1800" b="1" kern="1200" dirty="0"/>
            <a:t> </a:t>
          </a:r>
          <a:r>
            <a:rPr lang="en-US" sz="1800" b="1" kern="1200" dirty="0" err="1"/>
            <a:t>kuće</a:t>
          </a:r>
          <a:r>
            <a:rPr lang="en-US" sz="1800" b="1" kern="1200" dirty="0"/>
            <a:t>, </a:t>
          </a:r>
          <a:r>
            <a:rPr lang="en-US" sz="1800" b="1" kern="1200" dirty="0" err="1"/>
            <a:t>umrli</a:t>
          </a:r>
          <a:r>
            <a:rPr lang="en-US" sz="1800" b="1" kern="1200" dirty="0"/>
            <a:t> </a:t>
          </a:r>
          <a:r>
            <a:rPr lang="en-US" sz="1800" b="1" kern="1200" dirty="0" err="1"/>
            <a:t>su</a:t>
          </a:r>
          <a:r>
            <a:rPr lang="en-US" sz="1800" b="1" kern="1200" dirty="0"/>
            <a:t> (</a:t>
          </a:r>
          <a:r>
            <a:rPr lang="en-US" sz="1800" b="1" kern="1200" dirty="0" err="1"/>
            <a:t>Izl</a:t>
          </a:r>
          <a:r>
            <a:rPr lang="sr-Latn-RS" sz="1800" b="1" kern="1200" dirty="0"/>
            <a:t>.</a:t>
          </a:r>
          <a:r>
            <a:rPr lang="en-US" sz="1800" b="1" kern="1200" dirty="0"/>
            <a:t> 12</a:t>
          </a:r>
          <a:r>
            <a:rPr lang="sr-Latn-RS" sz="1800" b="1" kern="1200" dirty="0"/>
            <a:t>,</a:t>
          </a:r>
          <a:r>
            <a:rPr lang="en-US" sz="1800" b="1" kern="1200" dirty="0"/>
            <a:t>13)</a:t>
          </a:r>
          <a:r>
            <a:rPr lang="sr-Latn-RS" sz="1800" b="1" kern="1200" dirty="0"/>
            <a:t>.</a:t>
          </a:r>
          <a:endParaRPr lang="en" sz="1800" b="1" kern="1200" dirty="0"/>
        </a:p>
      </dsp:txBody>
      <dsp:txXfrm>
        <a:off x="354861" y="2650665"/>
        <a:ext cx="1581098" cy="774889"/>
      </dsp:txXfrm>
    </dsp:sp>
    <dsp:sp modelId="{DB3278D5-FA06-43AA-B519-12815FAE331E}">
      <dsp:nvSpPr>
        <dsp:cNvPr id="0" name=""/>
        <dsp:cNvSpPr/>
      </dsp:nvSpPr>
      <dsp:spPr>
        <a:xfrm>
          <a:off x="2259507" y="149355"/>
          <a:ext cx="1646211" cy="82310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Jerihonu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3615" y="173463"/>
        <a:ext cx="1597995" cy="774889"/>
      </dsp:txXfrm>
    </dsp:sp>
    <dsp:sp modelId="{045898C0-555C-4C36-867E-8DAF3D795777}">
      <dsp:nvSpPr>
        <dsp:cNvPr id="0" name=""/>
        <dsp:cNvSpPr/>
      </dsp:nvSpPr>
      <dsp:spPr>
        <a:xfrm>
          <a:off x="2424128" y="972460"/>
          <a:ext cx="164621" cy="858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709"/>
              </a:lnTo>
              <a:lnTo>
                <a:pt x="164621" y="858709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88749" y="1178237"/>
          <a:ext cx="1629314" cy="130586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Mora</a:t>
          </a:r>
          <a:r>
            <a:rPr lang="sr-Latn-RS" sz="1800" b="1" kern="1200" dirty="0"/>
            <a:t>la</a:t>
          </a:r>
          <a:r>
            <a:rPr lang="en-US" sz="1800" b="1" kern="1200" dirty="0"/>
            <a:t> je </a:t>
          </a:r>
          <a:r>
            <a:rPr lang="en-US" sz="1800" b="1" kern="1200" dirty="0" err="1"/>
            <a:t>staviti</a:t>
          </a:r>
          <a:r>
            <a:rPr lang="en-US" sz="1800" b="1" kern="1200" dirty="0"/>
            <a:t> </a:t>
          </a:r>
          <a:r>
            <a:rPr lang="en-US" sz="1800" b="1" kern="1200" dirty="0" err="1"/>
            <a:t>crvenu</a:t>
          </a:r>
          <a:r>
            <a:rPr lang="en-US" sz="1800" b="1" kern="1200" dirty="0"/>
            <a:t> </a:t>
          </a:r>
          <a:r>
            <a:rPr lang="en-US" sz="1800" b="1" kern="1200" dirty="0" err="1"/>
            <a:t>vrpcu</a:t>
          </a:r>
          <a:r>
            <a:rPr lang="en-US" sz="1800" b="1" kern="1200" dirty="0"/>
            <a:t> </a:t>
          </a:r>
          <a:r>
            <a:rPr lang="en-US" sz="1800" b="1" kern="1200" dirty="0" err="1"/>
            <a:t>na</a:t>
          </a:r>
          <a:r>
            <a:rPr lang="en-US" sz="1800" b="1" kern="1200" dirty="0"/>
            <a:t> </a:t>
          </a:r>
          <a:r>
            <a:rPr lang="en-US" sz="1800" b="1" kern="1200" dirty="0" err="1"/>
            <a:t>svoj</a:t>
          </a:r>
          <a:r>
            <a:rPr lang="en-US" sz="1800" b="1" kern="1200" dirty="0"/>
            <a:t> </a:t>
          </a:r>
          <a:r>
            <a:rPr lang="en-US" sz="1800" b="1" kern="1200" dirty="0" err="1"/>
            <a:t>prozor</a:t>
          </a:r>
          <a:r>
            <a:rPr lang="en-US" sz="1800" b="1" kern="1200" dirty="0"/>
            <a:t> </a:t>
          </a:r>
          <a:r>
            <a:rPr lang="sr-Latn-RS" sz="1800" b="1" kern="1200" dirty="0"/>
            <a:t>            </a:t>
          </a:r>
          <a:r>
            <a:rPr lang="en-US" sz="1800" b="1" kern="1200" dirty="0"/>
            <a:t>(</a:t>
          </a:r>
          <a:r>
            <a:rPr lang="sr-Latn-RS" sz="1800" b="1" kern="1200" dirty="0" err="1"/>
            <a:t>Jošua</a:t>
          </a:r>
          <a:r>
            <a:rPr lang="en-US" sz="1800" b="1" kern="1200" dirty="0"/>
            <a:t> 2</a:t>
          </a:r>
          <a:r>
            <a:rPr lang="sr-Latn-RS" sz="1800" b="1" kern="1200" dirty="0"/>
            <a:t>,</a:t>
          </a:r>
          <a:r>
            <a:rPr lang="en-US" sz="1800" b="1" kern="1200" dirty="0"/>
            <a:t>18)</a:t>
          </a:r>
          <a:endParaRPr lang="en" sz="1800" b="1" kern="1200" dirty="0"/>
        </a:p>
      </dsp:txBody>
      <dsp:txXfrm>
        <a:off x="2626996" y="1216484"/>
        <a:ext cx="1552820" cy="1229371"/>
      </dsp:txXfrm>
    </dsp:sp>
    <dsp:sp modelId="{BD5A8F5A-C612-4609-8613-BEF1DD385892}">
      <dsp:nvSpPr>
        <dsp:cNvPr id="0" name=""/>
        <dsp:cNvSpPr/>
      </dsp:nvSpPr>
      <dsp:spPr>
        <a:xfrm>
          <a:off x="2424128" y="972460"/>
          <a:ext cx="164621" cy="2163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709"/>
              </a:lnTo>
              <a:lnTo>
                <a:pt x="164621" y="2163709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88749" y="2619354"/>
          <a:ext cx="1629314" cy="103363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/>
            <a:t>Ako izađe iz kuće ubit će i nju i ostale</a:t>
          </a:r>
          <a:br>
            <a:rPr lang="en" sz="1800" b="1" kern="1200" dirty="0"/>
          </a:br>
          <a:r>
            <a:rPr lang="en" sz="1800" b="1" kern="1200" dirty="0"/>
            <a:t>(Jo</a:t>
          </a:r>
          <a:r>
            <a:rPr lang="sr-Latn-RS" sz="1800" b="1" kern="1200" dirty="0" err="1"/>
            <a:t>šua</a:t>
          </a:r>
          <a:r>
            <a:rPr lang="en" sz="1800" b="1" kern="1200" dirty="0"/>
            <a:t> 2</a:t>
          </a:r>
          <a:r>
            <a:rPr lang="sr-Latn-RS" sz="1800" b="1" kern="1200" dirty="0"/>
            <a:t>,</a:t>
          </a:r>
          <a:r>
            <a:rPr lang="en" sz="1800" b="1" kern="1200" dirty="0"/>
            <a:t>19)</a:t>
          </a:r>
        </a:p>
      </dsp:txBody>
      <dsp:txXfrm>
        <a:off x="2619023" y="2649628"/>
        <a:ext cx="1568766" cy="97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3787-AD5E-46F0-AA0C-A0BB365E5D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59C8-106E-49AA-B952-724698484C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IZNENAĐENI</a:t>
            </a: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54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MILOŠĆU</a:t>
            </a:r>
            <a:endParaRPr kumimoji="0" lang="es-E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11.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listopada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2025.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VARLJIVI AMBASADORI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rgbClr val="5B7966"/>
                </a:solidFill>
                <a:latin typeface="Comic Sans MS" panose="030F0702030302020204" pitchFamily="66" charset="0"/>
              </a:rPr>
              <a:t>Stigoše </a:t>
            </a:r>
            <a:r>
              <a:rPr lang="sr-Latn-R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Jošui</a:t>
            </a:r>
            <a:r>
              <a:rPr lang="sr-Latn-RS" b="1" dirty="0">
                <a:solidFill>
                  <a:srgbClr val="5B7966"/>
                </a:solidFill>
                <a:latin typeface="Comic Sans MS" panose="030F0702030302020204" pitchFamily="66" charset="0"/>
              </a:rPr>
              <a:t> u </a:t>
            </a:r>
            <a:r>
              <a:rPr lang="sr-Latn-R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gilgalski</a:t>
            </a:r>
            <a:r>
              <a:rPr lang="sr-Latn-RS" b="1" dirty="0">
                <a:solidFill>
                  <a:srgbClr val="5B7966"/>
                </a:solidFill>
                <a:latin typeface="Comic Sans MS" panose="030F0702030302020204" pitchFamily="66" charset="0"/>
              </a:rPr>
              <a:t> tabor i rekoše njemu i ljudima Izraelcima: ’Dolazimo iz daleke zemlje, sklopite savez s nama.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(Jo</a:t>
            </a:r>
            <a:r>
              <a:rPr lang="sr-Latn-RS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ua 9</a:t>
            </a:r>
            <a:r>
              <a:rPr lang="sr-Latn-RS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Zapazi</a:t>
            </a:r>
            <a:r>
              <a:rPr lang="en-US" sz="2000" b="1" dirty="0"/>
              <a:t> </a:t>
            </a:r>
            <a:r>
              <a:rPr lang="en-US" sz="2000" b="1" dirty="0" err="1"/>
              <a:t>sličnosti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razlike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Rahabe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Gibeonaca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Rahaba</a:t>
            </a:r>
            <a:r>
              <a:rPr lang="en-US" sz="2000" b="1" dirty="0"/>
              <a:t> je </a:t>
            </a:r>
            <a:r>
              <a:rPr lang="en-US" sz="2000" b="1" dirty="0" err="1"/>
              <a:t>spontano</a:t>
            </a:r>
            <a:r>
              <a:rPr lang="en-US" sz="2000" b="1" dirty="0"/>
              <a:t> </a:t>
            </a:r>
            <a:r>
              <a:rPr lang="en-US" sz="2000" b="1" dirty="0" err="1"/>
              <a:t>lagala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oslobodila</a:t>
            </a:r>
            <a:r>
              <a:rPr lang="en-US" sz="2000" b="1" dirty="0"/>
              <a:t> </a:t>
            </a:r>
            <a:r>
              <a:rPr lang="sr-Latn-RS" sz="2000" b="1" dirty="0" err="1"/>
              <a:t>uhod</a:t>
            </a:r>
            <a:r>
              <a:rPr lang="en-US" sz="2000" b="1" dirty="0"/>
              <a:t>e. </a:t>
            </a: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Gibeonjani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namjerno</a:t>
            </a:r>
            <a:r>
              <a:rPr lang="en-US" sz="2000" b="1" dirty="0"/>
              <a:t> </a:t>
            </a:r>
            <a:r>
              <a:rPr lang="en-US" sz="2000" b="1" dirty="0" err="1"/>
              <a:t>lagali</a:t>
            </a:r>
            <a:r>
              <a:rPr lang="en-US" sz="2000" b="1" dirty="0"/>
              <a:t>, s </a:t>
            </a:r>
            <a:r>
              <a:rPr lang="en-US" sz="2000" b="1" dirty="0" err="1"/>
              <a:t>namjerom</a:t>
            </a:r>
            <a:r>
              <a:rPr lang="en-US" sz="2000" b="1" dirty="0"/>
              <a:t> da </a:t>
            </a:r>
            <a:r>
              <a:rPr lang="en-US" sz="2000" b="1" dirty="0" err="1"/>
              <a:t>obmanu</a:t>
            </a:r>
            <a:r>
              <a:rPr lang="en-US" sz="2000" b="1" dirty="0"/>
              <a:t>, </a:t>
            </a:r>
            <a:r>
              <a:rPr lang="en-US" sz="2000" b="1" dirty="0" err="1"/>
              <a:t>koristeći</a:t>
            </a:r>
            <a:r>
              <a:rPr lang="en-US" sz="2000" b="1" dirty="0"/>
              <a:t> </a:t>
            </a:r>
            <a:r>
              <a:rPr lang="en-US" sz="2000" b="1" dirty="0" err="1"/>
              <a:t>lukavstvo</a:t>
            </a:r>
            <a:r>
              <a:rPr lang="en-US" sz="2000" b="1" dirty="0"/>
              <a:t> (</a:t>
            </a:r>
            <a:r>
              <a:rPr lang="en-US" sz="2000" b="1" dirty="0" err="1"/>
              <a:t>vidi</a:t>
            </a:r>
            <a:r>
              <a:rPr lang="en-US" sz="2000" b="1" dirty="0"/>
              <a:t> Post</a:t>
            </a:r>
            <a:r>
              <a:rPr lang="sr-Latn-RS" sz="2000" b="1" dirty="0"/>
              <a:t>.</a:t>
            </a:r>
            <a:r>
              <a:rPr lang="en-US" sz="2000" b="1" dirty="0"/>
              <a:t> 3</a:t>
            </a:r>
            <a:r>
              <a:rPr lang="sr-Latn-RS" sz="2000" b="1" dirty="0"/>
              <a:t>,</a:t>
            </a:r>
            <a:r>
              <a:rPr lang="en-US" sz="2000" b="1" dirty="0"/>
              <a:t>1a). </a:t>
            </a:r>
            <a:r>
              <a:rPr lang="en-US" sz="2000" b="1" dirty="0" err="1"/>
              <a:t>Nadalje</a:t>
            </a:r>
            <a:r>
              <a:rPr lang="en-US" sz="2000" b="1" dirty="0"/>
              <a:t>, </a:t>
            </a:r>
            <a:r>
              <a:rPr lang="en-US" sz="2000" b="1" dirty="0" err="1"/>
              <a:t>izraelski</a:t>
            </a:r>
            <a:r>
              <a:rPr lang="en-US" sz="2000" b="1" dirty="0"/>
              <a:t> </a:t>
            </a:r>
            <a:r>
              <a:rPr lang="en-US" sz="2000" b="1" dirty="0" err="1"/>
              <a:t>vođe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uspjeli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se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posavjetovali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(Još.9</a:t>
            </a:r>
            <a:r>
              <a:rPr lang="sr-Latn-RS" sz="2000" b="1" dirty="0"/>
              <a:t>,</a:t>
            </a:r>
            <a:r>
              <a:rPr lang="en-US" sz="2000" b="1" dirty="0"/>
              <a:t>14).</a:t>
            </a:r>
            <a:endParaRPr lang="en" sz="2000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355312"/>
            <a:ext cx="3495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To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dovelo</a:t>
            </a:r>
            <a:r>
              <a:rPr lang="en-US" sz="2000" b="1" dirty="0"/>
              <a:t> u </a:t>
            </a:r>
            <a:r>
              <a:rPr lang="en-US" sz="2000" b="1" dirty="0" err="1"/>
              <a:t>dilemu</a:t>
            </a:r>
            <a:r>
              <a:rPr lang="en-US" sz="2000" b="1" dirty="0"/>
              <a:t>: </a:t>
            </a:r>
            <a:r>
              <a:rPr lang="en-US" sz="2000" b="1" dirty="0" err="1"/>
              <a:t>uništiti</a:t>
            </a:r>
            <a:r>
              <a:rPr lang="en-US" sz="2000" b="1" dirty="0"/>
              <a:t> </a:t>
            </a:r>
            <a:r>
              <a:rPr lang="en-US" sz="2000" b="1" dirty="0" err="1"/>
              <a:t>Gibeonce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pošt</a:t>
            </a:r>
            <a:r>
              <a:rPr lang="sr-Latn-RS" sz="2000" b="1" dirty="0"/>
              <a:t>o</a:t>
            </a:r>
            <a:r>
              <a:rPr lang="en-US" sz="2000" b="1" dirty="0" err="1"/>
              <a:t>vati</a:t>
            </a:r>
            <a:r>
              <a:rPr lang="en-US" sz="2000" b="1" dirty="0"/>
              <a:t> </a:t>
            </a:r>
            <a:r>
              <a:rPr lang="sr-Latn-RS" sz="2000" b="1" dirty="0"/>
              <a:t>danu </a:t>
            </a:r>
            <a:r>
              <a:rPr lang="en-US" sz="2000" b="1" dirty="0" err="1"/>
              <a:t>zakletvu</a:t>
            </a:r>
            <a:r>
              <a:rPr lang="en-US" sz="2000" b="1" dirty="0"/>
              <a:t> </a:t>
            </a:r>
            <a:r>
              <a:rPr lang="sr-Latn-RS" sz="2000" b="1" dirty="0"/>
              <a:t> (I</a:t>
            </a:r>
            <a:r>
              <a:rPr lang="en-US" sz="2000" b="1" dirty="0"/>
              <a:t>v</a:t>
            </a:r>
            <a:r>
              <a:rPr lang="sr-Latn-RS" sz="2000" b="1" dirty="0" err="1"/>
              <a:t>an</a:t>
            </a:r>
            <a:r>
              <a:rPr lang="en-US" sz="2000" b="1" dirty="0"/>
              <a:t> 9</a:t>
            </a:r>
            <a:r>
              <a:rPr lang="sr-Latn-RS" sz="2000" b="1" dirty="0"/>
              <a:t>,</a:t>
            </a:r>
            <a:r>
              <a:rPr lang="en-US" sz="2000" b="1" dirty="0"/>
              <a:t>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37447"/>
              </p:ext>
            </p:extLst>
          </p:nvPr>
        </p:nvGraphicFramePr>
        <p:xfrm>
          <a:off x="4143375" y="1837313"/>
          <a:ext cx="78867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Elementi </a:t>
                      </a:r>
                      <a:r>
                        <a:rPr lang="sr-Latn-R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vjere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</a:t>
                      </a:r>
                      <a:r>
                        <a:rPr lang="sr-Latn-R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Gibeon</a:t>
                      </a:r>
                      <a:r>
                        <a:rPr lang="sr-Latn-R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effectLst/>
                        </a:rPr>
                        <a:t>Temelj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/>
                        <a:t>S</a:t>
                      </a:r>
                      <a:r>
                        <a:rPr lang="es-ES" b="1" dirty="0" err="1"/>
                        <a:t>lušanje</a:t>
                      </a:r>
                      <a:r>
                        <a:rPr lang="es-ES" b="1" dirty="0"/>
                        <a:t> (2</a:t>
                      </a:r>
                      <a:r>
                        <a:rPr lang="sr-Latn-RS" b="1" dirty="0"/>
                        <a:t>,</a:t>
                      </a:r>
                      <a:r>
                        <a:rPr lang="es-ES" b="1" dirty="0"/>
                        <a:t>10</a:t>
                      </a:r>
                      <a:r>
                        <a:rPr lang="en" b="1" dirty="0"/>
                        <a:t>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Slušanje</a:t>
                      </a:r>
                      <a:r>
                        <a:rPr lang="es-ES" b="1" dirty="0"/>
                        <a:t> (9</a:t>
                      </a:r>
                      <a:r>
                        <a:rPr lang="sr-Latn-RS" b="1" dirty="0"/>
                        <a:t>,</a:t>
                      </a:r>
                      <a:r>
                        <a:rPr lang="es-ES" b="1" dirty="0"/>
                        <a:t>3)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Sredstvo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Laž</a:t>
                      </a:r>
                      <a:r>
                        <a:rPr lang="en-US" b="1" dirty="0"/>
                        <a:t> (2</a:t>
                      </a:r>
                      <a:r>
                        <a:rPr lang="sr-Latn-RS" b="1" dirty="0"/>
                        <a:t>,</a:t>
                      </a:r>
                      <a:r>
                        <a:rPr lang="en-US" b="1" dirty="0"/>
                        <a:t>4</a:t>
                      </a:r>
                      <a:r>
                        <a:rPr lang="sr-Latn-RS" b="1" dirty="0"/>
                        <a:t>.</a:t>
                      </a:r>
                      <a:r>
                        <a:rPr lang="en-US" b="1" dirty="0"/>
                        <a:t>5)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Laž</a:t>
                      </a:r>
                      <a:r>
                        <a:rPr lang="en-US" b="1" dirty="0"/>
                        <a:t> (9</a:t>
                      </a:r>
                      <a:r>
                        <a:rPr lang="sr-Latn-RS" b="1" dirty="0"/>
                        <a:t>,</a:t>
                      </a:r>
                      <a:r>
                        <a:rPr lang="en-US" b="1" dirty="0"/>
                        <a:t>4)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Cilj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Biti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pošteđen</a:t>
                      </a:r>
                      <a:r>
                        <a:rPr lang="en" b="1" dirty="0"/>
                        <a:t>(2</a:t>
                      </a:r>
                      <a:r>
                        <a:rPr lang="sr-Latn-RS" b="1" dirty="0"/>
                        <a:t>,</a:t>
                      </a:r>
                      <a:r>
                        <a:rPr lang="en" b="1" dirty="0"/>
                        <a:t>13)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Biti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pošteđen</a:t>
                      </a:r>
                      <a:r>
                        <a:rPr lang="es-ES" b="1" dirty="0"/>
                        <a:t> (9</a:t>
                      </a:r>
                      <a:r>
                        <a:rPr lang="sr-Latn-RS" b="1" dirty="0"/>
                        <a:t>,</a:t>
                      </a:r>
                      <a:r>
                        <a:rPr lang="es-ES" b="1" dirty="0"/>
                        <a:t>24)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chemeClr val="tx1"/>
                          </a:solidFill>
                          <a:effectLst/>
                        </a:rPr>
                        <a:t>Trenutni rezultat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Oslobođenje</a:t>
                      </a:r>
                      <a:r>
                        <a:rPr lang="es-ES" b="1" dirty="0"/>
                        <a:t> (6</a:t>
                      </a:r>
                      <a:r>
                        <a:rPr lang="sr-Latn-RS" b="1" dirty="0"/>
                        <a:t>,</a:t>
                      </a:r>
                      <a:r>
                        <a:rPr lang="es-ES" b="1" dirty="0"/>
                        <a:t>23)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Oslobođenje</a:t>
                      </a:r>
                      <a:r>
                        <a:rPr lang="es-ES" b="1" dirty="0"/>
                        <a:t> (9:26)</a:t>
                      </a:r>
                      <a:r>
                        <a:rPr lang="sr-Latn-RS" b="1" dirty="0"/>
                        <a:t>.</a:t>
                      </a:r>
                      <a:endParaRPr lang="e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Dugoročni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</a:rPr>
                        <a:t>rezultati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rgbClr val="C00000"/>
                          </a:solidFill>
                        </a:rPr>
                        <a:t>Puno gr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sr-Latn-RS" b="1" dirty="0" err="1">
                          <a:solidFill>
                            <a:srgbClr val="C00000"/>
                          </a:solidFill>
                        </a:rPr>
                        <a:t>đa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nstvo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 (6</a:t>
                      </a:r>
                      <a:r>
                        <a:rPr lang="sr-Latn-RS" b="1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25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sr-Latn-RS" b="1" dirty="0" err="1">
                          <a:solidFill>
                            <a:srgbClr val="C00000"/>
                          </a:solidFill>
                        </a:rPr>
                        <a:t>luženje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</a:t>
                      </a:r>
                      <a:r>
                        <a:rPr lang="sr-Latn-RS" b="1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BLAGOSLOV I PROKLETSTVO</a:t>
            </a:r>
            <a:endParaRPr lang="e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Zato će sada na vama biti kletva, I nikada neće nestati među vama ropstva: bit ćete </a:t>
            </a:r>
            <a:r>
              <a:rPr lang="sr-Latn-R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drvosjeće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 vodonoše za Dom Boga moga.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 9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Pošteda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 </a:t>
            </a:r>
            <a:r>
              <a:rPr lang="en-US" sz="2000" b="1" dirty="0" err="1"/>
              <a:t>Gibeonaca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bi </a:t>
            </a:r>
            <a:r>
              <a:rPr lang="en-US" sz="2000" b="1" dirty="0" err="1"/>
              <a:t>neposlušnost</a:t>
            </a:r>
            <a:r>
              <a:rPr lang="en-US" sz="2000" b="1" dirty="0"/>
              <a:t> </a:t>
            </a:r>
            <a:r>
              <a:rPr lang="en-US" sz="2000" b="1" dirty="0" err="1"/>
              <a:t>izravnoj</a:t>
            </a:r>
            <a:r>
              <a:rPr lang="en-US" sz="2000" b="1" dirty="0"/>
              <a:t> </a:t>
            </a:r>
            <a:r>
              <a:rPr lang="en-US" sz="2000" b="1" dirty="0" err="1"/>
              <a:t>Božjoj</a:t>
            </a:r>
            <a:r>
              <a:rPr lang="en-US" sz="2000" b="1" dirty="0"/>
              <a:t> </a:t>
            </a:r>
            <a:r>
              <a:rPr lang="en-US" sz="2000" b="1" dirty="0" err="1"/>
              <a:t>zapovijedi</a:t>
            </a:r>
            <a:r>
              <a:rPr lang="en-US" sz="2000" b="1" dirty="0"/>
              <a:t> (</a:t>
            </a:r>
            <a:r>
              <a:rPr lang="en-US" sz="2000" b="1" dirty="0" err="1"/>
              <a:t>Pnz</a:t>
            </a:r>
            <a:r>
              <a:rPr lang="sr-Latn-RS" sz="2000" b="1" dirty="0"/>
              <a:t>. </a:t>
            </a:r>
            <a:r>
              <a:rPr lang="en-US" sz="2000" b="1" dirty="0"/>
              <a:t>7,1</a:t>
            </a:r>
            <a:r>
              <a:rPr lang="sr-Latn-RS" sz="2000" b="1" dirty="0"/>
              <a:t>.</a:t>
            </a:r>
            <a:r>
              <a:rPr lang="en-US" sz="2000" b="1" dirty="0"/>
              <a:t>2). </a:t>
            </a:r>
            <a:r>
              <a:rPr lang="en-US" sz="2000" b="1" dirty="0" err="1"/>
              <a:t>Kršenje</a:t>
            </a:r>
            <a:r>
              <a:rPr lang="en-US" sz="2000" b="1" dirty="0"/>
              <a:t> </a:t>
            </a:r>
            <a:r>
              <a:rPr lang="en-US" sz="2000" b="1" dirty="0" err="1"/>
              <a:t>zakletve</a:t>
            </a:r>
            <a:r>
              <a:rPr lang="en-US" sz="2000" b="1" dirty="0"/>
              <a:t> </a:t>
            </a:r>
            <a:r>
              <a:rPr lang="en-US" sz="2000" b="1" dirty="0" err="1"/>
              <a:t>poput</a:t>
            </a:r>
            <a:r>
              <a:rPr lang="en-US" sz="2000" b="1" dirty="0"/>
              <a:t> one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je dana </a:t>
            </a:r>
            <a:r>
              <a:rPr lang="en-US" sz="2000" b="1" dirty="0" err="1"/>
              <a:t>također</a:t>
            </a:r>
            <a:r>
              <a:rPr lang="en-US" sz="2000" b="1" dirty="0"/>
              <a:t> se </a:t>
            </a:r>
            <a:r>
              <a:rPr lang="en-US" sz="2000" b="1" dirty="0" err="1"/>
              <a:t>smatralo</a:t>
            </a:r>
            <a:r>
              <a:rPr lang="en-US" sz="2000" b="1" dirty="0"/>
              <a:t> </a:t>
            </a:r>
            <a:r>
              <a:rPr lang="en-US" sz="2000" b="1" dirty="0" err="1"/>
              <a:t>grijehom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sr-Latn-RS" sz="2000" b="1" dirty="0"/>
              <a:t>ua </a:t>
            </a:r>
            <a:r>
              <a:rPr lang="en-US" sz="2000" b="1" dirty="0"/>
              <a:t>9</a:t>
            </a:r>
            <a:r>
              <a:rPr lang="sr-Latn-RS" sz="2000" b="1" dirty="0"/>
              <a:t>,</a:t>
            </a:r>
            <a:r>
              <a:rPr lang="en-US" sz="2000" b="1" dirty="0"/>
              <a:t>19; Ps.15</a:t>
            </a:r>
            <a:r>
              <a:rPr lang="sr-Latn-RS" sz="2000" b="1" dirty="0"/>
              <a:t>,</a:t>
            </a:r>
            <a:r>
              <a:rPr lang="en-US" sz="2000" b="1" dirty="0"/>
              <a:t>4b). Kako je </a:t>
            </a:r>
            <a:r>
              <a:rPr lang="sr-Latn-RS" sz="2000" b="1" dirty="0"/>
              <a:t>ta </a:t>
            </a:r>
            <a:r>
              <a:rPr lang="en-US" sz="2000" b="1" dirty="0" err="1"/>
              <a:t>dilema</a:t>
            </a:r>
            <a:r>
              <a:rPr lang="en-US" sz="2000" b="1" dirty="0"/>
              <a:t> </a:t>
            </a:r>
            <a:r>
              <a:rPr lang="en-US" sz="2000" b="1" dirty="0" err="1"/>
              <a:t>riješena</a:t>
            </a:r>
            <a:r>
              <a:rPr lang="en-US" sz="2000" b="1" dirty="0"/>
              <a:t>?</a:t>
            </a:r>
            <a:endParaRPr lang="en" sz="2000" b="1" dirty="0">
              <a:effectLst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5929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Osim toga, </a:t>
            </a:r>
            <a:r>
              <a:rPr lang="en-US" sz="2000" b="1" dirty="0" err="1"/>
              <a:t>budući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nosili</a:t>
            </a:r>
            <a:r>
              <a:rPr lang="en-US" sz="2000" b="1" dirty="0"/>
              <a:t> </a:t>
            </a:r>
            <a:r>
              <a:rPr lang="en-US" sz="2000" b="1" dirty="0" err="1"/>
              <a:t>vodu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 err="1"/>
              <a:t>sjekli</a:t>
            </a:r>
            <a:r>
              <a:rPr lang="sr-Latn-RS" sz="2000" b="1" dirty="0"/>
              <a:t> drva</a:t>
            </a:r>
            <a:r>
              <a:rPr lang="en-US" sz="2000" b="1" dirty="0"/>
              <a:t> za </a:t>
            </a:r>
            <a:r>
              <a:rPr lang="en-US" sz="2000" b="1" dirty="0" err="1"/>
              <a:t>Božju</a:t>
            </a:r>
            <a:r>
              <a:rPr lang="en-US" sz="2000" b="1" dirty="0"/>
              <a:t> </a:t>
            </a:r>
            <a:r>
              <a:rPr lang="sr-Latn-RS" sz="2000" b="1" dirty="0"/>
              <a:t>Dom</a:t>
            </a:r>
            <a:r>
              <a:rPr lang="en-US" sz="2000" b="1" dirty="0"/>
              <a:t>,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stalnom</a:t>
            </a:r>
            <a:r>
              <a:rPr lang="en-US" sz="2000" b="1" dirty="0"/>
              <a:t> </a:t>
            </a:r>
            <a:r>
              <a:rPr lang="en-US" sz="2000" b="1" dirty="0" err="1"/>
              <a:t>kontaktu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. </a:t>
            </a:r>
            <a:r>
              <a:rPr lang="en-US" sz="2000" b="1" dirty="0" err="1"/>
              <a:t>Božjom</a:t>
            </a:r>
            <a:r>
              <a:rPr lang="en-US" sz="2000" b="1" dirty="0"/>
              <a:t> </a:t>
            </a:r>
            <a:r>
              <a:rPr lang="en-US" sz="2000" b="1" dirty="0" err="1"/>
              <a:t>milošću</a:t>
            </a:r>
            <a:r>
              <a:rPr lang="en-US" sz="2000" b="1" dirty="0"/>
              <a:t>, </a:t>
            </a:r>
            <a:r>
              <a:rPr lang="en-US" sz="2000" b="1" dirty="0" err="1"/>
              <a:t>prokletstvo</a:t>
            </a:r>
            <a:r>
              <a:rPr lang="en-US" sz="2000" b="1" dirty="0"/>
              <a:t> je </a:t>
            </a:r>
            <a:r>
              <a:rPr lang="en-US" sz="2000" b="1" dirty="0" err="1"/>
              <a:t>postalo</a:t>
            </a:r>
            <a:r>
              <a:rPr lang="en-US" sz="2000" b="1" dirty="0"/>
              <a:t> </a:t>
            </a:r>
            <a:r>
              <a:rPr lang="en-US" sz="2000" b="1" dirty="0" err="1"/>
              <a:t>blagoslov</a:t>
            </a:r>
            <a:r>
              <a:rPr lang="en-US" sz="2000" b="1" dirty="0"/>
              <a:t>.  "N</a:t>
            </a:r>
            <a:r>
              <a:rPr lang="sr-Latn-RS" sz="2000" b="1" dirty="0" err="1"/>
              <a:t>ij</a:t>
            </a:r>
            <a:r>
              <a:rPr lang="en-US" sz="2000" b="1" dirty="0"/>
              <a:t>e </a:t>
            </a:r>
            <a:r>
              <a:rPr lang="sr-Latn-RS" sz="2000" b="1" dirty="0"/>
              <a:t>meni do s</a:t>
            </a:r>
            <a:r>
              <a:rPr lang="en-US" sz="2000" b="1" dirty="0"/>
              <a:t>m</a:t>
            </a:r>
            <a:r>
              <a:rPr lang="sr-Latn-RS" sz="2000" b="1" dirty="0"/>
              <a:t>rt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bezbožnik</a:t>
            </a:r>
            <a:r>
              <a:rPr lang="sr-Latn-RS" sz="2000" b="1" dirty="0"/>
              <a:t>ove</a:t>
            </a:r>
            <a:r>
              <a:rPr lang="en-US" sz="2000" b="1" dirty="0"/>
              <a:t>, </a:t>
            </a:r>
            <a:r>
              <a:rPr lang="en-US" sz="2000" b="1" dirty="0" err="1"/>
              <a:t>nego</a:t>
            </a:r>
            <a:r>
              <a:rPr lang="en-US" sz="2000" b="1" dirty="0"/>
              <a:t> da se </a:t>
            </a:r>
            <a:r>
              <a:rPr lang="en-US" sz="2000" b="1" dirty="0" err="1"/>
              <a:t>odvrate</a:t>
            </a:r>
            <a:r>
              <a:rPr lang="en-US" sz="2000" b="1" dirty="0"/>
              <a:t> od </a:t>
            </a:r>
            <a:r>
              <a:rPr lang="sr-Latn-RS" sz="2000" b="1" dirty="0"/>
              <a:t>zloga puta svojega i da </a:t>
            </a:r>
            <a:r>
              <a:rPr lang="en-US" sz="2000" b="1" dirty="0" err="1"/>
              <a:t>živ</a:t>
            </a:r>
            <a:r>
              <a:rPr lang="sr-Latn-RS" sz="2000" b="1" dirty="0"/>
              <a:t>i</a:t>
            </a:r>
            <a:r>
              <a:rPr lang="en-US" sz="2000" b="1" dirty="0"/>
              <a:t>" (Ez</a:t>
            </a:r>
            <a:r>
              <a:rPr lang="sr-Latn-RS" sz="2000" b="1" dirty="0"/>
              <a:t>.</a:t>
            </a:r>
            <a:r>
              <a:rPr lang="en-US" sz="2000" b="1" dirty="0"/>
              <a:t> 33</a:t>
            </a:r>
            <a:r>
              <a:rPr lang="sr-Latn-RS" sz="2000" b="1" dirty="0"/>
              <a:t>,</a:t>
            </a:r>
            <a:r>
              <a:rPr lang="en-US" sz="2000" b="1" dirty="0"/>
              <a:t>11).</a:t>
            </a:r>
            <a:endParaRPr lang="en" sz="2000" b="1" dirty="0"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3031631"/>
            <a:ext cx="5929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Njihovi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životi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pošteđeni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stavljeni</a:t>
            </a:r>
            <a:r>
              <a:rPr lang="en-US" sz="2000" b="1" dirty="0"/>
              <a:t> pod </a:t>
            </a:r>
            <a:r>
              <a:rPr lang="en-US" sz="2000" b="1" dirty="0" err="1"/>
              <a:t>prokletstvo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sr-Latn-RS" sz="2000" b="1" dirty="0"/>
              <a:t>ua </a:t>
            </a:r>
            <a:r>
              <a:rPr lang="en-US" sz="2000" b="1" dirty="0"/>
              <a:t>9</a:t>
            </a:r>
            <a:r>
              <a:rPr lang="sr-Latn-RS" sz="2000" b="1" dirty="0"/>
              <a:t>,</a:t>
            </a:r>
            <a:r>
              <a:rPr lang="en-US" sz="2000" b="1" dirty="0"/>
              <a:t>20-23). </a:t>
            </a:r>
            <a:r>
              <a:rPr lang="en-US" sz="2000" b="1" dirty="0" err="1"/>
              <a:t>Prokletstvo</a:t>
            </a:r>
            <a:r>
              <a:rPr lang="en-US" sz="2000" b="1" dirty="0"/>
              <a:t> je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sluge</a:t>
            </a:r>
            <a:r>
              <a:rPr lang="en-US" sz="2000" b="1" dirty="0"/>
              <a:t> s </a:t>
            </a:r>
            <a:r>
              <a:rPr lang="en-US" sz="2000" b="1" dirty="0" err="1"/>
              <a:t>koljena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koljeno</a:t>
            </a:r>
            <a:r>
              <a:rPr lang="en-US" sz="2000" b="1" dirty="0"/>
              <a:t>. To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dovelo</a:t>
            </a:r>
            <a:r>
              <a:rPr lang="en-US" sz="2000" b="1" dirty="0"/>
              <a:t> u </a:t>
            </a:r>
            <a:r>
              <a:rPr lang="en-US" sz="2000" b="1" dirty="0" err="1"/>
              <a:t>blizak</a:t>
            </a:r>
            <a:r>
              <a:rPr lang="en-US" sz="2000" b="1" dirty="0"/>
              <a:t> </a:t>
            </a:r>
            <a:r>
              <a:rPr lang="en-US" sz="2000" b="1" dirty="0" err="1"/>
              <a:t>odnos</a:t>
            </a:r>
            <a:r>
              <a:rPr lang="en-US" sz="2000" b="1" dirty="0"/>
              <a:t> s </a:t>
            </a:r>
            <a:r>
              <a:rPr lang="en-US" sz="2000" b="1" dirty="0" err="1"/>
              <a:t>Božjim</a:t>
            </a:r>
            <a:r>
              <a:rPr lang="en-US" sz="2000" b="1" dirty="0"/>
              <a:t> </a:t>
            </a:r>
            <a:r>
              <a:rPr lang="en-US" sz="2000" b="1" dirty="0" err="1"/>
              <a:t>narodom</a:t>
            </a:r>
            <a:r>
              <a:rPr lang="en-US" sz="2000" b="1" dirty="0"/>
              <a:t>, od </a:t>
            </a:r>
            <a:r>
              <a:rPr lang="en-US" sz="2000" b="1" dirty="0" err="1"/>
              <a:t>kojeg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odvojeni</a:t>
            </a:r>
            <a:r>
              <a:rPr lang="en-US" sz="2000" b="1" dirty="0"/>
              <a:t> (Neh 7</a:t>
            </a:r>
            <a:r>
              <a:rPr lang="sr-Latn-RS" sz="2000" b="1" dirty="0"/>
              <a:t>,</a:t>
            </a:r>
            <a:r>
              <a:rPr lang="en-US" sz="2000" b="1" dirty="0"/>
              <a:t>6</a:t>
            </a:r>
            <a:r>
              <a:rPr lang="sr-Latn-RS" sz="2000" b="1" dirty="0"/>
              <a:t>.</a:t>
            </a:r>
            <a:r>
              <a:rPr lang="en-US" sz="2000" b="1" dirty="0"/>
              <a:t>25).</a:t>
            </a:r>
            <a:endParaRPr lang="en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75038" y="843374"/>
            <a:ext cx="91597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Sinovi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Izraelovi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trebali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zauzeti</a:t>
            </a:r>
            <a:r>
              <a:rPr lang="en-US" sz="2800" b="1" dirty="0">
                <a:latin typeface="Constantia" panose="02030602050306030303" pitchFamily="18" charset="0"/>
              </a:rPr>
              <a:t> sav </a:t>
            </a:r>
            <a:r>
              <a:rPr lang="en-US" sz="2800" b="1" dirty="0" err="1">
                <a:latin typeface="Constantia" panose="02030602050306030303" pitchFamily="18" charset="0"/>
              </a:rPr>
              <a:t>teritorij</a:t>
            </a:r>
            <a:r>
              <a:rPr lang="en-US" sz="2800" b="1" dirty="0">
                <a:latin typeface="Constantia" panose="02030602050306030303" pitchFamily="18" charset="0"/>
              </a:rPr>
              <a:t> koji </a:t>
            </a:r>
            <a:r>
              <a:rPr lang="en-US" sz="2800" b="1" dirty="0" err="1">
                <a:latin typeface="Constantia" panose="02030602050306030303" pitchFamily="18" charset="0"/>
              </a:rPr>
              <a:t>im</a:t>
            </a:r>
            <a:r>
              <a:rPr lang="en-US" sz="2800" b="1" dirty="0">
                <a:latin typeface="Constantia" panose="02030602050306030303" pitchFamily="18" charset="0"/>
              </a:rPr>
              <a:t> je Bog </a:t>
            </a:r>
            <a:r>
              <a:rPr lang="en-US" sz="2800" b="1" dirty="0" err="1">
                <a:latin typeface="Constantia" panose="02030602050306030303" pitchFamily="18" charset="0"/>
              </a:rPr>
              <a:t>odredio</a:t>
            </a:r>
            <a:r>
              <a:rPr lang="en-US" sz="2800" b="1" dirty="0">
                <a:latin typeface="Constantia" panose="02030602050306030303" pitchFamily="18" charset="0"/>
              </a:rPr>
              <a:t>. Oni </a:t>
            </a:r>
            <a:r>
              <a:rPr lang="en-US" sz="2800" b="1" dirty="0" err="1">
                <a:latin typeface="Constantia" panose="02030602050306030303" pitchFamily="18" charset="0"/>
              </a:rPr>
              <a:t>narodi</a:t>
            </a:r>
            <a:r>
              <a:rPr lang="en-US" sz="2800" b="1" dirty="0">
                <a:latin typeface="Constantia" panose="02030602050306030303" pitchFamily="18" charset="0"/>
              </a:rPr>
              <a:t> koji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odbacili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štovanje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služenje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trebali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razvlašteni</a:t>
            </a:r>
            <a:r>
              <a:rPr lang="en-US" sz="2800" b="1" dirty="0">
                <a:latin typeface="Constantia" panose="02030602050306030303" pitchFamily="18" charset="0"/>
              </a:rPr>
              <a:t>. Ali </a:t>
            </a:r>
            <a:r>
              <a:rPr lang="en-US" sz="2800" b="1" dirty="0" err="1">
                <a:latin typeface="Constantia" panose="02030602050306030303" pitchFamily="18" charset="0"/>
              </a:rPr>
              <a:t>Božja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namjera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bila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objavom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Njegovog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karaktera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kroz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Izraela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ljudi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budu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privučeni</a:t>
            </a:r>
            <a:r>
              <a:rPr lang="en-US" sz="2800" b="1" dirty="0">
                <a:latin typeface="Constantia" panose="02030602050306030303" pitchFamily="18" charset="0"/>
              </a:rPr>
              <a:t> k </a:t>
            </a:r>
            <a:r>
              <a:rPr lang="en-US" sz="2800" b="1" dirty="0" err="1">
                <a:latin typeface="Constantia" panose="02030602050306030303" pitchFamily="18" charset="0"/>
              </a:rPr>
              <a:t>Njemu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Cijelom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svijetu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trebao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dan </a:t>
            </a:r>
            <a:r>
              <a:rPr lang="en-US" sz="2800" b="1" dirty="0" err="1">
                <a:latin typeface="Constantia" panose="02030602050306030303" pitchFamily="18" charset="0"/>
              </a:rPr>
              <a:t>evanđeoski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poziv</a:t>
            </a:r>
            <a:r>
              <a:rPr lang="en-US" sz="2800" b="1" dirty="0">
                <a:latin typeface="Constantia" panose="02030602050306030303" pitchFamily="18" charset="0"/>
              </a:rPr>
              <a:t>. […] Svi koji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se, </a:t>
            </a:r>
            <a:r>
              <a:rPr lang="en-US" sz="2800" b="1" dirty="0" err="1">
                <a:latin typeface="Constantia" panose="02030602050306030303" pitchFamily="18" charset="0"/>
              </a:rPr>
              <a:t>poput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Rahabe</a:t>
            </a:r>
            <a:r>
              <a:rPr lang="en-US" sz="2800" b="1" dirty="0">
                <a:latin typeface="Constantia" panose="02030602050306030303" pitchFamily="18" charset="0"/>
              </a:rPr>
              <a:t> Kanaan</a:t>
            </a:r>
            <a:r>
              <a:rPr lang="sr-Latn-RS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e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Moapkinje</a:t>
            </a:r>
            <a:r>
              <a:rPr lang="en-US" sz="2800" b="1" dirty="0">
                <a:latin typeface="Constantia" panose="02030602050306030303" pitchFamily="18" charset="0"/>
              </a:rPr>
              <a:t> Rute, </a:t>
            </a:r>
            <a:r>
              <a:rPr lang="en-US" sz="2800" b="1" dirty="0" err="1">
                <a:latin typeface="Constantia" panose="02030602050306030303" pitchFamily="18" charset="0"/>
              </a:rPr>
              <a:t>okrenuli</a:t>
            </a:r>
            <a:r>
              <a:rPr lang="en-US" sz="2800" b="1" dirty="0">
                <a:latin typeface="Constantia" panose="02030602050306030303" pitchFamily="18" charset="0"/>
              </a:rPr>
              <a:t> od </a:t>
            </a:r>
            <a:r>
              <a:rPr lang="en-US" sz="2800" b="1" dirty="0" err="1">
                <a:latin typeface="Constantia" panose="02030602050306030303" pitchFamily="18" charset="0"/>
              </a:rPr>
              <a:t>idolopoklonstva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štovanju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pravoga</a:t>
            </a:r>
            <a:r>
              <a:rPr lang="en-US" sz="2800" b="1" dirty="0">
                <a:latin typeface="Constantia" panose="02030602050306030303" pitchFamily="18" charset="0"/>
              </a:rPr>
              <a:t> Boga, </a:t>
            </a:r>
            <a:r>
              <a:rPr lang="en-US" sz="2800" b="1" dirty="0" err="1">
                <a:latin typeface="Constantia" panose="02030602050306030303" pitchFamily="18" charset="0"/>
              </a:rPr>
              <a:t>trebali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ujediniti</a:t>
            </a:r>
            <a:r>
              <a:rPr lang="en-US" sz="2800" b="1" dirty="0">
                <a:latin typeface="Constantia" panose="02030602050306030303" pitchFamily="18" charset="0"/>
              </a:rPr>
              <a:t> s </a:t>
            </a:r>
            <a:r>
              <a:rPr lang="en-US" sz="2800" b="1" dirty="0" err="1">
                <a:latin typeface="Constantia" panose="02030602050306030303" pitchFamily="18" charset="0"/>
              </a:rPr>
              <a:t>njegovim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izabranim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narodom</a:t>
            </a:r>
            <a:r>
              <a:rPr lang="en-US" sz="28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4677392" y="5647497"/>
            <a:ext cx="4805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sr-Latn-RS" sz="1600" b="1" dirty="0" err="1"/>
              <a:t>llen</a:t>
            </a:r>
            <a:r>
              <a:rPr lang="sr-Latn-RS" sz="1600" b="1" dirty="0"/>
              <a:t> G. </a:t>
            </a:r>
            <a:r>
              <a:rPr lang="sr-Latn-RS" sz="1600" b="1" dirty="0" err="1"/>
              <a:t>White</a:t>
            </a:r>
            <a:r>
              <a:rPr lang="sr-Latn-RS" sz="1600" b="1" dirty="0"/>
              <a:t>, </a:t>
            </a:r>
            <a:r>
              <a:rPr lang="sr-Latn-RS" sz="1600" i="1" dirty="0"/>
              <a:t>Kristove priče</a:t>
            </a:r>
            <a:r>
              <a:rPr lang="fr-FR" sz="1600" b="1" dirty="0"/>
              <a:t>, </a:t>
            </a:r>
            <a:r>
              <a:rPr lang="sr-Latn-RS" sz="1600" b="1" dirty="0" err="1"/>
              <a:t>str</a:t>
            </a:r>
            <a:r>
              <a:rPr lang="fr-FR" sz="1600" b="1" dirty="0"/>
              <a:t>. 290</a:t>
            </a:r>
            <a:r>
              <a:rPr lang="sr-Latn-RS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r-Latn-R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Budući da je imala </a:t>
            </a:r>
            <a:r>
              <a:rPr lang="sr-Latn-R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vjere</a:t>
            </a:r>
            <a:r>
              <a:rPr lang="sr-Latn-R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prostitutka </a:t>
            </a:r>
            <a:r>
              <a:rPr lang="sr-Latn-R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Rahaba</a:t>
            </a:r>
            <a:r>
              <a:rPr lang="sr-Latn-R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prijateljski je dočekala izraelske uhode. Zato nije bila ubijena, za razliku od svih onih neposlušnih.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</a:t>
            </a:r>
            <a:r>
              <a:rPr kumimoji="0" lang="sr-Latn-RS" sz="32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brejima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</a:t>
            </a:r>
            <a:r>
              <a:rPr kumimoji="0" lang="sr-Latn-R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31, </a:t>
            </a:r>
            <a:r>
              <a:rPr lang="sr-Latn-RS" sz="2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SHP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pl-PL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Milost za narod Izraela (Jošua 2,1.22-24):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Druga </a:t>
            </a:r>
            <a:r>
              <a:rPr lang="en-US" sz="2000" b="1" dirty="0" err="1"/>
              <a:t>prilika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Milost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za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Rah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abu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(Jo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š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ua 2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,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2-21):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Vjera </a:t>
            </a:r>
            <a:r>
              <a:rPr lang="sr-Latn-RS" sz="2000" b="1" dirty="0"/>
              <a:t>kao zrno</a:t>
            </a:r>
            <a:r>
              <a:rPr lang="en-US" sz="2000" b="1" dirty="0"/>
              <a:t> </a:t>
            </a:r>
            <a:r>
              <a:rPr lang="en-US" sz="2000" b="1" dirty="0" err="1"/>
              <a:t>gorušice</a:t>
            </a:r>
            <a:endParaRPr lang="sr-Latn-RS" sz="2000" b="1" dirty="0"/>
          </a:p>
          <a:p>
            <a:pPr lvl="1">
              <a:spcBef>
                <a:spcPts val="600"/>
              </a:spcBef>
            </a:pPr>
            <a:r>
              <a:rPr lang="sr-Latn-RS" sz="2000" b="1" dirty="0"/>
              <a:t>Savez se proširuje na </a:t>
            </a:r>
            <a:r>
              <a:rPr lang="sr-Latn-RS" sz="2000" b="1" dirty="0" err="1"/>
              <a:t>Rahabu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Milost za </a:t>
            </a:r>
            <a:r>
              <a:rPr lang="sr-Latn-R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Gibeonce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(Jo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š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ua 9):</a:t>
            </a:r>
          </a:p>
          <a:p>
            <a:pPr lvl="1">
              <a:spcBef>
                <a:spcPts val="600"/>
              </a:spcBef>
            </a:pPr>
            <a:r>
              <a:rPr lang="sr-Latn-RS" sz="2000" b="1" dirty="0"/>
              <a:t>Varljivi ambasadori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Blagoslov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prokletstvo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Kanaanci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prekoračili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granice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milosti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Zbog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toga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zapovijed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Izraelu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bila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uđite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pobijte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sve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zaplijenite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njihovu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imovinu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5789" y="3766838"/>
            <a:ext cx="397340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Međutim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Kanaanu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još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uvijek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bilo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ljudi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koji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prešli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granice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Svi koji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voljni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prihvatiti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milost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koju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je Bog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želio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pružiti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spašeni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uništenja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169009" y="210612"/>
            <a:ext cx="61312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MILOST ZA IZRAELSKI NAROD
</a:t>
            </a:r>
            <a:r>
              <a:rPr lang="pl-P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(JOŠUA 2,1.23.24</a:t>
            </a:r>
            <a:r>
              <a:rPr lang="pl-PL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)</a:t>
            </a:r>
            <a:endParaRPr lang="en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DRUGA PRILIKA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 čusmo kako je </a:t>
            </a:r>
            <a:r>
              <a:rPr lang="sr-Latn-R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isušio vodu Crvenoga mora pred vama, kada ste izašli iz Egipta, i ono što ste učinili dvojici kraljeva </a:t>
            </a:r>
            <a:r>
              <a:rPr lang="sr-Latn-R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amorejskih</a:t>
            </a:r>
            <a:r>
              <a:rPr lang="sr-Latn-R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 druge strane Jordana, </a:t>
            </a:r>
            <a:r>
              <a:rPr lang="sr-Latn-R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Sihonu</a:t>
            </a:r>
            <a:r>
              <a:rPr lang="sr-Latn-R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</a:t>
            </a:r>
            <a:r>
              <a:rPr lang="sr-Latn-R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Ogu</a:t>
            </a:r>
            <a:r>
              <a:rPr lang="sr-Latn-R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koje pogubiste.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sr-Latn-R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2</a:t>
            </a:r>
            <a:r>
              <a:rPr lang="sr-Latn-R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1a</a:t>
            </a:r>
            <a:r>
              <a:rPr lang="sr-Latn-R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je Mojsije </a:t>
            </a:r>
            <a:r>
              <a:rPr lang="en-US" sz="2000" b="1" dirty="0" err="1"/>
              <a:t>poslao</a:t>
            </a:r>
            <a:r>
              <a:rPr lang="en-US" sz="2000" b="1" dirty="0"/>
              <a:t> </a:t>
            </a:r>
            <a:r>
              <a:rPr lang="en-US" sz="2000" b="1" dirty="0" err="1"/>
              <a:t>uhode</a:t>
            </a:r>
            <a:r>
              <a:rPr lang="en-US" sz="2000" b="1" dirty="0"/>
              <a:t> da </a:t>
            </a:r>
            <a:r>
              <a:rPr lang="en-US" sz="2000" b="1" dirty="0" err="1"/>
              <a:t>pregledaju</a:t>
            </a:r>
            <a:r>
              <a:rPr lang="en-US" sz="2000" b="1" dirty="0"/>
              <a:t> Kanaan, </a:t>
            </a:r>
            <a:r>
              <a:rPr lang="en-US" sz="2000" b="1" dirty="0" err="1"/>
              <a:t>narod</a:t>
            </a:r>
            <a:r>
              <a:rPr lang="en-US" sz="2000" b="1" dirty="0"/>
              <a:t> je </a:t>
            </a:r>
            <a:r>
              <a:rPr lang="en-US" sz="2000" b="1" dirty="0" err="1"/>
              <a:t>odbio</a:t>
            </a:r>
            <a:r>
              <a:rPr lang="en-US" sz="2000" b="1" dirty="0"/>
              <a:t> </a:t>
            </a:r>
            <a:r>
              <a:rPr lang="en-US" sz="2000" b="1" dirty="0" err="1"/>
              <a:t>ući</a:t>
            </a:r>
            <a:r>
              <a:rPr lang="en-US" sz="2000" b="1" dirty="0"/>
              <a:t>. </a:t>
            </a:r>
            <a:r>
              <a:rPr lang="en-US" sz="2000" b="1" dirty="0" err="1"/>
              <a:t>Četrdeset</a:t>
            </a:r>
            <a:r>
              <a:rPr lang="en-US" sz="2000" b="1" dirty="0"/>
              <a:t>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kasnije</a:t>
            </a:r>
            <a:r>
              <a:rPr lang="en-US" sz="2000" b="1" dirty="0"/>
              <a:t> </a:t>
            </a:r>
            <a:r>
              <a:rPr lang="en-US" sz="2000" b="1" dirty="0" err="1"/>
              <a:t>poslan</a:t>
            </a:r>
            <a:r>
              <a:rPr lang="sr-Latn-RS" sz="2000" b="1" dirty="0"/>
              <a:t>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nov</a:t>
            </a:r>
            <a:r>
              <a:rPr lang="sr-Latn-RS" sz="2000" b="1" dirty="0"/>
              <a:t>e</a:t>
            </a:r>
            <a:r>
              <a:rPr lang="en-US" sz="2000" b="1" dirty="0"/>
              <a:t> </a:t>
            </a:r>
            <a:r>
              <a:rPr lang="sr-Latn-RS" sz="2000" b="1" dirty="0"/>
              <a:t>uhode</a:t>
            </a:r>
            <a:r>
              <a:rPr lang="en-US" sz="2000" b="1" dirty="0"/>
              <a:t>, s </a:t>
            </a:r>
            <a:r>
              <a:rPr lang="en-US" sz="2000" b="1" dirty="0" err="1"/>
              <a:t>različitim</a:t>
            </a:r>
            <a:r>
              <a:rPr lang="en-US" sz="2000" b="1" dirty="0"/>
              <a:t> </a:t>
            </a:r>
            <a:r>
              <a:rPr lang="en-US" sz="2000" b="1" dirty="0" err="1"/>
              <a:t>rezultatima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065433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22403" y="4772439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je novi </a:t>
            </a:r>
            <a:r>
              <a:rPr lang="en-US" sz="2000" b="1" dirty="0" err="1"/>
              <a:t>naraštaj</a:t>
            </a:r>
            <a:r>
              <a:rPr lang="en-US" sz="2000" b="1" dirty="0"/>
              <a:t> </a:t>
            </a:r>
            <a:r>
              <a:rPr lang="en-US" sz="2000" b="1" dirty="0" err="1"/>
              <a:t>jadno</a:t>
            </a:r>
            <a:r>
              <a:rPr lang="en-US" sz="2000" b="1" dirty="0"/>
              <a:t> </a:t>
            </a:r>
            <a:r>
              <a:rPr lang="en-US" sz="2000" b="1" dirty="0" err="1"/>
              <a:t>podbacio</a:t>
            </a:r>
            <a:r>
              <a:rPr lang="en-US" sz="2000" b="1" dirty="0"/>
              <a:t> pred </a:t>
            </a:r>
            <a:r>
              <a:rPr lang="en-US" sz="2000" b="1" dirty="0" err="1"/>
              <a:t>Bileamovim</a:t>
            </a:r>
            <a:r>
              <a:rPr lang="en-US" sz="2000" b="1" dirty="0"/>
              <a:t> </a:t>
            </a:r>
            <a:r>
              <a:rPr lang="en-US" sz="2000" b="1" dirty="0" err="1"/>
              <a:t>iskušenjem</a:t>
            </a:r>
            <a:r>
              <a:rPr lang="en-US" sz="2000" b="1" dirty="0"/>
              <a:t>, Bog </a:t>
            </a:r>
            <a:r>
              <a:rPr lang="en-US" sz="2000" b="1" dirty="0" err="1"/>
              <a:t>im</a:t>
            </a:r>
            <a:r>
              <a:rPr lang="en-US" sz="2000" b="1" dirty="0"/>
              <a:t> je dao </a:t>
            </a:r>
            <a:r>
              <a:rPr lang="en-US" sz="2000" b="1" dirty="0" err="1"/>
              <a:t>drugu</a:t>
            </a:r>
            <a:r>
              <a:rPr lang="en-US" sz="2000" b="1" dirty="0"/>
              <a:t> </a:t>
            </a:r>
            <a:r>
              <a:rPr lang="en-US" sz="2000" b="1" dirty="0" err="1"/>
              <a:t>priliku</a:t>
            </a:r>
            <a:r>
              <a:rPr lang="en-US" sz="2000" b="1" dirty="0"/>
              <a:t> (Br</a:t>
            </a:r>
            <a:r>
              <a:rPr lang="sr-Latn-RS" sz="2000" b="1" dirty="0"/>
              <a:t>.</a:t>
            </a:r>
            <a:r>
              <a:rPr lang="en-US" sz="2000" b="1" dirty="0"/>
              <a:t> 25,1-3; 31,16; </a:t>
            </a:r>
            <a:r>
              <a:rPr lang="en-US" sz="2000" b="1" dirty="0" err="1"/>
              <a:t>Još</a:t>
            </a:r>
            <a:r>
              <a:rPr lang="sr-Latn-RS" sz="2000" b="1" dirty="0"/>
              <a:t>ua</a:t>
            </a:r>
            <a:r>
              <a:rPr lang="en-US" sz="2000" b="1" dirty="0"/>
              <a:t> 2,1).</a:t>
            </a:r>
            <a:endParaRPr lang="en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09850" y="5842337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Ovaj</a:t>
            </a:r>
            <a:r>
              <a:rPr lang="en-US" sz="2000" b="1" dirty="0"/>
              <a:t> put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grozdova</a:t>
            </a:r>
            <a:r>
              <a:rPr lang="en-US" sz="2000" b="1" dirty="0"/>
              <a:t> </a:t>
            </a:r>
            <a:r>
              <a:rPr lang="sr-Latn-RS" sz="2000" b="1" dirty="0"/>
              <a:t>iz vinograda</a:t>
            </a:r>
            <a:r>
              <a:rPr lang="en-US" sz="2000" b="1" dirty="0"/>
              <a:t>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plodova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. Samo </a:t>
            </a:r>
            <a:r>
              <a:rPr lang="en-US" sz="2000" b="1" dirty="0" err="1"/>
              <a:t>priča</a:t>
            </a:r>
            <a:r>
              <a:rPr lang="en-US" sz="2000" b="1" dirty="0"/>
              <a:t> o </a:t>
            </a:r>
            <a:r>
              <a:rPr lang="en-US" sz="2000" b="1" dirty="0" err="1"/>
              <a:t>vjeri</a:t>
            </a:r>
            <a:r>
              <a:rPr lang="en-US" sz="2000" b="1" dirty="0"/>
              <a:t> (</a:t>
            </a:r>
            <a:r>
              <a:rPr lang="en-US" sz="2000" b="1" dirty="0" err="1"/>
              <a:t>ona</a:t>
            </a:r>
            <a:r>
              <a:rPr lang="en-US" sz="2000" b="1" dirty="0"/>
              <a:t> Rahab</a:t>
            </a:r>
            <a:r>
              <a:rPr lang="sr-Latn-RS" sz="2000" b="1" dirty="0"/>
              <a:t>e</a:t>
            </a:r>
            <a:r>
              <a:rPr lang="en-US" sz="2000" b="1" dirty="0"/>
              <a:t>, </a:t>
            </a:r>
            <a:r>
              <a:rPr lang="en-US" sz="2000" b="1" dirty="0" err="1"/>
              <a:t>koja</a:t>
            </a:r>
            <a:r>
              <a:rPr lang="en-US" sz="2000" b="1" dirty="0"/>
              <a:t> je </a:t>
            </a:r>
            <a:r>
              <a:rPr lang="en-US" sz="2000" b="1" dirty="0" err="1"/>
              <a:t>ohrabrila</a:t>
            </a:r>
            <a:r>
              <a:rPr lang="en-US" sz="2000" b="1" dirty="0"/>
              <a:t> Izrael da </a:t>
            </a:r>
            <a:r>
              <a:rPr lang="sr-Latn-RS" sz="2000" b="1" dirty="0"/>
              <a:t>uzme u </a:t>
            </a:r>
            <a:r>
              <a:rPr lang="en-US" sz="2000" b="1" dirty="0" err="1"/>
              <a:t>posjed</a:t>
            </a:r>
            <a:r>
              <a:rPr lang="en-US" sz="2000" b="1" dirty="0"/>
              <a:t> </a:t>
            </a:r>
            <a:r>
              <a:rPr lang="en-US" sz="2000" b="1" dirty="0" err="1"/>
              <a:t>Obećanu</a:t>
            </a:r>
            <a:r>
              <a:rPr lang="sr-Latn-R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MILOST ZA RAHABU
(JOŠUA 2,2-2</a:t>
            </a:r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2</a:t>
            </a:r>
            <a:r>
              <a:rPr lang="pl-PL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)</a:t>
            </a:r>
            <a:endParaRPr lang="en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VJERA </a:t>
            </a:r>
            <a:r>
              <a:rPr lang="sr-Latn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KAO 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ZRN</a:t>
            </a:r>
            <a:r>
              <a:rPr lang="sr-Latn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O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 GORUŠICE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Vjerom</a:t>
            </a:r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bludnica </a:t>
            </a:r>
            <a:r>
              <a:rPr lang="sr-Latn-R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Rahaba</a:t>
            </a:r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ne poginu s </a:t>
            </a:r>
            <a:r>
              <a:rPr lang="sr-Latn-R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nevjernicima</a:t>
            </a:r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jer je </a:t>
            </a:r>
            <a:r>
              <a:rPr lang="sr-Latn-R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lijepo</a:t>
            </a:r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primila uhode.“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(He</a:t>
            </a:r>
            <a:r>
              <a:rPr lang="sr-Latn-RS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brejima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11</a:t>
            </a:r>
            <a:r>
              <a:rPr lang="sr-Latn-R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čemu</a:t>
            </a:r>
            <a:r>
              <a:rPr lang="en-US" sz="2000" b="1" dirty="0"/>
              <a:t> se </a:t>
            </a:r>
            <a:r>
              <a:rPr lang="en-US" sz="2000" b="1" dirty="0" err="1"/>
              <a:t>temeljila</a:t>
            </a:r>
            <a:r>
              <a:rPr lang="en-US" sz="2000" b="1" dirty="0"/>
              <a:t> </a:t>
            </a:r>
            <a:r>
              <a:rPr lang="en-US" sz="2000" b="1" dirty="0" err="1"/>
              <a:t>Rahabina</a:t>
            </a:r>
            <a:r>
              <a:rPr lang="en-US" sz="2000" b="1" dirty="0"/>
              <a:t> </a:t>
            </a:r>
            <a:r>
              <a:rPr lang="en-US" sz="2000" b="1" dirty="0" err="1"/>
              <a:t>vjera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sr-Latn-RS" sz="2000" b="1" dirty="0"/>
              <a:t>ua</a:t>
            </a:r>
            <a:r>
              <a:rPr lang="en-US" sz="2000" b="1" dirty="0"/>
              <a:t> 2</a:t>
            </a:r>
            <a:r>
              <a:rPr lang="sr-Latn-RS" sz="2000" b="1" dirty="0"/>
              <a:t>,</a:t>
            </a:r>
            <a:r>
              <a:rPr lang="en-US" sz="2000" b="1" dirty="0"/>
              <a:t>9-11)?</a:t>
            </a:r>
            <a:endParaRPr lang="en" sz="2000" b="1" dirty="0"/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Rahaba</a:t>
            </a:r>
            <a:r>
              <a:rPr lang="en-US" sz="2000" b="1" dirty="0"/>
              <a:t> je </a:t>
            </a:r>
            <a:r>
              <a:rPr lang="en-US" sz="2000" b="1" dirty="0" err="1"/>
              <a:t>primjer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bi se </a:t>
            </a:r>
            <a:r>
              <a:rPr lang="en-US" sz="2000" b="1" dirty="0" err="1"/>
              <a:t>dogodilo</a:t>
            </a:r>
            <a:r>
              <a:rPr lang="en-US" sz="2000" b="1" dirty="0"/>
              <a:t> </a:t>
            </a:r>
            <a:r>
              <a:rPr lang="en-US" sz="2000" b="1" dirty="0" err="1"/>
              <a:t>svakom</a:t>
            </a:r>
            <a:r>
              <a:rPr lang="en-US" sz="2000" b="1" dirty="0"/>
              <a:t> </a:t>
            </a:r>
            <a:r>
              <a:rPr lang="en-US" sz="2000" b="1" dirty="0" err="1"/>
              <a:t>stanovniku</a:t>
            </a:r>
            <a:r>
              <a:rPr lang="en-US" sz="2000" b="1" dirty="0"/>
              <a:t> </a:t>
            </a:r>
            <a:r>
              <a:rPr lang="en-US" sz="2000" b="1" dirty="0" err="1"/>
              <a:t>Jerihona</a:t>
            </a:r>
            <a:r>
              <a:rPr lang="en-US" sz="2000" b="1" dirty="0"/>
              <a:t> koji se </a:t>
            </a:r>
            <a:r>
              <a:rPr lang="en-US" sz="2000" b="1" dirty="0" err="1"/>
              <a:t>predao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039263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Biblija</a:t>
            </a:r>
            <a:r>
              <a:rPr lang="en-US" sz="2000" b="1" dirty="0"/>
              <a:t> je </a:t>
            </a:r>
            <a:r>
              <a:rPr lang="en-US" sz="2000" b="1" dirty="0" err="1"/>
              <a:t>pohvaljuje</a:t>
            </a:r>
            <a:r>
              <a:rPr lang="en-US" sz="2000" b="1" dirty="0"/>
              <a:t> za </a:t>
            </a:r>
            <a:r>
              <a:rPr lang="en-US" sz="2000" b="1" dirty="0" err="1"/>
              <a:t>odluku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je </a:t>
            </a:r>
            <a:r>
              <a:rPr lang="en-US" sz="2000" b="1" dirty="0" err="1"/>
              <a:t>donijela</a:t>
            </a:r>
            <a:r>
              <a:rPr lang="en-US" sz="2000" b="1" dirty="0"/>
              <a:t>; za </a:t>
            </a:r>
            <a:r>
              <a:rPr lang="en-US" sz="2000" b="1" dirty="0" err="1"/>
              <a:t>njezino</a:t>
            </a:r>
            <a:r>
              <a:rPr lang="en-US" sz="2000" b="1" dirty="0"/>
              <a:t> </a:t>
            </a:r>
            <a:r>
              <a:rPr lang="en-US" sz="2000" b="1" dirty="0" err="1"/>
              <a:t>razumijevanje</a:t>
            </a:r>
            <a:r>
              <a:rPr lang="en-US" sz="2000" b="1" dirty="0"/>
              <a:t> </a:t>
            </a:r>
            <a:r>
              <a:rPr lang="en-US" sz="2000" b="1" dirty="0" err="1"/>
              <a:t>Božjeg</a:t>
            </a:r>
            <a:r>
              <a:rPr lang="en-US" sz="2000" b="1" dirty="0"/>
              <a:t> </a:t>
            </a:r>
            <a:r>
              <a:rPr lang="en-US" sz="2000" b="1" dirty="0" err="1"/>
              <a:t>načina</a:t>
            </a:r>
            <a:r>
              <a:rPr lang="en-US" sz="2000" b="1" dirty="0"/>
              <a:t> </a:t>
            </a:r>
            <a:r>
              <a:rPr lang="en-US" sz="2000" b="1" dirty="0" err="1"/>
              <a:t>djelovanja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načina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je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riječi</a:t>
            </a:r>
            <a:r>
              <a:rPr lang="en-US" sz="2000" b="1" dirty="0"/>
              <a:t> </a:t>
            </a:r>
            <a:r>
              <a:rPr lang="en-US" sz="2000" b="1" dirty="0" err="1"/>
              <a:t>potkrijepila</a:t>
            </a:r>
            <a:r>
              <a:rPr lang="en-US" sz="2000" b="1" dirty="0"/>
              <a:t> </a:t>
            </a:r>
            <a:r>
              <a:rPr lang="en-US" sz="2000" b="1" dirty="0" err="1"/>
              <a:t>konkretnim</a:t>
            </a:r>
            <a:r>
              <a:rPr lang="en-US" sz="2000" b="1" dirty="0"/>
              <a:t> </a:t>
            </a:r>
            <a:r>
              <a:rPr lang="en-US" sz="2000" b="1" dirty="0" err="1"/>
              <a:t>djelima</a:t>
            </a:r>
            <a:r>
              <a:rPr lang="en-US" sz="2000" b="1" dirty="0"/>
              <a:t> (Jakov 2,25).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05025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Njezina</a:t>
            </a:r>
            <a:r>
              <a:rPr lang="en-US" sz="2000" b="1" dirty="0"/>
              <a:t> </a:t>
            </a:r>
            <a:r>
              <a:rPr lang="en-US" sz="2000" b="1" dirty="0" err="1"/>
              <a:t>mlada</a:t>
            </a:r>
            <a:r>
              <a:rPr lang="en-US" sz="2000" b="1" dirty="0"/>
              <a:t> </a:t>
            </a:r>
            <a:r>
              <a:rPr lang="en-US" sz="2000" b="1" dirty="0" err="1"/>
              <a:t>vjera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sr-Latn-RS" sz="2000" b="1" dirty="0"/>
              <a:t>ima</a:t>
            </a:r>
            <a:r>
              <a:rPr lang="en-US" sz="2000" b="1" dirty="0"/>
              <a:t>la </a:t>
            </a:r>
            <a:r>
              <a:rPr lang="en-US" sz="2000" b="1" dirty="0" err="1"/>
              <a:t>potpuno</a:t>
            </a:r>
            <a:r>
              <a:rPr lang="en-US" sz="2000" b="1" dirty="0"/>
              <a:t> </a:t>
            </a:r>
            <a:r>
              <a:rPr lang="en-US" sz="2000" b="1" dirty="0" err="1"/>
              <a:t>razumijevanje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volje</a:t>
            </a:r>
            <a:r>
              <a:rPr lang="en-US" sz="2000" b="1" dirty="0"/>
              <a:t>. </a:t>
            </a:r>
            <a:r>
              <a:rPr lang="en-US" sz="2000" b="1" dirty="0" err="1"/>
              <a:t>Djelovala</a:t>
            </a:r>
            <a:r>
              <a:rPr lang="en-US" sz="2000" b="1" dirty="0"/>
              <a:t> je </a:t>
            </a:r>
            <a:r>
              <a:rPr lang="en-US" sz="2000" b="1" dirty="0" err="1"/>
              <a:t>najbolje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mogla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pomogla</a:t>
            </a:r>
            <a:r>
              <a:rPr lang="en-US" sz="2000" b="1" dirty="0"/>
              <a:t> </a:t>
            </a:r>
            <a:r>
              <a:rPr lang="sr-Latn-RS" sz="2000" b="1" dirty="0"/>
              <a:t>uhode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spasila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obitelji</a:t>
            </a:r>
            <a:r>
              <a:rPr lang="en-US" sz="2000" b="1" dirty="0"/>
              <a:t>. </a:t>
            </a:r>
            <a:r>
              <a:rPr lang="sr-Latn-RS" sz="2000" b="1" dirty="0"/>
              <a:t>Veće I bogatije z</a:t>
            </a:r>
            <a:r>
              <a:rPr lang="en-US" sz="2000" b="1" dirty="0" err="1"/>
              <a:t>nanje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 </a:t>
            </a:r>
            <a:r>
              <a:rPr lang="en-US" sz="2000" b="1" dirty="0" err="1"/>
              <a:t>kasnije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4873" y="2838661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Zašto</a:t>
            </a:r>
            <a:r>
              <a:rPr lang="en-US" sz="2000" b="1" dirty="0"/>
              <a:t> je, </a:t>
            </a:r>
            <a:r>
              <a:rPr lang="en-US" sz="2000" b="1" dirty="0" err="1"/>
              <a:t>ako</a:t>
            </a:r>
            <a:r>
              <a:rPr lang="en-US" sz="2000" b="1" dirty="0"/>
              <a:t> je </a:t>
            </a:r>
            <a:r>
              <a:rPr lang="en-US" sz="2000" b="1" dirty="0" err="1"/>
              <a:t>vjerovala</a:t>
            </a:r>
            <a:r>
              <a:rPr lang="en-US" sz="2000" b="1" dirty="0"/>
              <a:t> u Boga, </a:t>
            </a:r>
            <a:r>
              <a:rPr lang="en-US" sz="2000" b="1" dirty="0" err="1"/>
              <a:t>upotrijebila</a:t>
            </a:r>
            <a:r>
              <a:rPr lang="en-US" sz="2000" b="1" dirty="0"/>
              <a:t> </a:t>
            </a:r>
            <a:r>
              <a:rPr lang="en-US" sz="2000" b="1" dirty="0" err="1"/>
              <a:t>laž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pomogla</a:t>
            </a:r>
            <a:r>
              <a:rPr lang="en-US" sz="2000" b="1" dirty="0"/>
              <a:t> </a:t>
            </a:r>
            <a:r>
              <a:rPr lang="sr-Latn-RS" sz="2000" b="1" dirty="0"/>
              <a:t>uhoda</a:t>
            </a:r>
            <a:r>
              <a:rPr lang="en-US" sz="2000" b="1" dirty="0"/>
              <a:t>ma?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515222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Zapazi</a:t>
            </a:r>
            <a:r>
              <a:rPr lang="en-US" sz="2000" b="1" dirty="0"/>
              <a:t> da </a:t>
            </a:r>
            <a:r>
              <a:rPr lang="en-US" sz="2000" b="1" dirty="0" err="1"/>
              <a:t>Rahaba</a:t>
            </a:r>
            <a:r>
              <a:rPr lang="en-US" sz="2000" b="1" dirty="0"/>
              <a:t> </a:t>
            </a:r>
            <a:r>
              <a:rPr lang="en-US" sz="2000" b="1" dirty="0" err="1"/>
              <a:t>govori</a:t>
            </a:r>
            <a:r>
              <a:rPr lang="en-US" sz="2000" b="1" dirty="0"/>
              <a:t> o </a:t>
            </a:r>
            <a:r>
              <a:rPr lang="en-US" sz="2000" b="1" dirty="0" err="1"/>
              <a:t>događajima</a:t>
            </a:r>
            <a:r>
              <a:rPr lang="en-US" sz="2000" b="1" dirty="0"/>
              <a:t> za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en-US" sz="2000" b="1" dirty="0" err="1"/>
              <a:t>znali</a:t>
            </a:r>
            <a:r>
              <a:rPr lang="en-US" sz="2000" b="1" dirty="0"/>
              <a:t>,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prelazak</a:t>
            </a:r>
            <a:r>
              <a:rPr lang="en-US" sz="2000" b="1" dirty="0"/>
              <a:t> </a:t>
            </a:r>
            <a:r>
              <a:rPr lang="en-US" sz="2000" b="1" dirty="0" err="1"/>
              <a:t>preko</a:t>
            </a:r>
            <a:r>
              <a:rPr lang="en-US" sz="2000" b="1" dirty="0"/>
              <a:t> </a:t>
            </a:r>
            <a:r>
              <a:rPr lang="en-US" sz="2000" b="1" dirty="0" err="1"/>
              <a:t>Crvenog</a:t>
            </a:r>
            <a:r>
              <a:rPr lang="en-US" sz="2000" b="1" dirty="0"/>
              <a:t> mora. Ali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drugi</a:t>
            </a:r>
            <a:r>
              <a:rPr lang="en-US" sz="2000" b="1" dirty="0"/>
              <a:t> </a:t>
            </a:r>
            <a:r>
              <a:rPr lang="en-US" sz="2000" b="1" dirty="0" err="1"/>
              <a:t>bojali</a:t>
            </a:r>
            <a:r>
              <a:rPr lang="en-US" sz="2000" b="1" dirty="0"/>
              <a:t> Boga </a:t>
            </a:r>
            <a:r>
              <a:rPr lang="en-US" sz="2000" b="1" dirty="0" err="1"/>
              <a:t>Hebreja</a:t>
            </a:r>
            <a:r>
              <a:rPr lang="en-US" sz="2000" b="1" dirty="0"/>
              <a:t>, </a:t>
            </a:r>
            <a:r>
              <a:rPr lang="en-US" sz="2000" b="1" dirty="0" err="1"/>
              <a:t>ona</a:t>
            </a:r>
            <a:r>
              <a:rPr lang="en-US" sz="2000" b="1" dirty="0"/>
              <a:t> je </a:t>
            </a:r>
            <a:r>
              <a:rPr lang="en-US" sz="2000" b="1" dirty="0" err="1"/>
              <a:t>odlučila</a:t>
            </a:r>
            <a:r>
              <a:rPr lang="en-US" sz="2000" b="1" dirty="0"/>
              <a:t> </a:t>
            </a:r>
            <a:r>
              <a:rPr lang="en-US" sz="2000" b="1" dirty="0" err="1"/>
              <a:t>potražiti</a:t>
            </a:r>
            <a:r>
              <a:rPr lang="en-US" sz="2000" b="1" dirty="0"/>
              <a:t> </a:t>
            </a:r>
            <a:r>
              <a:rPr lang="en-US" sz="2000" b="1" dirty="0" err="1"/>
              <a:t>utočište</a:t>
            </a:r>
            <a:r>
              <a:rPr lang="en-US" sz="2000" b="1" dirty="0"/>
              <a:t> pod </a:t>
            </a:r>
            <a:r>
              <a:rPr lang="en-US" sz="2000" b="1" dirty="0" err="1"/>
              <a:t>njegovim</a:t>
            </a:r>
            <a:r>
              <a:rPr lang="en-US" sz="2000" b="1" dirty="0"/>
              <a:t> </a:t>
            </a:r>
            <a:r>
              <a:rPr lang="en-US" sz="2000" b="1" dirty="0" err="1"/>
              <a:t>krilima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sr-Latn-RS" sz="2000" b="1" dirty="0"/>
              <a:t>a.</a:t>
            </a:r>
            <a:r>
              <a:rPr lang="en-US" sz="2000" b="1" dirty="0"/>
              <a:t> 2</a:t>
            </a:r>
            <a:r>
              <a:rPr lang="sr-Latn-RS" sz="2000" b="1" dirty="0"/>
              <a:t>,</a:t>
            </a:r>
            <a:r>
              <a:rPr lang="en-US" sz="2000" b="1" dirty="0"/>
              <a:t>12</a:t>
            </a:r>
            <a:r>
              <a:rPr lang="sr-Latn-RS" sz="2000" b="1" dirty="0"/>
              <a:t>.</a:t>
            </a:r>
            <a:r>
              <a:rPr lang="en-US" sz="2000" b="1" dirty="0"/>
              <a:t>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SAVEZ PROŠIREN NA RAHABU</a:t>
            </a:r>
            <a:endParaRPr lang="en" sz="44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0" y="646858"/>
            <a:ext cx="748602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 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god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od 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vas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stupi van preko praga tvoje kuće,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krv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njegova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glav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 njegovu: nije krivnja na nama, sam je krivac svojoj smrti; a tko ostane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tobom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kući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krv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njegova neka padne na glave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sr-Latn-R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še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mi ćemo biti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krivici ako ga se tko dotakne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ua 2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19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1" y="1883581"/>
            <a:ext cx="7267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Rahabina</a:t>
            </a:r>
            <a:r>
              <a:rPr lang="en-US" sz="2000" b="1" dirty="0"/>
              <a:t> </a:t>
            </a:r>
            <a:r>
              <a:rPr lang="en-US" sz="2000" b="1" dirty="0" err="1"/>
              <a:t>logika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je </a:t>
            </a:r>
            <a:r>
              <a:rPr lang="en-US" sz="2000" b="1" dirty="0" err="1"/>
              <a:t>neosporna</a:t>
            </a:r>
            <a:r>
              <a:rPr lang="en-US" sz="2000" b="1" dirty="0"/>
              <a:t>: </a:t>
            </a:r>
            <a:r>
              <a:rPr lang="en-US" sz="2000" b="1" dirty="0" err="1"/>
              <a:t>Postupila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sr-Latn-RS" sz="2000" b="1" dirty="0"/>
              <a:t>s dobrotom</a:t>
            </a:r>
            <a:r>
              <a:rPr lang="en-US" sz="2000" b="1" dirty="0"/>
              <a:t> [hesed]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spasila</a:t>
            </a:r>
            <a:r>
              <a:rPr lang="en-US" sz="2000" b="1" dirty="0"/>
              <a:t> </a:t>
            </a:r>
            <a:r>
              <a:rPr lang="sr-Latn-RS" sz="2000" b="1" dirty="0"/>
              <a:t>vas</a:t>
            </a:r>
            <a:r>
              <a:rPr lang="en-US" sz="2000" b="1" dirty="0"/>
              <a:t>; </a:t>
            </a:r>
            <a:r>
              <a:rPr lang="en-US" sz="2000" b="1" dirty="0" err="1"/>
              <a:t>sada</a:t>
            </a:r>
            <a:r>
              <a:rPr lang="en-US" sz="2000" b="1" dirty="0"/>
              <a:t> </a:t>
            </a:r>
            <a:r>
              <a:rPr lang="sr-Latn-RS" sz="2000" b="1" dirty="0"/>
              <a:t>I vi učinite milost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sr-Latn-RS" sz="2000" b="1" dirty="0"/>
              <a:t>meni i mome domu i</a:t>
            </a:r>
            <a:r>
              <a:rPr lang="en-US" sz="2000" b="1" dirty="0"/>
              <a:t> </a:t>
            </a:r>
            <a:r>
              <a:rPr lang="en-US" sz="2000" b="1" dirty="0" err="1"/>
              <a:t>spasi</a:t>
            </a:r>
            <a:r>
              <a:rPr lang="sr-Latn-RS" sz="2000" b="1" dirty="0"/>
              <a:t>te </a:t>
            </a:r>
            <a:r>
              <a:rPr lang="en-US" sz="2000" b="1" dirty="0"/>
              <a:t> </a:t>
            </a:r>
            <a:r>
              <a:rPr lang="en-US" sz="2000" b="1" dirty="0" err="1"/>
              <a:t>mene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moju</a:t>
            </a:r>
            <a:r>
              <a:rPr lang="en-US" sz="2000" b="1" dirty="0"/>
              <a:t> </a:t>
            </a:r>
            <a:r>
              <a:rPr lang="en-US" sz="2000" b="1" dirty="0" err="1"/>
              <a:t>rodbinu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en-US" sz="2000" b="1" dirty="0"/>
              <a:t>.</a:t>
            </a:r>
            <a:r>
              <a:rPr lang="sr-Latn-RS" sz="2000" b="1" dirty="0"/>
              <a:t> </a:t>
            </a:r>
            <a:r>
              <a:rPr lang="en-US" sz="2000" b="1" dirty="0"/>
              <a:t>2</a:t>
            </a:r>
            <a:r>
              <a:rPr lang="sr-Latn-RS" sz="2000" b="1" dirty="0"/>
              <a:t>,</a:t>
            </a:r>
            <a:r>
              <a:rPr lang="en-US" sz="2000" b="1" dirty="0"/>
              <a:t>12</a:t>
            </a:r>
            <a:r>
              <a:rPr lang="sr-Latn-RS" sz="2000" b="1" dirty="0"/>
              <a:t>.</a:t>
            </a:r>
            <a:r>
              <a:rPr lang="en-US" sz="2000" b="1" dirty="0"/>
              <a:t>13).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559384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toga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svjesna</a:t>
            </a:r>
            <a:r>
              <a:rPr lang="en-US" sz="2000" b="1" dirty="0"/>
              <a:t>, </a:t>
            </a:r>
            <a:r>
              <a:rPr lang="en-US" sz="2000" b="1" dirty="0" err="1"/>
              <a:t>Rahaba</a:t>
            </a:r>
            <a:r>
              <a:rPr lang="en-US" sz="2000" b="1" dirty="0"/>
              <a:t> je </a:t>
            </a:r>
            <a:r>
              <a:rPr lang="en-US" sz="2000" b="1" dirty="0" err="1"/>
              <a:t>tražila</a:t>
            </a:r>
            <a:r>
              <a:rPr lang="en-US" sz="2000" b="1" dirty="0"/>
              <a:t> od </a:t>
            </a:r>
            <a:r>
              <a:rPr lang="en-US" sz="2000" b="1" dirty="0" err="1"/>
              <a:t>Izraela</a:t>
            </a:r>
            <a:r>
              <a:rPr lang="en-US" sz="2000" b="1" dirty="0"/>
              <a:t> da </a:t>
            </a:r>
            <a:r>
              <a:rPr lang="en-US" sz="2000" b="1" dirty="0" err="1"/>
              <a:t>postupi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njoj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sam</a:t>
            </a:r>
            <a:r>
              <a:rPr lang="en-US" sz="2000" b="1" dirty="0"/>
              <a:t> Bog </a:t>
            </a:r>
            <a:r>
              <a:rPr lang="en-US" sz="2000" b="1" dirty="0" err="1"/>
              <a:t>postupio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Izraelu</a:t>
            </a:r>
            <a:r>
              <a:rPr lang="en-US" sz="2000" b="1" dirty="0"/>
              <a:t>, to jest, s </a:t>
            </a:r>
            <a:r>
              <a:rPr lang="en-US" sz="2000" b="1" dirty="0" err="1"/>
              <a:t>dobrotom</a:t>
            </a:r>
            <a:r>
              <a:rPr lang="en-US" sz="2000" b="1" dirty="0"/>
              <a:t> [hesed] (</a:t>
            </a:r>
            <a:r>
              <a:rPr lang="en-US" sz="2000" b="1" dirty="0" err="1"/>
              <a:t>Pnz</a:t>
            </a:r>
            <a:r>
              <a:rPr lang="sr-Latn-RS" sz="2000" b="1" dirty="0"/>
              <a:t>. </a:t>
            </a:r>
            <a:r>
              <a:rPr lang="en-US" sz="2000" b="1" dirty="0"/>
              <a:t>7</a:t>
            </a:r>
            <a:r>
              <a:rPr lang="sr-Latn-RS" sz="2000" b="1" dirty="0"/>
              <a:t>,</a:t>
            </a:r>
            <a:r>
              <a:rPr lang="en-US" sz="2000" b="1" dirty="0"/>
              <a:t>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Uhode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tražile</a:t>
            </a:r>
            <a:r>
              <a:rPr lang="en-US" sz="2000" b="1" dirty="0"/>
              <a:t> od </a:t>
            </a:r>
            <a:r>
              <a:rPr lang="en-US" sz="2000" b="1" dirty="0" err="1"/>
              <a:t>Rahabe</a:t>
            </a:r>
            <a:r>
              <a:rPr lang="en-US" sz="2000" b="1" dirty="0"/>
              <a:t> da </a:t>
            </a:r>
            <a:r>
              <a:rPr lang="en-US" sz="2000" b="1" dirty="0" err="1"/>
              <a:t>ispuni</a:t>
            </a:r>
            <a:r>
              <a:rPr lang="en-US" sz="2000" b="1" dirty="0"/>
              <a:t> </a:t>
            </a:r>
            <a:r>
              <a:rPr lang="en-US" sz="2000" b="1" dirty="0" err="1"/>
              <a:t>iste</a:t>
            </a:r>
            <a:r>
              <a:rPr lang="en-US" sz="2000" b="1" dirty="0"/>
              <a:t> </a:t>
            </a:r>
            <a:r>
              <a:rPr lang="en-US" sz="2000" b="1" dirty="0" err="1"/>
              <a:t>uvjete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sr-Latn-RS" sz="2000" b="1" dirty="0"/>
              <a:t>oni </a:t>
            </a:r>
            <a:r>
              <a:rPr lang="en-US" sz="2000" b="1" dirty="0" err="1"/>
              <a:t>ispunil</a:t>
            </a:r>
            <a:r>
              <a:rPr lang="sr-Latn-RS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izbjegl</a:t>
            </a:r>
            <a:r>
              <a:rPr lang="sr-Latn-RS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smrt</a:t>
            </a:r>
            <a:r>
              <a:rPr lang="en-US" sz="2000" b="1" dirty="0"/>
              <a:t> u </a:t>
            </a:r>
            <a:r>
              <a:rPr lang="en-US" sz="2000" b="1" dirty="0" err="1"/>
              <a:t>Egiptu</a:t>
            </a:r>
            <a:r>
              <a:rPr lang="en-US" sz="2000" b="1" dirty="0"/>
              <a:t>. Na taj je </a:t>
            </a:r>
            <a:r>
              <a:rPr lang="en-US" sz="2000" b="1" dirty="0" err="1"/>
              <a:t>način</a:t>
            </a:r>
            <a:r>
              <a:rPr lang="en-US" sz="2000" b="1" dirty="0"/>
              <a:t> </a:t>
            </a:r>
            <a:r>
              <a:rPr lang="sr-Latn-RS" sz="2000" b="1" dirty="0" err="1"/>
              <a:t>Rahaba</a:t>
            </a:r>
            <a:r>
              <a:rPr lang="sr-Latn-R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uključena</a:t>
            </a:r>
            <a:r>
              <a:rPr lang="en-US" sz="2000" b="1" dirty="0"/>
              <a:t> u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sr-Latn-RS" sz="2000" b="1" dirty="0"/>
              <a:t>S</a:t>
            </a:r>
            <a:r>
              <a:rPr lang="en-US" sz="2000" b="1" dirty="0" err="1"/>
              <a:t>avez</a:t>
            </a:r>
            <a:r>
              <a:rPr lang="en-US" sz="2000" b="1" dirty="0"/>
              <a:t> s </a:t>
            </a:r>
            <a:r>
              <a:rPr lang="en-US" sz="2000" b="1" dirty="0" err="1"/>
              <a:t>Izraelom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MILOST ZA GIBEBAJCE
(JOŠUA 9)</a:t>
            </a:r>
            <a:endParaRPr lang="en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1312</Words>
  <Application>Microsoft Office PowerPoint</Application>
  <PresentationFormat>Panorámica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2025-09-18T09:24:05Z</dcterms:created>
  <dcterms:modified xsi:type="dcterms:W3CDTF">2025-09-30T09:02:21Z</dcterms:modified>
</cp:coreProperties>
</file>