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3" r:id="rId8"/>
    <p:sldId id="302" r:id="rId9"/>
    <p:sldId id="257" r:id="rId10"/>
    <p:sldId id="258" r:id="rId11"/>
    <p:sldId id="259" r:id="rId12"/>
    <p:sldId id="260" r:id="rId13"/>
    <p:sldId id="261" r:id="rId14"/>
    <p:sldId id="308" r:id="rId15"/>
    <p:sldId id="310" r:id="rId16"/>
    <p:sldId id="309" r:id="rId17"/>
    <p:sldId id="304" r:id="rId18"/>
    <p:sldId id="305" r:id="rId19"/>
    <p:sldId id="474" r:id="rId20"/>
    <p:sldId id="408" r:id="rId21"/>
    <p:sldId id="390" r:id="rId22"/>
    <p:sldId id="476" r:id="rId23"/>
    <p:sldId id="471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996"/>
    <a:srgbClr val="D57124"/>
    <a:srgbClr val="392B81"/>
    <a:srgbClr val="7A6ACD"/>
    <a:srgbClr val="2A721C"/>
    <a:srgbClr val="44B32C"/>
    <a:srgbClr val="8480DC"/>
    <a:srgbClr val="EF7586"/>
    <a:srgbClr val="F292A0"/>
    <a:srgbClr val="D76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068" autoAdjust="0"/>
  </p:normalViewPr>
  <p:slideViewPr>
    <p:cSldViewPr snapToGrid="0">
      <p:cViewPr varScale="1">
        <p:scale>
          <a:sx n="100" d="100"/>
          <a:sy n="100" d="100"/>
        </p:scale>
        <p:origin x="34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F9AEE-37BC-444E-B468-CD8C31E3AE14}" type="doc">
      <dgm:prSet loTypeId="urn:microsoft.com/office/officeart/2005/8/layout/venn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42EAC0A-7247-4085-BDB4-DD16F1BC7602}">
      <dgm:prSet custT="1"/>
      <dgm:spPr/>
      <dgm:t>
        <a:bodyPr/>
        <a:lstStyle/>
        <a:p>
          <a:r>
            <a:rPr lang="es-ES" sz="2000" b="1" dirty="0" err="1"/>
            <a:t>Vjera</a:t>
          </a:r>
          <a:r>
            <a:rPr lang="es-ES" sz="2000" b="1" dirty="0"/>
            <a:t>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zanemaruje</a:t>
          </a:r>
          <a:r>
            <a:rPr lang="es-ES" sz="2000" b="1" dirty="0"/>
            <a:t> </a:t>
          </a:r>
          <a:r>
            <a:rPr lang="es-ES" sz="2000" b="1" dirty="0" err="1"/>
            <a:t>činjenice</a:t>
          </a:r>
          <a:r>
            <a:rPr lang="es-ES" sz="2000" b="1" dirty="0"/>
            <a:t>, </a:t>
          </a:r>
          <a:r>
            <a:rPr lang="es-ES" sz="2000" b="1" dirty="0" err="1"/>
            <a:t>ona</a:t>
          </a:r>
          <a:r>
            <a:rPr lang="es-ES" sz="2000" b="1" dirty="0"/>
            <a:t> </a:t>
          </a:r>
          <a:r>
            <a:rPr lang="es-ES" sz="2000" b="1" dirty="0" err="1"/>
            <a:t>jednostavno</a:t>
          </a:r>
          <a:r>
            <a:rPr lang="es-ES" sz="2000" b="1" dirty="0"/>
            <a:t> </a:t>
          </a:r>
          <a:r>
            <a:rPr lang="es-ES" sz="2000" b="1" dirty="0" err="1"/>
            <a:t>nudi</a:t>
          </a:r>
          <a:r>
            <a:rPr lang="es-ES" sz="2000" b="1" dirty="0"/>
            <a:t> </a:t>
          </a:r>
          <a:r>
            <a:rPr lang="es-ES" sz="2000" b="1" dirty="0" err="1"/>
            <a:t>drugačiji</a:t>
          </a:r>
          <a:r>
            <a:rPr lang="es-ES" sz="2000" b="1" dirty="0"/>
            <a:t> </a:t>
          </a:r>
          <a:r>
            <a:rPr lang="es-ES" sz="2000" b="1" dirty="0" err="1"/>
            <a:t>kut</a:t>
          </a:r>
          <a:r>
            <a:rPr lang="hr-HR" sz="2000" b="1" dirty="0"/>
            <a:t> </a:t>
          </a:r>
          <a:r>
            <a:rPr lang="es-ES" sz="2000" b="1" dirty="0" err="1"/>
            <a:t>razumijevanja</a:t>
          </a:r>
          <a:endParaRPr lang="es-ES" sz="2000" dirty="0"/>
        </a:p>
      </dgm:t>
    </dgm:pt>
    <dgm:pt modelId="{A8D1D5AD-E989-40C3-9ECF-BF79486A804D}" type="parTrans" cxnId="{9AE477AA-2369-4546-8F29-BEB594F3B756}">
      <dgm:prSet/>
      <dgm:spPr/>
      <dgm:t>
        <a:bodyPr/>
        <a:lstStyle/>
        <a:p>
          <a:endParaRPr lang="es-ES" sz="2000"/>
        </a:p>
      </dgm:t>
    </dgm:pt>
    <dgm:pt modelId="{E866F929-4680-480D-A20C-082E50BA30EA}" type="sibTrans" cxnId="{9AE477AA-2369-4546-8F29-BEB594F3B756}">
      <dgm:prSet/>
      <dgm:spPr/>
      <dgm:t>
        <a:bodyPr/>
        <a:lstStyle/>
        <a:p>
          <a:endParaRPr lang="es-ES" sz="2000"/>
        </a:p>
      </dgm:t>
    </dgm:pt>
    <dgm:pt modelId="{8D133D11-19CE-4E2D-A6DA-D6CA6F775711}">
      <dgm:prSet custT="1"/>
      <dgm:spPr>
        <a:solidFill>
          <a:srgbClr val="D76FC8">
            <a:alpha val="49804"/>
          </a:srgbClr>
        </a:solidFill>
      </dgm:spPr>
      <dgm:t>
        <a:bodyPr/>
        <a:lstStyle/>
        <a:p>
          <a:r>
            <a:rPr lang="it-IT" sz="2000" b="1" dirty="0"/>
            <a:t>Umjesto da se žalimo, pozvani smo vjerovati i pokoriti se Božjim planovima</a:t>
          </a:r>
          <a:r>
            <a:rPr lang="hr-HR" sz="2000" b="1" dirty="0"/>
            <a:t>.</a:t>
          </a:r>
          <a:endParaRPr lang="es-ES" sz="2000" dirty="0"/>
        </a:p>
      </dgm:t>
    </dgm:pt>
    <dgm:pt modelId="{3E6F0B9B-D862-4D4A-BBEF-24A10E3AFA57}" type="parTrans" cxnId="{0ABE0282-4CAA-4627-9471-80D9CABE2A72}">
      <dgm:prSet/>
      <dgm:spPr/>
      <dgm:t>
        <a:bodyPr/>
        <a:lstStyle/>
        <a:p>
          <a:endParaRPr lang="es-ES" sz="2000"/>
        </a:p>
      </dgm:t>
    </dgm:pt>
    <dgm:pt modelId="{19027BE8-C027-4895-A063-38F014437F79}" type="sibTrans" cxnId="{0ABE0282-4CAA-4627-9471-80D9CABE2A72}">
      <dgm:prSet/>
      <dgm:spPr/>
      <dgm:t>
        <a:bodyPr/>
        <a:lstStyle/>
        <a:p>
          <a:endParaRPr lang="es-ES" sz="2000"/>
        </a:p>
      </dgm:t>
    </dgm:pt>
    <dgm:pt modelId="{9EC13638-FA55-4568-ADE3-DF49C8C12E98}">
      <dgm:prSet custT="1"/>
      <dgm:spPr/>
      <dgm:t>
        <a:bodyPr/>
        <a:lstStyle/>
        <a:p>
          <a:r>
            <a:rPr lang="pl-PL" sz="2000" b="1" dirty="0"/>
            <a:t>Blagoslovi dolaze onima koji u potpunosti prebivaju u Gospodinu.</a:t>
          </a:r>
          <a:endParaRPr lang="es-ES" sz="2000" dirty="0"/>
        </a:p>
      </dgm:t>
    </dgm:pt>
    <dgm:pt modelId="{C4A8F010-9189-469E-BC71-A90E93D73423}" type="parTrans" cxnId="{2A75A0CE-832E-4D2A-AB41-B6EA5F5928CF}">
      <dgm:prSet/>
      <dgm:spPr/>
      <dgm:t>
        <a:bodyPr/>
        <a:lstStyle/>
        <a:p>
          <a:endParaRPr lang="es-ES" sz="2000"/>
        </a:p>
      </dgm:t>
    </dgm:pt>
    <dgm:pt modelId="{23627D6E-52D6-4215-AB58-9742149A65B8}" type="sibTrans" cxnId="{2A75A0CE-832E-4D2A-AB41-B6EA5F5928CF}">
      <dgm:prSet/>
      <dgm:spPr/>
      <dgm:t>
        <a:bodyPr/>
        <a:lstStyle/>
        <a:p>
          <a:endParaRPr lang="es-ES" sz="2000"/>
        </a:p>
      </dgm:t>
    </dgm:pt>
    <dgm:pt modelId="{54E5C911-7AEE-4CE3-BE9E-41AA04F362EF}">
      <dgm:prSet custT="1"/>
      <dgm:spPr>
        <a:solidFill>
          <a:srgbClr val="EF7586">
            <a:alpha val="49804"/>
          </a:srgbClr>
        </a:solidFill>
      </dgm:spPr>
      <dgm:t>
        <a:bodyPr/>
        <a:lstStyle/>
        <a:p>
          <a:r>
            <a:rPr lang="es-ES" sz="2000" b="1" dirty="0" err="1"/>
            <a:t>Život</a:t>
          </a:r>
          <a:r>
            <a:rPr lang="es-ES" sz="2000" b="1" dirty="0"/>
            <a:t> </a:t>
          </a:r>
          <a:r>
            <a:rPr lang="hr-HR" sz="2000" b="1" dirty="0"/>
            <a:t>se u</a:t>
          </a:r>
          <a:r>
            <a:rPr lang="es-ES" sz="2000" b="1" dirty="0"/>
            <a:t> </a:t>
          </a:r>
          <a:r>
            <a:rPr lang="es-ES" sz="2000" b="1" dirty="0" err="1"/>
            <a:t>svim</a:t>
          </a:r>
          <a:r>
            <a:rPr lang="es-ES" sz="2000" b="1" dirty="0"/>
            <a:t> </a:t>
          </a:r>
          <a:r>
            <a:rPr lang="es-ES" sz="2000" b="1" dirty="0" err="1"/>
            <a:t>njegovim</a:t>
          </a:r>
          <a:r>
            <a:rPr lang="es-ES" sz="2000" b="1" dirty="0"/>
            <a:t> </a:t>
          </a:r>
          <a:r>
            <a:rPr lang="es-ES" sz="2000" b="1" dirty="0" err="1"/>
            <a:t>dimenzijama</a:t>
          </a:r>
          <a:r>
            <a:rPr lang="es-ES" sz="2000" b="1" dirty="0"/>
            <a:t> mora </a:t>
          </a:r>
          <a:r>
            <a:rPr lang="es-ES" sz="2000" b="1" dirty="0" err="1"/>
            <a:t>živjeti</a:t>
          </a:r>
          <a:r>
            <a:rPr lang="es-ES" sz="2000" b="1" dirty="0"/>
            <a:t> </a:t>
          </a:r>
          <a:r>
            <a:rPr lang="es-ES" sz="2000" b="1" dirty="0" err="1"/>
            <a:t>prema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planovima</a:t>
          </a:r>
          <a:r>
            <a:rPr lang="hr-HR" sz="2000" b="1" dirty="0"/>
            <a:t>.</a:t>
          </a:r>
          <a:endParaRPr lang="es-ES" sz="2000" dirty="0"/>
        </a:p>
      </dgm:t>
    </dgm:pt>
    <dgm:pt modelId="{FDEC58C4-8C26-4891-A418-1138E42A5ABF}" type="parTrans" cxnId="{0ED4D6F0-5CD7-4843-87F5-A683AE41F9B1}">
      <dgm:prSet/>
      <dgm:spPr/>
      <dgm:t>
        <a:bodyPr/>
        <a:lstStyle/>
        <a:p>
          <a:endParaRPr lang="es-ES" sz="2000"/>
        </a:p>
      </dgm:t>
    </dgm:pt>
    <dgm:pt modelId="{8149A06C-6750-423F-8153-4B244744356D}" type="sibTrans" cxnId="{0ED4D6F0-5CD7-4843-87F5-A683AE41F9B1}">
      <dgm:prSet/>
      <dgm:spPr/>
      <dgm:t>
        <a:bodyPr/>
        <a:lstStyle/>
        <a:p>
          <a:endParaRPr lang="es-ES" sz="2000"/>
        </a:p>
      </dgm:t>
    </dgm:pt>
    <dgm:pt modelId="{5F2506EE-CF30-442F-A24D-AD2774D0161C}">
      <dgm:prSet custT="1"/>
      <dgm:spPr>
        <a:solidFill>
          <a:srgbClr val="8480DC">
            <a:alpha val="49804"/>
          </a:srgbClr>
        </a:solidFill>
      </dgm:spPr>
      <dgm:t>
        <a:bodyPr/>
        <a:lstStyle/>
        <a:p>
          <a:r>
            <a:rPr lang="pl-PL" sz="2000" b="1" dirty="0"/>
            <a:t>Vrijedno je živjeti blizu Boga</a:t>
          </a:r>
          <a:br>
            <a:rPr lang="pl-PL" sz="2000" b="1" dirty="0"/>
          </a:br>
          <a:r>
            <a:rPr lang="pl-PL" sz="2000" b="1" dirty="0"/>
            <a:t>(Ps. 84,10).</a:t>
          </a:r>
          <a:endParaRPr lang="es-ES" sz="2000" dirty="0"/>
        </a:p>
      </dgm:t>
    </dgm:pt>
    <dgm:pt modelId="{3EBB15CF-A9E0-49F6-8D13-AD702A8EC2F4}" type="parTrans" cxnId="{597D0B54-E95B-4EB7-B765-D5C426D68C04}">
      <dgm:prSet/>
      <dgm:spPr/>
      <dgm:t>
        <a:bodyPr/>
        <a:lstStyle/>
        <a:p>
          <a:endParaRPr lang="es-ES" sz="2000"/>
        </a:p>
      </dgm:t>
    </dgm:pt>
    <dgm:pt modelId="{7CAD042F-EC8C-4064-A309-0904DAE26489}" type="sibTrans" cxnId="{597D0B54-E95B-4EB7-B765-D5C426D68C04}">
      <dgm:prSet/>
      <dgm:spPr/>
      <dgm:t>
        <a:bodyPr/>
        <a:lstStyle/>
        <a:p>
          <a:endParaRPr lang="es-ES" sz="2000"/>
        </a:p>
      </dgm:t>
    </dgm:pt>
    <dgm:pt modelId="{93F130CC-F670-4ED9-8230-0B8E98EE1397}" type="pres">
      <dgm:prSet presAssocID="{9C1F9AEE-37BC-444E-B468-CD8C31E3AE14}" presName="Name0" presStyleCnt="0">
        <dgm:presLayoutVars>
          <dgm:dir/>
          <dgm:resizeHandles val="exact"/>
        </dgm:presLayoutVars>
      </dgm:prSet>
      <dgm:spPr/>
    </dgm:pt>
    <dgm:pt modelId="{62999BC5-195A-46F1-98DE-237FBECB27E7}" type="pres">
      <dgm:prSet presAssocID="{B42EAC0A-7247-4085-BDB4-DD16F1BC7602}" presName="Name5" presStyleLbl="vennNode1" presStyleIdx="0" presStyleCnt="5" custLinFactNeighborX="-43054">
        <dgm:presLayoutVars>
          <dgm:bulletEnabled val="1"/>
        </dgm:presLayoutVars>
      </dgm:prSet>
      <dgm:spPr/>
    </dgm:pt>
    <dgm:pt modelId="{9F40C7C0-2BD7-4841-91D1-06AEE29A46ED}" type="pres">
      <dgm:prSet presAssocID="{E866F929-4680-480D-A20C-082E50BA30EA}" presName="space" presStyleCnt="0"/>
      <dgm:spPr/>
    </dgm:pt>
    <dgm:pt modelId="{CD3EC9D1-B914-4A94-9073-BBD619FDAE34}" type="pres">
      <dgm:prSet presAssocID="{8D133D11-19CE-4E2D-A6DA-D6CA6F775711}" presName="Name5" presStyleLbl="vennNode1" presStyleIdx="1" presStyleCnt="5" custLinFactNeighborX="-18942">
        <dgm:presLayoutVars>
          <dgm:bulletEnabled val="1"/>
        </dgm:presLayoutVars>
      </dgm:prSet>
      <dgm:spPr/>
    </dgm:pt>
    <dgm:pt modelId="{BB8CE188-6095-4321-9538-03F1E95D18BE}" type="pres">
      <dgm:prSet presAssocID="{19027BE8-C027-4895-A063-38F014437F79}" presName="space" presStyleCnt="0"/>
      <dgm:spPr/>
    </dgm:pt>
    <dgm:pt modelId="{B791761E-D005-4276-BFBD-78605CE50BF5}" type="pres">
      <dgm:prSet presAssocID="{9EC13638-FA55-4568-ADE3-DF49C8C12E98}" presName="Name5" presStyleLbl="vennNode1" presStyleIdx="2" presStyleCnt="5">
        <dgm:presLayoutVars>
          <dgm:bulletEnabled val="1"/>
        </dgm:presLayoutVars>
      </dgm:prSet>
      <dgm:spPr/>
    </dgm:pt>
    <dgm:pt modelId="{C286119B-D31A-4F49-AF5C-E78A636C01E0}" type="pres">
      <dgm:prSet presAssocID="{23627D6E-52D6-4215-AB58-9742149A65B8}" presName="space" presStyleCnt="0"/>
      <dgm:spPr/>
    </dgm:pt>
    <dgm:pt modelId="{DDBEDA38-D464-4DF7-BCB0-09E9A2DC813E}" type="pres">
      <dgm:prSet presAssocID="{54E5C911-7AEE-4CE3-BE9E-41AA04F362EF}" presName="Name5" presStyleLbl="vennNode1" presStyleIdx="3" presStyleCnt="5" custLinFactNeighborX="15498">
        <dgm:presLayoutVars>
          <dgm:bulletEnabled val="1"/>
        </dgm:presLayoutVars>
      </dgm:prSet>
      <dgm:spPr/>
    </dgm:pt>
    <dgm:pt modelId="{269287CE-2699-4292-97EB-30278DD6C146}" type="pres">
      <dgm:prSet presAssocID="{8149A06C-6750-423F-8153-4B244744356D}" presName="space" presStyleCnt="0"/>
      <dgm:spPr/>
    </dgm:pt>
    <dgm:pt modelId="{BE48992A-E860-4C40-A1D4-500F6D3DD78C}" type="pres">
      <dgm:prSet presAssocID="{5F2506EE-CF30-442F-A24D-AD2774D0161C}" presName="Name5" presStyleLbl="vennNode1" presStyleIdx="4" presStyleCnt="5" custLinFactNeighborX="48816">
        <dgm:presLayoutVars>
          <dgm:bulletEnabled val="1"/>
        </dgm:presLayoutVars>
      </dgm:prSet>
      <dgm:spPr/>
    </dgm:pt>
  </dgm:ptLst>
  <dgm:cxnLst>
    <dgm:cxn modelId="{3F935428-730C-470D-8BA1-C4CDD79B9F71}" type="presOf" srcId="{9C1F9AEE-37BC-444E-B468-CD8C31E3AE14}" destId="{93F130CC-F670-4ED9-8230-0B8E98EE1397}" srcOrd="0" destOrd="0" presId="urn:microsoft.com/office/officeart/2005/8/layout/venn3"/>
    <dgm:cxn modelId="{69AC3841-C49A-454D-A9BD-774486709FC1}" type="presOf" srcId="{8D133D11-19CE-4E2D-A6DA-D6CA6F775711}" destId="{CD3EC9D1-B914-4A94-9073-BBD619FDAE34}" srcOrd="0" destOrd="0" presId="urn:microsoft.com/office/officeart/2005/8/layout/venn3"/>
    <dgm:cxn modelId="{597D0B54-E95B-4EB7-B765-D5C426D68C04}" srcId="{9C1F9AEE-37BC-444E-B468-CD8C31E3AE14}" destId="{5F2506EE-CF30-442F-A24D-AD2774D0161C}" srcOrd="4" destOrd="0" parTransId="{3EBB15CF-A9E0-49F6-8D13-AD702A8EC2F4}" sibTransId="{7CAD042F-EC8C-4064-A309-0904DAE26489}"/>
    <dgm:cxn modelId="{0ABE0282-4CAA-4627-9471-80D9CABE2A72}" srcId="{9C1F9AEE-37BC-444E-B468-CD8C31E3AE14}" destId="{8D133D11-19CE-4E2D-A6DA-D6CA6F775711}" srcOrd="1" destOrd="0" parTransId="{3E6F0B9B-D862-4D4A-BBEF-24A10E3AFA57}" sibTransId="{19027BE8-C027-4895-A063-38F014437F79}"/>
    <dgm:cxn modelId="{349F679D-96C4-4F05-8634-11E2B15BF270}" type="presOf" srcId="{B42EAC0A-7247-4085-BDB4-DD16F1BC7602}" destId="{62999BC5-195A-46F1-98DE-237FBECB27E7}" srcOrd="0" destOrd="0" presId="urn:microsoft.com/office/officeart/2005/8/layout/venn3"/>
    <dgm:cxn modelId="{9AE477AA-2369-4546-8F29-BEB594F3B756}" srcId="{9C1F9AEE-37BC-444E-B468-CD8C31E3AE14}" destId="{B42EAC0A-7247-4085-BDB4-DD16F1BC7602}" srcOrd="0" destOrd="0" parTransId="{A8D1D5AD-E989-40C3-9ECF-BF79486A804D}" sibTransId="{E866F929-4680-480D-A20C-082E50BA30EA}"/>
    <dgm:cxn modelId="{2A75A0CE-832E-4D2A-AB41-B6EA5F5928CF}" srcId="{9C1F9AEE-37BC-444E-B468-CD8C31E3AE14}" destId="{9EC13638-FA55-4568-ADE3-DF49C8C12E98}" srcOrd="2" destOrd="0" parTransId="{C4A8F010-9189-469E-BC71-A90E93D73423}" sibTransId="{23627D6E-52D6-4215-AB58-9742149A65B8}"/>
    <dgm:cxn modelId="{CE20BAD2-3CD9-4F9D-B6FA-04717AFC5DF6}" type="presOf" srcId="{54E5C911-7AEE-4CE3-BE9E-41AA04F362EF}" destId="{DDBEDA38-D464-4DF7-BCB0-09E9A2DC813E}" srcOrd="0" destOrd="0" presId="urn:microsoft.com/office/officeart/2005/8/layout/venn3"/>
    <dgm:cxn modelId="{A957E8D8-412B-48C7-8E4E-43EC38500764}" type="presOf" srcId="{5F2506EE-CF30-442F-A24D-AD2774D0161C}" destId="{BE48992A-E860-4C40-A1D4-500F6D3DD78C}" srcOrd="0" destOrd="0" presId="urn:microsoft.com/office/officeart/2005/8/layout/venn3"/>
    <dgm:cxn modelId="{713F60E4-0763-4AEC-99BF-DB4FDC80484C}" type="presOf" srcId="{9EC13638-FA55-4568-ADE3-DF49C8C12E98}" destId="{B791761E-D005-4276-BFBD-78605CE50BF5}" srcOrd="0" destOrd="0" presId="urn:microsoft.com/office/officeart/2005/8/layout/venn3"/>
    <dgm:cxn modelId="{0ED4D6F0-5CD7-4843-87F5-A683AE41F9B1}" srcId="{9C1F9AEE-37BC-444E-B468-CD8C31E3AE14}" destId="{54E5C911-7AEE-4CE3-BE9E-41AA04F362EF}" srcOrd="3" destOrd="0" parTransId="{FDEC58C4-8C26-4891-A418-1138E42A5ABF}" sibTransId="{8149A06C-6750-423F-8153-4B244744356D}"/>
    <dgm:cxn modelId="{130CADE2-2654-4B44-8A05-E60A07E81FF1}" type="presParOf" srcId="{93F130CC-F670-4ED9-8230-0B8E98EE1397}" destId="{62999BC5-195A-46F1-98DE-237FBECB27E7}" srcOrd="0" destOrd="0" presId="urn:microsoft.com/office/officeart/2005/8/layout/venn3"/>
    <dgm:cxn modelId="{E8A5BFA3-3EE7-4C67-8CAE-20B43DB5C0A8}" type="presParOf" srcId="{93F130CC-F670-4ED9-8230-0B8E98EE1397}" destId="{9F40C7C0-2BD7-4841-91D1-06AEE29A46ED}" srcOrd="1" destOrd="0" presId="urn:microsoft.com/office/officeart/2005/8/layout/venn3"/>
    <dgm:cxn modelId="{204591EB-C555-4F5C-8194-E4C2BECCF1C1}" type="presParOf" srcId="{93F130CC-F670-4ED9-8230-0B8E98EE1397}" destId="{CD3EC9D1-B914-4A94-9073-BBD619FDAE34}" srcOrd="2" destOrd="0" presId="urn:microsoft.com/office/officeart/2005/8/layout/venn3"/>
    <dgm:cxn modelId="{1568A087-E1C7-45B2-B097-643E87EE1EE0}" type="presParOf" srcId="{93F130CC-F670-4ED9-8230-0B8E98EE1397}" destId="{BB8CE188-6095-4321-9538-03F1E95D18BE}" srcOrd="3" destOrd="0" presId="urn:microsoft.com/office/officeart/2005/8/layout/venn3"/>
    <dgm:cxn modelId="{3F3DBEE8-1B7C-43FA-8EDD-296FB50445EB}" type="presParOf" srcId="{93F130CC-F670-4ED9-8230-0B8E98EE1397}" destId="{B791761E-D005-4276-BFBD-78605CE50BF5}" srcOrd="4" destOrd="0" presId="urn:microsoft.com/office/officeart/2005/8/layout/venn3"/>
    <dgm:cxn modelId="{C486F6F0-C08F-470D-8734-187BFAFD7931}" type="presParOf" srcId="{93F130CC-F670-4ED9-8230-0B8E98EE1397}" destId="{C286119B-D31A-4F49-AF5C-E78A636C01E0}" srcOrd="5" destOrd="0" presId="urn:microsoft.com/office/officeart/2005/8/layout/venn3"/>
    <dgm:cxn modelId="{168AFF7B-E0CA-4DCC-8784-1EB43DC8369F}" type="presParOf" srcId="{93F130CC-F670-4ED9-8230-0B8E98EE1397}" destId="{DDBEDA38-D464-4DF7-BCB0-09E9A2DC813E}" srcOrd="6" destOrd="0" presId="urn:microsoft.com/office/officeart/2005/8/layout/venn3"/>
    <dgm:cxn modelId="{5CC50CD7-1FC0-4540-AEB1-6C3DB8E76B8A}" type="presParOf" srcId="{93F130CC-F670-4ED9-8230-0B8E98EE1397}" destId="{269287CE-2699-4292-97EB-30278DD6C146}" srcOrd="7" destOrd="0" presId="urn:microsoft.com/office/officeart/2005/8/layout/venn3"/>
    <dgm:cxn modelId="{5BE7A2D4-6832-4909-9C3B-AF679F5061D6}" type="presParOf" srcId="{93F130CC-F670-4ED9-8230-0B8E98EE1397}" destId="{BE48992A-E860-4C40-A1D4-500F6D3DD7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99BC5-195A-46F1-98DE-237FBECB27E7}">
      <dsp:nvSpPr>
        <dsp:cNvPr id="0" name=""/>
        <dsp:cNvSpPr/>
      </dsp:nvSpPr>
      <dsp:spPr>
        <a:xfrm>
          <a:off x="50916" y="309"/>
          <a:ext cx="2765226" cy="27652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Vjera</a:t>
          </a:r>
          <a:r>
            <a:rPr lang="es-ES" sz="2000" b="1" kern="1200" dirty="0"/>
            <a:t>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zanemaruje</a:t>
          </a:r>
          <a:r>
            <a:rPr lang="es-ES" sz="2000" b="1" kern="1200" dirty="0"/>
            <a:t> </a:t>
          </a:r>
          <a:r>
            <a:rPr lang="es-ES" sz="2000" b="1" kern="1200" dirty="0" err="1"/>
            <a:t>činjenice</a:t>
          </a:r>
          <a:r>
            <a:rPr lang="es-ES" sz="2000" b="1" kern="1200" dirty="0"/>
            <a:t>, </a:t>
          </a:r>
          <a:r>
            <a:rPr lang="es-ES" sz="2000" b="1" kern="1200" dirty="0" err="1"/>
            <a:t>ona</a:t>
          </a:r>
          <a:r>
            <a:rPr lang="es-ES" sz="2000" b="1" kern="1200" dirty="0"/>
            <a:t> </a:t>
          </a:r>
          <a:r>
            <a:rPr lang="es-ES" sz="2000" b="1" kern="1200" dirty="0" err="1"/>
            <a:t>jednostavno</a:t>
          </a:r>
          <a:r>
            <a:rPr lang="es-ES" sz="2000" b="1" kern="1200" dirty="0"/>
            <a:t> </a:t>
          </a:r>
          <a:r>
            <a:rPr lang="es-ES" sz="2000" b="1" kern="1200" dirty="0" err="1"/>
            <a:t>nudi</a:t>
          </a:r>
          <a:r>
            <a:rPr lang="es-ES" sz="2000" b="1" kern="1200" dirty="0"/>
            <a:t> </a:t>
          </a:r>
          <a:r>
            <a:rPr lang="es-ES" sz="2000" b="1" kern="1200" dirty="0" err="1"/>
            <a:t>drugačiji</a:t>
          </a:r>
          <a:r>
            <a:rPr lang="es-ES" sz="2000" b="1" kern="1200" dirty="0"/>
            <a:t> </a:t>
          </a:r>
          <a:r>
            <a:rPr lang="es-ES" sz="2000" b="1" kern="1200" dirty="0" err="1"/>
            <a:t>kut</a:t>
          </a:r>
          <a:r>
            <a:rPr lang="hr-HR" sz="2000" b="1" kern="1200" dirty="0"/>
            <a:t> </a:t>
          </a:r>
          <a:r>
            <a:rPr lang="es-ES" sz="2000" b="1" kern="1200" dirty="0" err="1"/>
            <a:t>razumijevanja</a:t>
          </a:r>
          <a:endParaRPr lang="es-ES" sz="2000" kern="1200" dirty="0"/>
        </a:p>
      </dsp:txBody>
      <dsp:txXfrm>
        <a:off x="455874" y="405267"/>
        <a:ext cx="1955310" cy="1955310"/>
      </dsp:txXfrm>
    </dsp:sp>
    <dsp:sp modelId="{CD3EC9D1-B914-4A94-9073-BBD619FDAE34}">
      <dsp:nvSpPr>
        <dsp:cNvPr id="0" name=""/>
        <dsp:cNvSpPr/>
      </dsp:nvSpPr>
      <dsp:spPr>
        <a:xfrm>
          <a:off x="2396447" y="309"/>
          <a:ext cx="2765226" cy="2765226"/>
        </a:xfrm>
        <a:prstGeom prst="ellipse">
          <a:avLst/>
        </a:prstGeom>
        <a:solidFill>
          <a:srgbClr val="D76FC8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Umjesto da se žalimo, pozvani smo vjerovati i pokoriti se Božjim planovima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801405" y="405267"/>
        <a:ext cx="1955310" cy="1955310"/>
      </dsp:txXfrm>
    </dsp:sp>
    <dsp:sp modelId="{B791761E-D005-4276-BFBD-78605CE50BF5}">
      <dsp:nvSpPr>
        <dsp:cNvPr id="0" name=""/>
        <dsp:cNvSpPr/>
      </dsp:nvSpPr>
      <dsp:spPr>
        <a:xfrm>
          <a:off x="4713385" y="309"/>
          <a:ext cx="2765226" cy="27652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Blagoslovi dolaze onima koji u potpunosti prebivaju u Gospodinu.</a:t>
          </a:r>
          <a:endParaRPr lang="es-ES" sz="2000" kern="1200" dirty="0"/>
        </a:p>
      </dsp:txBody>
      <dsp:txXfrm>
        <a:off x="5118343" y="405267"/>
        <a:ext cx="1955310" cy="1955310"/>
      </dsp:txXfrm>
    </dsp:sp>
    <dsp:sp modelId="{DDBEDA38-D464-4DF7-BCB0-09E9A2DC813E}">
      <dsp:nvSpPr>
        <dsp:cNvPr id="0" name=""/>
        <dsp:cNvSpPr/>
      </dsp:nvSpPr>
      <dsp:spPr>
        <a:xfrm>
          <a:off x="7011277" y="309"/>
          <a:ext cx="2765226" cy="2765226"/>
        </a:xfrm>
        <a:prstGeom prst="ellipse">
          <a:avLst/>
        </a:prstGeom>
        <a:solidFill>
          <a:srgbClr val="EF7586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Život</a:t>
          </a:r>
          <a:r>
            <a:rPr lang="es-ES" sz="2000" b="1" kern="1200" dirty="0"/>
            <a:t> </a:t>
          </a:r>
          <a:r>
            <a:rPr lang="hr-HR" sz="2000" b="1" kern="1200" dirty="0"/>
            <a:t>se u</a:t>
          </a:r>
          <a:r>
            <a:rPr lang="es-ES" sz="2000" b="1" kern="1200" dirty="0"/>
            <a:t> </a:t>
          </a:r>
          <a:r>
            <a:rPr lang="es-ES" sz="2000" b="1" kern="1200" dirty="0" err="1"/>
            <a:t>svim</a:t>
          </a:r>
          <a:r>
            <a:rPr lang="es-ES" sz="2000" b="1" kern="1200" dirty="0"/>
            <a:t> </a:t>
          </a:r>
          <a:r>
            <a:rPr lang="es-ES" sz="2000" b="1" kern="1200" dirty="0" err="1"/>
            <a:t>njegovim</a:t>
          </a:r>
          <a:r>
            <a:rPr lang="es-ES" sz="2000" b="1" kern="1200" dirty="0"/>
            <a:t> </a:t>
          </a:r>
          <a:r>
            <a:rPr lang="es-ES" sz="2000" b="1" kern="1200" dirty="0" err="1"/>
            <a:t>dimenzijama</a:t>
          </a:r>
          <a:r>
            <a:rPr lang="es-ES" sz="2000" b="1" kern="1200" dirty="0"/>
            <a:t> mora </a:t>
          </a:r>
          <a:r>
            <a:rPr lang="es-ES" sz="2000" b="1" kern="1200" dirty="0" err="1"/>
            <a:t>živjeti</a:t>
          </a:r>
          <a:r>
            <a:rPr lang="es-ES" sz="2000" b="1" kern="1200" dirty="0"/>
            <a:t> </a:t>
          </a:r>
          <a:r>
            <a:rPr lang="es-ES" sz="2000" b="1" kern="1200" dirty="0" err="1"/>
            <a:t>prema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planovima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7416235" y="405267"/>
        <a:ext cx="1955310" cy="1955310"/>
      </dsp:txXfrm>
    </dsp:sp>
    <dsp:sp modelId="{BE48992A-E860-4C40-A1D4-500F6D3DD78C}">
      <dsp:nvSpPr>
        <dsp:cNvPr id="0" name=""/>
        <dsp:cNvSpPr/>
      </dsp:nvSpPr>
      <dsp:spPr>
        <a:xfrm>
          <a:off x="9407722" y="309"/>
          <a:ext cx="2765226" cy="2765226"/>
        </a:xfrm>
        <a:prstGeom prst="ellipse">
          <a:avLst/>
        </a:prstGeom>
        <a:solidFill>
          <a:srgbClr val="8480DC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Vrijedno je živjeti blizu Boga</a:t>
          </a:r>
          <a:br>
            <a:rPr lang="pl-PL" sz="2000" b="1" kern="1200" dirty="0"/>
          </a:br>
          <a:r>
            <a:rPr lang="pl-PL" sz="2000" b="1" kern="1200" dirty="0"/>
            <a:t>(Ps. 84,10).</a:t>
          </a:r>
          <a:endParaRPr lang="es-ES" sz="2000" kern="1200" dirty="0"/>
        </a:p>
      </dsp:txBody>
      <dsp:txXfrm>
        <a:off x="9812680" y="405267"/>
        <a:ext cx="1955310" cy="195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77AF6-87FF-4D28-B0C1-799505A91850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28C30-69C3-411B-BC4C-1F1F4A21F7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9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28C30-69C3-411B-BC4C-1F1F4A21F7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28C30-69C3-411B-BC4C-1F1F4A21F7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28C30-69C3-411B-BC4C-1F1F4A21F7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4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2B0591E-61F0-5298-80DC-713390DE8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29DCB-8C0A-602E-8A4C-84B89764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04CBA-44CD-C483-9257-ACFD24BE4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B7B99-A63A-F23A-9D8E-AEFE855B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41EBE-4CA5-2F6A-EF2A-E713A783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5DFC2-C9F5-84C0-1E2A-2C840ED2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3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7895B-639D-65A8-992C-3BC106D4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2F44F-A719-51A6-D624-9F407C52F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CB55F-34C5-A556-74A9-F175F1E3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45B39-38D2-8291-230E-B59260A1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4BAF4-BECF-E73D-C5C8-F277B4F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86EEE8-771F-FAAD-A9E6-1DE5C51B1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06F950-710F-6949-24A5-F2DE6F35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208CE-A019-DCE6-D3AC-985CDD10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D6D0-84BB-896B-4BE7-123EC9D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A172E-D315-0255-AD1E-BD5B94F2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3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4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8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9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C3652-3658-35BB-4163-C0B0634C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E9CDF-518A-A581-3D1B-4F9D2697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3CF7A-78DA-FD29-A93F-983C925F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64E62-1380-2EE0-DD46-F295F95A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A32CA-39C4-CFA4-625E-CFA8291E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0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11040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8923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799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78089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89325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0869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4665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752A2-E086-7580-E577-E5F916FD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2D25A-BA8A-FBC0-CEB2-41D97734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F761E2-BE25-B408-7ECC-DB968245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99916C-A953-10B6-798F-1D62BDB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53553-F184-FDA9-D084-CD124DD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6772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6844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97722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92034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54215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7854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1343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2542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94474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27254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AFC36-518E-3C67-E440-D8102F3C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78255E-C3E8-F419-2681-88BC8A18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A1DED3-3D16-34D0-A535-BC08D657D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A83F21-2CA0-29A7-D7C0-F3B96BEB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17D5EB-79C5-B2B0-B057-5B179A1A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3537A7-A0BF-A855-6CBE-D1F033D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74295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7221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3278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56799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92033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90362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53865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08975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8025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476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CE614-BAB5-0C48-0324-C6D4F521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146BA7-484B-D5CD-FB91-77051CBCD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06AEF-E498-811A-DB63-32AF9CE4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3DEEE5-1383-EF55-D5E7-CD2A8552E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373FC8-C71F-A199-90BE-1FE8A50E2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66E33-BCDD-ACF4-8B12-BCBC276B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DD50C5-56F1-F7D0-5349-F5B428E5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B13DEC-9C85-023A-810C-E940D533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3656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88522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62971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52036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58463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92297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20268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20008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6909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1551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1C766-CA5B-2DD5-C117-79340379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A2AEE8-6DDC-433E-279B-F302FA91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3F6333-D9AF-5D3A-4A8F-63AEAD31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08CEA-066B-CC00-AE5E-02EDC02E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3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9450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195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A0A4F1-ECC6-3189-E0DD-13E422EA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2BCF-80C9-1607-6C74-02BB7E7C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0F5A19-B649-A332-08C3-0DC3D008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7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5A992-5139-6F1E-8F9D-2C750C47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E3FD2-6545-E395-92CC-3FE980B5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C07741-66A8-BC30-6EC1-C387B77E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68AAE0-853B-6EB0-6EDF-C5EB0F49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0A2C5-B43C-38E2-DB1B-A5E19B1F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2470A8-AACC-7067-3A75-957547E0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29508-934E-236A-1CA0-1556D67D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A1A55A-643F-B60A-9060-04B57790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DD412-9ECE-7801-34CA-7E986DB7F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472605-C7B5-CFBC-3DEC-784B7D20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A7266C-C667-331E-F369-B4C028D3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F6A2A2-C318-90EE-1F89-10E408A7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E3F6B-B54F-488D-C7A7-6D2C5D05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4EC4C-D9FF-6E5B-5410-BA6E1298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80B33-2ABC-E1DF-2DE3-F80A3636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A3ADF-AE0B-719B-A259-770A65C6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3ABCEF-1094-DD43-D6CF-FD0D70FF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9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3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2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8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en-U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studenoga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80F2D-0452-AC0D-DCB1-A1F11C86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339"/>
            <a:ext cx="12324522" cy="53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74D32-E4F1-D80A-3B64-BD970B10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E12D303-73F0-AC7C-1A60-E2C50AF22C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Mujer de pie con raqueta en la mano&#10;&#10;El contenido generado por IA puede ser incorrecto.">
            <a:extLst>
              <a:ext uri="{FF2B5EF4-FFF2-40B4-BE49-F238E27FC236}">
                <a16:creationId xmlns:a16="http://schemas.microsoft.com/office/drawing/2014/main" id="{60CC43B6-CA75-0773-A27F-383FD109C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9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BFDC9B-2B99-EA96-4C04-B44E8CD7F5BA}"/>
              </a:ext>
            </a:extLst>
          </p:cNvPr>
          <p:cNvSpPr txBox="1"/>
          <p:nvPr/>
        </p:nvSpPr>
        <p:spPr>
          <a:xfrm>
            <a:off x="2989006" y="3057436"/>
            <a:ext cx="9202994" cy="1200329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C15C16"/>
                </a:solidFill>
              </a:rPr>
              <a:t>JOŠUINA VJERA</a:t>
            </a:r>
          </a:p>
        </p:txBody>
      </p:sp>
    </p:spTree>
    <p:extLst>
      <p:ext uri="{BB962C8B-B14F-4D97-AF65-F5344CB8AC3E}">
        <p14:creationId xmlns:p14="http://schemas.microsoft.com/office/powerpoint/2010/main" val="30319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04D7C-9692-8782-6F1E-E711160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E4F777B7-A7F5-6347-A92E-86D0E735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4874" y="1102203"/>
            <a:ext cx="3876675" cy="2765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9BD027-4292-9B2E-6036-DDD113165E2C}"/>
              </a:ext>
            </a:extLst>
          </p:cNvPr>
          <p:cNvSpPr txBox="1"/>
          <p:nvPr/>
        </p:nvSpPr>
        <p:spPr>
          <a:xfrm>
            <a:off x="0" y="13841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Kada završiše diobu zemlje ždrijebom i utvrdiše njezine međe, dadu IzraELCI, Jošui, sinu Nunovu, baštinu u svojoj sredini. 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</a:t>
            </a:r>
            <a:r>
              <a:rPr lang="hr-HR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49)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1B4DFB-44A0-9C12-296C-D9E713E9C690}"/>
              </a:ext>
            </a:extLst>
          </p:cNvPr>
          <p:cNvSpPr txBox="1"/>
          <p:nvPr/>
        </p:nvSpPr>
        <p:spPr>
          <a:xfrm>
            <a:off x="2200274" y="981075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es-ES" sz="2000" b="1" dirty="0" err="1"/>
              <a:t>mladića</a:t>
            </a:r>
            <a:r>
              <a:rPr lang="es-ES" sz="2000" b="1" dirty="0"/>
              <a:t>, </a:t>
            </a:r>
            <a:r>
              <a:rPr lang="es-ES" sz="2000" b="1" dirty="0" err="1"/>
              <a:t>Mojsije</a:t>
            </a:r>
            <a:r>
              <a:rPr lang="es-ES" sz="2000" b="1" dirty="0"/>
              <a:t> je </a:t>
            </a:r>
            <a:r>
              <a:rPr lang="es-ES" sz="2000" b="1" dirty="0" err="1"/>
              <a:t>odabrao</a:t>
            </a:r>
            <a:r>
              <a:rPr lang="es-ES" sz="2000" b="1" dirty="0"/>
              <a:t> </a:t>
            </a:r>
            <a:r>
              <a:rPr lang="es-ES" sz="2000" b="1" dirty="0" err="1"/>
              <a:t>Jošuu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pomoćnika</a:t>
            </a:r>
            <a:r>
              <a:rPr lang="es-ES" sz="2000" b="1" dirty="0"/>
              <a:t>. </a:t>
            </a:r>
            <a:r>
              <a:rPr lang="es-ES" sz="2000" b="1" dirty="0" err="1"/>
              <a:t>Pokazao</a:t>
            </a:r>
            <a:r>
              <a:rPr lang="es-ES" sz="2000" b="1" dirty="0"/>
              <a:t> se </a:t>
            </a:r>
            <a:r>
              <a:rPr lang="es-ES" sz="2000" b="1" dirty="0" err="1"/>
              <a:t>poslušnim</a:t>
            </a:r>
            <a:r>
              <a:rPr lang="es-ES" sz="2000" b="1" dirty="0"/>
              <a:t>; </a:t>
            </a:r>
            <a:r>
              <a:rPr lang="es-ES" sz="2000" b="1" dirty="0" err="1"/>
              <a:t>hrabar</a:t>
            </a:r>
            <a:r>
              <a:rPr lang="es-ES" sz="2000" b="1" dirty="0"/>
              <a:t>; </a:t>
            </a:r>
            <a:r>
              <a:rPr lang="es-ES" sz="2000" b="1" dirty="0" err="1"/>
              <a:t>vjeran</a:t>
            </a:r>
            <a:r>
              <a:rPr lang="es-ES" sz="2000" b="1" dirty="0"/>
              <a:t>; </a:t>
            </a:r>
            <a:r>
              <a:rPr lang="es-ES" sz="2000" b="1" dirty="0" err="1"/>
              <a:t>uslužan</a:t>
            </a:r>
            <a:r>
              <a:rPr lang="es-ES" sz="2000" b="1" dirty="0"/>
              <a:t>; i </a:t>
            </a:r>
            <a:r>
              <a:rPr lang="es-ES" sz="2000" b="1" dirty="0" err="1"/>
              <a:t>ljubitelj</a:t>
            </a:r>
            <a:r>
              <a:rPr lang="es-ES" sz="2000" b="1" dirty="0"/>
              <a:t> </a:t>
            </a:r>
            <a:r>
              <a:rPr lang="es-ES" sz="2000" b="1" dirty="0" err="1"/>
              <a:t>Božjih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33</a:t>
            </a:r>
            <a:r>
              <a:rPr lang="hr-HR" sz="2000" b="1" dirty="0"/>
              <a:t>,</a:t>
            </a:r>
            <a:r>
              <a:rPr lang="es-ES" sz="2000" b="1" dirty="0"/>
              <a:t>11).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AB17D6-86DF-5668-4B68-D83ADD576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073775"/>
              </p:ext>
            </p:extLst>
          </p:nvPr>
        </p:nvGraphicFramePr>
        <p:xfrm>
          <a:off x="-4418" y="3997284"/>
          <a:ext cx="12191998" cy="276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0C34E00E-5A5D-5F55-694C-D8CA47ABE0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7" y="1102202"/>
            <a:ext cx="1894316" cy="276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32BD9-FA71-E800-05EE-6E2E879CEC63}"/>
              </a:ext>
            </a:extLst>
          </p:cNvPr>
          <p:cNvSpPr txBox="1"/>
          <p:nvPr/>
        </p:nvSpPr>
        <p:spPr>
          <a:xfrm>
            <a:off x="2209799" y="3606436"/>
            <a:ext cx="6315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priče</a:t>
            </a:r>
            <a:r>
              <a:rPr lang="es-ES" sz="2000" b="1" dirty="0"/>
              <a:t> </a:t>
            </a:r>
            <a:r>
              <a:rPr lang="es-ES" sz="2000" b="1" dirty="0" err="1"/>
              <a:t>saznajemo</a:t>
            </a:r>
            <a:r>
              <a:rPr lang="es-ES" sz="2000" b="1" dirty="0"/>
              <a:t> da: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6264F5-DBFA-BE82-DD89-258CD0A98433}"/>
              </a:ext>
            </a:extLst>
          </p:cNvPr>
          <p:cNvSpPr txBox="1"/>
          <p:nvPr/>
        </p:nvSpPr>
        <p:spPr>
          <a:xfrm>
            <a:off x="2200273" y="2139868"/>
            <a:ext cx="6315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došlo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</a:t>
            </a:r>
            <a:r>
              <a:rPr lang="es-ES" sz="2000" b="1" dirty="0" err="1"/>
              <a:t>zatraži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vlastiti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čekao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sva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dobiju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nasljedstvo</a:t>
            </a:r>
            <a:r>
              <a:rPr lang="es-ES" sz="2000" b="1" dirty="0"/>
              <a:t>, i </a:t>
            </a:r>
            <a:r>
              <a:rPr lang="es-ES" sz="2000" b="1" dirty="0" err="1"/>
              <a:t>izabrao</a:t>
            </a:r>
            <a:r>
              <a:rPr lang="es-ES" sz="2000" b="1" dirty="0"/>
              <a:t> je "</a:t>
            </a:r>
            <a:r>
              <a:rPr lang="hr-HR" sz="2000" b="1" dirty="0"/>
              <a:t>viska</a:t>
            </a:r>
            <a:r>
              <a:rPr lang="es-ES" sz="2000" b="1" dirty="0"/>
              <a:t>" [</a:t>
            </a:r>
            <a:r>
              <a:rPr lang="es-ES" sz="2000" b="1" dirty="0" err="1"/>
              <a:t>Timna</a:t>
            </a:r>
            <a:r>
              <a:rPr lang="hr-HR" sz="2000" b="1" dirty="0"/>
              <a:t>t</a:t>
            </a:r>
            <a:r>
              <a:rPr lang="es-ES" sz="2000" b="1" dirty="0"/>
              <a:t>-</a:t>
            </a:r>
            <a:r>
              <a:rPr lang="hr-HR" sz="2000" b="1" dirty="0"/>
              <a:t>S</a:t>
            </a:r>
            <a:r>
              <a:rPr lang="es-ES" sz="2000" b="1" dirty="0"/>
              <a:t>era</a:t>
            </a:r>
            <a:r>
              <a:rPr lang="hr-HR" sz="2000" b="1" dirty="0"/>
              <a:t>h</a:t>
            </a:r>
            <a:r>
              <a:rPr lang="es-ES" sz="2000" b="1" dirty="0"/>
              <a:t>] (</a:t>
            </a:r>
            <a:r>
              <a:rPr lang="es-ES" sz="2000" b="1" dirty="0" err="1"/>
              <a:t>Još</a:t>
            </a:r>
            <a:r>
              <a:rPr lang="es-ES" sz="2000" b="1" dirty="0"/>
              <a:t>. 19</a:t>
            </a:r>
            <a:r>
              <a:rPr lang="hr-HR" sz="2000" b="1" dirty="0"/>
              <a:t>,</a:t>
            </a:r>
            <a:r>
              <a:rPr lang="es-ES" sz="2000" b="1" dirty="0"/>
              <a:t>50), </a:t>
            </a:r>
            <a:r>
              <a:rPr lang="es-ES" sz="2000" b="1" dirty="0" err="1"/>
              <a:t>grad</a:t>
            </a:r>
            <a:r>
              <a:rPr lang="es-ES" sz="2000" b="1" dirty="0"/>
              <a:t> </a:t>
            </a:r>
            <a:r>
              <a:rPr lang="es-ES" sz="2000" b="1" dirty="0" err="1"/>
              <a:t>blizu</a:t>
            </a:r>
            <a:r>
              <a:rPr lang="es-ES" sz="2000" b="1" dirty="0"/>
              <a:t> </a:t>
            </a:r>
            <a:r>
              <a:rPr lang="es-ES" sz="2000" b="1" dirty="0" err="1"/>
              <a:t>Šila</a:t>
            </a:r>
            <a:r>
              <a:rPr lang="es-ES" sz="2000" b="1" dirty="0"/>
              <a:t>,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podignuto</a:t>
            </a:r>
            <a:r>
              <a:rPr lang="hr-HR" sz="2000" b="1" dirty="0"/>
              <a:t> Svetište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10678-4ACE-79DC-E203-D821C1C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2F93B6-BFFC-7BC4-4056-1F15FDC8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3785422"/>
            <a:ext cx="12464715" cy="2017255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AD08D6-53DE-0330-18F2-2BBF328FB2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36" y="0"/>
            <a:ext cx="6858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D9FF23-86E8-F4C9-2898-1EEE2607A7BA}"/>
              </a:ext>
            </a:extLst>
          </p:cNvPr>
          <p:cNvSpPr txBox="1"/>
          <p:nvPr/>
        </p:nvSpPr>
        <p:spPr>
          <a:xfrm>
            <a:off x="0" y="3855331"/>
            <a:ext cx="5545393" cy="1877437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800" b="1" dirty="0">
                <a:ln/>
                <a:solidFill>
                  <a:srgbClr val="9A37C9"/>
                </a:solidFill>
              </a:rPr>
              <a:t>KAKO STEĆI VJERU</a:t>
            </a:r>
            <a:r>
              <a:rPr lang="hr-HR" sz="5800" b="1" dirty="0">
                <a:ln/>
                <a:solidFill>
                  <a:srgbClr val="9A37C9"/>
                </a:solidFill>
              </a:rPr>
              <a:t>?</a:t>
            </a:r>
            <a:endParaRPr lang="es-ES" sz="5800" b="1" dirty="0">
              <a:ln/>
              <a:solidFill>
                <a:srgbClr val="9A3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DC341E-F529-936A-71E0-7E232C712598}"/>
              </a:ext>
            </a:extLst>
          </p:cNvPr>
          <p:cNvSpPr txBox="1"/>
          <p:nvPr/>
        </p:nvSpPr>
        <p:spPr>
          <a:xfrm>
            <a:off x="0" y="725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hr-HR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Zato i mi opkoljeni tolikim oblakom svjedoka, odbacimo od sebe svko breme  i grijeh, koji lako zavodi, te ustrajni trčimo na utakmici koja nam je određena!  Uprimo pogled u začetika i završitelja vjere, u Isusa, koji umjesto određene mu radosti podnese križ,  ne mareći za sramotu, te otada sjedi s desnu Božjeg prijestolja!</a:t>
            </a:r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brejima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hr-HR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es-ES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01600">
                  <a:srgbClr val="392B8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C78E0-C3AD-6C15-92D0-F3386A0CD5EE}"/>
              </a:ext>
            </a:extLst>
          </p:cNvPr>
          <p:cNvSpPr txBox="1"/>
          <p:nvPr/>
        </p:nvSpPr>
        <p:spPr>
          <a:xfrm>
            <a:off x="209549" y="1609725"/>
            <a:ext cx="915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ponašanje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tendenciju</a:t>
            </a:r>
            <a:r>
              <a:rPr lang="es-ES" sz="2000" b="1" dirty="0"/>
              <a:t> </a:t>
            </a:r>
            <a:r>
              <a:rPr lang="es-ES" sz="2000" b="1" dirty="0" err="1"/>
              <a:t>odražavati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o </a:t>
            </a:r>
            <a:r>
              <a:rPr lang="es-ES" sz="2000" b="1" dirty="0" err="1"/>
              <a:t>čemu</a:t>
            </a:r>
            <a:r>
              <a:rPr lang="es-ES" sz="2000" b="1" dirty="0"/>
              <a:t> </a:t>
            </a:r>
            <a:r>
              <a:rPr lang="es-ES" sz="2000" b="1" dirty="0" err="1"/>
              <a:t>razmišljamo</a:t>
            </a:r>
            <a:r>
              <a:rPr lang="es-ES" sz="2000" b="1" dirty="0"/>
              <a:t>.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takozvani</a:t>
            </a:r>
            <a:r>
              <a:rPr lang="es-ES" sz="2000" b="1" dirty="0"/>
              <a:t> "</a:t>
            </a:r>
            <a:r>
              <a:rPr lang="es-ES" sz="2000" b="1" dirty="0" err="1"/>
              <a:t>zrcalni</a:t>
            </a:r>
            <a:r>
              <a:rPr lang="es-ES" sz="2000" b="1" dirty="0"/>
              <a:t> </a:t>
            </a:r>
            <a:r>
              <a:rPr lang="es-ES" sz="2000" b="1" dirty="0" err="1"/>
              <a:t>neuroni</a:t>
            </a:r>
            <a:r>
              <a:rPr lang="es-ES" sz="2000" b="1" dirty="0"/>
              <a:t>"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smanjuju</a:t>
            </a:r>
            <a:r>
              <a:rPr lang="es-ES" sz="2000" b="1" dirty="0"/>
              <a:t> </a:t>
            </a:r>
            <a:r>
              <a:rPr lang="es-ES" sz="2000" b="1" dirty="0" err="1"/>
              <a:t>razliku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promatranja</a:t>
            </a:r>
            <a:r>
              <a:rPr lang="es-ES" sz="2000" b="1" dirty="0"/>
              <a:t> </a:t>
            </a:r>
            <a:r>
              <a:rPr lang="es-ES" sz="2000" b="1" dirty="0" err="1"/>
              <a:t>nečega</a:t>
            </a:r>
            <a:r>
              <a:rPr lang="es-ES" sz="2000" b="1" dirty="0"/>
              <a:t> i </a:t>
            </a:r>
            <a:r>
              <a:rPr lang="es-ES" sz="2000" b="1" dirty="0" err="1"/>
              <a:t>činjenja</a:t>
            </a:r>
            <a:r>
              <a:rPr lang="es-ES" sz="2000" b="1" dirty="0"/>
              <a:t> toga.</a:t>
            </a:r>
          </a:p>
        </p:txBody>
      </p:sp>
      <p:pic>
        <p:nvPicPr>
          <p:cNvPr id="5" name="Imagen 4" descr="Imagen que contiene mujer&#10;&#10;El contenido generado por IA puede ser incorrecto.">
            <a:extLst>
              <a:ext uri="{FF2B5EF4-FFF2-40B4-BE49-F238E27FC236}">
                <a16:creationId xmlns:a16="http://schemas.microsoft.com/office/drawing/2014/main" id="{E47BB087-C017-8A7E-5787-84435509C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0285" y="1708048"/>
            <a:ext cx="2505797" cy="162950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648A1FF-4635-F28D-0621-AD2CF40FF8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"/>
          <a:stretch>
            <a:fillRect/>
          </a:stretch>
        </p:blipFill>
        <p:spPr>
          <a:xfrm>
            <a:off x="114300" y="3390900"/>
            <a:ext cx="3888834" cy="33171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5712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hombre, edificio, ventana&#10;&#10;El contenido generado por IA puede ser incorrecto.">
            <a:extLst>
              <a:ext uri="{FF2B5EF4-FFF2-40B4-BE49-F238E27FC236}">
                <a16:creationId xmlns:a16="http://schemas.microsoft.com/office/drawing/2014/main" id="{D65788F3-3223-6E79-45B6-1A02B504B8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77" y="4402932"/>
            <a:ext cx="1914674" cy="2362200"/>
          </a:xfrm>
          <a:prstGeom prst="round2DiagRect">
            <a:avLst>
              <a:gd name="adj1" fmla="val 0"/>
              <a:gd name="adj2" fmla="val 15406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026DF-5C8A-A732-89A0-D5C1338609B5}"/>
              </a:ext>
            </a:extLst>
          </p:cNvPr>
          <p:cNvSpPr txBox="1"/>
          <p:nvPr/>
        </p:nvSpPr>
        <p:spPr>
          <a:xfrm>
            <a:off x="4133850" y="3542728"/>
            <a:ext cx="8058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proučavamo</a:t>
            </a:r>
            <a:r>
              <a:rPr lang="es-ES" sz="2000" b="1" dirty="0"/>
              <a:t> </a:t>
            </a:r>
            <a:r>
              <a:rPr lang="es-ES" sz="2000" b="1" dirty="0" err="1"/>
              <a:t>živote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vjere</a:t>
            </a:r>
            <a:r>
              <a:rPr lang="es-ES" sz="2000" b="1" dirty="0"/>
              <a:t>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es-ES" sz="2000" b="1" dirty="0" err="1"/>
              <a:t>Kaleba</a:t>
            </a:r>
            <a:r>
              <a:rPr lang="es-ES" sz="2000" b="1" dirty="0"/>
              <a:t> i </a:t>
            </a:r>
            <a:r>
              <a:rPr lang="es-ES" sz="2000" b="1" dirty="0" err="1"/>
              <a:t>Jošue</a:t>
            </a:r>
            <a:r>
              <a:rPr lang="es-ES" sz="2000" b="1" dirty="0"/>
              <a:t>, </a:t>
            </a:r>
            <a:r>
              <a:rPr lang="es-ES" sz="2000" b="1" dirty="0" err="1"/>
              <a:t>učimo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oni </a:t>
            </a:r>
            <a:r>
              <a:rPr lang="es-ES" sz="2000" b="1" dirty="0" err="1"/>
              <a:t>vjerovali</a:t>
            </a:r>
            <a:r>
              <a:rPr lang="es-ES" sz="2000" b="1" dirty="0"/>
              <a:t>. da </a:t>
            </a:r>
            <a:r>
              <a:rPr lang="es-ES" sz="2000" b="1" dirty="0" err="1"/>
              <a:t>budu</a:t>
            </a:r>
            <a:r>
              <a:rPr lang="es-ES" sz="2000" b="1" dirty="0"/>
              <a:t> </a:t>
            </a:r>
            <a:r>
              <a:rPr lang="es-ES" sz="2000" b="1" dirty="0" err="1"/>
              <a:t>ponizni</a:t>
            </a:r>
            <a:r>
              <a:rPr lang="es-ES" sz="2000" b="1" dirty="0"/>
              <a:t> </a:t>
            </a:r>
            <a:r>
              <a:rPr lang="es-ES" sz="2000" b="1" dirty="0" err="1"/>
              <a:t>kakvi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; da </a:t>
            </a:r>
            <a:r>
              <a:rPr lang="es-ES" sz="2000" b="1" dirty="0" err="1"/>
              <a:t>hrabro</a:t>
            </a:r>
            <a:r>
              <a:rPr lang="es-ES" sz="2000" b="1" dirty="0"/>
              <a:t> </a:t>
            </a:r>
            <a:r>
              <a:rPr lang="es-ES" sz="2000" b="1" dirty="0" err="1"/>
              <a:t>svjedoče</a:t>
            </a:r>
            <a:r>
              <a:rPr lang="es-ES" sz="2000" b="1" dirty="0"/>
              <a:t> </a:t>
            </a:r>
            <a:r>
              <a:rPr lang="es-ES" sz="2000" b="1" dirty="0" err="1"/>
              <a:t>istinu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hr-HR" sz="2000" b="1" dirty="0"/>
              <a:t>oni </a:t>
            </a:r>
            <a:r>
              <a:rPr lang="es-ES" sz="2000" b="1" dirty="0" err="1"/>
              <a:t>činili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DA50DF-3F0D-D2C6-2573-CD270A4E0D3D}"/>
              </a:ext>
            </a:extLst>
          </p:cNvPr>
          <p:cNvSpPr txBox="1"/>
          <p:nvPr/>
        </p:nvSpPr>
        <p:spPr>
          <a:xfrm>
            <a:off x="4133850" y="4822984"/>
            <a:ext cx="60101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transformirati</a:t>
            </a:r>
            <a:r>
              <a:rPr lang="es-ES" sz="2000" b="1" dirty="0"/>
              <a:t>? </a:t>
            </a:r>
            <a:r>
              <a:rPr lang="es-ES" sz="2000" b="1" dirty="0" err="1"/>
              <a:t>Biblija</a:t>
            </a:r>
            <a:r>
              <a:rPr lang="es-ES" sz="2000" b="1" dirty="0"/>
              <a:t> je </a:t>
            </a:r>
            <a:r>
              <a:rPr lang="es-ES" sz="2000" b="1" dirty="0" err="1"/>
              <a:t>jasna</a:t>
            </a:r>
            <a:r>
              <a:rPr lang="es-ES" sz="2000" b="1" dirty="0"/>
              <a:t>: </a:t>
            </a:r>
            <a:r>
              <a:rPr lang="es-ES" sz="2000" b="1" dirty="0" err="1"/>
              <a:t>dopustiti</a:t>
            </a:r>
            <a:r>
              <a:rPr lang="es-ES" sz="2000" b="1" dirty="0"/>
              <a:t> </a:t>
            </a:r>
            <a:r>
              <a:rPr lang="es-ES" sz="2000" b="1" dirty="0" err="1"/>
              <a:t>Duhu</a:t>
            </a:r>
            <a:r>
              <a:rPr lang="es-ES" sz="2000" b="1" dirty="0"/>
              <a:t> </a:t>
            </a:r>
            <a:r>
              <a:rPr lang="es-ES" sz="2000" b="1" dirty="0" err="1"/>
              <a:t>Svetom</a:t>
            </a:r>
            <a:r>
              <a:rPr lang="es-ES" sz="2000" b="1" dirty="0"/>
              <a:t> da </a:t>
            </a:r>
            <a:r>
              <a:rPr lang="es-ES" sz="2000" b="1" dirty="0" err="1"/>
              <a:t>djeluje</a:t>
            </a:r>
            <a:r>
              <a:rPr lang="es-ES" sz="2000" b="1" dirty="0"/>
              <a:t> u </a:t>
            </a:r>
            <a:r>
              <a:rPr lang="es-ES" sz="2000" b="1" dirty="0" err="1"/>
              <a:t>nama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3,18). Ovo je </a:t>
            </a:r>
            <a:r>
              <a:rPr lang="es-ES" sz="2000" b="1" dirty="0" err="1"/>
              <a:t>aktivno</a:t>
            </a:r>
            <a:r>
              <a:rPr lang="es-ES" sz="2000" b="1" dirty="0"/>
              <a:t> </a:t>
            </a:r>
            <a:r>
              <a:rPr lang="es-ES" sz="2000" b="1" dirty="0" err="1"/>
              <a:t>djelo</a:t>
            </a:r>
            <a:r>
              <a:rPr lang="es-ES" sz="2000" b="1" dirty="0"/>
              <a:t>.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odabrati</a:t>
            </a:r>
            <a:r>
              <a:rPr lang="es-ES" sz="2000" b="1" dirty="0"/>
              <a:t> </a:t>
            </a:r>
            <a:r>
              <a:rPr lang="es-ES" sz="2000" b="1" dirty="0" err="1"/>
              <a:t>transformaciju</a:t>
            </a:r>
            <a:r>
              <a:rPr lang="es-ES" sz="2000" b="1" dirty="0"/>
              <a:t> i,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hr-HR" sz="2000" b="1" dirty="0"/>
              <a:t>K</a:t>
            </a:r>
            <a:r>
              <a:rPr lang="es-ES" sz="2000" b="1" dirty="0" err="1"/>
              <a:t>aleba</a:t>
            </a:r>
            <a:r>
              <a:rPr lang="es-ES" sz="2000" b="1" dirty="0"/>
              <a:t>, </a:t>
            </a:r>
            <a:r>
              <a:rPr lang="es-ES" sz="2000" b="1" dirty="0" err="1"/>
              <a:t>baciti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posao</a:t>
            </a:r>
            <a:r>
              <a:rPr lang="es-ES" sz="2000" b="1" dirty="0"/>
              <a:t>. </a:t>
            </a:r>
            <a:r>
              <a:rPr lang="es-ES" sz="2000" b="1" dirty="0" err="1"/>
              <a:t>Pozvani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žive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(Rim.12</a:t>
            </a:r>
            <a:r>
              <a:rPr lang="hr-HR" sz="2000" b="1" dirty="0"/>
              <a:t>,</a:t>
            </a:r>
            <a:r>
              <a:rPr lang="es-ES" sz="2000" b="1" dirty="0"/>
              <a:t>1</a:t>
            </a:r>
            <a:r>
              <a:rPr lang="hr-HR" sz="2000" b="1" dirty="0"/>
              <a:t>.</a:t>
            </a:r>
            <a:r>
              <a:rPr lang="es-ES" sz="2000" b="1" dirty="0"/>
              <a:t>2).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9C1D00-4E82-22C4-8587-65E6094F0C1C}"/>
              </a:ext>
            </a:extLst>
          </p:cNvPr>
          <p:cNvSpPr txBox="1"/>
          <p:nvPr/>
        </p:nvSpPr>
        <p:spPr>
          <a:xfrm>
            <a:off x="209548" y="2625388"/>
            <a:ext cx="9200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poziva</a:t>
            </a:r>
            <a:r>
              <a:rPr lang="es-ES" sz="2000" b="1" dirty="0"/>
              <a:t> da </a:t>
            </a:r>
            <a:r>
              <a:rPr lang="es-ES" sz="2000" b="1" dirty="0" err="1"/>
              <a:t>gledamo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velikih</a:t>
            </a:r>
            <a:r>
              <a:rPr lang="es-ES" sz="2000" b="1" dirty="0"/>
              <a:t> </a:t>
            </a:r>
            <a:r>
              <a:rPr lang="hr-HR" sz="2000" b="1" dirty="0"/>
              <a:t>heroj</a:t>
            </a:r>
            <a:r>
              <a:rPr lang="es-ES" sz="2000" b="1" dirty="0"/>
              <a:t>a </a:t>
            </a:r>
            <a:r>
              <a:rPr lang="es-ES" sz="2000" b="1" dirty="0" err="1"/>
              <a:t>vjere</a:t>
            </a:r>
            <a:r>
              <a:rPr lang="es-ES" sz="2000" b="1" dirty="0"/>
              <a:t>, s </a:t>
            </a:r>
            <a:r>
              <a:rPr lang="es-ES" sz="2000" b="1" dirty="0" err="1"/>
              <a:t>posebnom</a:t>
            </a:r>
            <a:r>
              <a:rPr lang="es-ES" sz="2000" b="1" dirty="0"/>
              <a:t> </a:t>
            </a:r>
            <a:r>
              <a:rPr lang="es-ES" sz="2000" b="1" dirty="0" err="1"/>
              <a:t>pažnjom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, </a:t>
            </a:r>
            <a:r>
              <a:rPr lang="es-ES" sz="2000" b="1" dirty="0" err="1"/>
              <a:t>najviši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(</a:t>
            </a:r>
            <a:r>
              <a:rPr lang="es-ES" sz="2000" b="1" dirty="0" err="1"/>
              <a:t>Heb</a:t>
            </a:r>
            <a:r>
              <a:rPr lang="hr-HR" sz="2000" b="1" dirty="0"/>
              <a:t>.</a:t>
            </a:r>
            <a:r>
              <a:rPr lang="es-ES" sz="2000" b="1" dirty="0"/>
              <a:t> 12,1</a:t>
            </a:r>
            <a:r>
              <a:rPr lang="hr-HR" sz="2000" b="1" dirty="0"/>
              <a:t>.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1285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F5525-524A-1811-46F2-B24A2A1D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EB02C5-515C-75AE-40CD-E77AAAA8A234}"/>
              </a:ext>
            </a:extLst>
          </p:cNvPr>
          <p:cNvSpPr txBox="1"/>
          <p:nvPr/>
        </p:nvSpPr>
        <p:spPr>
          <a:xfrm>
            <a:off x="1724025" y="603868"/>
            <a:ext cx="1046797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Danas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nam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neophod</a:t>
            </a:r>
            <a:r>
              <a:rPr lang="es-ES" sz="2400" b="1" dirty="0">
                <a:latin typeface="Constantia" panose="02030602050306030303" pitchFamily="18" charset="0"/>
              </a:rPr>
              <a:t>ni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nepokolebljiv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vjernosti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hr-HR" sz="2400" b="1" dirty="0">
                <a:latin typeface="Constantia" panose="02030602050306030303" pitchFamily="18" charset="0"/>
              </a:rPr>
              <a:t>idu za 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Gospodin</a:t>
            </a:r>
            <a:r>
              <a:rPr lang="hr-HR" sz="2400" b="1" dirty="0">
                <a:latin typeface="Constantia" panose="02030602050306030303" pitchFamily="18" charset="0"/>
              </a:rPr>
              <a:t>om u svemu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raspoloženi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šutjeti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bi trebali progovoriti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latin typeface="Constantia" panose="02030602050306030303" pitchFamily="18" charset="0"/>
              </a:rPr>
              <a:t>kao </a:t>
            </a:r>
            <a:r>
              <a:rPr lang="es-ES" sz="2400" b="1" dirty="0" err="1">
                <a:latin typeface="Constantia" panose="02030602050306030303" pitchFamily="18" charset="0"/>
              </a:rPr>
              <a:t>čelik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tvrdo odani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načel</a:t>
            </a:r>
            <a:r>
              <a:rPr lang="hr-HR" sz="2400" b="1" dirty="0">
                <a:latin typeface="Constantia" panose="02030602050306030303" pitchFamily="18" charset="0"/>
              </a:rPr>
              <a:t>ima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hr-HR" sz="2400" b="1" dirty="0">
                <a:latin typeface="Constantia" panose="02030602050306030303" pitchFamily="18" charset="0"/>
              </a:rPr>
              <a:t>ne trude ostaviti utisak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već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hod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krot</a:t>
            </a:r>
            <a:r>
              <a:rPr lang="es-ES" sz="2400" b="1" dirty="0">
                <a:latin typeface="Constantia" panose="02030602050306030303" pitchFamily="18" charset="0"/>
              </a:rPr>
              <a:t>o </a:t>
            </a:r>
            <a:r>
              <a:rPr lang="hr-HR" sz="2400" b="1" dirty="0">
                <a:latin typeface="Constantia" panose="02030602050306030303" pitchFamily="18" charset="0"/>
              </a:rPr>
              <a:t>pred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Gospodin</a:t>
            </a:r>
            <a:r>
              <a:rPr lang="es-ES" sz="2400" b="1" dirty="0" err="1">
                <a:latin typeface="Constantia" panose="02030602050306030303" pitchFamily="18" charset="0"/>
              </a:rPr>
              <a:t>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strpljivi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ljubazni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usluž</a:t>
            </a:r>
            <a:r>
              <a:rPr lang="es-ES" sz="2400" b="1" dirty="0">
                <a:latin typeface="Constantia" panose="02030602050306030303" pitchFamily="18" charset="0"/>
              </a:rPr>
              <a:t>ni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učtiv</a:t>
            </a:r>
            <a:r>
              <a:rPr lang="es-ES" sz="2400" b="1" dirty="0">
                <a:latin typeface="Constantia" panose="02030602050306030303" pitchFamily="18" charset="0"/>
              </a:rPr>
              <a:t>i,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shvaća</a:t>
            </a:r>
            <a:r>
              <a:rPr lang="es-ES" sz="2400" b="1" dirty="0">
                <a:latin typeface="Constantia" panose="02030602050306030303" pitchFamily="18" charset="0"/>
              </a:rPr>
              <a:t>ju da 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hr-HR" sz="2400" b="1" dirty="0">
                <a:latin typeface="Constantia" panose="02030602050306030303" pitchFamily="18" charset="0"/>
              </a:rPr>
              <a:t>srž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molitve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pokazivanje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vjere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djela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slave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 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narod</a:t>
            </a:r>
            <a:r>
              <a:rPr lang="es-ES" sz="2400" b="1" dirty="0">
                <a:latin typeface="Constantia" panose="02030602050306030303" pitchFamily="18" charset="0"/>
              </a:rPr>
              <a:t>u. </a:t>
            </a:r>
            <a:r>
              <a:rPr lang="es-ES" sz="2400" b="1" dirty="0" err="1">
                <a:latin typeface="Constantia" panose="02030602050306030303" pitchFamily="18" charset="0"/>
              </a:rPr>
              <a:t>Nasljeđivanje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Isusa</a:t>
            </a:r>
            <a:r>
              <a:rPr lang="hr-HR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zahtjeva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potpu</a:t>
            </a:r>
            <a:r>
              <a:rPr lang="es-ES" sz="2400" b="1" dirty="0">
                <a:latin typeface="Constantia" panose="02030602050306030303" pitchFamily="18" charset="0"/>
              </a:rPr>
              <a:t>no </a:t>
            </a:r>
            <a:r>
              <a:rPr lang="es-ES" sz="2400" b="1" dirty="0" err="1">
                <a:latin typeface="Constantia" panose="02030602050306030303" pitchFamily="18" charset="0"/>
              </a:rPr>
              <a:t>obraćenje</a:t>
            </a:r>
            <a:r>
              <a:rPr lang="hr-HR" sz="2400" b="1" dirty="0">
                <a:latin typeface="Constantia" panose="02030602050306030303" pitchFamily="18" charset="0"/>
              </a:rPr>
              <a:t> od samog početka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ponavljanje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obraćenja</a:t>
            </a:r>
            <a:r>
              <a:rPr lang="hr-HR" sz="2400" b="1" dirty="0">
                <a:latin typeface="Constantia" panose="02030602050306030303" pitchFamily="18" charset="0"/>
              </a:rPr>
              <a:t> svakog dana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hr-HR" sz="2400" b="1" dirty="0">
                <a:latin typeface="Constantia" panose="02030602050306030303" pitchFamily="18" charset="0"/>
              </a:rPr>
              <a:t>Upravi je </a:t>
            </a:r>
            <a:r>
              <a:rPr lang="es-ES" sz="2400" b="1" dirty="0" err="1">
                <a:latin typeface="Constantia" panose="02030602050306030303" pitchFamily="18" charset="0"/>
              </a:rPr>
              <a:t>vjera</a:t>
            </a:r>
            <a:r>
              <a:rPr lang="es-ES" sz="2400" b="1" dirty="0">
                <a:latin typeface="Constantia" panose="02030602050306030303" pitchFamily="18" charset="0"/>
              </a:rPr>
              <a:t> u Boga dala </a:t>
            </a:r>
            <a:r>
              <a:rPr lang="hr-HR" sz="2400" b="1" dirty="0">
                <a:latin typeface="Constantia" panose="02030602050306030303" pitchFamily="18" charset="0"/>
              </a:rPr>
              <a:t>Kalebu </a:t>
            </a:r>
            <a:r>
              <a:rPr lang="es-ES" sz="2400" b="1" dirty="0" err="1">
                <a:latin typeface="Constantia" panose="02030602050306030303" pitchFamily="18" charset="0"/>
              </a:rPr>
              <a:t>hrabrost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koja mu je pomogla da se ne boji ljudi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čak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velikih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divova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Anakovih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sinova</a:t>
            </a:r>
            <a:r>
              <a:rPr lang="es-ES" sz="2400" b="1" dirty="0">
                <a:latin typeface="Constantia" panose="02030602050306030303" pitchFamily="18" charset="0"/>
              </a:rPr>
              <a:t>, i </a:t>
            </a:r>
            <a:r>
              <a:rPr lang="es-ES" sz="2400" b="1" dirty="0" err="1">
                <a:latin typeface="Constantia" panose="02030602050306030303" pitchFamily="18" charset="0"/>
              </a:rPr>
              <a:t>omogućila</a:t>
            </a:r>
            <a:r>
              <a:rPr lang="es-ES" sz="2400" b="1" dirty="0">
                <a:latin typeface="Constantia" panose="02030602050306030303" pitchFamily="18" charset="0"/>
              </a:rPr>
              <a:t> mu da </a:t>
            </a:r>
            <a:r>
              <a:rPr lang="hr-HR" sz="2400" b="1" dirty="0">
                <a:latin typeface="Constantia" panose="02030602050306030303" pitchFamily="18" charset="0"/>
              </a:rPr>
              <a:t>ustane neustrašivo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nepokolebljivo</a:t>
            </a:r>
            <a:r>
              <a:rPr lang="es-ES" sz="2400" b="1" dirty="0">
                <a:latin typeface="Constantia" panose="02030602050306030303" pitchFamily="18" charset="0"/>
              </a:rPr>
              <a:t> u obran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pravde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Oslanjajući se na tu istu silu,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 moćnog Zapovjednika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nebeske </a:t>
            </a:r>
            <a:r>
              <a:rPr lang="es-ES" sz="2400" b="1" dirty="0" err="1">
                <a:latin typeface="Constantia" panose="02030602050306030303" pitchFamily="18" charset="0"/>
              </a:rPr>
              <a:t>vojsk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vojnik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Kristov</a:t>
            </a:r>
            <a:r>
              <a:rPr lang="hr-HR" sz="2400" b="1" dirty="0">
                <a:latin typeface="Constantia" panose="02030602050306030303" pitchFamily="18" charset="0"/>
              </a:rPr>
              <a:t>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križa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dobiti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snagu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hrabrost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z</a:t>
            </a: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hr-HR" sz="2400" b="1" dirty="0">
                <a:latin typeface="Constantia" panose="02030602050306030303" pitchFamily="18" charset="0"/>
              </a:rPr>
              <a:t>s</a:t>
            </a:r>
            <a:r>
              <a:rPr lang="es-ES" sz="2400" b="1" dirty="0" err="1">
                <a:latin typeface="Constantia" panose="02030602050306030303" pitchFamily="18" charset="0"/>
              </a:rPr>
              <a:t>vlada</a:t>
            </a:r>
            <a:r>
              <a:rPr lang="hr-HR" sz="2400" b="1" dirty="0">
                <a:latin typeface="Constantia" panose="02030602050306030303" pitchFamily="18" charset="0"/>
              </a:rPr>
              <a:t>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čak i </a:t>
            </a:r>
            <a:r>
              <a:rPr lang="es-ES" sz="2400" b="1" dirty="0" err="1">
                <a:latin typeface="Constantia" panose="02030602050306030303" pitchFamily="18" charset="0"/>
              </a:rPr>
              <a:t>prepreke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često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izgledaju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hr-HR" sz="2400" b="1" dirty="0">
                <a:latin typeface="Constantia" panose="02030602050306030303" pitchFamily="18" charset="0"/>
              </a:rPr>
              <a:t>savladive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549FD-6580-66FC-9565-CCE56B79EE27}"/>
              </a:ext>
            </a:extLst>
          </p:cNvPr>
          <p:cNvSpPr txBox="1"/>
          <p:nvPr/>
        </p:nvSpPr>
        <p:spPr>
          <a:xfrm>
            <a:off x="7929616" y="6519446"/>
            <a:ext cx="4262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n-US" sz="1600" i="1" dirty="0" err="1"/>
              <a:t>Sinovi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kćeri</a:t>
            </a:r>
            <a:r>
              <a:rPr lang="en-US" sz="1600" i="1" dirty="0"/>
              <a:t> </a:t>
            </a:r>
            <a:r>
              <a:rPr lang="en-US" sz="1600" i="1" dirty="0" err="1"/>
              <a:t>Božji</a:t>
            </a:r>
            <a:r>
              <a:rPr lang="es-ES" sz="1600" b="1" dirty="0"/>
              <a:t>, 19</a:t>
            </a:r>
            <a:r>
              <a:rPr lang="hr-HR" sz="1600" b="1" dirty="0"/>
              <a:t>. srpnja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886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35860" y="3512168"/>
            <a:ext cx="12263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Ovog tjedna imamo priliku razmi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ljati o duhovnom uspjehu Jo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ue i Kaleba. Dva odlučujuća trenutka pokazuju njihovu vjeru i odanost. Prvi se nalazi u povratku dvanaestorice uhoda, kada Jo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ua i Kaleb poku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đ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avaju ohrabriti prvi nara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da krene naprijed i osvoji zemlju usprkos prijetnjama koje su predstavljali Kanaanci (Br. 13,30-33; 14,5-10). »Četrdeset godina poslije, u drugom događaju, Jo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ua i Kaleb biraju zemlju za ba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tinu. Neobičan sadržaj njihovog izbora (Jo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ua 14,6-15)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pokazuje za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to su oni u biblijskom izvje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taju označeni kao primjer vjere, hrabrosti, posvećenosti i ustrajnosti. Njihovo naslijeđe ostaje i danas i nadahnjuje sada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nji nara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taj da se uzda u Boga u najizazovnijim okolnostima.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Divovi vjere: Jošua Nunov i Kaleb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545103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”Divovi vjere: Jošua i Kaleb”, možemo koristiti iduć</a:t>
            </a:r>
            <a:r>
              <a:rPr lang="sr-Latn-RS" sz="2800" dirty="0">
                <a:solidFill>
                  <a:srgbClr val="FFFF99"/>
                </a:solidFill>
              </a:rPr>
              <a:t>i</a:t>
            </a:r>
            <a:r>
              <a:rPr lang="hr-HR" sz="2800" dirty="0">
                <a:solidFill>
                  <a:srgbClr val="FFFF99"/>
                </a:solidFill>
              </a:rPr>
              <a:t> tjedan?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76987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>
                <a:solidFill>
                  <a:srgbClr val="FF9900"/>
                </a:solidFill>
                <a:latin typeface="Arial"/>
                <a:cs typeface="Arial" charset="0"/>
              </a:rPr>
              <a:t>sk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Post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36,15; Br. 13,6.30-32: Jošua. 14,6.14.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Tk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je bio Kaleb? Kakav je bio njegov položaj u izraelskom narodu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Br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14,6-10.21-25; 26;65; 32,12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govori o Kale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njegova spremnost da izrazi svoj stav, dok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je većina uhoda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imala sasvim suprotno mišljenje, a narod Izraela mu je zaprijetio smrću?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14,6-14; Br. 14,24; 32,12; Pnz. 1,36; Luka 6,45.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biste opisali stav Kaleba i Jošue? Što znači slijediti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Gospodina u potpunosti?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15,16-19; Suci 1,13; 3,7-11.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ta priča govori o moći primjera? Kako se Kalebov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stav ponovio u mlađem naraštaju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Uspored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Luka 18,1-5.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se tu pouka krije za nas danas ?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19,49-51.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su implikacije u činjenici da veliki izraelski vođa, koji je vršio podjelu zemlje prima svoje nsljedstvo posljednji?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Heb. 12,1.2; 2. Kor. 3,18.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Razmišljanje o životima heroja vjere od suštinske je važnosti za naš duhovni život. Ali naš vrhunski primjer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je Isus Krist, Njegov život i učenja. Kako nas usredotočenost na Isusov život i rad mijenja?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Rim. 12,1.2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 dva procesa vode k suprotstavljenim ciljevima u našem životu? Kako možemo biti sigurni da dajemo mjesta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onom pravom?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408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HEBREJIMA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13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7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2" y="2809875"/>
            <a:ext cx="8663198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Sje</a:t>
            </a:r>
            <a:r>
              <a:rPr lang="hr-HR" dirty="0"/>
              <a:t>č</a:t>
            </a:r>
            <a:r>
              <a:rPr lang="en-US" dirty="0" err="1"/>
              <a:t>ajte</a:t>
            </a:r>
            <a:r>
              <a:rPr lang="en-US" dirty="0"/>
              <a:t> se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starje</a:t>
            </a:r>
            <a:r>
              <a:rPr lang="hr-HR" dirty="0"/>
              <a:t>š</a:t>
            </a:r>
            <a:r>
              <a:rPr lang="en-US" dirty="0" err="1"/>
              <a:t>ina</a:t>
            </a:r>
            <a:r>
              <a:rPr lang="hr-HR" dirty="0"/>
              <a:t> koji su vam </a:t>
            </a:r>
            <a:r>
              <a:rPr lang="sr-Latn-RS" dirty="0"/>
              <a:t>navijestili riječ Božju. Promatrajući </a:t>
            </a:r>
            <a:r>
              <a:rPr lang="hr-HR" dirty="0"/>
              <a:t>ishod njihova življenja, nasljedujte njihovu vjeru.”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383" y="129695"/>
            <a:ext cx="5037245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535680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ua i Kaleb imali su prilično buran život. Prve godine života proveli su kao robovi u Egiptu. Na početku punoljetnosti bili su svjedoci silnih Božjih djela pri izlasku iz zemlje njihovog ropstva i ropstva njihovog naroda. U srednjim godi- nama lutali su po divljini s nara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tajem osuđenim na propast, koji ih je poku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ao ubiti kada su njih dvojica ustala protiv njihove malovjernosti. Konačno, u svojim starijim godinama pre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su preko Jordana da bi u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u Obećanu Zemlju. Njihovi životi obuhva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ali su događaje koji su ispričani u cijelom Petoknjižju osim Post- anka. Ova iskustva i događaji oblikovali su karakter ovih iznimnih Božjih ljudi.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su kroz ropstvo i slobodu, razočaranje i nadu, odgađanje i ispunjenje.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095995" y="308113"/>
            <a:ext cx="409448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Sjetite se svojih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prijašnjih duhovnih vođa, onih koji su vam objavili Božju poruku! Sjetite se kako su oni živjeli i umrli! Povodite se za njihovom vjerom!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Hebr</a:t>
            </a:r>
            <a:r>
              <a:rPr kumimoji="0" lang="hr-HR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ejima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13</a:t>
            </a:r>
            <a:r>
              <a:rPr kumimoji="0" lang="hr-HR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hr-HR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8EDB93B-A0CF-7BBC-1794-7E6C491FE9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762375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54C88E9-953C-A6A2-A3C9-A1FC68AA4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765755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8FC698"/>
                </a:gs>
                <a:gs pos="34000">
                  <a:srgbClr val="D1D9D1"/>
                </a:gs>
                <a:gs pos="68000">
                  <a:srgbClr val="EFA0BA"/>
                </a:gs>
                <a:gs pos="100000">
                  <a:srgbClr val="EFA0BA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283BDAA-846E-18E1-1B90-C99DABFF94E2}"/>
              </a:ext>
            </a:extLst>
          </p:cNvPr>
          <p:cNvSpPr txBox="1"/>
          <p:nvPr/>
        </p:nvSpPr>
        <p:spPr>
          <a:xfrm>
            <a:off x="7849702" y="3988825"/>
            <a:ext cx="4342297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436EBB"/>
                </a:solidFill>
              </a:rPr>
              <a:t>K</a:t>
            </a:r>
            <a:r>
              <a:rPr lang="es-ES" sz="2000" b="1" dirty="0" err="1">
                <a:solidFill>
                  <a:srgbClr val="436EBB"/>
                </a:solidFill>
              </a:rPr>
              <a:t>alebova</a:t>
            </a:r>
            <a:r>
              <a:rPr lang="es-ES" sz="2000" b="1" dirty="0">
                <a:solidFill>
                  <a:srgbClr val="436EBB"/>
                </a:solidFill>
              </a:rPr>
              <a:t> </a:t>
            </a:r>
            <a:r>
              <a:rPr lang="es-ES" sz="2000" b="1" dirty="0" err="1">
                <a:solidFill>
                  <a:srgbClr val="436EBB"/>
                </a:solidFill>
              </a:rPr>
              <a:t>vjera</a:t>
            </a:r>
            <a:r>
              <a:rPr lang="es-ES" sz="2000" b="1" dirty="0">
                <a:solidFill>
                  <a:srgbClr val="436EBB"/>
                </a:solidFill>
              </a:rPr>
              <a:t>:</a:t>
            </a:r>
            <a:endParaRPr lang="hr-HR" sz="2000" b="1" dirty="0">
              <a:solidFill>
                <a:srgbClr val="436EBB"/>
              </a:solidFill>
            </a:endParaRPr>
          </a:p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436EBB"/>
                </a:solidFill>
              </a:rPr>
              <a:t>         </a:t>
            </a:r>
            <a:r>
              <a:rPr lang="hr-HR" sz="2000" b="1" dirty="0"/>
              <a:t>Učiniti nemoguće mogućim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Vjera na djelu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Predaja baklje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 err="1">
                <a:solidFill>
                  <a:srgbClr val="349479"/>
                </a:solidFill>
              </a:rPr>
              <a:t>Jošuina</a:t>
            </a:r>
            <a:r>
              <a:rPr lang="hr-HR" sz="2000" b="1" dirty="0">
                <a:solidFill>
                  <a:srgbClr val="349479"/>
                </a:solidFill>
              </a:rPr>
              <a:t> vjera</a:t>
            </a:r>
            <a:r>
              <a:rPr lang="es-ES" sz="2000" b="1" dirty="0">
                <a:solidFill>
                  <a:srgbClr val="349479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Kako</a:t>
            </a: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steći</a:t>
            </a:r>
            <a:r>
              <a:rPr lang="es-ES" sz="2000" b="1" dirty="0">
                <a:solidFill>
                  <a:srgbClr val="CC5149"/>
                </a:solidFill>
              </a:rPr>
              <a:t> </a:t>
            </a:r>
            <a:r>
              <a:rPr lang="es-ES" sz="2000" b="1" dirty="0" err="1">
                <a:solidFill>
                  <a:srgbClr val="CC5149"/>
                </a:solidFill>
              </a:rPr>
              <a:t>vjeru</a:t>
            </a:r>
            <a:r>
              <a:rPr lang="hr-HR" sz="2000" b="1" dirty="0">
                <a:solidFill>
                  <a:srgbClr val="CC5149"/>
                </a:solidFill>
              </a:rPr>
              <a:t>?</a:t>
            </a:r>
            <a:endParaRPr lang="es-ES" sz="2000" b="1" dirty="0">
              <a:solidFill>
                <a:srgbClr val="CC5149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AC0B03-681B-D491-27E6-9041268A6351}"/>
              </a:ext>
            </a:extLst>
          </p:cNvPr>
          <p:cNvSpPr txBox="1"/>
          <p:nvPr/>
        </p:nvSpPr>
        <p:spPr>
          <a:xfrm>
            <a:off x="187428" y="116771"/>
            <a:ext cx="763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Poznajete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ovih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: </a:t>
            </a:r>
            <a:r>
              <a:rPr lang="es-ES" sz="2000" b="1" dirty="0" err="1"/>
              <a:t>Samua</a:t>
            </a:r>
            <a:r>
              <a:rPr lang="es-ES" sz="2000" b="1" dirty="0"/>
              <a:t>, </a:t>
            </a:r>
            <a:r>
              <a:rPr lang="es-ES" sz="2000" b="1" dirty="0" err="1"/>
              <a:t>Saphat</a:t>
            </a:r>
            <a:r>
              <a:rPr lang="es-ES" sz="2000" b="1" dirty="0"/>
              <a:t>, </a:t>
            </a:r>
            <a:r>
              <a:rPr lang="es-ES" sz="2000" b="1" dirty="0" err="1"/>
              <a:t>Igal</a:t>
            </a:r>
            <a:r>
              <a:rPr lang="es-ES" sz="2000" b="1" dirty="0"/>
              <a:t>, </a:t>
            </a:r>
            <a:r>
              <a:rPr lang="es-ES" sz="2000" b="1" dirty="0" err="1"/>
              <a:t>Palti</a:t>
            </a:r>
            <a:r>
              <a:rPr lang="es-ES" sz="2000" b="1" dirty="0"/>
              <a:t>, Gadiel, </a:t>
            </a:r>
            <a:r>
              <a:rPr lang="es-ES" sz="2000" b="1" dirty="0" err="1"/>
              <a:t>Gadi</a:t>
            </a:r>
            <a:r>
              <a:rPr lang="es-ES" sz="2000" b="1" dirty="0"/>
              <a:t>, Amiel, </a:t>
            </a:r>
            <a:r>
              <a:rPr lang="es-ES" sz="2000" b="1" dirty="0" err="1"/>
              <a:t>Setur</a:t>
            </a:r>
            <a:r>
              <a:rPr lang="es-ES" sz="2000" b="1" dirty="0"/>
              <a:t>, </a:t>
            </a:r>
            <a:r>
              <a:rPr lang="es-ES" sz="2000" b="1" dirty="0" err="1"/>
              <a:t>Nahbi</a:t>
            </a:r>
            <a:r>
              <a:rPr lang="es-ES" sz="2000" b="1" dirty="0"/>
              <a:t> i </a:t>
            </a:r>
            <a:r>
              <a:rPr lang="es-ES" sz="2000" b="1" dirty="0" err="1"/>
              <a:t>Geuel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99DFD4B-BD4A-3B1D-D397-5E18C2DA78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5021" y="218020"/>
            <a:ext cx="3846756" cy="33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8FC698"/>
                </a:gs>
                <a:gs pos="49000">
                  <a:srgbClr val="8FC698"/>
                </a:gs>
                <a:gs pos="64000">
                  <a:srgbClr val="EFA0BA"/>
                </a:gs>
                <a:gs pos="100000">
                  <a:srgbClr val="EFA0BA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18215F6-5C1F-6F2E-6001-B556FF643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445579"/>
            <a:ext cx="6477000" cy="3238501"/>
          </a:xfrm>
          <a:prstGeom prst="roundRect">
            <a:avLst>
              <a:gd name="adj" fmla="val 0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766A87D1-2195-4906-11E5-2D2ADECCE5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577114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C9F4B740-8E03-201A-B223-EA783597A3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4082877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E1816B0-DD21-E7A7-FB76-462BF8FC23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629588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B08AE69E-FDF9-42FD-BBAE-778BA05C36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440861"/>
            <a:ext cx="238039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1C944ED9-19F5-928D-BEBD-83ACE7A7C9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5201771"/>
            <a:ext cx="238201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C6BAD26A-8333-DE50-6535-4C11454C2F1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821291"/>
            <a:ext cx="237876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9E0214-04B0-8A6F-8F7E-5C018C7F9742}"/>
              </a:ext>
            </a:extLst>
          </p:cNvPr>
          <p:cNvSpPr txBox="1"/>
          <p:nvPr/>
        </p:nvSpPr>
        <p:spPr>
          <a:xfrm>
            <a:off x="187428" y="2532817"/>
            <a:ext cx="763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oponašati</a:t>
            </a:r>
            <a:r>
              <a:rPr lang="es-ES" sz="2000" b="1" dirty="0"/>
              <a:t> </a:t>
            </a:r>
            <a:r>
              <a:rPr lang="es-ES" sz="2000" b="1" dirty="0" err="1"/>
              <a:t>njihovu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 i </a:t>
            </a:r>
            <a:r>
              <a:rPr lang="es-ES" sz="2000" b="1" dirty="0" err="1"/>
              <a:t>potpuno</a:t>
            </a:r>
            <a:r>
              <a:rPr lang="es-ES" sz="2000" b="1" dirty="0"/>
              <a:t> se </a:t>
            </a:r>
            <a:r>
              <a:rPr lang="es-ES" sz="2000" b="1" dirty="0" err="1"/>
              <a:t>pouzdati</a:t>
            </a:r>
            <a:r>
              <a:rPr lang="es-ES" sz="2000" b="1" dirty="0"/>
              <a:t> da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, </a:t>
            </a:r>
            <a:r>
              <a:rPr lang="es-ES" sz="2000" b="1" dirty="0" err="1"/>
              <a:t>baš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hr-HR" sz="2000" b="1" dirty="0" err="1"/>
              <a:t>vjeroval</a:t>
            </a:r>
            <a:r>
              <a:rPr lang="es-ES" sz="2000" b="1" dirty="0"/>
              <a:t>i oni?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9F14B3-957B-F57C-6514-9A731AAEE6C2}"/>
              </a:ext>
            </a:extLst>
          </p:cNvPr>
          <p:cNvSpPr txBox="1"/>
          <p:nvPr/>
        </p:nvSpPr>
        <p:spPr>
          <a:xfrm>
            <a:off x="210223" y="1517154"/>
            <a:ext cx="7639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siguran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da </a:t>
            </a:r>
            <a:r>
              <a:rPr lang="es-ES" sz="2000" b="1" dirty="0" err="1"/>
              <a:t>vam</a:t>
            </a:r>
            <a:r>
              <a:rPr lang="es-ES" sz="2000" b="1" dirty="0"/>
              <a:t> ovo </a:t>
            </a:r>
            <a:r>
              <a:rPr lang="es-ES" sz="2000" b="1" dirty="0" err="1"/>
              <a:t>dvoje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zvuči</a:t>
            </a:r>
            <a:r>
              <a:rPr lang="es-ES" sz="2000" b="1" dirty="0"/>
              <a:t> </a:t>
            </a:r>
            <a:r>
              <a:rPr lang="es-ES" sz="2000" b="1" dirty="0" err="1"/>
              <a:t>poznato</a:t>
            </a:r>
            <a:r>
              <a:rPr lang="es-ES" sz="2000" b="1" dirty="0"/>
              <a:t>: Joshua i Caleb. </a:t>
            </a:r>
            <a:r>
              <a:rPr lang="es-ES" sz="2000" b="1" dirty="0" err="1"/>
              <a:t>Ostali</a:t>
            </a:r>
            <a:r>
              <a:rPr lang="es-ES" sz="2000" b="1" dirty="0"/>
              <a:t> su </a:t>
            </a:r>
            <a:r>
              <a:rPr lang="es-ES" sz="2000" b="1" dirty="0" err="1"/>
              <a:t>čvrst</a:t>
            </a:r>
            <a:r>
              <a:rPr lang="hr-HR" sz="2000" b="1" dirty="0"/>
              <a:t>i,</a:t>
            </a:r>
            <a:r>
              <a:rPr lang="es-ES" sz="2000" b="1" dirty="0"/>
              <a:t> </a:t>
            </a:r>
            <a:r>
              <a:rPr lang="es-ES" sz="2000" b="1" dirty="0" err="1"/>
              <a:t>vjerovali</a:t>
            </a:r>
            <a:r>
              <a:rPr lang="es-ES" sz="2000" b="1" dirty="0"/>
              <a:t> su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obećanjima</a:t>
            </a:r>
            <a:r>
              <a:rPr lang="es-ES" sz="2000" b="1" dirty="0"/>
              <a:t> i </a:t>
            </a:r>
            <a:r>
              <a:rPr lang="es-ES" sz="2000" b="1" dirty="0" err="1"/>
              <a:t>živjeli</a:t>
            </a:r>
            <a:r>
              <a:rPr lang="es-ES" sz="2000" b="1" dirty="0"/>
              <a:t>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vide</a:t>
            </a:r>
            <a:r>
              <a:rPr lang="es-ES" sz="2000" b="1" dirty="0"/>
              <a:t> </a:t>
            </a:r>
            <a:r>
              <a:rPr lang="es-ES" sz="2000" b="1" dirty="0" err="1"/>
              <a:t>ispunjen</a:t>
            </a:r>
            <a:r>
              <a:rPr lang="hr-HR" sz="2000" b="1" dirty="0"/>
              <a:t>e</a:t>
            </a:r>
            <a:r>
              <a:rPr lang="es-ES" sz="2000" b="1" dirty="0"/>
              <a:t> (Br 14,38).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A6750E-7B31-AD59-FB6B-C435E0BC37C9}"/>
              </a:ext>
            </a:extLst>
          </p:cNvPr>
          <p:cNvSpPr txBox="1"/>
          <p:nvPr/>
        </p:nvSpPr>
        <p:spPr>
          <a:xfrm>
            <a:off x="210222" y="818863"/>
            <a:ext cx="7924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Njegova</a:t>
            </a:r>
            <a:r>
              <a:rPr lang="es-ES" sz="2000" b="1" dirty="0"/>
              <a:t> "</a:t>
            </a:r>
            <a:r>
              <a:rPr lang="es-ES" sz="2000" b="1" dirty="0" err="1"/>
              <a:t>slava</a:t>
            </a:r>
            <a:r>
              <a:rPr lang="es-ES" sz="2000" b="1" dirty="0"/>
              <a:t>" </a:t>
            </a:r>
            <a:r>
              <a:rPr lang="es-ES" sz="2000" b="1" dirty="0" err="1"/>
              <a:t>sastojala</a:t>
            </a:r>
            <a:r>
              <a:rPr lang="es-ES" sz="2000" b="1" dirty="0"/>
              <a:t> se </a:t>
            </a:r>
            <a:r>
              <a:rPr lang="es-ES" sz="2000" b="1" dirty="0" err="1"/>
              <a:t>od</a:t>
            </a:r>
            <a:r>
              <a:rPr lang="es-ES" sz="2000" b="1" dirty="0"/>
              <a:t> toga </a:t>
            </a:r>
            <a:r>
              <a:rPr lang="es-ES" sz="2000" b="1" dirty="0" err="1"/>
              <a:t>što</a:t>
            </a:r>
            <a:r>
              <a:rPr lang="es-ES" sz="2000" b="1" dirty="0"/>
              <a:t> nije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es-ES" sz="2000" b="1" dirty="0" err="1"/>
              <a:t>povjerenja</a:t>
            </a:r>
            <a:r>
              <a:rPr lang="es-ES" sz="2000" b="1" dirty="0"/>
              <a:t> u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moć</a:t>
            </a:r>
            <a:r>
              <a:rPr lang="es-ES" sz="2000" b="1" dirty="0"/>
              <a:t> i </a:t>
            </a:r>
            <a:r>
              <a:rPr lang="hr-HR" sz="2000" b="1" dirty="0"/>
              <a:t>kriv je za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sebe i </a:t>
            </a:r>
            <a:r>
              <a:rPr lang="es-ES" sz="2000" b="1" dirty="0" err="1"/>
              <a:t>cijele</a:t>
            </a:r>
            <a:r>
              <a:rPr lang="es-ES" sz="2000" b="1" dirty="0"/>
              <a:t> </a:t>
            </a:r>
            <a:r>
              <a:rPr lang="es-ES" sz="2000" b="1" dirty="0" err="1"/>
              <a:t>generacije</a:t>
            </a:r>
            <a:r>
              <a:rPr lang="es-ES" sz="2000" b="1" dirty="0"/>
              <a:t> (Br. 14</a:t>
            </a:r>
            <a:r>
              <a:rPr lang="hr-HR" sz="2000" b="1" dirty="0"/>
              <a:t>,</a:t>
            </a:r>
            <a:r>
              <a:rPr lang="es-ES" sz="2000" b="1" dirty="0"/>
              <a:t>36</a:t>
            </a:r>
            <a:r>
              <a:rPr lang="hr-HR" sz="2000" b="1" dirty="0"/>
              <a:t>.</a:t>
            </a:r>
            <a:r>
              <a:rPr lang="es-ES" sz="2000" b="1" dirty="0"/>
              <a:t>37</a:t>
            </a:r>
            <a:r>
              <a:rPr lang="hr-HR" sz="2000" b="1" dirty="0"/>
              <a:t>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00570B-68DA-7249-C4F4-69719D6C0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persona, ropa, pastel, corte&#10;&#10;El contenido generado por IA puede ser incorrecto.">
            <a:extLst>
              <a:ext uri="{FF2B5EF4-FFF2-40B4-BE49-F238E27FC236}">
                <a16:creationId xmlns:a16="http://schemas.microsoft.com/office/drawing/2014/main" id="{367C4216-5C94-1396-DFC6-D62E8DA73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2499"/>
            <a:ext cx="5322771" cy="67055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74BA1A-6DAF-4703-3641-E0C94C2E5BB8}"/>
              </a:ext>
            </a:extLst>
          </p:cNvPr>
          <p:cNvSpPr txBox="1"/>
          <p:nvPr/>
        </p:nvSpPr>
        <p:spPr>
          <a:xfrm>
            <a:off x="5014762" y="3057436"/>
            <a:ext cx="7177238" cy="1107996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rgbClr val="916941"/>
                </a:solidFill>
              </a:rPr>
              <a:t>CALEBOVA VJERA</a:t>
            </a:r>
          </a:p>
        </p:txBody>
      </p:sp>
    </p:spTree>
    <p:extLst>
      <p:ext uri="{BB962C8B-B14F-4D97-AF65-F5344CB8AC3E}">
        <p14:creationId xmlns:p14="http://schemas.microsoft.com/office/powerpoint/2010/main" val="22583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6C5723-A759-65FF-7A2C-DBB903B32B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UČINITI NEMOGUĆE MOGUĆIM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05787-EF09-D815-A6D9-F568C81317D9}"/>
              </a:ext>
            </a:extLst>
          </p:cNvPr>
          <p:cNvSpPr txBox="1"/>
          <p:nvPr/>
        </p:nvSpPr>
        <p:spPr>
          <a:xfrm>
            <a:off x="1276350" y="657522"/>
            <a:ext cx="963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Braća koja su išla sa mnom uplašila su srce naroda, ali sam ja vršio volju Jahve, Boga svojega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4,8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A5DF91-3D7F-2254-5A20-DD4E5E449213}"/>
              </a:ext>
            </a:extLst>
          </p:cNvPr>
          <p:cNvSpPr txBox="1"/>
          <p:nvPr/>
        </p:nvSpPr>
        <p:spPr>
          <a:xfrm>
            <a:off x="177595" y="1253715"/>
            <a:ext cx="5153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Ime</a:t>
            </a:r>
            <a:r>
              <a:rPr lang="es-ES" sz="2000" b="1" dirty="0"/>
              <a:t> „</a:t>
            </a:r>
            <a:r>
              <a:rPr lang="hr-HR" sz="2000" b="1" dirty="0"/>
              <a:t>K</a:t>
            </a:r>
            <a:r>
              <a:rPr lang="es-ES" sz="2000" b="1" dirty="0" err="1"/>
              <a:t>aleb</a:t>
            </a:r>
            <a:r>
              <a:rPr lang="es-ES" sz="2000" b="1" dirty="0"/>
              <a:t>" </a:t>
            </a:r>
            <a:r>
              <a:rPr lang="es-ES" sz="2000" b="1" dirty="0" err="1"/>
              <a:t>znači</a:t>
            </a:r>
            <a:r>
              <a:rPr lang="es-ES" sz="2000" b="1" dirty="0"/>
              <a:t> "</a:t>
            </a:r>
            <a:r>
              <a:rPr lang="es-ES" sz="2000" b="1" dirty="0" err="1"/>
              <a:t>pas</a:t>
            </a:r>
            <a:r>
              <a:rPr lang="es-ES" sz="2000" b="1" dirty="0"/>
              <a:t>". Kao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ime</a:t>
            </a:r>
            <a:r>
              <a:rPr lang="es-ES" sz="2000" b="1" dirty="0"/>
              <a:t> nije </a:t>
            </a:r>
            <a:r>
              <a:rPr lang="es-ES" sz="2000" b="1" dirty="0" err="1"/>
              <a:t>dobio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pogrdno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nepokolebljive</a:t>
            </a:r>
            <a:r>
              <a:rPr lang="es-ES" sz="2000" b="1" dirty="0"/>
              <a:t> </a:t>
            </a:r>
            <a:r>
              <a:rPr lang="es-ES" sz="2000" b="1" dirty="0" err="1"/>
              <a:t>odanosti</a:t>
            </a:r>
            <a:r>
              <a:rPr lang="es-ES" sz="2000" b="1" dirty="0"/>
              <a:t>. Bio je </a:t>
            </a:r>
            <a:r>
              <a:rPr lang="es-ES" sz="2000" b="1" dirty="0" err="1"/>
              <a:t>vjeran</a:t>
            </a:r>
            <a:r>
              <a:rPr lang="es-ES" sz="2000" b="1" dirty="0"/>
              <a:t> tamo </a:t>
            </a:r>
            <a:r>
              <a:rPr lang="es-ES" sz="2000" b="1" dirty="0" err="1"/>
              <a:t>gdje</a:t>
            </a:r>
            <a:r>
              <a:rPr lang="es-ES" sz="2000" b="1" dirty="0"/>
              <a:t> su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nevjerni</a:t>
            </a:r>
            <a:r>
              <a:rPr lang="es-ES" sz="2000" b="1" dirty="0"/>
              <a:t>. </a:t>
            </a:r>
            <a:r>
              <a:rPr lang="es-ES" sz="2000" b="1" dirty="0" err="1"/>
              <a:t>Ostao</a:t>
            </a:r>
            <a:r>
              <a:rPr lang="es-ES" sz="2000" b="1" dirty="0"/>
              <a:t> je </a:t>
            </a:r>
            <a:r>
              <a:rPr lang="es-ES" sz="2000" b="1" dirty="0" err="1"/>
              <a:t>vjeran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tamo </a:t>
            </a:r>
            <a:r>
              <a:rPr lang="es-ES" sz="2000" b="1" dirty="0" err="1"/>
              <a:t>gdje</a:t>
            </a:r>
            <a:r>
              <a:rPr lang="es-ES" sz="2000" b="1" dirty="0"/>
              <a:t> su se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bojali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ersona, montaña, grupo, parado&#10;&#10;El contenido generado por IA puede ser incorrecto.">
            <a:extLst>
              <a:ext uri="{FF2B5EF4-FFF2-40B4-BE49-F238E27FC236}">
                <a16:creationId xmlns:a16="http://schemas.microsoft.com/office/drawing/2014/main" id="{24591E57-65FD-3F0E-D333-0ED63040D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5979" y="1466291"/>
            <a:ext cx="6448426" cy="5247588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C56BA7-D40D-181A-9C41-EABFAA0467F4}"/>
              </a:ext>
            </a:extLst>
          </p:cNvPr>
          <p:cNvSpPr txBox="1"/>
          <p:nvPr/>
        </p:nvSpPr>
        <p:spPr>
          <a:xfrm>
            <a:off x="152399" y="5857726"/>
            <a:ext cx="515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Njihov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potiče</a:t>
            </a:r>
            <a:r>
              <a:rPr lang="es-ES" sz="2000" b="1" dirty="0"/>
              <a:t> da </a:t>
            </a:r>
            <a:r>
              <a:rPr lang="es-ES" sz="2000" b="1" dirty="0" err="1"/>
              <a:t>zadržimo</a:t>
            </a:r>
            <a:r>
              <a:rPr lang="es-ES" sz="2000" b="1" dirty="0"/>
              <a:t> </a:t>
            </a:r>
            <a:r>
              <a:rPr lang="es-ES" sz="2000" b="1" dirty="0" err="1"/>
              <a:t>čvrstu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 u Boga,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omogućiti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je</a:t>
            </a:r>
            <a:r>
              <a:rPr lang="es-ES" sz="2000" b="1" dirty="0"/>
              <a:t> </a:t>
            </a:r>
            <a:r>
              <a:rPr lang="hr-HR" sz="2000" b="1" dirty="0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8A3DA5-0F42-DF0D-3EEB-F80D4174753A}"/>
              </a:ext>
            </a:extLst>
          </p:cNvPr>
          <p:cNvSpPr txBox="1"/>
          <p:nvPr/>
        </p:nvSpPr>
        <p:spPr>
          <a:xfrm>
            <a:off x="152399" y="4852323"/>
            <a:ext cx="5153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Zajedno</a:t>
            </a:r>
            <a:r>
              <a:rPr lang="es-ES" sz="2000" b="1" dirty="0"/>
              <a:t> s </a:t>
            </a:r>
            <a:r>
              <a:rPr lang="es-ES" sz="2000" b="1" dirty="0" err="1"/>
              <a:t>Jošuom</a:t>
            </a:r>
            <a:r>
              <a:rPr lang="es-ES" sz="2000" b="1" dirty="0"/>
              <a:t> (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mlađim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), </a:t>
            </a:r>
            <a:r>
              <a:rPr lang="es-ES" sz="2000" b="1" dirty="0" err="1"/>
              <a:t>ostao</a:t>
            </a:r>
            <a:r>
              <a:rPr lang="es-ES" sz="2000" b="1" dirty="0"/>
              <a:t> je </a:t>
            </a:r>
            <a:r>
              <a:rPr lang="es-ES" sz="2000" b="1" dirty="0" err="1"/>
              <a:t>čvrst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mišljenju</a:t>
            </a:r>
            <a:r>
              <a:rPr lang="es-ES" sz="2000" b="1" dirty="0"/>
              <a:t>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mnoštvo</a:t>
            </a:r>
            <a:r>
              <a:rPr lang="es-ES" sz="2000" b="1" dirty="0"/>
              <a:t> </a:t>
            </a:r>
            <a:r>
              <a:rPr lang="es-ES" sz="2000" b="1" dirty="0" err="1"/>
              <a:t>htjelo</a:t>
            </a:r>
            <a:r>
              <a:rPr lang="es-ES" sz="2000" b="1" dirty="0"/>
              <a:t> </a:t>
            </a:r>
            <a:r>
              <a:rPr lang="es-ES" sz="2000" b="1" dirty="0" err="1"/>
              <a:t>kamenovati</a:t>
            </a:r>
            <a:r>
              <a:rPr lang="es-ES" sz="2000" b="1" dirty="0"/>
              <a:t> (Br</a:t>
            </a:r>
            <a:r>
              <a:rPr lang="hr-HR" sz="2000" b="1" dirty="0"/>
              <a:t>.</a:t>
            </a:r>
            <a:r>
              <a:rPr lang="es-ES" sz="2000" b="1" dirty="0"/>
              <a:t> 14,10).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45EE05-2601-1FE7-DB8B-776F64D477FD}"/>
              </a:ext>
            </a:extLst>
          </p:cNvPr>
          <p:cNvSpPr txBox="1"/>
          <p:nvPr/>
        </p:nvSpPr>
        <p:spPr>
          <a:xfrm>
            <a:off x="152399" y="3231366"/>
            <a:ext cx="5153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Tamo </a:t>
            </a:r>
            <a:r>
              <a:rPr lang="es-ES" sz="2000" b="1" dirty="0" err="1"/>
              <a:t>gdje</a:t>
            </a:r>
            <a:r>
              <a:rPr lang="es-ES" sz="2000" b="1" dirty="0"/>
              <a:t> je </a:t>
            </a:r>
            <a:r>
              <a:rPr lang="es-ES" sz="2000" b="1" dirty="0" err="1"/>
              <a:t>deset</a:t>
            </a:r>
            <a:r>
              <a:rPr lang="es-ES" sz="2000" b="1" dirty="0"/>
              <a:t> š</a:t>
            </a:r>
            <a:r>
              <a:rPr lang="hr-HR" sz="2000" b="1" dirty="0" err="1"/>
              <a:t>uhod</a:t>
            </a:r>
            <a:r>
              <a:rPr lang="es-ES" sz="2000" b="1" dirty="0"/>
              <a:t>a </a:t>
            </a:r>
            <a:r>
              <a:rPr lang="es-ES" sz="2000" b="1" dirty="0" err="1"/>
              <a:t>vidjelo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osvojiti</a:t>
            </a:r>
            <a:r>
              <a:rPr lang="es-ES" sz="2000" b="1" dirty="0"/>
              <a:t>, a </a:t>
            </a:r>
            <a:r>
              <a:rPr lang="es-ES" sz="2000" b="1" dirty="0" err="1"/>
              <a:t>divove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poraziti</a:t>
            </a:r>
            <a:r>
              <a:rPr lang="es-ES" sz="2000" b="1" dirty="0"/>
              <a:t>, </a:t>
            </a:r>
            <a:r>
              <a:rPr lang="es-ES" sz="2000" b="1" dirty="0" err="1"/>
              <a:t>Kaleb</a:t>
            </a:r>
            <a:r>
              <a:rPr lang="es-ES" sz="2000" b="1" dirty="0"/>
              <a:t> je </a:t>
            </a:r>
            <a:r>
              <a:rPr lang="es-ES" sz="2000" b="1" dirty="0" err="1"/>
              <a:t>vidio</a:t>
            </a:r>
            <a:r>
              <a:rPr lang="es-ES" sz="2000" b="1" dirty="0"/>
              <a:t> </a:t>
            </a:r>
            <a:r>
              <a:rPr lang="es-ES" sz="2000" b="1" dirty="0" err="1"/>
              <a:t>osvojene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i </a:t>
            </a:r>
            <a:r>
              <a:rPr lang="es-ES" sz="2000" b="1" dirty="0" err="1"/>
              <a:t>divove</a:t>
            </a:r>
            <a:r>
              <a:rPr lang="es-ES" sz="2000" b="1" dirty="0"/>
              <a:t> "</a:t>
            </a:r>
            <a:r>
              <a:rPr lang="es-ES" sz="2000" b="1" dirty="0" err="1"/>
              <a:t>pojedene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kruh</a:t>
            </a:r>
            <a:r>
              <a:rPr lang="es-ES" sz="2000" b="1" dirty="0"/>
              <a:t>" (Br 13,28-33; 14,6-9).</a:t>
            </a:r>
          </a:p>
        </p:txBody>
      </p:sp>
    </p:spTree>
    <p:extLst>
      <p:ext uri="{BB962C8B-B14F-4D97-AF65-F5344CB8AC3E}">
        <p14:creationId xmlns:p14="http://schemas.microsoft.com/office/powerpoint/2010/main" val="964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180EC6-9824-D242-74CB-B50BC7E22734}"/>
              </a:ext>
            </a:extLst>
          </p:cNvPr>
          <p:cNvSpPr txBox="1"/>
          <p:nvPr/>
        </p:nvSpPr>
        <p:spPr>
          <a:xfrm>
            <a:off x="0" y="-7103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VJERA </a:t>
            </a:r>
            <a:r>
              <a:rPr lang="hr-HR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NA</a:t>
            </a:r>
            <a:r>
              <a:rPr lang="es-E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 DJEL</a:t>
            </a:r>
            <a:r>
              <a:rPr lang="hr-HR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U</a:t>
            </a:r>
            <a:endParaRPr lang="es-ES" sz="4800" b="1" spc="60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A2A6F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D2C29-FF8B-22EA-1C66-A806C0E80A74}"/>
              </a:ext>
            </a:extLst>
          </p:cNvPr>
          <p:cNvSpPr txBox="1"/>
          <p:nvPr/>
        </p:nvSpPr>
        <p:spPr>
          <a:xfrm>
            <a:off x="1" y="64207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Daj mi sada ovo gorje,  koje mi je Jahve obećao onoga dana,. Sam si čuo onoga dana. Ondje su </a:t>
            </a:r>
            <a:r>
              <a:rPr lang="hr-HR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Anakovci</a:t>
            </a:r>
            <a:r>
              <a:rPr lang="hr-HR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 a I gradovi su im veliki I tvrdi. Ako je Jahve sa mnom, protjerat ću ih, kako je to obećao Jahve..  </a:t>
            </a:r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14</a:t>
            </a:r>
            <a:r>
              <a:rPr lang="hr-HR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12)</a:t>
            </a:r>
            <a:endParaRPr lang="es-ES" b="1" dirty="0">
              <a:solidFill>
                <a:srgbClr val="124A1F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EEDD6-BBB0-E65B-7655-702DC7413538}"/>
              </a:ext>
            </a:extLst>
          </p:cNvPr>
          <p:cNvSpPr txBox="1"/>
          <p:nvPr/>
        </p:nvSpPr>
        <p:spPr>
          <a:xfrm>
            <a:off x="2644878" y="1608315"/>
            <a:ext cx="5283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samom</a:t>
            </a:r>
            <a:r>
              <a:rPr lang="es-ES" sz="2000" b="1" dirty="0"/>
              <a:t> </a:t>
            </a:r>
            <a:r>
              <a:rPr lang="es-ES" sz="2000" b="1" dirty="0" err="1"/>
              <a:t>Kalebu</a:t>
            </a:r>
            <a:r>
              <a:rPr lang="es-ES" sz="2000" b="1" dirty="0"/>
              <a:t>,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Mojsije</a:t>
            </a:r>
            <a:r>
              <a:rPr lang="es-ES" sz="2000" b="1" dirty="0"/>
              <a:t> </a:t>
            </a:r>
            <a:r>
              <a:rPr lang="es-ES" sz="2000" b="1" dirty="0" err="1"/>
              <a:t>zatražio</a:t>
            </a:r>
            <a:r>
              <a:rPr lang="es-ES" sz="2000" b="1" dirty="0"/>
              <a:t> </a:t>
            </a:r>
            <a:r>
              <a:rPr lang="es-ES" sz="2000" b="1" dirty="0" err="1"/>
              <a:t>izvješće</a:t>
            </a:r>
            <a:r>
              <a:rPr lang="es-ES" sz="2000" b="1" dirty="0"/>
              <a:t>, "</a:t>
            </a:r>
            <a:r>
              <a:rPr lang="es-ES" sz="2000" b="1" dirty="0" err="1"/>
              <a:t>iskreno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mu </a:t>
            </a:r>
            <a:r>
              <a:rPr lang="es-ES" sz="2000" b="1" dirty="0" err="1"/>
              <a:t>rekao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vidio</a:t>
            </a:r>
            <a:r>
              <a:rPr lang="es-ES" sz="2000" b="1" dirty="0"/>
              <a:t>" (Još.14</a:t>
            </a:r>
            <a:r>
              <a:rPr lang="hr-HR" sz="2000" b="1" dirty="0"/>
              <a:t>,</a:t>
            </a:r>
            <a:r>
              <a:rPr lang="es-ES" sz="2000" b="1" dirty="0"/>
              <a:t>7) i "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vjeran</a:t>
            </a:r>
            <a:r>
              <a:rPr lang="es-ES" sz="2000" b="1" dirty="0"/>
              <a:t> </a:t>
            </a:r>
            <a:r>
              <a:rPr lang="es-ES" sz="2000" b="1" dirty="0" err="1"/>
              <a:t>Jahvi</a:t>
            </a:r>
            <a:r>
              <a:rPr lang="es-ES" sz="2000" b="1" dirty="0"/>
              <a:t>,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svojemu</a:t>
            </a:r>
            <a:r>
              <a:rPr lang="es-ES" sz="2000" b="1" dirty="0"/>
              <a:t>" (Još.14</a:t>
            </a:r>
            <a:r>
              <a:rPr lang="hr-HR" sz="2000" b="1" dirty="0"/>
              <a:t>,</a:t>
            </a:r>
            <a:r>
              <a:rPr lang="es-ES" sz="2000" b="1" dirty="0"/>
              <a:t>8).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vjernosti</a:t>
            </a:r>
            <a:r>
              <a:rPr lang="es-ES" sz="2000" b="1" dirty="0"/>
              <a:t> </a:t>
            </a:r>
            <a:r>
              <a:rPr lang="es-ES" sz="2000" b="1" dirty="0" err="1"/>
              <a:t>obećano</a:t>
            </a:r>
            <a:r>
              <a:rPr lang="es-ES" sz="2000" b="1" dirty="0"/>
              <a:t> mu je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naslijediti</a:t>
            </a:r>
            <a:r>
              <a:rPr lang="es-ES" sz="2000" b="1" dirty="0"/>
              <a:t> </a:t>
            </a:r>
            <a:r>
              <a:rPr lang="es-ES" sz="2000" b="1" dirty="0" err="1"/>
              <a:t>mjesto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kojem</a:t>
            </a:r>
            <a:r>
              <a:rPr lang="es-ES" sz="2000" b="1" dirty="0"/>
              <a:t> su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koračale</a:t>
            </a:r>
            <a:r>
              <a:rPr lang="es-ES" sz="2000" b="1" dirty="0"/>
              <a:t> </a:t>
            </a:r>
            <a:r>
              <a:rPr lang="es-ES" sz="2000" b="1" dirty="0" err="1"/>
              <a:t>tijekom</a:t>
            </a:r>
            <a:r>
              <a:rPr lang="es-ES" sz="2000" b="1" dirty="0"/>
              <a:t> </a:t>
            </a:r>
            <a:r>
              <a:rPr lang="hr-HR" sz="2000" b="1" dirty="0"/>
              <a:t>uhođenja zemlje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es-ES" sz="2000" b="1" dirty="0"/>
              <a:t>. 14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4" name="Imagen 3" descr="Imagen que contiene montaña, ropa, persona, parado&#10;&#10;El contenido generado por IA puede ser incorrecto.">
            <a:extLst>
              <a:ext uri="{FF2B5EF4-FFF2-40B4-BE49-F238E27FC236}">
                <a16:creationId xmlns:a16="http://schemas.microsoft.com/office/drawing/2014/main" id="{28D98D55-E442-5A7A-30B1-270A443B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279" y="1740310"/>
            <a:ext cx="4150132" cy="4978359"/>
          </a:xfrm>
          <a:prstGeom prst="rect">
            <a:avLst/>
          </a:prstGeom>
          <a:ln w="88900" cap="sq" cmpd="thickThin">
            <a:solidFill>
              <a:srgbClr val="AE14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4EBE312B-1534-A119-1620-B0F9BB807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58" y="1649731"/>
            <a:ext cx="2462461" cy="30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C04B44-58E0-1E68-FC7D-EEEF6F62FF3D}"/>
              </a:ext>
            </a:extLst>
          </p:cNvPr>
          <p:cNvSpPr txBox="1"/>
          <p:nvPr/>
        </p:nvSpPr>
        <p:spPr>
          <a:xfrm>
            <a:off x="2644878" y="3877717"/>
            <a:ext cx="52834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K</a:t>
            </a:r>
            <a:r>
              <a:rPr lang="es-ES" sz="2000" b="1" dirty="0" err="1"/>
              <a:t>aleb</a:t>
            </a:r>
            <a:r>
              <a:rPr lang="es-ES" sz="2000" b="1" dirty="0"/>
              <a:t> je </a:t>
            </a:r>
            <a:r>
              <a:rPr lang="es-ES" sz="2000" b="1" dirty="0" err="1"/>
              <a:t>imao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poslan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hr-HR" sz="2000" b="1" dirty="0"/>
              <a:t>uhoda</a:t>
            </a:r>
            <a:r>
              <a:rPr lang="es-ES" sz="2000" b="1" dirty="0"/>
              <a:t>. </a:t>
            </a: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sada</a:t>
            </a:r>
            <a:r>
              <a:rPr lang="es-ES" sz="2000" b="1" dirty="0"/>
              <a:t> je bio 85-godišnji </a:t>
            </a:r>
            <a:r>
              <a:rPr lang="es-ES" sz="2000" b="1" dirty="0" err="1"/>
              <a:t>muškarac</a:t>
            </a:r>
            <a:r>
              <a:rPr lang="es-ES" sz="2000" b="1" dirty="0"/>
              <a:t> (</a:t>
            </a:r>
            <a:r>
              <a:rPr lang="hr-HR" sz="2000" b="1" dirty="0"/>
              <a:t>Još.</a:t>
            </a:r>
            <a:r>
              <a:rPr lang="es-ES" sz="2000" b="1" dirty="0"/>
              <a:t> 14</a:t>
            </a:r>
            <a:r>
              <a:rPr lang="hr-HR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tijelo</a:t>
            </a:r>
            <a:r>
              <a:rPr lang="es-ES" sz="2000" b="1" dirty="0"/>
              <a:t> i </a:t>
            </a:r>
            <a:r>
              <a:rPr lang="es-ES" sz="2000" b="1" dirty="0" err="1"/>
              <a:t>um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su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isti</a:t>
            </a:r>
            <a:r>
              <a:rPr lang="es-ES" sz="2000" b="1" dirty="0"/>
              <a:t>, a </a:t>
            </a:r>
            <a:r>
              <a:rPr lang="es-ES" sz="2000" b="1" dirty="0" err="1"/>
              <a:t>misli</a:t>
            </a:r>
            <a:r>
              <a:rPr lang="es-ES" sz="2000" b="1" dirty="0"/>
              <a:t> su mu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hr-HR" sz="2000" b="1" dirty="0"/>
              <a:t>či</a:t>
            </a:r>
            <a:r>
              <a:rPr lang="es-ES" sz="2000" b="1" dirty="0" err="1"/>
              <a:t>ste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es-ES" sz="2000" b="1" dirty="0"/>
              <a:t>. 14:11).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C3CDEF-F815-22D7-ED27-92C87638C308}"/>
              </a:ext>
            </a:extLst>
          </p:cNvPr>
          <p:cNvSpPr txBox="1"/>
          <p:nvPr/>
        </p:nvSpPr>
        <p:spPr>
          <a:xfrm>
            <a:off x="0" y="5839342"/>
            <a:ext cx="7859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Došlo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da </a:t>
            </a:r>
            <a:r>
              <a:rPr lang="es-ES" sz="2000" b="1" dirty="0" err="1"/>
              <a:t>zatraži</a:t>
            </a:r>
            <a:r>
              <a:rPr lang="es-ES" sz="2000" b="1" dirty="0"/>
              <a:t> </a:t>
            </a:r>
            <a:r>
              <a:rPr lang="es-ES" sz="2000" b="1" dirty="0" err="1"/>
              <a:t>obećanje</a:t>
            </a:r>
            <a:r>
              <a:rPr lang="es-ES" sz="2000" b="1" dirty="0"/>
              <a:t> i </a:t>
            </a:r>
            <a:r>
              <a:rPr lang="es-ES" sz="2000" b="1" dirty="0" err="1"/>
              <a:t>dokaže</a:t>
            </a:r>
            <a:r>
              <a:rPr lang="es-ES" sz="2000" b="1" dirty="0"/>
              <a:t> da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riječi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es-ES" sz="2000" b="1" dirty="0" err="1"/>
              <a:t>uzaludne</a:t>
            </a:r>
            <a:r>
              <a:rPr lang="es-ES" sz="2000" b="1" dirty="0"/>
              <a:t>. Uz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pomoć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hr-HR" sz="2000" b="1" dirty="0"/>
              <a:t>bjedi</a:t>
            </a:r>
            <a:r>
              <a:rPr lang="es-ES" sz="2000" b="1" dirty="0"/>
              <a:t>ti </a:t>
            </a:r>
            <a:r>
              <a:rPr lang="es-ES" sz="2000" b="1" dirty="0" err="1"/>
              <a:t>divove</a:t>
            </a:r>
            <a:r>
              <a:rPr lang="es-ES" sz="2000" b="1" dirty="0"/>
              <a:t> i </a:t>
            </a:r>
            <a:r>
              <a:rPr lang="es-ES" sz="2000" b="1" dirty="0" err="1"/>
              <a:t>osvojiti</a:t>
            </a:r>
            <a:r>
              <a:rPr lang="es-ES" sz="2000" b="1" dirty="0"/>
              <a:t> </a:t>
            </a:r>
            <a:r>
              <a:rPr lang="es-ES" sz="2000" b="1" dirty="0" err="1"/>
              <a:t>njihove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(Još.14:12-14).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C37831A1-2A69-46DB-76A8-F64AC50666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89" y="4886631"/>
            <a:ext cx="2452630" cy="930077"/>
          </a:xfrm>
          <a:prstGeom prst="rect">
            <a:avLst/>
          </a:prstGeom>
          <a:ln w="38100" cap="sq">
            <a:solidFill>
              <a:srgbClr val="2770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84438-36FB-5176-BC91-4D42D12F14B7}"/>
              </a:ext>
            </a:extLst>
          </p:cNvPr>
          <p:cNvSpPr txBox="1"/>
          <p:nvPr/>
        </p:nvSpPr>
        <p:spPr>
          <a:xfrm>
            <a:off x="0" y="-66675"/>
            <a:ext cx="90773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PRED</a:t>
            </a:r>
            <a:r>
              <a:rPr lang="hr-H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AJ</a:t>
            </a:r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TE BAKLJU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1B747-E94D-688C-BF35-45706D405142}"/>
              </a:ext>
            </a:extLst>
          </p:cNvPr>
          <p:cNvSpPr txBox="1"/>
          <p:nvPr/>
        </p:nvSpPr>
        <p:spPr>
          <a:xfrm>
            <a:off x="1062037" y="640096"/>
            <a:ext cx="7181850" cy="646331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Tada reče Kaleb: „Tko pokori i zauzme Kirijat Sefer, dat ću mu svoju kćer Aksu za ženu.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5AA7F2-4FE7-32FD-CC0E-96BC12FCC9FA}"/>
              </a:ext>
            </a:extLst>
          </p:cNvPr>
          <p:cNvSpPr txBox="1"/>
          <p:nvPr/>
        </p:nvSpPr>
        <p:spPr>
          <a:xfrm>
            <a:off x="228599" y="1387197"/>
            <a:ext cx="884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dio </a:t>
            </a:r>
            <a:r>
              <a:rPr lang="es-ES" sz="2000" b="1" dirty="0" err="1"/>
              <a:t>teritorija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mu je </a:t>
            </a:r>
            <a:r>
              <a:rPr lang="es-ES" sz="2000" b="1" dirty="0" err="1"/>
              <a:t>pripada</a:t>
            </a:r>
            <a:r>
              <a:rPr lang="hr-HR" sz="2000" b="1" dirty="0"/>
              <a:t>la</a:t>
            </a:r>
            <a:r>
              <a:rPr lang="es-ES" sz="2000" b="1" dirty="0"/>
              <a:t>, </a:t>
            </a:r>
            <a:r>
              <a:rPr lang="es-ES" sz="2000" b="1" dirty="0" err="1"/>
              <a:t>Kaleb</a:t>
            </a:r>
            <a:r>
              <a:rPr lang="es-ES" sz="2000" b="1" dirty="0"/>
              <a:t> je </a:t>
            </a:r>
            <a:r>
              <a:rPr lang="es-ES" sz="2000" b="1" dirty="0" err="1"/>
              <a:t>razmišljao</a:t>
            </a:r>
            <a:r>
              <a:rPr lang="es-ES" sz="2000" b="1" dirty="0"/>
              <a:t> o </a:t>
            </a:r>
            <a:r>
              <a:rPr lang="es-ES" sz="2000" b="1" dirty="0" err="1"/>
              <a:t>nasljeđu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ostaviti</a:t>
            </a:r>
            <a:r>
              <a:rPr lang="es-ES" sz="2000" b="1" dirty="0"/>
              <a:t>. </a:t>
            </a:r>
            <a:r>
              <a:rPr lang="es-ES" sz="2000" b="1" dirty="0" err="1"/>
              <a:t>Hoće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njegovi</a:t>
            </a:r>
            <a:r>
              <a:rPr lang="es-ES" sz="2000" b="1" dirty="0"/>
              <a:t> </a:t>
            </a:r>
            <a:r>
              <a:rPr lang="es-ES" sz="2000" b="1" dirty="0" err="1"/>
              <a:t>potomci</a:t>
            </a:r>
            <a:r>
              <a:rPr lang="es-ES" sz="2000" b="1" dirty="0"/>
              <a:t> i </a:t>
            </a:r>
            <a:r>
              <a:rPr lang="es-ES" sz="2000" b="1" dirty="0" err="1"/>
              <a:t>dalje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vjerovao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Imagen que contiene edificio, piedra, hombre, frente&#10;&#10;El contenido generado por IA puede ser incorrecto.">
            <a:extLst>
              <a:ext uri="{FF2B5EF4-FFF2-40B4-BE49-F238E27FC236}">
                <a16:creationId xmlns:a16="http://schemas.microsoft.com/office/drawing/2014/main" id="{3DF9A964-2E30-1428-0E82-EC7DE377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7926" y="3277940"/>
            <a:ext cx="193167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551F2A-73C6-1401-DD94-195AE090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26" y="151060"/>
            <a:ext cx="2922270" cy="292227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D9FBF7"/>
                </a:gs>
                <a:gs pos="15000">
                  <a:srgbClr val="D9FBF7"/>
                </a:gs>
                <a:gs pos="45000">
                  <a:srgbClr val="B864B1"/>
                </a:gs>
                <a:gs pos="100000">
                  <a:srgbClr val="B864B1"/>
                </a:gs>
              </a:gsLst>
              <a:lin ang="2700000" scaled="1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texto, foto, hombre, ventana&#10;&#10;El contenido generado por IA puede ser incorrecto.">
            <a:extLst>
              <a:ext uri="{FF2B5EF4-FFF2-40B4-BE49-F238E27FC236}">
                <a16:creationId xmlns:a16="http://schemas.microsoft.com/office/drawing/2014/main" id="{18D42432-23CF-E1D2-DC42-BEB49293BA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" y="2920807"/>
            <a:ext cx="3608071" cy="3781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4BD25-A964-8276-EFC9-22FA411281FE}"/>
              </a:ext>
            </a:extLst>
          </p:cNvPr>
          <p:cNvSpPr txBox="1"/>
          <p:nvPr/>
        </p:nvSpPr>
        <p:spPr>
          <a:xfrm>
            <a:off x="3838575" y="3325386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Zbog</a:t>
            </a:r>
            <a:r>
              <a:rPr lang="es-ES" sz="2000" b="1" dirty="0"/>
              <a:t> toga je </a:t>
            </a:r>
            <a:r>
              <a:rPr lang="es-ES" sz="2000" b="1" dirty="0" err="1"/>
              <a:t>obećao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kćeri</a:t>
            </a:r>
            <a:r>
              <a:rPr lang="es-ES" sz="2000" b="1" dirty="0"/>
              <a:t> </a:t>
            </a:r>
            <a:r>
              <a:rPr lang="es-ES" sz="2000" b="1" dirty="0" err="1"/>
              <a:t>onome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 </a:t>
            </a:r>
            <a:r>
              <a:rPr lang="hr-HR" sz="2000" b="1" dirty="0"/>
              <a:t>bude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Kirjat</a:t>
            </a:r>
            <a:r>
              <a:rPr lang="hr-HR" sz="2000" b="1" dirty="0"/>
              <a:t> S</a:t>
            </a:r>
            <a:r>
              <a:rPr lang="es-ES" sz="2000" b="1" dirty="0" err="1"/>
              <a:t>efer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se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zvao</a:t>
            </a:r>
            <a:r>
              <a:rPr lang="es-ES" sz="2000" b="1" dirty="0"/>
              <a:t> </a:t>
            </a:r>
            <a:r>
              <a:rPr lang="es-ES" sz="2000" b="1" dirty="0" err="1"/>
              <a:t>Debir</a:t>
            </a:r>
            <a:r>
              <a:rPr lang="es-ES" sz="2000" b="1" dirty="0"/>
              <a:t> (Jo</a:t>
            </a:r>
            <a:r>
              <a:rPr lang="hr-HR" sz="2000" b="1" dirty="0"/>
              <a:t>š</a:t>
            </a:r>
            <a:r>
              <a:rPr lang="es-ES" sz="2000" b="1" dirty="0"/>
              <a:t>. 15</a:t>
            </a:r>
            <a:r>
              <a:rPr lang="hr-HR" sz="2000" b="1" dirty="0"/>
              <a:t>,</a:t>
            </a:r>
            <a:r>
              <a:rPr lang="es-ES" sz="2000" b="1" dirty="0"/>
              <a:t>15</a:t>
            </a:r>
            <a:r>
              <a:rPr lang="hr-HR" sz="2000" b="1" dirty="0"/>
              <a:t>.</a:t>
            </a:r>
            <a:r>
              <a:rPr lang="es-ES" sz="2000" b="1" dirty="0"/>
              <a:t>16).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72FFF-AA17-09ED-7C73-8DE5E86E319E}"/>
              </a:ext>
            </a:extLst>
          </p:cNvPr>
          <p:cNvSpPr txBox="1"/>
          <p:nvPr/>
        </p:nvSpPr>
        <p:spPr>
          <a:xfrm>
            <a:off x="192404" y="2402859"/>
            <a:ext cx="8656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Pokazao</a:t>
            </a:r>
            <a:r>
              <a:rPr lang="es-ES" sz="2000" b="1" dirty="0"/>
              <a:t> je da se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, </a:t>
            </a:r>
            <a:r>
              <a:rPr lang="es-ES" sz="2000" b="1" dirty="0" err="1"/>
              <a:t>sada</a:t>
            </a:r>
            <a:r>
              <a:rPr lang="es-ES" sz="2000" b="1" dirty="0"/>
              <a:t> je </a:t>
            </a:r>
            <a:r>
              <a:rPr lang="es-ES" sz="2000" b="1" dirty="0" err="1"/>
              <a:t>želio</a:t>
            </a:r>
            <a:r>
              <a:rPr lang="es-ES" sz="2000" b="1" dirty="0"/>
              <a:t> </a:t>
            </a:r>
            <a:r>
              <a:rPr lang="es-ES" sz="2000" b="1" dirty="0" err="1"/>
              <a:t>pronaći</a:t>
            </a:r>
            <a:r>
              <a:rPr lang="es-ES" sz="2000" b="1" dirty="0"/>
              <a:t> </a:t>
            </a:r>
            <a:r>
              <a:rPr lang="es-ES" sz="2000" b="1" dirty="0" err="1"/>
              <a:t>osobu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prakticira</a:t>
            </a:r>
            <a:r>
              <a:rPr lang="es-ES" sz="2000" b="1" dirty="0"/>
              <a:t> </a:t>
            </a:r>
            <a:r>
              <a:rPr lang="es-ES" sz="2000" b="1" dirty="0" err="1"/>
              <a:t>istu</a:t>
            </a:r>
            <a:r>
              <a:rPr lang="es-ES" sz="2000" b="1" dirty="0"/>
              <a:t> </a:t>
            </a:r>
            <a:r>
              <a:rPr lang="es-ES" sz="2000" b="1" dirty="0" err="1"/>
              <a:t>vjeru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mu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predati</a:t>
            </a:r>
            <a:r>
              <a:rPr lang="es-ES" sz="2000" b="1" dirty="0"/>
              <a:t> </a:t>
            </a:r>
            <a:r>
              <a:rPr lang="es-ES" sz="2000" b="1" dirty="0" err="1"/>
              <a:t>baklju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047D58-A483-F830-52A6-23A9827EB4DF}"/>
              </a:ext>
            </a:extLst>
          </p:cNvPr>
          <p:cNvSpPr txBox="1"/>
          <p:nvPr/>
        </p:nvSpPr>
        <p:spPr>
          <a:xfrm>
            <a:off x="3838575" y="5341322"/>
            <a:ext cx="6096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j</a:t>
            </a:r>
            <a:r>
              <a:rPr lang="es-ES" sz="2000" b="1" dirty="0"/>
              <a:t>e </a:t>
            </a:r>
            <a:r>
              <a:rPr lang="es-ES" sz="2000" b="1" dirty="0" err="1"/>
              <a:t>oženio</a:t>
            </a:r>
            <a:r>
              <a:rPr lang="es-ES" sz="2000" b="1" dirty="0"/>
              <a:t> </a:t>
            </a:r>
            <a:r>
              <a:rPr lang="hr-HR" sz="2000" b="1" dirty="0"/>
              <a:t>Kalebova</a:t>
            </a:r>
            <a:r>
              <a:rPr lang="es-ES" sz="2000" b="1" dirty="0"/>
              <a:t> </a:t>
            </a:r>
            <a:r>
              <a:rPr lang="es-ES" sz="2000" b="1" dirty="0" err="1"/>
              <a:t>kćer</a:t>
            </a:r>
            <a:r>
              <a:rPr lang="es-ES" sz="2000" b="1" dirty="0"/>
              <a:t> A</a:t>
            </a:r>
            <a:r>
              <a:rPr lang="hr-HR" sz="2000" b="1" dirty="0"/>
              <a:t>ksu</a:t>
            </a:r>
            <a:r>
              <a:rPr lang="es-ES" sz="2000" b="1" dirty="0"/>
              <a:t>, </a:t>
            </a:r>
            <a:r>
              <a:rPr lang="es-ES" sz="2000" b="1" dirty="0" err="1"/>
              <a:t>uvjerio</a:t>
            </a:r>
            <a:r>
              <a:rPr lang="es-ES" sz="2000" b="1" dirty="0"/>
              <a:t> je </a:t>
            </a:r>
            <a:r>
              <a:rPr lang="es-ES" sz="2000" b="1" dirty="0" err="1"/>
              <a:t>njezina</a:t>
            </a:r>
            <a:r>
              <a:rPr lang="es-ES" sz="2000" b="1" dirty="0"/>
              <a:t> oca da mu </a:t>
            </a:r>
            <a:r>
              <a:rPr lang="es-ES" sz="2000" b="1" dirty="0" err="1"/>
              <a:t>dopusti</a:t>
            </a:r>
            <a:r>
              <a:rPr lang="es-ES" sz="2000" b="1" dirty="0"/>
              <a:t> da </a:t>
            </a:r>
            <a:r>
              <a:rPr lang="es-ES" sz="2000" b="1" dirty="0" err="1"/>
              <a:t>proširi</a:t>
            </a:r>
            <a:r>
              <a:rPr lang="es-ES" sz="2000" b="1" dirty="0"/>
              <a:t> </a:t>
            </a:r>
            <a:r>
              <a:rPr lang="es-ES" sz="2000" b="1" dirty="0" err="1"/>
              <a:t>osvojeno</a:t>
            </a:r>
            <a:r>
              <a:rPr lang="es-ES" sz="2000" b="1" dirty="0"/>
              <a:t> </a:t>
            </a:r>
            <a:r>
              <a:rPr lang="es-ES" sz="2000" b="1" dirty="0" err="1"/>
              <a:t>područje</a:t>
            </a:r>
            <a:r>
              <a:rPr lang="es-ES" sz="2000" b="1" dirty="0"/>
              <a:t> (Još.15</a:t>
            </a:r>
            <a:r>
              <a:rPr lang="hr-HR" sz="2000" b="1" dirty="0"/>
              <a:t>,</a:t>
            </a:r>
            <a:r>
              <a:rPr lang="es-ES" sz="2000" b="1" dirty="0"/>
              <a:t>18</a:t>
            </a:r>
            <a:r>
              <a:rPr lang="hr-HR" sz="2000" b="1" dirty="0"/>
              <a:t>.</a:t>
            </a:r>
            <a:r>
              <a:rPr lang="es-ES" sz="2000" b="1" dirty="0"/>
              <a:t>19), </a:t>
            </a:r>
            <a:r>
              <a:rPr lang="es-ES" sz="2000" b="1" dirty="0" err="1"/>
              <a:t>čime</a:t>
            </a:r>
            <a:r>
              <a:rPr lang="es-ES" sz="2000" b="1" dirty="0"/>
              <a:t> se </a:t>
            </a:r>
            <a:r>
              <a:rPr lang="es-ES" sz="2000" b="1" dirty="0" err="1"/>
              <a:t>dokazao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dostojan</a:t>
            </a:r>
            <a:r>
              <a:rPr lang="es-ES" sz="2000" b="1" dirty="0"/>
              <a:t> </a:t>
            </a:r>
            <a:r>
              <a:rPr lang="es-ES" sz="2000" b="1" dirty="0" err="1"/>
              <a:t>nasljednik</a:t>
            </a:r>
            <a:r>
              <a:rPr lang="es-ES" sz="2000" b="1" dirty="0"/>
              <a:t> </a:t>
            </a:r>
            <a:r>
              <a:rPr lang="hr-HR" sz="2000" b="1" dirty="0"/>
              <a:t>K</a:t>
            </a:r>
            <a:r>
              <a:rPr lang="es-ES" sz="2000" b="1" dirty="0" err="1"/>
              <a:t>aleba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1DF125-FCE1-16BC-BD6F-6F158B8686F4}"/>
              </a:ext>
            </a:extLst>
          </p:cNvPr>
          <p:cNvSpPr txBox="1"/>
          <p:nvPr/>
        </p:nvSpPr>
        <p:spPr>
          <a:xfrm>
            <a:off x="3838575" y="4341049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nećak</a:t>
            </a:r>
            <a:r>
              <a:rPr lang="es-ES" sz="2000" b="1" dirty="0"/>
              <a:t> Otniel bio je </a:t>
            </a:r>
            <a:r>
              <a:rPr lang="es-ES" sz="2000" b="1" dirty="0" err="1"/>
              <a:t>hrabar</a:t>
            </a:r>
            <a:r>
              <a:rPr lang="es-ES" sz="2000" b="1" dirty="0"/>
              <a:t> </a:t>
            </a:r>
            <a:r>
              <a:rPr lang="es-ES" sz="2000" b="1" dirty="0" err="1"/>
              <a:t>čovjek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 </a:t>
            </a:r>
            <a:r>
              <a:rPr lang="hr-HR" sz="2000" b="1" dirty="0"/>
              <a:t>Kirijat Sefer </a:t>
            </a:r>
            <a:r>
              <a:rPr lang="es-ES" sz="2000" b="1" dirty="0"/>
              <a:t>i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sudac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es-ES" sz="2000" b="1" dirty="0" err="1"/>
              <a:t>Još</a:t>
            </a:r>
            <a:r>
              <a:rPr lang="es-ES" sz="2000" b="1" dirty="0"/>
              <a:t>. 15</a:t>
            </a:r>
            <a:r>
              <a:rPr lang="hr-HR" sz="2000" b="1" dirty="0"/>
              <a:t>,</a:t>
            </a:r>
            <a:r>
              <a:rPr lang="es-ES" sz="2000" b="1" dirty="0"/>
              <a:t>17; </a:t>
            </a:r>
            <a:r>
              <a:rPr lang="es-ES" sz="2000" b="1" dirty="0" err="1"/>
              <a:t>Suci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9-11).</a:t>
            </a:r>
          </a:p>
        </p:txBody>
      </p:sp>
    </p:spTree>
    <p:extLst>
      <p:ext uri="{BB962C8B-B14F-4D97-AF65-F5344CB8AC3E}">
        <p14:creationId xmlns:p14="http://schemas.microsoft.com/office/powerpoint/2010/main" val="34313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14" grpId="0"/>
      <p:bldP spid="4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2425</Words>
  <Application>Microsoft Office PowerPoint</Application>
  <PresentationFormat>Panorámica</PresentationFormat>
  <Paragraphs>109</Paragraphs>
  <Slides>19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Calibri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60</cp:revision>
  <dcterms:created xsi:type="dcterms:W3CDTF">2025-10-19T08:16:14Z</dcterms:created>
  <dcterms:modified xsi:type="dcterms:W3CDTF">2025-10-26T14:35:10Z</dcterms:modified>
</cp:coreProperties>
</file>