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2"/>
  </p:notesMasterIdLst>
  <p:sldIdLst>
    <p:sldId id="396" r:id="rId6"/>
    <p:sldId id="388" r:id="rId7"/>
    <p:sldId id="473" r:id="rId8"/>
    <p:sldId id="308" r:id="rId9"/>
    <p:sldId id="257" r:id="rId10"/>
    <p:sldId id="258" r:id="rId11"/>
    <p:sldId id="313" r:id="rId12"/>
    <p:sldId id="260" r:id="rId13"/>
    <p:sldId id="261" r:id="rId14"/>
    <p:sldId id="262" r:id="rId15"/>
    <p:sldId id="309" r:id="rId16"/>
    <p:sldId id="474" r:id="rId17"/>
    <p:sldId id="408" r:id="rId18"/>
    <p:sldId id="390" r:id="rId19"/>
    <p:sldId id="472" r:id="rId20"/>
    <p:sldId id="471"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100" d="100"/>
          <a:sy n="100" d="100"/>
        </p:scale>
        <p:origin x="84" y="1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sr-Latn-RS" sz="2200" b="1" noProof="0" dirty="0"/>
            <a:t>Ne ženi se stanovnicima te zemlje </a:t>
          </a:r>
          <a:br>
            <a:rPr lang="sr-Latn-RS" sz="2200" b="1" noProof="0" dirty="0"/>
          </a:br>
          <a:r>
            <a:rPr lang="sr-Latn-RS" sz="2200" b="1" noProof="0" dirty="0"/>
            <a:t>(Jošua 23,7a).</a:t>
          </a:r>
        </a:p>
      </dgm:t>
    </dgm:pt>
    <dgm:pt modelId="{5BA85A58-277E-4094-B21B-83A9A1E17FD7}" type="parTrans" cxnId="{FF2B0B08-B13E-4F7F-8C10-EC705C4274E7}">
      <dgm:prSet/>
      <dgm:spPr/>
      <dgm:t>
        <a:bodyPr/>
        <a:lstStyle/>
        <a:p>
          <a:endParaRPr lang="es-ES" sz="2200" b="1">
            <a:solidFill>
              <a:schemeClr val="tx1"/>
            </a:solidFill>
          </a:endParaRPr>
        </a:p>
      </dgm:t>
    </dgm:pt>
    <dgm:pt modelId="{81DB2993-86FF-4F5E-9AEE-5252505D4749}" type="sibTrans" cxnId="{FF2B0B08-B13E-4F7F-8C10-EC705C4274E7}">
      <dgm:prSet/>
      <dgm:spPr/>
      <dgm:t>
        <a:bodyPr/>
        <a:lstStyle/>
        <a:p>
          <a:endParaRPr lang="es-ES" sz="22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sr-Latn-RS" sz="2200" b="1" noProof="0" dirty="0"/>
            <a:t>Ne spominjite imena njihovih bogova </a:t>
          </a:r>
          <a:br>
            <a:rPr lang="sr-Latn-RS" sz="2200" b="1" noProof="0" dirty="0"/>
          </a:br>
          <a:r>
            <a:rPr lang="sr-Latn-RS" sz="2200" b="1" noProof="0" dirty="0"/>
            <a:t>(Jošua 23,7b).</a:t>
          </a:r>
        </a:p>
      </dgm:t>
    </dgm:pt>
    <dgm:pt modelId="{D72DBB42-CA18-48C8-83E8-3F3788514FD0}" type="parTrans" cxnId="{0C833FDB-DA3D-4D4F-8DD4-DB4F2AC069BF}">
      <dgm:prSet/>
      <dgm:spPr/>
      <dgm:t>
        <a:bodyPr/>
        <a:lstStyle/>
        <a:p>
          <a:endParaRPr lang="es-ES" sz="2200" b="1">
            <a:solidFill>
              <a:schemeClr val="tx1"/>
            </a:solidFill>
          </a:endParaRPr>
        </a:p>
      </dgm:t>
    </dgm:pt>
    <dgm:pt modelId="{8823EC6C-164B-4F8F-9A6C-4CB4AC0C78B8}" type="sibTrans" cxnId="{0C833FDB-DA3D-4D4F-8DD4-DB4F2AC069BF}">
      <dgm:prSet/>
      <dgm:spPr/>
      <dgm:t>
        <a:bodyPr/>
        <a:lstStyle/>
        <a:p>
          <a:endParaRPr lang="es-ES" sz="22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sr-Latn-RS" sz="2200" b="1" noProof="0" dirty="0"/>
            <a:t>Da se ne klanjaju njihovim bogovima (Jošua 23,7c).</a:t>
          </a:r>
        </a:p>
      </dgm:t>
    </dgm:pt>
    <dgm:pt modelId="{BC42AEC9-3F96-4C98-A316-6296567E6F9E}" type="parTrans" cxnId="{12308833-423D-428B-832B-70F7B62CCD4E}">
      <dgm:prSet/>
      <dgm:spPr/>
      <dgm:t>
        <a:bodyPr/>
        <a:lstStyle/>
        <a:p>
          <a:endParaRPr lang="es-ES" sz="2200" b="1">
            <a:solidFill>
              <a:schemeClr val="tx1"/>
            </a:solidFill>
          </a:endParaRPr>
        </a:p>
      </dgm:t>
    </dgm:pt>
    <dgm:pt modelId="{05D52511-7A71-439F-908E-F4CA6F3C6667}" type="sibTrans" cxnId="{12308833-423D-428B-832B-70F7B62CCD4E}">
      <dgm:prSet/>
      <dgm:spPr/>
      <dgm:t>
        <a:bodyPr/>
        <a:lstStyle/>
        <a:p>
          <a:endParaRPr lang="es-ES" sz="22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custLinFactNeighborX="543" custLinFactNeighborY="-26594"/>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custLinFactNeighborX="25" custLinFactNeighborY="-8768"/>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custLinFactNeighborX="543" custLinFactNeighborY="-6396"/>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694951"/>
          <a:ext cx="5582463" cy="60952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Da se ne klanjaju njihovim bogovima (Jošua 23,7c).</a:t>
          </a:r>
        </a:p>
      </dsp:txBody>
      <dsp:txXfrm>
        <a:off x="0" y="1694951"/>
        <a:ext cx="5582463" cy="609524"/>
      </dsp:txXfrm>
    </dsp:sp>
    <dsp:sp modelId="{4A2981D8-ED82-4DD0-9931-C7C413BEB15C}">
      <dsp:nvSpPr>
        <dsp:cNvPr id="0" name=""/>
        <dsp:cNvSpPr/>
      </dsp:nvSpPr>
      <dsp:spPr>
        <a:xfrm rot="10800000">
          <a:off x="0" y="846546"/>
          <a:ext cx="5582463" cy="937448"/>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Ne spominjite imena njihovih bogova </a:t>
          </a:r>
          <a:br>
            <a:rPr lang="sr-Latn-RS" sz="2200" b="1" kern="1200" noProof="0" dirty="0"/>
          </a:br>
          <a:r>
            <a:rPr lang="sr-Latn-RS" sz="2200" b="1" kern="1200" noProof="0" dirty="0"/>
            <a:t>(Jošua 23,7b).</a:t>
          </a:r>
        </a:p>
      </dsp:txBody>
      <dsp:txXfrm rot="10800000">
        <a:off x="0" y="846546"/>
        <a:ext cx="5582463" cy="609126"/>
      </dsp:txXfrm>
    </dsp:sp>
    <dsp:sp modelId="{04504CCF-E609-403F-BDD7-9DC328702048}">
      <dsp:nvSpPr>
        <dsp:cNvPr id="0" name=""/>
        <dsp:cNvSpPr/>
      </dsp:nvSpPr>
      <dsp:spPr>
        <a:xfrm rot="10800000">
          <a:off x="0" y="0"/>
          <a:ext cx="5582463" cy="937448"/>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Ne ženi se stanovnicima te zemlje </a:t>
          </a:r>
          <a:br>
            <a:rPr lang="sr-Latn-RS" sz="2200" b="1" kern="1200" noProof="0" dirty="0"/>
          </a:br>
          <a:r>
            <a:rPr lang="sr-Latn-RS" sz="2200" b="1" kern="1200" noProof="0" dirty="0"/>
            <a:t>(Jošua 23,7a).</a:t>
          </a:r>
        </a:p>
      </dsp:txBody>
      <dsp:txXfrm rot="10800000">
        <a:off x="0" y="0"/>
        <a:ext cx="5582463" cy="609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1A319-AFD4-4EAB-BB3C-61EA68822BA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80230-59DA-4A1D-A38A-BDD01687B14B}" type="slidenum">
              <a:rPr lang="en-US" smtClean="0"/>
              <a:t>‹Nº›</a:t>
            </a:fld>
            <a:endParaRPr lang="en-US"/>
          </a:p>
        </p:txBody>
      </p:sp>
    </p:spTree>
    <p:extLst>
      <p:ext uri="{BB962C8B-B14F-4D97-AF65-F5344CB8AC3E}">
        <p14:creationId xmlns:p14="http://schemas.microsoft.com/office/powerpoint/2010/main" val="269991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74206C4-39E9-FAA0-C8CE-BEDDECDB0E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1146552"/>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6615278"/>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1964141"/>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39415534"/>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7668293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4087903"/>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255931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5465533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857806"/>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82826243"/>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12374570"/>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6476233"/>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05936711"/>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1708974"/>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63286855"/>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02829822"/>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1007368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3452170"/>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2353590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06344351"/>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6188914"/>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85599606"/>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99236177"/>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7963814"/>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812319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740464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2546918"/>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59729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9595760"/>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6493297"/>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65152017"/>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69141410"/>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305856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78347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25058221"/>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0634119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6466235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0724223"/>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29549433"/>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04/12/2025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04/12/2025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501908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5617972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5812272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2.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0" y="-76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POUKE O VJERI</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IZ KNJIGE JO</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UE NUNOVA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2025.</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en-US" sz="2000" b="1" dirty="0">
                <a:solidFill>
                  <a:srgbClr val="DDDDDD"/>
                </a:solidFill>
                <a:effectLst>
                  <a:outerShdw blurRad="38100" dist="38100" dir="2700000" algn="tl">
                    <a:srgbClr val="000000">
                      <a:alpha val="43137"/>
                    </a:srgbClr>
                  </a:outerShdw>
                </a:effectLst>
              </a:rPr>
              <a:t>20</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prosinca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2025</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FEA5DE04-F7B4-F50F-C0AB-94AE95399F51}"/>
              </a:ext>
            </a:extLst>
          </p:cNvPr>
          <p:cNvPicPr>
            <a:picLocks noChangeAspect="1"/>
          </p:cNvPicPr>
          <p:nvPr/>
        </p:nvPicPr>
        <p:blipFill>
          <a:blip r:embed="rId3"/>
          <a:stretch>
            <a:fillRect/>
          </a:stretch>
        </p:blipFill>
        <p:spPr>
          <a:xfrm>
            <a:off x="-1" y="924233"/>
            <a:ext cx="12309987" cy="5318214"/>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noProof="0" dirty="0">
                <a:ln/>
                <a:solidFill>
                  <a:schemeClr val="tx2">
                    <a:lumMod val="40000"/>
                    <a:lumOff val="60000"/>
                  </a:schemeClr>
                </a:solidFill>
              </a:rPr>
              <a:t>KAZNA ZA NEVJERSTVO</a:t>
            </a: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1015663"/>
          </a:xfrm>
          <a:prstGeom prst="rect">
            <a:avLst/>
          </a:prstGeom>
          <a:noFill/>
        </p:spPr>
        <p:txBody>
          <a:bodyPr wrap="square">
            <a:spAutoFit/>
          </a:bodyPr>
          <a:lstStyle/>
          <a:p>
            <a:pPr algn="ctr"/>
            <a:r>
              <a:rPr lang="sr-Latn-RS" sz="2000" b="1" dirty="0">
                <a:solidFill>
                  <a:srgbClr val="FFFF99"/>
                </a:solidFill>
                <a:effectLst>
                  <a:outerShdw blurRad="38100" dist="38100" dir="2700000" algn="tl">
                    <a:srgbClr val="000000">
                      <a:alpha val="43137"/>
                    </a:srgbClr>
                  </a:outerShdw>
                </a:effectLst>
                <a:latin typeface="Comic Sans MS" panose="030F0702030302020204" pitchFamily="66" charset="0"/>
              </a:rPr>
              <a:t>„I kao što vam se ispunilo svako obečanje što vam ga je dao Jahve, Bog vaš, tako će Jahve ispuniti i svaku prijetnju, dok vas ne izbriše s lica ove dobre zemlje, koju vam je dao Jahve Bog vaš.“ </a:t>
            </a:r>
            <a:r>
              <a:rPr lang="sr-Latn-RS" sz="1600" b="1" noProof="0"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FFFF99"/>
                </a:solidFill>
                <a:effectLst>
                  <a:outerShdw blurRad="38100" dist="38100" dir="2700000" algn="tl">
                    <a:srgbClr val="000000">
                      <a:alpha val="43137"/>
                    </a:srgbClr>
                  </a:outerShdw>
                </a:effectLst>
                <a:latin typeface="Comic Sans MS" panose="030F0702030302020204" pitchFamily="66" charset="0"/>
              </a:rPr>
              <a:t>Jošua</a:t>
            </a:r>
            <a:r>
              <a:rPr lang="sr-Latn-RS" sz="1600" b="1" noProof="0" dirty="0">
                <a:solidFill>
                  <a:srgbClr val="FFFF99"/>
                </a:solidFill>
                <a:effectLst>
                  <a:outerShdw blurRad="38100" dist="38100" dir="2700000" algn="tl">
                    <a:srgbClr val="000000">
                      <a:alpha val="43137"/>
                    </a:srgbClr>
                  </a:outerShdw>
                </a:effectLst>
                <a:latin typeface="Comic Sans MS" panose="030F0702030302020204" pitchFamily="66" charset="0"/>
              </a:rPr>
              <a:t> 23,15)</a:t>
            </a:r>
            <a:endParaRPr lang="sr-Latn-RS" sz="2000" b="1" noProof="0"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30419" y="1766529"/>
            <a:ext cx="8305581" cy="769441"/>
          </a:xfrm>
          <a:prstGeom prst="rect">
            <a:avLst/>
          </a:prstGeom>
          <a:noFill/>
        </p:spPr>
        <p:txBody>
          <a:bodyPr wrap="square" rtlCol="0">
            <a:spAutoFit/>
          </a:bodyPr>
          <a:lstStyle/>
          <a:p>
            <a:pPr>
              <a:spcBef>
                <a:spcPts val="600"/>
              </a:spcBef>
            </a:pPr>
            <a:r>
              <a:rPr lang="sr-Latn-RS" sz="2200" b="1" dirty="0">
                <a:solidFill>
                  <a:schemeClr val="bg1"/>
                </a:solidFill>
                <a:effectLst>
                  <a:glow rad="127000">
                    <a:srgbClr val="8E0025"/>
                  </a:glow>
                  <a:outerShdw blurRad="38100" dist="38100" dir="2700000" algn="tl">
                    <a:srgbClr val="000000">
                      <a:alpha val="43137"/>
                    </a:srgbClr>
                  </a:outerShdw>
                </a:effectLst>
              </a:rPr>
              <a:t>Jošua završava svoj govor oštrim upozorenjem o posljedicama neposlušnosti: Božjem gnjevu (Jošua 23,15.16).</a:t>
            </a:r>
            <a:endParaRPr lang="sr-Latn-RS" sz="2200" b="1" noProof="0" dirty="0">
              <a:solidFill>
                <a:schemeClr val="bg1"/>
              </a:solidFill>
              <a:effectLst>
                <a:glow rad="127000">
                  <a:srgbClr val="8E0025"/>
                </a:glow>
                <a:outerShdw blurRad="38100" dist="38100" dir="2700000" algn="tl">
                  <a:srgbClr val="000000">
                    <a:alpha val="43137"/>
                  </a:srgbClr>
                </a:outerShdw>
              </a:effectLst>
            </a:endParaRP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693901" y="3660069"/>
            <a:ext cx="4685810" cy="1446550"/>
          </a:xfrm>
          <a:prstGeom prst="rect">
            <a:avLst/>
          </a:prstGeom>
          <a:noFill/>
        </p:spPr>
        <p:txBody>
          <a:bodyPr wrap="square">
            <a:spAutoFit/>
          </a:bodyPr>
          <a:lstStyle/>
          <a:p>
            <a:pPr>
              <a:spcBef>
                <a:spcPts val="600"/>
              </a:spcBef>
            </a:pPr>
            <a:r>
              <a:rPr lang="sr-Latn-RS" sz="2200" b="1" dirty="0">
                <a:solidFill>
                  <a:schemeClr val="bg1"/>
                </a:solidFill>
                <a:effectLst>
                  <a:glow rad="127000">
                    <a:srgbClr val="8E0025"/>
                  </a:glow>
                  <a:outerShdw blurRad="38100" dist="38100" dir="2700000" algn="tl">
                    <a:srgbClr val="000000">
                      <a:alpha val="43137"/>
                    </a:srgbClr>
                  </a:outerShdw>
                </a:effectLst>
              </a:rPr>
              <a:t>Ista ljubav koja je navela Boga da nam da Sina pokazuje se u gnjevu prema onima koji se tvrdoglavo drže grijeha (Ivan 3,16; Rim. 2,5).</a:t>
            </a:r>
            <a:endParaRPr lang="sr-Latn-RS" sz="2200" b="1" noProof="0" dirty="0">
              <a:solidFill>
                <a:schemeClr val="bg1"/>
              </a:solidFill>
              <a:effectLst>
                <a:glow rad="127000">
                  <a:srgbClr val="8E0025"/>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1107996"/>
          </a:xfrm>
          <a:prstGeom prst="rect">
            <a:avLst/>
          </a:prstGeom>
          <a:noFill/>
        </p:spPr>
        <p:txBody>
          <a:bodyPr wrap="square">
            <a:spAutoFit/>
          </a:bodyPr>
          <a:lstStyle/>
          <a:p>
            <a:pPr>
              <a:spcBef>
                <a:spcPts val="600"/>
              </a:spcBef>
            </a:pPr>
            <a:r>
              <a:rPr lang="sr-Latn-RS" sz="2200" b="1" dirty="0">
                <a:solidFill>
                  <a:schemeClr val="bg1"/>
                </a:solidFill>
                <a:effectLst>
                  <a:glow rad="127000">
                    <a:srgbClr val="8E0025"/>
                  </a:glow>
                  <a:outerShdw blurRad="38100" dist="38100" dir="2700000" algn="tl">
                    <a:srgbClr val="000000">
                      <a:alpha val="43137"/>
                    </a:srgbClr>
                  </a:outerShdw>
                </a:effectLst>
              </a:rPr>
              <a:t>Kao što su se Gospodnja obećanja u vezi s blagoslovom Izraela vjerno ispunila, tako bi se i prokletstva saveza ispunila ako bi ga Izraelci prekršili.</a:t>
            </a:r>
            <a:endParaRPr lang="sr-Latn-RS" sz="2200" b="1" noProof="0" dirty="0">
              <a:solidFill>
                <a:schemeClr val="bg1"/>
              </a:solidFill>
              <a:effectLst>
                <a:glow rad="127000">
                  <a:srgbClr val="8E0025"/>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672880" y="5051403"/>
            <a:ext cx="4577742" cy="1785104"/>
          </a:xfrm>
          <a:prstGeom prst="rect">
            <a:avLst/>
          </a:prstGeom>
          <a:noFill/>
        </p:spPr>
        <p:txBody>
          <a:bodyPr wrap="square">
            <a:spAutoFit/>
          </a:bodyPr>
          <a:lstStyle/>
          <a:p>
            <a:pPr>
              <a:spcBef>
                <a:spcPts val="600"/>
              </a:spcBef>
            </a:pPr>
            <a:r>
              <a:rPr lang="sr-Latn-RS" sz="2200" b="1" dirty="0">
                <a:solidFill>
                  <a:schemeClr val="bg1"/>
                </a:solidFill>
                <a:effectLst>
                  <a:glow rad="127000">
                    <a:srgbClr val="8E0025"/>
                  </a:glow>
                  <a:outerShdw blurRad="38100" dist="38100" dir="2700000" algn="tl">
                    <a:srgbClr val="000000">
                      <a:alpha val="43137"/>
                    </a:srgbClr>
                  </a:outerShdw>
                </a:effectLst>
              </a:rPr>
              <a:t>Izrael je zakazao i pretrpio svoju kaznu. Mi danas imamo priliku  napisati drugačiju priču: ostati vjerni i prebivati u Njegovoj ljubavi (Ivan 15,9).</a:t>
            </a:r>
            <a:endParaRPr lang="sr-Latn-RS" sz="2200" b="1" noProof="0" dirty="0">
              <a:solidFill>
                <a:schemeClr val="bg1"/>
              </a:solidFill>
              <a:effectLst>
                <a:glow rad="127000">
                  <a:srgbClr val="8E0025"/>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056640" y="853440"/>
            <a:ext cx="9903668" cy="5401479"/>
          </a:xfrm>
          <a:prstGeom prst="rect">
            <a:avLst/>
          </a:prstGeom>
          <a:noFill/>
        </p:spPr>
        <p:txBody>
          <a:bodyPr wrap="square">
            <a:spAutoFit/>
          </a:bodyPr>
          <a:lstStyle/>
          <a:p>
            <a:pPr algn="just">
              <a:spcBef>
                <a:spcPts val="600"/>
              </a:spcBef>
            </a:pPr>
            <a:r>
              <a:rPr lang="sr-Latn-RS" sz="3400" b="1" noProof="0" dirty="0">
                <a:latin typeface="Constantia" panose="02030602050306030303" pitchFamily="18" charset="0"/>
              </a:rPr>
              <a:t>„</a:t>
            </a:r>
            <a:r>
              <a:rPr lang="sr-Latn-RS" sz="3400" b="1" dirty="0">
                <a:latin typeface="Constantia" panose="02030602050306030303" pitchFamily="18" charset="0"/>
              </a:rPr>
              <a:t>Sva vaša sreća, mir, radost i uspjeh u ovom životu ovise o istinskoj i pouzdanoj vjeri u Boga. Ova vjera će nadahnuti istinsku poslušnost Božjim zapovijedima. Vaše znanje o Bogu i vjera u Njega najmoćnija su prepreka svemu zlu i motiv za svako dobro.
Vjerujte u Isusa kao Onoga koji vam oprašta grijehe, koji želi da budete sretni u palačama koje vam je pripremio. Želi da živite u Njegovoj prisutnosti, da imate vječni život i krunu slave."</a:t>
            </a:r>
            <a:endParaRPr lang="sr-Latn-RS" sz="3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A1B01EC7-5340-647C-7D47-F3B0FF52ABB0}"/>
              </a:ext>
            </a:extLst>
          </p:cNvPr>
          <p:cNvSpPr txBox="1"/>
          <p:nvPr/>
        </p:nvSpPr>
        <p:spPr>
          <a:xfrm>
            <a:off x="5105668" y="168283"/>
            <a:ext cx="5854639" cy="338554"/>
          </a:xfrm>
          <a:prstGeom prst="rect">
            <a:avLst/>
          </a:prstGeom>
          <a:noFill/>
        </p:spPr>
        <p:txBody>
          <a:bodyPr wrap="square" rtlCol="0">
            <a:spAutoFit/>
          </a:bodyPr>
          <a:lstStyle/>
          <a:p>
            <a:pPr algn="r"/>
            <a:r>
              <a:rPr lang="sr-Latn-RS" sz="1600" b="1" noProof="0" dirty="0"/>
              <a:t>Ellen G. White, </a:t>
            </a:r>
            <a:r>
              <a:rPr lang="sr-Latn-RS" sz="1600" i="1" noProof="0" dirty="0"/>
              <a:t>Poruke mladima, </a:t>
            </a:r>
            <a:r>
              <a:rPr lang="sr-Latn-RS" sz="1600" b="1" noProof="0" dirty="0"/>
              <a:t>str. 29</a:t>
            </a:r>
            <a:r>
              <a:rPr lang="en-US" sz="1600" b="1" dirty="0"/>
              <a:t>1.</a:t>
            </a:r>
            <a:r>
              <a:rPr lang="en-US" sz="1600" b="1" noProof="0" dirty="0"/>
              <a:t> u </a:t>
            </a:r>
            <a:r>
              <a:rPr lang="en-US" sz="1600" b="1" noProof="0" dirty="0" err="1"/>
              <a:t>izvorniku</a:t>
            </a:r>
            <a:r>
              <a:rPr lang="en-US" sz="1600" b="1" noProof="0" dirty="0"/>
              <a:t>.</a:t>
            </a:r>
            <a:endParaRPr lang="sr-Latn-RS" sz="1600" b="1" noProof="0" dirty="0"/>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1" y="3429000"/>
            <a:ext cx="12192000"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Završni govori J</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o</a:t>
            </a:r>
            <a:r>
              <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šue u knjizi predstavljaju njenu teološku srž. Glavna poruka se može sažeti u tri riječi: „Bog je vjeran“. Pošto je On također moćan, nijedno od Njegovih obećanja ne može iznevjeriti. Knjiga predstavlja biblijsku perspektivu da povijest napreduje u skladu s Božjom suverenom namjerom, bez obzira na odgovor Izraela. Međutim, ističe se da Izrael također mora biti vjeran da bi primio </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i održao Božje blagoslove. Nažalost, naredni naraštaji nisu poslušali ovo upozorenje, kao što je prikazano u kanonskom tijeku Svetog pisma. U ovom kontekstu, knjige Jošua i Suci predstavljaju dvije strane istog novčića: prva je Božja nepokolebljiva vjernost, a druga je uporna nevjernost Izraela.</a:t>
            </a:r>
            <a:endPar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408224316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”Bog je vjeran”,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Bog je vjeran</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628383"/>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 Tim.</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2,11-13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Kakvu sliku Boga pruža ovaj tekst? Kako se te riječi mogu primijeniti ne samo na Obećanu zemlju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u </a:t>
            </a:r>
            <a:r>
              <a:rPr lang="sr-Latn-RS" sz="1400" b="1" dirty="0">
                <a:solidFill>
                  <a:srgbClr val="FFFFFF"/>
                </a:solidFill>
                <a:latin typeface="Arial"/>
                <a:cs typeface="Arial" charset="0"/>
              </a:rPr>
              <a:t>povijesn</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om smislu, već i na realnost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našeg spasenja?</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Kor. 10,13; 2. Kor. 1,18-20.</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Božja vjernost u držanju obećanja uliva povjerenje da neće ni u buduće iznevjeriti?</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Jošua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25,1-5.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Na koje pojedinosti se u svom uvodu </a:t>
            </a:r>
            <a:r>
              <a:rPr lang="hr-HR" sz="1400" b="1" dirty="0">
                <a:solidFill>
                  <a:srgbClr val="FFFFFF"/>
                </a:solidFill>
                <a:latin typeface="Arial"/>
                <a:cs typeface="Arial" charset="0"/>
              </a:rPr>
              <a:t>Jošua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posebno usredotočuje?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Jošua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23,10; Kol.2,15; 2. Kor. 10,3-5; Ef.6,11-18</a:t>
            </a:r>
            <a:r>
              <a:rPr kumimoji="0" lang="hr-HR" sz="1400" b="0" i="1" u="none" strike="noStrike" kern="1200" cap="none" spc="0" normalizeH="0" baseline="0" noProof="0" dirty="0">
                <a:ln>
                  <a:noFill/>
                </a:ln>
                <a:solidFill>
                  <a:srgbClr val="FFFFFF"/>
                </a:solidFill>
                <a:effectLst/>
                <a:uLnTx/>
                <a:uFillTx/>
                <a:latin typeface="Arial"/>
                <a:cs typeface="Arial" charset="0"/>
              </a:rPr>
              <a:t>. </a:t>
            </a:r>
            <a:r>
              <a:rPr kumimoji="0" lang="hr-HR" sz="1400" b="1" i="0" u="none" strike="noStrike" kern="1200" cap="none" spc="0" normalizeH="0" baseline="0" noProof="0" dirty="0">
                <a:ln>
                  <a:noFill/>
                </a:ln>
                <a:solidFill>
                  <a:srgbClr val="FFFFFF"/>
                </a:solidFill>
                <a:effectLst/>
                <a:uLnTx/>
                <a:uFillTx/>
                <a:latin typeface="Arial"/>
                <a:cs typeface="Arial" charset="0"/>
              </a:rPr>
              <a:t>Koje su sličnosti u načinu osvajanja Kanaana pod </a:t>
            </a:r>
            <a:r>
              <a:rPr lang="hr-HR" sz="1400" b="1" dirty="0">
                <a:solidFill>
                  <a:srgbClr val="FFFFFF"/>
                </a:solidFill>
                <a:latin typeface="Arial"/>
                <a:cs typeface="Arial" charset="0"/>
              </a:rPr>
              <a:t>Jošuom</a:t>
            </a:r>
            <a:r>
              <a:rPr kumimoji="0" lang="hr-HR" sz="1400" b="1" i="0" u="none" strike="noStrike" kern="1200" cap="none" spc="0" normalizeH="0" baseline="0" noProof="0" dirty="0">
                <a:ln>
                  <a:noFill/>
                </a:ln>
                <a:solidFill>
                  <a:srgbClr val="FFFFFF"/>
                </a:solidFill>
                <a:effectLst/>
                <a:uLnTx/>
                <a:uFillTx/>
                <a:latin typeface="Arial"/>
                <a:cs typeface="Arial" charset="0"/>
              </a:rPr>
              <a:t> i na koji način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baseline="0" noProof="0" dirty="0">
                <a:ln>
                  <a:noFill/>
                </a:ln>
                <a:solidFill>
                  <a:srgbClr val="FFFFFF"/>
                </a:solidFill>
                <a:effectLst/>
                <a:uLnTx/>
                <a:uFillTx/>
                <a:latin typeface="Arial"/>
                <a:cs typeface="Arial" charset="0"/>
              </a:rPr>
              <a:t>                       </a:t>
            </a:r>
            <a:r>
              <a:rPr kumimoji="0" lang="en-US" sz="1400" b="1" i="0" u="none" strike="noStrike" kern="1200" cap="none" spc="0" normalizeH="0" noProof="0" dirty="0">
                <a:ln>
                  <a:noFill/>
                </a:ln>
                <a:solidFill>
                  <a:srgbClr val="FFFFFF"/>
                </a:solidFill>
                <a:effectLst/>
                <a:uLnTx/>
                <a:uFillTx/>
                <a:latin typeface="Arial"/>
                <a:cs typeface="Arial" charset="0"/>
              </a:rPr>
              <a:t> </a:t>
            </a:r>
            <a:r>
              <a:rPr lang="hr-HR" sz="1400" b="1" dirty="0">
                <a:solidFill>
                  <a:srgbClr val="FFFFFF"/>
                </a:solidFill>
                <a:latin typeface="Arial"/>
                <a:cs typeface="Arial" charset="0"/>
              </a:rPr>
              <a:t>kr</a:t>
            </a:r>
            <a:r>
              <a:rPr kumimoji="0" lang="hr-HR" sz="1400" b="1" i="0" u="none" strike="noStrike" kern="1200" cap="none" spc="0" normalizeH="0" baseline="0" noProof="0" dirty="0">
                <a:ln>
                  <a:noFill/>
                </a:ln>
                <a:solidFill>
                  <a:srgbClr val="FFFFFF"/>
                </a:solidFill>
                <a:effectLst/>
                <a:uLnTx/>
                <a:uFillTx/>
                <a:latin typeface="Arial"/>
                <a:cs typeface="Arial" charset="0"/>
              </a:rPr>
              <a:t>šćani danas mogu voditi pobjedonosan duhovni život?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Jošua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23,6-8.12.13.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 misliš, zašto je </a:t>
            </a:r>
            <a:r>
              <a:rPr lang="hr-HR" sz="1400" b="1" dirty="0">
                <a:solidFill>
                  <a:srgbClr val="FFFFFF"/>
                </a:solidFill>
                <a:latin typeface="Arial"/>
                <a:cs typeface="Arial" charset="0"/>
              </a:rPr>
              <a:t>Jošua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zauzeo čvrst stav o odnosima Izraela s okolnim narodima?</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Su</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ci 2,1-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3.11</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200" b="1" dirty="0">
                <a:solidFill>
                  <a:srgbClr val="FFFFFF"/>
                </a:solidFill>
                <a:latin typeface="Arial"/>
                <a:cs typeface="Arial" charset="0"/>
              </a:rPr>
              <a:t>Tk</a:t>
            </a:r>
            <a:r>
              <a:rPr kumimoji="0" lang="hr-HR" sz="1200" b="1" i="0" u="none" strike="noStrike" kern="1200" cap="none" spc="0" normalizeH="0" baseline="0" noProof="0" dirty="0">
                <a:ln>
                  <a:noFill/>
                </a:ln>
                <a:solidFill>
                  <a:srgbClr val="FFFFFF"/>
                </a:solidFill>
                <a:effectLst/>
                <a:uLnTx/>
                <a:uFillTx/>
                <a:latin typeface="Arial"/>
                <a:cs typeface="Arial" charset="0"/>
              </a:rPr>
              <a:t>o je Anđeo </a:t>
            </a:r>
            <a:r>
              <a:rPr lang="hr-HR" sz="1200" b="1" dirty="0">
                <a:solidFill>
                  <a:srgbClr val="FFFFFF"/>
                </a:solidFill>
                <a:latin typeface="Arial"/>
                <a:cs typeface="Arial" charset="0"/>
              </a:rPr>
              <a:t>Jahvin</a:t>
            </a:r>
            <a:r>
              <a:rPr kumimoji="0" lang="hr-HR" sz="1200" b="1" i="0" u="none" strike="noStrike" kern="1200" cap="none" spc="0" normalizeH="0" baseline="0" noProof="0" dirty="0">
                <a:ln>
                  <a:noFill/>
                </a:ln>
                <a:solidFill>
                  <a:srgbClr val="FFFFFF"/>
                </a:solidFill>
                <a:effectLst/>
                <a:uLnTx/>
                <a:uFillTx/>
                <a:latin typeface="Arial"/>
                <a:cs typeface="Arial" charset="0"/>
              </a:rPr>
              <a:t> iz Gilgala? Kako je narod primio poruku Anđela </a:t>
            </a:r>
            <a:r>
              <a:rPr lang="hr-HR" sz="1200" b="1" dirty="0">
                <a:solidFill>
                  <a:srgbClr val="FFFFFF"/>
                </a:solidFill>
                <a:latin typeface="Arial"/>
                <a:cs typeface="Arial" charset="0"/>
              </a:rPr>
              <a:t>Jahvinog</a:t>
            </a:r>
            <a:r>
              <a:rPr kumimoji="0" lang="hr-HR" sz="1200" b="1" i="0" u="none" strike="noStrike" kern="1200" cap="none" spc="0" normalizeH="0" baseline="0" noProof="0" dirty="0">
                <a:ln>
                  <a:noFill/>
                </a:ln>
                <a:solidFill>
                  <a:srgbClr val="FFFFFF"/>
                </a:solidFill>
                <a:effectLst/>
                <a:uLnTx/>
                <a:uFillTx/>
                <a:latin typeface="Arial"/>
                <a:cs typeface="Arial" charset="0"/>
              </a:rPr>
              <a:t>? Zašto </a:t>
            </a:r>
            <a:r>
              <a:rPr kumimoji="0" lang="en-US" sz="1200" b="1" i="0" u="none" strike="noStrike" kern="1200" cap="none" spc="0" normalizeH="0" baseline="0" noProof="0" dirty="0">
                <a:ln>
                  <a:noFill/>
                </a:ln>
                <a:solidFill>
                  <a:srgbClr val="FFFFFF"/>
                </a:solidFill>
                <a:effectLst/>
                <a:uLnTx/>
                <a:uFillTx/>
                <a:latin typeface="Arial"/>
                <a:cs typeface="Arial" charset="0"/>
              </a:rPr>
              <a:t>je </a:t>
            </a:r>
            <a:r>
              <a:rPr kumimoji="0" lang="hr-HR" sz="1200" b="1" i="0" u="none" strike="noStrike" kern="1200" cap="none" spc="0" normalizeH="0" baseline="0" noProof="0" dirty="0">
                <a:ln>
                  <a:noFill/>
                </a:ln>
                <a:solidFill>
                  <a:srgbClr val="FFFFFF"/>
                </a:solidFill>
                <a:effectLst/>
                <a:uLnTx/>
                <a:uFillTx/>
                <a:latin typeface="Arial"/>
                <a:cs typeface="Arial" charset="0"/>
              </a:rPr>
              <a:t>z</a:t>
            </a:r>
            <a:r>
              <a:rPr kumimoji="0" lang="en-US" sz="1200" b="1" i="0" u="none" strike="noStrike" kern="1200" cap="none" spc="0" normalizeH="0" baseline="0" noProof="0" dirty="0">
                <a:ln>
                  <a:noFill/>
                </a:ln>
                <a:solidFill>
                  <a:srgbClr val="FFFFFF"/>
                </a:solidFill>
                <a:effectLst/>
                <a:uLnTx/>
                <a:uFillTx/>
                <a:latin typeface="Arial"/>
                <a:cs typeface="Arial" charset="0"/>
              </a:rPr>
              <a:t>a</a:t>
            </a:r>
            <a:r>
              <a:rPr kumimoji="0" lang="hr-HR" sz="1200" b="1" i="0" u="none" strike="noStrike" kern="1200" cap="none" spc="0" normalizeH="0" baseline="0" noProof="0" dirty="0">
                <a:ln>
                  <a:noFill/>
                </a:ln>
                <a:solidFill>
                  <a:srgbClr val="FFFFFF"/>
                </a:solidFill>
                <a:effectLst/>
                <a:uLnTx/>
                <a:uFillTx/>
                <a:latin typeface="Arial"/>
                <a:cs typeface="Arial" charset="0"/>
              </a:rPr>
              <a:t>bran</a:t>
            </a:r>
            <a:r>
              <a:rPr lang="en-US" sz="1200" b="1" dirty="0" err="1">
                <a:solidFill>
                  <a:srgbClr val="FFFFFF"/>
                </a:solidFill>
                <a:latin typeface="Arial"/>
                <a:cs typeface="Arial" charset="0"/>
              </a:rPr>
              <a:t>jeno</a:t>
            </a:r>
            <a:r>
              <a:rPr kumimoji="0" lang="hr-HR" sz="1200" b="1" i="0" u="none" strike="noStrike" kern="1200" cap="none" spc="0" normalizeH="0" baseline="0" noProof="0" dirty="0">
                <a:ln>
                  <a:noFill/>
                </a:ln>
                <a:solidFill>
                  <a:srgbClr val="FFFFFF"/>
                </a:solidFill>
                <a:effectLst/>
                <a:uLnTx/>
                <a:uFillTx/>
                <a:latin typeface="Arial"/>
                <a:cs typeface="Arial" charset="0"/>
              </a:rPr>
              <a:t> prizivanj</a:t>
            </a:r>
            <a:r>
              <a:rPr kumimoji="0" lang="en-US" sz="1200" b="1" i="0" u="none" strike="noStrike" kern="1200" cap="none" spc="0" normalizeH="0" baseline="0" noProof="0" dirty="0">
                <a:ln>
                  <a:noFill/>
                </a:ln>
                <a:solidFill>
                  <a:srgbClr val="FFFFFF"/>
                </a:solidFill>
                <a:effectLst/>
                <a:uLnTx/>
                <a:uFillTx/>
                <a:latin typeface="Arial"/>
                <a:cs typeface="Arial" charset="0"/>
              </a:rPr>
              <a:t>e</a:t>
            </a:r>
            <a:r>
              <a:rPr kumimoji="0" lang="hr-HR" sz="1200" b="1" i="0" u="none" strike="noStrike" kern="1200" cap="none" spc="0" normalizeH="0" baseline="0" noProof="0" dirty="0">
                <a:ln>
                  <a:noFill/>
                </a:ln>
                <a:solidFill>
                  <a:srgbClr val="FFFFFF"/>
                </a:solidFill>
                <a:effectLst/>
                <a:uLnTx/>
                <a:uFillTx/>
                <a:latin typeface="Arial"/>
                <a:cs typeface="Arial" charset="0"/>
              </a:rPr>
              <a:t>  </a:t>
            </a:r>
            <a:endParaRPr lang="hr-HR" sz="1200" b="1" dirty="0">
              <a:solidFill>
                <a:srgbClr val="FFFFFF"/>
              </a:solidFill>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noProof="0" dirty="0">
                <a:ln>
                  <a:noFill/>
                </a:ln>
                <a:solidFill>
                  <a:srgbClr val="FFFFFF"/>
                </a:solidFill>
                <a:effectLst/>
                <a:uLnTx/>
                <a:uFillTx/>
                <a:latin typeface="Arial"/>
                <a:cs typeface="Arial" charset="0"/>
              </a:rPr>
              <a:t>                           </a:t>
            </a:r>
            <a:r>
              <a:rPr kumimoji="0" lang="en-US" sz="1200" b="1" i="0" u="none" strike="noStrike" kern="1200" cap="none" spc="0" normalizeH="0" noProof="0" dirty="0" err="1">
                <a:ln>
                  <a:noFill/>
                </a:ln>
                <a:solidFill>
                  <a:srgbClr val="FFFFFF"/>
                </a:solidFill>
                <a:effectLst/>
                <a:uLnTx/>
                <a:uFillTx/>
                <a:latin typeface="Arial"/>
                <a:cs typeface="Arial" charset="0"/>
              </a:rPr>
              <a:t>imena</a:t>
            </a:r>
            <a:r>
              <a:rPr kumimoji="0" lang="en-US" sz="1200" b="1" i="0" u="none" strike="noStrike" kern="1200" cap="none" spc="0" normalizeH="0" noProof="0" dirty="0">
                <a:ln>
                  <a:noFill/>
                </a:ln>
                <a:solidFill>
                  <a:srgbClr val="FFFFFF"/>
                </a:solidFill>
                <a:effectLst/>
                <a:uLnTx/>
                <a:uFillTx/>
                <a:latin typeface="Arial"/>
                <a:cs typeface="Arial" charset="0"/>
              </a:rPr>
              <a:t> </a:t>
            </a:r>
            <a:r>
              <a:rPr kumimoji="0" lang="hr-HR" sz="1200" b="1" i="0" u="none" strike="noStrike" kern="1200" cap="none" spc="0" normalizeH="0" noProof="0" dirty="0">
                <a:ln>
                  <a:noFill/>
                </a:ln>
                <a:solidFill>
                  <a:srgbClr val="FFFFFF"/>
                </a:solidFill>
                <a:effectLst/>
                <a:uLnTx/>
                <a:uFillTx/>
                <a:latin typeface="Arial"/>
                <a:cs typeface="Arial" charset="0"/>
              </a:rPr>
              <a:t>tuđih bogova prilikom</a:t>
            </a:r>
            <a:r>
              <a:rPr kumimoji="0" lang="en-US" sz="1200" b="1" i="0" u="none" strike="noStrike" kern="1200" cap="none" spc="0" normalizeH="0" noProof="0" dirty="0">
                <a:ln>
                  <a:noFill/>
                </a:ln>
                <a:solidFill>
                  <a:srgbClr val="FFFFFF"/>
                </a:solidFill>
                <a:effectLst/>
                <a:uLnTx/>
                <a:uFillTx/>
                <a:latin typeface="Arial"/>
                <a:cs typeface="Arial" charset="0"/>
              </a:rPr>
              <a:t> </a:t>
            </a:r>
            <a:r>
              <a:rPr kumimoji="0" lang="hr-HR" sz="1200" b="1" i="0" u="none" strike="noStrike" kern="1200" cap="none" spc="0" normalizeH="0" noProof="0" dirty="0">
                <a:ln>
                  <a:noFill/>
                </a:ln>
                <a:solidFill>
                  <a:srgbClr val="FFFFFF"/>
                </a:solidFill>
                <a:effectLst/>
                <a:uLnTx/>
                <a:uFillTx/>
                <a:latin typeface="Arial"/>
                <a:cs typeface="Arial" charset="0"/>
              </a:rPr>
              <a:t>svakidašnjih pozdrava ili poslovnih susreta?</a:t>
            </a:r>
            <a:r>
              <a:rPr kumimoji="0" lang="hr-HR" sz="1200" b="1" i="0" u="none" strike="noStrike" kern="1200" cap="none" spc="0" normalizeH="0" baseline="0" noProof="0" dirty="0">
                <a:ln>
                  <a:noFill/>
                </a:ln>
                <a:solidFill>
                  <a:srgbClr val="FFFFFF"/>
                </a:solidFill>
                <a:effectLst/>
                <a:uLnTx/>
                <a:uFillTx/>
                <a:latin typeface="Arial"/>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100" i="1" dirty="0">
                <a:solidFill>
                  <a:srgbClr val="FFFFFF"/>
                </a:solidFill>
                <a:latin typeface="Arial"/>
                <a:cs typeface="Arial" charset="0"/>
              </a:rPr>
              <a:t>Jošua</a:t>
            </a:r>
            <a:r>
              <a:rPr kumimoji="0" lang="en-US" sz="11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ME" sz="1100" b="0" i="1" u="none" strike="noStrike" kern="1200" cap="none" spc="0" normalizeH="0" baseline="0" noProof="0" dirty="0">
                <a:ln>
                  <a:noFill/>
                </a:ln>
                <a:solidFill>
                  <a:srgbClr val="FFFFFF"/>
                </a:solidFill>
                <a:effectLst/>
                <a:uLnTx/>
                <a:uFillTx/>
                <a:latin typeface="Arial"/>
                <a:ea typeface="+mn-ea"/>
                <a:cs typeface="Arial" charset="0"/>
              </a:rPr>
              <a:t>23,15.16; </a:t>
            </a:r>
            <a:r>
              <a:rPr lang="sr-Latn-ME" sz="1100" i="1" dirty="0">
                <a:solidFill>
                  <a:srgbClr val="FFFFFF"/>
                </a:solidFill>
                <a:latin typeface="Arial"/>
                <a:cs typeface="Arial" charset="0"/>
              </a:rPr>
              <a:t>Br</a:t>
            </a:r>
            <a:r>
              <a:rPr kumimoji="0" lang="sr-Latn-ME" sz="1100" b="0" i="1" u="none" strike="noStrike" kern="1200" cap="none" spc="0" normalizeH="0" baseline="0" noProof="0" dirty="0">
                <a:ln>
                  <a:noFill/>
                </a:ln>
                <a:solidFill>
                  <a:srgbClr val="FFFFFF"/>
                </a:solidFill>
                <a:effectLst/>
                <a:uLnTx/>
                <a:uFillTx/>
                <a:latin typeface="Arial"/>
                <a:ea typeface="+mn-ea"/>
                <a:cs typeface="Arial" charset="0"/>
              </a:rPr>
              <a:t>. 11.33;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2. Dnev. 36,16;  Otk. 14,10.19; 15,1.</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Kako protumač</a:t>
            </a:r>
            <a:r>
              <a:rPr kumimoji="0" lang="en-US" sz="1200" b="1" i="0" u="none" strike="noStrike" kern="1200" cap="none" spc="0" normalizeH="0" baseline="0" noProof="0" dirty="0" err="1">
                <a:ln>
                  <a:noFill/>
                </a:ln>
                <a:solidFill>
                  <a:srgbClr val="FFFFFF"/>
                </a:solidFill>
                <a:effectLst/>
                <a:uLnTx/>
                <a:uFillTx/>
                <a:latin typeface="Arial"/>
                <a:ea typeface="+mn-ea"/>
                <a:cs typeface="Arial" charset="0"/>
              </a:rPr>
              <a:t>iti</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opise Božjeg gneva i Njegovu odmazdu u </a:t>
            </a:r>
            <a:r>
              <a:rPr lang="en-US" sz="1200" b="1" dirty="0">
                <a:solidFill>
                  <a:srgbClr val="FFFFFF"/>
                </a:solidFill>
                <a:latin typeface="Arial"/>
                <a:cs typeface="Arial" charset="0"/>
              </a:rPr>
              <a:t>Jo</a:t>
            </a:r>
            <a:r>
              <a:rPr lang="hr-HR" sz="1200" b="1" dirty="0">
                <a:solidFill>
                  <a:srgbClr val="FFFFFF"/>
                </a:solidFill>
                <a:latin typeface="Arial"/>
                <a:cs typeface="Arial" charset="0"/>
              </a:rPr>
              <a:t>šui</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i Bibliji?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Jošua</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23,11 usporedi s Pnz. 6,5</a:t>
            </a:r>
            <a:r>
              <a:rPr kumimoji="0" lang="sr-Latn-RS" sz="11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1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1" i="0" u="none" strike="noStrike" kern="1200" cap="none" spc="0" normalizeH="0" baseline="0" noProof="0" dirty="0">
                <a:ln>
                  <a:noFill/>
                </a:ln>
                <a:solidFill>
                  <a:srgbClr val="FFFFFF"/>
                </a:solidFill>
                <a:effectLst/>
                <a:uLnTx/>
                <a:uFillTx/>
                <a:latin typeface="Arial"/>
                <a:ea typeface="+mn-ea"/>
                <a:cs typeface="Arial" charset="0"/>
              </a:rPr>
              <a:t>Ljubav se ne može silom nametnuti, pa ipak u kom smislu se može naredbom zahtijevati?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sr-Latn-RS" sz="1200" i="1" dirty="0">
                <a:solidFill>
                  <a:srgbClr val="FFFFFF"/>
                </a:solidFill>
                <a:latin typeface="Arial"/>
                <a:cs typeface="Arial" charset="0"/>
              </a:rPr>
              <a:t>I</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van 13,34; 15,17 i 1. </a:t>
            </a:r>
            <a:r>
              <a:rPr lang="sr-Latn-RS" sz="1200" i="1" dirty="0">
                <a:solidFill>
                  <a:srgbClr val="FFFFFF"/>
                </a:solidFill>
                <a:latin typeface="Arial"/>
                <a:cs typeface="Arial" charset="0"/>
              </a:rPr>
              <a:t>Ivan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3,11 i usporedi s </a:t>
            </a:r>
            <a:r>
              <a:rPr lang="sr-Latn-RS" sz="1200" i="1" dirty="0">
                <a:solidFill>
                  <a:srgbClr val="FFFFFF"/>
                </a:solidFill>
                <a:latin typeface="Arial"/>
                <a:cs typeface="Arial" charset="0"/>
              </a:rPr>
              <a:t>Lev</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19,18.  </a:t>
            </a:r>
            <a:r>
              <a:rPr kumimoji="0" lang="sr-Latn-RS" sz="1200" b="1" i="0" u="none" strike="noStrike" kern="1200" cap="none" spc="0" normalizeH="0" baseline="0" noProof="0" dirty="0">
                <a:ln>
                  <a:noFill/>
                </a:ln>
                <a:solidFill>
                  <a:srgbClr val="FFFFFF"/>
                </a:solidFill>
                <a:effectLst/>
                <a:uLnTx/>
                <a:uFillTx/>
                <a:latin typeface="Arial"/>
                <a:ea typeface="+mn-ea"/>
                <a:cs typeface="Arial" charset="0"/>
              </a:rPr>
              <a:t>U kom smislu je Isusova zapovijed bila nova i stara u isto vrijeme?</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4827617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 calcmode="lin" valueType="num">
                                      <p:cBhvr additive="base">
                                        <p:cTn id="23"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2532">
                                            <p:txEl>
                                              <p:pRg st="3" end="3"/>
                                            </p:txEl>
                                          </p:spTgt>
                                        </p:tgtEl>
                                        <p:attrNameLst>
                                          <p:attrName>style.visibility</p:attrName>
                                        </p:attrNameLst>
                                      </p:cBhvr>
                                      <p:to>
                                        <p:strVal val="visible"/>
                                      </p:to>
                                    </p:set>
                                    <p:anim calcmode="lin" valueType="num">
                                      <p:cBhvr additive="base">
                                        <p:cTn id="29"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532">
                                            <p:txEl>
                                              <p:pRg st="4" end="4"/>
                                            </p:txEl>
                                          </p:spTgt>
                                        </p:tgtEl>
                                        <p:attrNameLst>
                                          <p:attrName>style.visibility</p:attrName>
                                        </p:attrNameLst>
                                      </p:cBhvr>
                                      <p:to>
                                        <p:strVal val="visible"/>
                                      </p:to>
                                    </p:set>
                                    <p:anim calcmode="lin" valueType="num">
                                      <p:cBhvr additive="base">
                                        <p:cTn id="3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32">
                                            <p:txEl>
                                              <p:pRg st="5" end="5"/>
                                            </p:txEl>
                                          </p:spTgt>
                                        </p:tgtEl>
                                        <p:attrNameLst>
                                          <p:attrName>style.visibility</p:attrName>
                                        </p:attrNameLst>
                                      </p:cBhvr>
                                      <p:to>
                                        <p:strVal val="visible"/>
                                      </p:to>
                                    </p:set>
                                    <p:anim calcmode="lin" valueType="num">
                                      <p:cBhvr additive="base">
                                        <p:cTn id="4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2">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2532">
                                            <p:txEl>
                                              <p:pRg st="6" end="6"/>
                                            </p:txEl>
                                          </p:spTgt>
                                        </p:tgtEl>
                                        <p:attrNameLst>
                                          <p:attrName>style.visibility</p:attrName>
                                        </p:attrNameLst>
                                      </p:cBhvr>
                                      <p:to>
                                        <p:strVal val="visible"/>
                                      </p:to>
                                    </p:set>
                                    <p:anim calcmode="lin" valueType="num">
                                      <p:cBhvr additive="base">
                                        <p:cTn id="45"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2532">
                                            <p:txEl>
                                              <p:pRg st="7" end="7"/>
                                            </p:txEl>
                                          </p:spTgt>
                                        </p:tgtEl>
                                        <p:attrNameLst>
                                          <p:attrName>style.visibility</p:attrName>
                                        </p:attrNameLst>
                                      </p:cBhvr>
                                      <p:to>
                                        <p:strVal val="visible"/>
                                      </p:to>
                                    </p:set>
                                    <p:anim calcmode="lin" valueType="num">
                                      <p:cBhvr additive="base">
                                        <p:cTn id="51"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2532">
                                            <p:txEl>
                                              <p:pRg st="8" end="8"/>
                                            </p:txEl>
                                          </p:spTgt>
                                        </p:tgtEl>
                                        <p:attrNameLst>
                                          <p:attrName>style.visibility</p:attrName>
                                        </p:attrNameLst>
                                      </p:cBhvr>
                                      <p:to>
                                        <p:strVal val="visible"/>
                                      </p:to>
                                    </p:set>
                                    <p:anim calcmode="lin" valueType="num">
                                      <p:cBhvr additive="base">
                                        <p:cTn id="57"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2532">
                                            <p:txEl>
                                              <p:pRg st="8" end="8"/>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2532">
                                            <p:txEl>
                                              <p:pRg st="11" end="11"/>
                                            </p:txEl>
                                          </p:spTgt>
                                        </p:tgtEl>
                                        <p:attrNameLst>
                                          <p:attrName>style.visibility</p:attrName>
                                        </p:attrNameLst>
                                      </p:cBhvr>
                                      <p:to>
                                        <p:strVal val="visible"/>
                                      </p:to>
                                    </p:set>
                                    <p:anim calcmode="lin" valueType="num">
                                      <p:cBhvr additive="base">
                                        <p:cTn id="73"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2532">
                                            <p:txEl>
                                              <p:pRg st="12" end="12"/>
                                            </p:txEl>
                                          </p:spTgt>
                                        </p:tgtEl>
                                        <p:attrNameLst>
                                          <p:attrName>style.visibility</p:attrName>
                                        </p:attrNameLst>
                                      </p:cBhvr>
                                      <p:to>
                                        <p:strVal val="visible"/>
                                      </p:to>
                                    </p:set>
                                    <p:anim calcmode="lin" valueType="num">
                                      <p:cBhvr additive="base">
                                        <p:cTn id="79" dur="500" fill="hold"/>
                                        <p:tgtEl>
                                          <p:spTgt spid="22532">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253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97408" y="3471226"/>
            <a:ext cx="3095967" cy="2725201"/>
            <a:chOff x="264" y="2249"/>
            <a:chExt cx="957" cy="1778"/>
          </a:xfrm>
        </p:grpSpPr>
        <p:sp>
          <p:nvSpPr>
            <p:cNvPr id="19484" name="Rectangle 5"/>
            <p:cNvSpPr>
              <a:spLocks noChangeArrowheads="1"/>
            </p:cNvSpPr>
            <p:nvPr/>
          </p:nvSpPr>
          <p:spPr bwMode="auto">
            <a:xfrm>
              <a:off x="277" y="2249"/>
              <a:ext cx="944"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Iako je Mojsije umro, njegov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uticaj</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se I dalje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osećao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dok je za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izralski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narod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sv</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itala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nova „zora”.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Mojsijev pomoćnik preuzeo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vođstvo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Izraela I uz Božju pomoć uveo je taj narod u Bogom obećanu zemlju. U vreme Isusa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izraelski narod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uvideo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Bog drži do svojih obećanja. Glavno pitanje kojim knjiga počinje glasi:  Da li će  Izrael iskoristiti svoju novu priliku I slediti formulu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uspeha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796352" y="3976292"/>
            <a:ext cx="1810248" cy="2226209"/>
            <a:chOff x="2639" y="2358"/>
            <a:chExt cx="961" cy="174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11"/>
              <a:ext cx="841" cy="169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tri hiljade godina od kad je ova knjiga napisana, svet u ko- me danas živimo,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du-hovno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gledano, ne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ra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zlikuje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se mnogo od onog sveta. I mi sto-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jimo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na granici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nebe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skog</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Hanana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pa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osta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je pitanje: Da li ćemo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98402" y="3576639"/>
            <a:ext cx="2321400" cy="2616724"/>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24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Svojom ispruženom rukom Gospod je vodio narod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slobo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du</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Taj neočekivani niz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božan-skih</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dela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bio je početak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njiho-vog</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obnovljenog putovanja sa Bogom iz Egipta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Hanan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Ti događaji iz prošlosti sada treba da budu opomena i izvor  nezaboravnih pouka za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nas.Tre</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bamo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učiti iz njih, jer kolikogod okolnosti bile drugačije, duhov- na načela ostaju ista.</a:t>
              </a:r>
            </a:p>
          </p:txBody>
        </p:sp>
      </p:grpSp>
      <p:grpSp>
        <p:nvGrpSpPr>
          <p:cNvPr id="65" name="Group 13"/>
          <p:cNvGrpSpPr>
            <a:grpSpLocks/>
          </p:cNvGrpSpPr>
          <p:nvPr/>
        </p:nvGrpSpPr>
        <p:grpSpPr bwMode="auto">
          <a:xfrm>
            <a:off x="7619998" y="3581401"/>
            <a:ext cx="2903500" cy="2611962"/>
            <a:chOff x="3571" y="2256"/>
            <a:chExt cx="1757" cy="2453"/>
          </a:xfrm>
        </p:grpSpPr>
        <p:sp>
          <p:nvSpPr>
            <p:cNvPr id="19478" name="Rectangle 14"/>
            <p:cNvSpPr>
              <a:spLocks noChangeArrowheads="1"/>
            </p:cNvSpPr>
            <p:nvPr/>
          </p:nvSpPr>
          <p:spPr bwMode="auto">
            <a:xfrm>
              <a:off x="3579" y="2256"/>
              <a:ext cx="1749"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71" y="2663"/>
              <a:ext cx="1757" cy="204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Knjige I. Navi-  na izgledaće ovako: Knjiga je pode-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ljena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u tri različite tematske celine:  1. Prelazak reke Jordan; 2. Ratovi za zemlju; 3. Podela zemlje po pleme-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nime</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Svake sedmice obradićemo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ključne događaje određenog poglavlja. Isti božanski poziv se i nama danas upućuje: ”Samo budi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slobodan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 hrabar!”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1,7).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Štoaje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633984" y="3505200"/>
            <a:ext cx="3332003" cy="533400"/>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40" y="182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93375" y="3505200"/>
            <a:ext cx="2326425" cy="533400"/>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20000" y="3505200"/>
            <a:ext cx="2927021" cy="533400"/>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558864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036321" y="2050201"/>
            <a:ext cx="7459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IZREKE</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1</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285874" y="2809875"/>
            <a:ext cx="6740528" cy="1198455"/>
          </a:xfrm>
        </p:spPr>
        <p:txBody>
          <a:bodyPr/>
          <a:lstStyle/>
          <a:p>
            <a:pPr marL="0" indent="0">
              <a:buNone/>
            </a:pPr>
            <a:r>
              <a:rPr lang="en-US" dirty="0"/>
              <a:t>“</a:t>
            </a:r>
            <a:r>
              <a:rPr lang="en-US" dirty="0" err="1"/>
              <a:t>Blag</a:t>
            </a:r>
            <a:r>
              <a:rPr lang="hr-HR" dirty="0"/>
              <a:t> o</a:t>
            </a:r>
            <a:r>
              <a:rPr lang="en-US" dirty="0" err="1"/>
              <a:t>dgovor</a:t>
            </a:r>
            <a:r>
              <a:rPr lang="hr-HR" dirty="0"/>
              <a:t> ublažava jarost, a riječ osorna uvečava srdžbu.</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4" name="Picture 3">
            <a:extLst>
              <a:ext uri="{FF2B5EF4-FFF2-40B4-BE49-F238E27FC236}">
                <a16:creationId xmlns:a16="http://schemas.microsoft.com/office/drawing/2014/main" id="{975933D3-2E46-44D9-897D-4333543F220C}"/>
              </a:ext>
            </a:extLst>
          </p:cNvPr>
          <p:cNvPicPr>
            <a:picLocks noChangeAspect="1"/>
          </p:cNvPicPr>
          <p:nvPr/>
        </p:nvPicPr>
        <p:blipFill>
          <a:blip r:embed="rId3"/>
          <a:stretch>
            <a:fillRect/>
          </a:stretch>
        </p:blipFill>
        <p:spPr>
          <a:xfrm>
            <a:off x="7275872" y="129695"/>
            <a:ext cx="5046756" cy="6728305"/>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500439"/>
            <a:ext cx="12192000" cy="3357561"/>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
        <p:nvSpPr>
          <p:cNvPr id="12" name="TextBox 11">
            <a:extLst>
              <a:ext uri="{FF2B5EF4-FFF2-40B4-BE49-F238E27FC236}">
                <a16:creationId xmlns:a16="http://schemas.microsoft.com/office/drawing/2014/main" id="{FE7AC43E-33DB-CB26-C13A-CB4D4CC5C8B7}"/>
              </a:ext>
            </a:extLst>
          </p:cNvPr>
          <p:cNvSpPr txBox="1"/>
          <p:nvPr/>
        </p:nvSpPr>
        <p:spPr>
          <a:xfrm>
            <a:off x="-202131" y="3505200"/>
            <a:ext cx="12394131"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Biblijsko povezivanje s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povije</a:t>
            </a:r>
            <a:r>
              <a:rPr lang="hr-HR" sz="2400" b="1" dirty="0">
                <a:solidFill>
                  <a:srgbClr val="FFFFFF"/>
                </a:solidFill>
                <a:latin typeface="Arial"/>
                <a:cs typeface="Arial" charset="0"/>
              </a:rPr>
              <a:t>šć</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ima određenu svrhu. Autori nisu neutralni posmatrači; uvijek imaju za cilj prenijeti teološku poruku. Oni prikazuju nadahnutu verziju onoga što se dogodilo, ali ih također zanima značenje povijesti. Božansko nadahnuće dalo je biblijskim povijesničarima prave naočale da vide povijest. Proročko značenje Knjige Jošue je očiglednije u hebrejskoj tradiciji, koja uključuje knjigu u odeljku pod nazivom „Nevi’im“ (Proroci). </a:t>
            </a:r>
            <a:r>
              <a:rPr lang="hr-HR" sz="2400" b="1" dirty="0">
                <a:solidFill>
                  <a:srgbClr val="FFFFFF"/>
                </a:solidFill>
                <a:latin typeface="Arial"/>
                <a:cs typeface="Arial" charset="0"/>
              </a:rPr>
              <a:t>Povijest</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opisana između Knjige Jošue i 2. O kraljevima je poznata kao „bivši proroci“ i dio je povijesne pozadine koja postavlja scenu za razumijevanje velikih i malih proroka, koji su u hebrejskom kanonu poznati kao „potonji proroci“.</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261039842"/>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„Nijedno obećanje, koje je </a:t>
            </a:r>
            <a:r>
              <a:rPr lang="sr-Latn-RS" sz="3600" b="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Bog dao</a:t>
            </a:r>
            <a: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lang="sr-Latn-RS" sz="3600" b="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i</a:t>
            </a:r>
            <a: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zraelskom narodu nije ostalo neispunjeno – </a:t>
            </a:r>
            <a:r>
              <a:rPr lang="sr-Latn-RS" sz="3600" b="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ispunio je</a:t>
            </a:r>
            <a:b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br>
            <a:r>
              <a:rPr lang="sr-Latn-RS" sz="3600" b="1" dirty="0">
                <a:ln w="10160">
                  <a:solidFill>
                    <a:srgbClr val="196B24"/>
                  </a:solidFill>
                  <a:prstDash val="solid"/>
                </a:ln>
                <a:solidFill>
                  <a:srgbClr val="FFFFFF"/>
                </a:solidFill>
                <a:effectLst>
                  <a:outerShdw blurRad="38100" dist="22860" dir="5400000" algn="tl" rotWithShape="0">
                    <a:srgbClr val="000000">
                      <a:alpha val="70000"/>
                    </a:srgbClr>
                  </a:outerShdw>
                </a:effectLst>
                <a:latin typeface="Comic Sans MS" panose="030F0702030302020204" pitchFamily="66" charset="0"/>
              </a:rPr>
              <a:t>baš svako</a:t>
            </a:r>
            <a: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sr-Latn-R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(Jošua 21,45  SHP)</a:t>
            </a:r>
          </a:p>
        </p:txBody>
      </p:sp>
    </p:spTree>
    <p:extLst>
      <p:ext uri="{BB962C8B-B14F-4D97-AF65-F5344CB8AC3E}">
        <p14:creationId xmlns:p14="http://schemas.microsoft.com/office/powerpoint/2010/main" val="18995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6021422" y="4445861"/>
            <a:ext cx="6170578" cy="2247988"/>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1200"/>
              </a:spcBef>
            </a:pPr>
            <a:r>
              <a:rPr lang="sr-Latn-RS" sz="2200" b="1" noProof="0" dirty="0">
                <a:solidFill>
                  <a:srgbClr val="DE785F"/>
                </a:solidFill>
              </a:rPr>
              <a:t>Božja v</a:t>
            </a:r>
            <a:r>
              <a:rPr lang="en-US" sz="2200" b="1" noProof="0" dirty="0">
                <a:solidFill>
                  <a:srgbClr val="DE785F"/>
                </a:solidFill>
              </a:rPr>
              <a:t>j</a:t>
            </a:r>
            <a:r>
              <a:rPr lang="sr-Latn-RS" sz="2200" b="1" noProof="0" dirty="0">
                <a:solidFill>
                  <a:srgbClr val="DE785F"/>
                </a:solidFill>
              </a:rPr>
              <a:t>ernost </a:t>
            </a:r>
            <a:r>
              <a:rPr lang="sr-Latn-RS" sz="2200" b="1" noProof="0" dirty="0"/>
              <a:t>(Jošua 21,43-45)</a:t>
            </a:r>
            <a:r>
              <a:rPr lang="en-US" sz="2200" b="1" noProof="0" dirty="0"/>
              <a:t>.</a:t>
            </a:r>
            <a:endParaRPr lang="sr-Latn-RS" sz="2200" b="1" noProof="0" dirty="0"/>
          </a:p>
          <a:p>
            <a:pPr>
              <a:lnSpc>
                <a:spcPts val="2400"/>
              </a:lnSpc>
              <a:spcBef>
                <a:spcPts val="1200"/>
              </a:spcBef>
            </a:pPr>
            <a:r>
              <a:rPr lang="sr-Latn-RS" sz="2200" b="1" noProof="0" dirty="0">
                <a:solidFill>
                  <a:srgbClr val="579D65"/>
                </a:solidFill>
              </a:rPr>
              <a:t>Št</a:t>
            </a:r>
            <a:r>
              <a:rPr lang="en-US" sz="2200" b="1" noProof="0" dirty="0">
                <a:solidFill>
                  <a:srgbClr val="579D65"/>
                </a:solidFill>
              </a:rPr>
              <a:t>o</a:t>
            </a:r>
            <a:r>
              <a:rPr lang="sr-Latn-RS" sz="2200" b="1" noProof="0" dirty="0">
                <a:solidFill>
                  <a:srgbClr val="579D65"/>
                </a:solidFill>
              </a:rPr>
              <a:t> je Bog učinio i št</a:t>
            </a:r>
            <a:r>
              <a:rPr lang="en-US" sz="2200" b="1" noProof="0" dirty="0">
                <a:solidFill>
                  <a:srgbClr val="579D65"/>
                </a:solidFill>
              </a:rPr>
              <a:t>o</a:t>
            </a:r>
            <a:r>
              <a:rPr lang="sr-Latn-RS" sz="2200" b="1" noProof="0" dirty="0">
                <a:solidFill>
                  <a:srgbClr val="579D65"/>
                </a:solidFill>
              </a:rPr>
              <a:t> će učiniti </a:t>
            </a:r>
            <a:r>
              <a:rPr lang="sr-Latn-RS" sz="2200" b="1" noProof="0" dirty="0"/>
              <a:t>(Jošua 23,1-5)</a:t>
            </a:r>
            <a:r>
              <a:rPr lang="en-US" sz="2200" b="1" noProof="0" dirty="0"/>
              <a:t>.</a:t>
            </a:r>
            <a:endParaRPr lang="sr-Latn-RS" sz="2200" b="1" noProof="0" dirty="0"/>
          </a:p>
          <a:p>
            <a:pPr>
              <a:lnSpc>
                <a:spcPts val="2400"/>
              </a:lnSpc>
              <a:spcBef>
                <a:spcPts val="1200"/>
              </a:spcBef>
            </a:pPr>
            <a:r>
              <a:rPr lang="sr-Latn-RS" sz="2200" b="1" noProof="0" dirty="0">
                <a:solidFill>
                  <a:srgbClr val="5F69DE"/>
                </a:solidFill>
              </a:rPr>
              <a:t>Nagrada za v</a:t>
            </a:r>
            <a:r>
              <a:rPr lang="en-US" sz="2200" b="1" noProof="0" dirty="0">
                <a:solidFill>
                  <a:srgbClr val="5F69DE"/>
                </a:solidFill>
              </a:rPr>
              <a:t>j</a:t>
            </a:r>
            <a:r>
              <a:rPr lang="sr-Latn-RS" sz="2200" b="1" noProof="0" dirty="0">
                <a:solidFill>
                  <a:srgbClr val="5F69DE"/>
                </a:solidFill>
              </a:rPr>
              <a:t>ernost </a:t>
            </a:r>
            <a:r>
              <a:rPr lang="sr-Latn-RS" sz="2200" b="1" noProof="0" dirty="0"/>
              <a:t>(Jošua 23,6-10)</a:t>
            </a:r>
            <a:r>
              <a:rPr lang="en-US" sz="2200" b="1" noProof="0" dirty="0"/>
              <a:t>.</a:t>
            </a:r>
            <a:endParaRPr lang="sr-Latn-RS" sz="2200" b="1" noProof="0" dirty="0"/>
          </a:p>
          <a:p>
            <a:pPr>
              <a:lnSpc>
                <a:spcPts val="2400"/>
              </a:lnSpc>
              <a:spcBef>
                <a:spcPts val="1200"/>
              </a:spcBef>
            </a:pPr>
            <a:r>
              <a:rPr lang="sr-Latn-RS" sz="2200" b="1" noProof="0" dirty="0">
                <a:solidFill>
                  <a:srgbClr val="DE5F8B"/>
                </a:solidFill>
              </a:rPr>
              <a:t>Št</a:t>
            </a:r>
            <a:r>
              <a:rPr lang="en-US" sz="2200" b="1" noProof="0" dirty="0">
                <a:solidFill>
                  <a:srgbClr val="DE5F8B"/>
                </a:solidFill>
              </a:rPr>
              <a:t>o</a:t>
            </a:r>
            <a:r>
              <a:rPr lang="sr-Latn-RS" sz="2200" b="1" noProof="0" dirty="0">
                <a:solidFill>
                  <a:srgbClr val="DE5F8B"/>
                </a:solidFill>
              </a:rPr>
              <a:t> moramo učini</a:t>
            </a:r>
            <a:r>
              <a:rPr lang="en-US" sz="2200" b="1" noProof="0" dirty="0" err="1">
                <a:solidFill>
                  <a:srgbClr val="DE5F8B"/>
                </a:solidFill>
              </a:rPr>
              <a:t>ti</a:t>
            </a:r>
            <a:r>
              <a:rPr lang="sr-Latn-RS" sz="2200" b="1" noProof="0" dirty="0">
                <a:solidFill>
                  <a:srgbClr val="DE5F8B"/>
                </a:solidFill>
              </a:rPr>
              <a:t> </a:t>
            </a:r>
            <a:r>
              <a:rPr lang="sr-Latn-RS" sz="2200" b="1" noProof="0" dirty="0"/>
              <a:t>(Jošua 23,11-14)</a:t>
            </a:r>
            <a:r>
              <a:rPr lang="en-US" sz="2200" b="1" noProof="0" dirty="0"/>
              <a:t>.</a:t>
            </a:r>
            <a:endParaRPr lang="sr-Latn-RS" sz="2200" b="1" noProof="0" dirty="0"/>
          </a:p>
          <a:p>
            <a:pPr>
              <a:lnSpc>
                <a:spcPts val="2400"/>
              </a:lnSpc>
              <a:spcBef>
                <a:spcPts val="1200"/>
              </a:spcBef>
            </a:pPr>
            <a:r>
              <a:rPr lang="sr-Latn-RS" sz="2200" b="1" noProof="0" dirty="0">
                <a:solidFill>
                  <a:srgbClr val="A25FDE"/>
                </a:solidFill>
              </a:rPr>
              <a:t>Kazna za nev</a:t>
            </a:r>
            <a:r>
              <a:rPr lang="en-US" sz="2200" b="1" noProof="0" dirty="0">
                <a:solidFill>
                  <a:srgbClr val="A25FDE"/>
                </a:solidFill>
              </a:rPr>
              <a:t>j</a:t>
            </a:r>
            <a:r>
              <a:rPr lang="sr-Latn-RS" sz="2200" b="1" noProof="0" dirty="0">
                <a:solidFill>
                  <a:srgbClr val="A25FDE"/>
                </a:solidFill>
              </a:rPr>
              <a:t>erstvo </a:t>
            </a:r>
            <a:r>
              <a:rPr lang="sr-Latn-RS" sz="2200" b="1" noProof="0" dirty="0"/>
              <a:t>(Jošua 23,15-16)</a:t>
            </a:r>
            <a:r>
              <a:rPr lang="en-US" sz="2200" b="1" noProof="0" dirty="0"/>
              <a:t>.</a:t>
            </a:r>
            <a:endParaRPr lang="sr-Latn-RS" sz="2200" b="1" noProof="0" dirty="0"/>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91702"/>
            <a:ext cx="7353300" cy="1107996"/>
          </a:xfrm>
          <a:prstGeom prst="rect">
            <a:avLst/>
          </a:prstGeom>
          <a:noFill/>
        </p:spPr>
        <p:txBody>
          <a:bodyPr wrap="square" rtlCol="0">
            <a:spAutoFit/>
          </a:bodyPr>
          <a:lstStyle/>
          <a:p>
            <a:pPr>
              <a:spcBef>
                <a:spcPts val="600"/>
              </a:spcBef>
            </a:pPr>
            <a:r>
              <a:rPr lang="sr-Latn-RS" sz="2200" b="1" noProof="0" dirty="0" err="1"/>
              <a:t>Jošua</a:t>
            </a:r>
            <a:r>
              <a:rPr lang="sr-Latn-RS" sz="2200" b="1" noProof="0" dirty="0"/>
              <a:t> je već bio star, a još je bilo teritorija koje je trebalo osvojiti. Okupio je nove vođe kako bi ih podstaknuo da nastave osvajanje.</a:t>
            </a: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99"/>
          <a:stretch>
            <a:fillRect/>
          </a:stretch>
        </p:blipFill>
        <p:spPr>
          <a:xfrm>
            <a:off x="166280" y="3771662"/>
            <a:ext cx="4877223"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98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898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898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98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898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90" y="2228849"/>
            <a:ext cx="7353299" cy="1446550"/>
          </a:xfrm>
          <a:prstGeom prst="rect">
            <a:avLst/>
          </a:prstGeom>
          <a:noFill/>
        </p:spPr>
        <p:txBody>
          <a:bodyPr wrap="square">
            <a:spAutoFit/>
          </a:bodyPr>
          <a:lstStyle/>
          <a:p>
            <a:pPr>
              <a:spcBef>
                <a:spcPts val="600"/>
              </a:spcBef>
            </a:pPr>
            <a:r>
              <a:rPr lang="sr-Latn-RS" sz="2200" b="1" noProof="0" dirty="0"/>
              <a:t>Ali im je predstavio i opasnosti. U stvarnosti, postojala je samo jedna opasnost, ista ona s kojom se i mi danas moramo suočiti: prestati biti v</a:t>
            </a:r>
            <a:r>
              <a:rPr lang="en-US" sz="2200" b="1" noProof="0" dirty="0"/>
              <a:t>j</a:t>
            </a:r>
            <a:r>
              <a:rPr lang="sr-Latn-RS" sz="2200" b="1" noProof="0" dirty="0"/>
              <a:t>erni Bogu, </a:t>
            </a:r>
            <a:r>
              <a:rPr lang="en-US" sz="2200" b="1" noProof="0" dirty="0"/>
              <a:t>a </a:t>
            </a:r>
            <a:r>
              <a:rPr lang="sr-Latn-RS" sz="2200" b="1" noProof="0" dirty="0"/>
              <a:t>na Božju v</a:t>
            </a:r>
            <a:r>
              <a:rPr lang="en-US" sz="2200" b="1" noProof="0" dirty="0"/>
              <a:t>j</a:t>
            </a:r>
            <a:r>
              <a:rPr lang="sr-Latn-RS" sz="2200" b="1" noProof="0" dirty="0"/>
              <a:t>ernost odgovoriti nev</a:t>
            </a:r>
            <a:r>
              <a:rPr lang="en-US" sz="2200" b="1" noProof="0" dirty="0"/>
              <a:t>j</a:t>
            </a:r>
            <a:r>
              <a:rPr lang="sr-Latn-RS" sz="2200" b="1" noProof="0" dirty="0"/>
              <a:t>ernošću.</a:t>
            </a: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66074"/>
            <a:ext cx="7353299" cy="1107996"/>
          </a:xfrm>
          <a:prstGeom prst="rect">
            <a:avLst/>
          </a:prstGeom>
          <a:noFill/>
        </p:spPr>
        <p:txBody>
          <a:bodyPr wrap="square">
            <a:spAutoFit/>
          </a:bodyPr>
          <a:lstStyle/>
          <a:p>
            <a:pPr>
              <a:spcBef>
                <a:spcPts val="600"/>
              </a:spcBef>
            </a:pPr>
            <a:r>
              <a:rPr lang="sr-Latn-RS" sz="2200" b="1" noProof="0" dirty="0"/>
              <a:t>Sposobnost postizanja pob</a:t>
            </a:r>
            <a:r>
              <a:rPr lang="en-US" sz="2200" b="1" noProof="0" dirty="0"/>
              <a:t>j</a:t>
            </a:r>
            <a:r>
              <a:rPr lang="sr-Latn-RS" sz="2200" b="1" noProof="0" dirty="0"/>
              <a:t>ede nije bila u njima, već u Bogu. Zato ih je pods</a:t>
            </a:r>
            <a:r>
              <a:rPr lang="en-US" sz="2200" b="1" noProof="0" dirty="0"/>
              <a:t>j</a:t>
            </a:r>
            <a:r>
              <a:rPr lang="sr-Latn-RS" sz="2200" b="1" noProof="0" dirty="0"/>
              <a:t>etio na v</a:t>
            </a:r>
            <a:r>
              <a:rPr lang="en-US" sz="2200" b="1" noProof="0" dirty="0"/>
              <a:t>j</a:t>
            </a:r>
            <a:r>
              <a:rPr lang="sr-Latn-RS" sz="2200" b="1" noProof="0" dirty="0"/>
              <a:t>ernost koju je Bog već pokazao i uv</a:t>
            </a:r>
            <a:r>
              <a:rPr lang="en-US" sz="2200" b="1" noProof="0" dirty="0"/>
              <a:t>j</a:t>
            </a:r>
            <a:r>
              <a:rPr lang="sr-Latn-RS" sz="2200" b="1" noProof="0" dirty="0"/>
              <a:t>erio ih da će i dalje </a:t>
            </a:r>
            <a:r>
              <a:rPr lang="en-US" sz="2200" b="1" dirty="0" err="1"/>
              <a:t>osta</a:t>
            </a:r>
            <a:r>
              <a:rPr lang="sr-Latn-RS" sz="2200" b="1" noProof="0" dirty="0"/>
              <a:t>ti v</a:t>
            </a:r>
            <a:r>
              <a:rPr lang="en-US" sz="2200" b="1" noProof="0" dirty="0"/>
              <a:t>j</a:t>
            </a:r>
            <a:r>
              <a:rPr lang="sr-Latn-RS" sz="2200" b="1" noProof="0" dirty="0"/>
              <a:t>eran.</a:t>
            </a: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sr-Latn-RS" sz="4400" b="1" spc="600" noProof="0" dirty="0">
                <a:ln w="6600">
                  <a:solidFill>
                    <a:schemeClr val="accent2"/>
                  </a:solidFill>
                  <a:prstDash val="solid"/>
                </a:ln>
                <a:solidFill>
                  <a:srgbClr val="FFFFFF"/>
                </a:solidFill>
                <a:effectLst>
                  <a:outerShdw dist="38100" dir="2700000" algn="tl" rotWithShape="0">
                    <a:schemeClr val="accent2"/>
                  </a:outerShdw>
                </a:effectLst>
              </a:rPr>
              <a:t>BOŽJA VJERNOST</a:t>
            </a: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707886"/>
          </a:xfrm>
          <a:prstGeom prst="rect">
            <a:avLst/>
          </a:prstGeom>
          <a:noFill/>
        </p:spPr>
        <p:txBody>
          <a:bodyPr wrap="square">
            <a:spAutoFit/>
          </a:bodyPr>
          <a:lstStyle/>
          <a:p>
            <a:pPr algn="ctr"/>
            <a:r>
              <a:rPr lang="sr-Latn-RS" sz="2000" b="1" dirty="0">
                <a:solidFill>
                  <a:srgbClr val="FADFBE"/>
                </a:solidFill>
                <a:effectLst>
                  <a:outerShdw blurRad="38100" dist="38100" dir="2700000" algn="tl">
                    <a:srgbClr val="000000">
                      <a:alpha val="43137"/>
                    </a:srgbClr>
                  </a:outerShdw>
                </a:effectLst>
                <a:latin typeface="Comic Sans MS" panose="030F0702030302020204" pitchFamily="66" charset="0"/>
              </a:rPr>
              <a:t>„Ni jedno od svih dobrih obećanja koja je Gospod dao domu Izraelovu nije ostalo neizvršeno. Sve se ispunilo.“ </a:t>
            </a:r>
            <a:r>
              <a:rPr lang="sr-Latn-RS" sz="1600" b="1" noProof="0"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FADFBE"/>
                </a:solidFill>
                <a:effectLst>
                  <a:outerShdw blurRad="38100" dist="38100" dir="2700000" algn="tl">
                    <a:srgbClr val="000000">
                      <a:alpha val="43137"/>
                    </a:srgbClr>
                  </a:outerShdw>
                </a:effectLst>
                <a:latin typeface="Comic Sans MS" panose="030F0702030302020204" pitchFamily="66" charset="0"/>
              </a:rPr>
              <a:t>Jošua</a:t>
            </a:r>
            <a:r>
              <a:rPr lang="sr-Latn-RS" sz="1600" b="1" noProof="0" dirty="0">
                <a:solidFill>
                  <a:srgbClr val="FADFBE"/>
                </a:solidFill>
                <a:effectLst>
                  <a:outerShdw blurRad="38100" dist="38100" dir="2700000" algn="tl">
                    <a:srgbClr val="000000">
                      <a:alpha val="43137"/>
                    </a:srgbClr>
                  </a:outerShdw>
                </a:effectLst>
                <a:latin typeface="Comic Sans MS" panose="030F0702030302020204" pitchFamily="66" charset="0"/>
              </a:rPr>
              <a:t>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01826"/>
            <a:ext cx="12065688" cy="769441"/>
          </a:xfrm>
          <a:prstGeom prst="rect">
            <a:avLst/>
          </a:prstGeom>
          <a:noFill/>
        </p:spPr>
        <p:txBody>
          <a:bodyPr wrap="square" rtlCol="0">
            <a:spAutoFit/>
          </a:bodyPr>
          <a:lstStyle/>
          <a:p>
            <a:pPr>
              <a:spcBef>
                <a:spcPts val="600"/>
              </a:spcBef>
            </a:pPr>
            <a:r>
              <a:rPr lang="sr-Latn-RS" sz="2200" b="1" noProof="0" dirty="0"/>
              <a:t>Bog je dao Izraelu „ </a:t>
            </a:r>
            <a:r>
              <a:rPr lang="sr-Latn-RS" sz="2200" i="1" noProof="0" dirty="0">
                <a:effectLst>
                  <a:outerShdw blurRad="38100" dist="38100" dir="2700000" algn="tl">
                    <a:srgbClr val="000000">
                      <a:alpha val="43137"/>
                    </a:srgbClr>
                  </a:outerShdw>
                </a:effectLst>
              </a:rPr>
              <a:t>svu </a:t>
            </a:r>
            <a:r>
              <a:rPr lang="sr-Latn-RS" sz="2200" b="1" noProof="0" dirty="0"/>
              <a:t>zemlju“ (</a:t>
            </a:r>
            <a:r>
              <a:rPr lang="sr-Latn-RS" sz="2200" b="1" noProof="0" dirty="0" err="1"/>
              <a:t>Jošua</a:t>
            </a:r>
            <a:r>
              <a:rPr lang="sr-Latn-RS" sz="2200" b="1" noProof="0" dirty="0"/>
              <a:t> 21,43) i predao im u ruke „</a:t>
            </a:r>
            <a:r>
              <a:rPr lang="sr-Latn-RS" sz="2200" i="1" noProof="0" dirty="0">
                <a:effectLst>
                  <a:outerShdw blurRad="38100" dist="38100" dir="2700000" algn="tl">
                    <a:srgbClr val="000000">
                      <a:alpha val="43137"/>
                    </a:srgbClr>
                  </a:outerShdw>
                </a:effectLst>
              </a:rPr>
              <a:t>sve </a:t>
            </a:r>
            <a:r>
              <a:rPr lang="sr-Latn-RS" sz="2200" b="1" noProof="0" dirty="0"/>
              <a:t>njihove neprijatelje“ (</a:t>
            </a:r>
            <a:r>
              <a:rPr lang="sr-Latn-RS" sz="2200" b="1" noProof="0" dirty="0" err="1"/>
              <a:t>Jošua</a:t>
            </a:r>
            <a:r>
              <a:rPr lang="sr-Latn-RS" sz="2200" b="1" noProof="0" dirty="0"/>
              <a:t> 21,44), tako da se „ </a:t>
            </a:r>
            <a:r>
              <a:rPr lang="sr-Latn-RS" sz="2200" i="1" noProof="0" dirty="0">
                <a:effectLst>
                  <a:outerShdw blurRad="38100" dist="38100" dir="2700000" algn="tl">
                    <a:srgbClr val="000000">
                      <a:alpha val="43137"/>
                    </a:srgbClr>
                  </a:outerShdw>
                </a:effectLst>
              </a:rPr>
              <a:t>sve </a:t>
            </a:r>
            <a:r>
              <a:rPr lang="sr-Latn-RS" sz="2200" b="1" noProof="0" dirty="0"/>
              <a:t>ispunilo“ (</a:t>
            </a:r>
            <a:r>
              <a:rPr lang="sr-Latn-RS" sz="2200" b="1" noProof="0" dirty="0" err="1"/>
              <a:t>Jošua</a:t>
            </a:r>
            <a:r>
              <a:rPr lang="sr-Latn-RS" sz="2200" b="1" noProof="0" dirty="0"/>
              <a:t> 21,45).</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0"/>
            <a:ext cx="6416407"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0" y="2009712"/>
            <a:ext cx="5455665" cy="3139321"/>
          </a:xfrm>
          <a:prstGeom prst="rect">
            <a:avLst/>
          </a:prstGeom>
          <a:noFill/>
        </p:spPr>
        <p:txBody>
          <a:bodyPr wrap="square">
            <a:spAutoFit/>
          </a:bodyPr>
          <a:lstStyle/>
          <a:p>
            <a:pPr>
              <a:spcBef>
                <a:spcPts val="600"/>
              </a:spcBef>
            </a:pPr>
            <a:r>
              <a:rPr lang="sr-Latn-RS" sz="2200" b="1" noProof="0" dirty="0"/>
              <a:t>Ponavljana upotreba reči „svi“ naglašava Božju vernost u ispunjavanju Svojih obećanja. Njegovi neprijatelji su bili poraženi od Boga. Mogli su nastaniti zemlju jer ju je Bog posedovao. Mogli su biti sigurni da će dovršiti proterivanje </a:t>
            </a:r>
            <a:r>
              <a:rPr lang="sr-Latn-RS" sz="2200" b="1" noProof="0" dirty="0" err="1"/>
              <a:t>Hananaca</a:t>
            </a:r>
            <a:r>
              <a:rPr lang="sr-Latn-RS" sz="2200" b="1" noProof="0" dirty="0"/>
              <a:t> koji su još uvek živeli u zemlji jer je Bog do sada održao svoja obećanja i nastaviće da ih održava u budućnosti.</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526357"/>
            <a:ext cx="6610023" cy="1446550"/>
          </a:xfrm>
          <a:prstGeom prst="rect">
            <a:avLst/>
          </a:prstGeom>
          <a:noFill/>
        </p:spPr>
        <p:txBody>
          <a:bodyPr wrap="square">
            <a:spAutoFit/>
          </a:bodyPr>
          <a:lstStyle/>
          <a:p>
            <a:pPr>
              <a:spcBef>
                <a:spcPts val="600"/>
              </a:spcBef>
            </a:pPr>
            <a:r>
              <a:rPr lang="sr-Latn-RS" sz="2200" b="1" noProof="0" dirty="0"/>
              <a:t>Sve nam je to na dobro. Bog ostaje veran (</a:t>
            </a:r>
            <a:r>
              <a:rPr lang="sr-Latn-RS" sz="2200" b="1" noProof="0" dirty="0" err="1"/>
              <a:t>Pnz</a:t>
            </a:r>
            <a:r>
              <a:rPr lang="sr-Latn-RS" sz="2200" b="1" noProof="0" dirty="0"/>
              <a:t> 7,9; </a:t>
            </a:r>
            <a:r>
              <a:rPr lang="sr-Latn-RS" sz="2200" b="1" noProof="0" dirty="0" err="1"/>
              <a:t>Ps</a:t>
            </a:r>
            <a:r>
              <a:rPr lang="sr-Latn-RS" sz="2200" b="1" noProof="0" dirty="0"/>
              <a:t>. 117,2; Plač 3,22-23). Obećao je da će nas spasiti i dati nam Zemlju u nasledstvo i ispuniće to obećanje (Filip. 1,6; 1. </a:t>
            </a:r>
            <a:r>
              <a:rPr lang="sr-Latn-RS" sz="2200" b="1" noProof="0" dirty="0" err="1"/>
              <a:t>Pt</a:t>
            </a:r>
            <a:r>
              <a:rPr lang="sr-Latn-RS" sz="2200" b="1" noProof="0" dirty="0"/>
              <a:t> 1,5; </a:t>
            </a:r>
            <a:r>
              <a:rPr lang="sr-Latn-RS" sz="2200" b="1" noProof="0" dirty="0" err="1"/>
              <a:t>Ps</a:t>
            </a:r>
            <a:r>
              <a:rPr lang="sr-Latn-RS" sz="2200" b="1" noProof="0" dirty="0"/>
              <a:t>.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49032"/>
            <a:ext cx="5175518" cy="1535547"/>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sr-Latn-RS"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ŠTO JE BOG UČINIO I ŠTO ĆE UČINITI</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707886"/>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lumMod val="50000"/>
                  </a:schemeClr>
                </a:solidFill>
                <a:latin typeface="Comic Sans MS" panose="030F0702030302020204" pitchFamily="66" charset="0"/>
              </a:rPr>
              <a:t>„</a:t>
            </a:r>
            <a:r>
              <a:rPr lang="sr-Latn-RS" sz="2000" b="1" dirty="0">
                <a:solidFill>
                  <a:schemeClr val="accent1">
                    <a:lumMod val="50000"/>
                  </a:schemeClr>
                </a:solidFill>
                <a:latin typeface="Comic Sans MS" panose="030F0702030302020204" pitchFamily="66" charset="0"/>
              </a:rPr>
              <a:t>Vi</a:t>
            </a:r>
            <a:r>
              <a:rPr lang="sr-Latn-RS" sz="2000" b="1" noProof="0" dirty="0">
                <a:solidFill>
                  <a:schemeClr val="accent1">
                    <a:lumMod val="50000"/>
                  </a:schemeClr>
                </a:solidFill>
                <a:latin typeface="Comic Sans MS" panose="030F0702030302020204" pitchFamily="66" charset="0"/>
              </a:rPr>
              <a:t> ste bili svjedoci svega što je </a:t>
            </a:r>
            <a:r>
              <a:rPr lang="sr-Latn-RS" sz="2000" b="1" dirty="0">
                <a:solidFill>
                  <a:schemeClr val="accent1">
                    <a:lumMod val="50000"/>
                  </a:schemeClr>
                </a:solidFill>
                <a:latin typeface="Comic Sans MS" panose="030F0702030302020204" pitchFamily="66" charset="0"/>
              </a:rPr>
              <a:t>Jahve</a:t>
            </a:r>
            <a:r>
              <a:rPr lang="sr-Latn-RS" sz="2000" b="1" noProof="0" dirty="0">
                <a:solidFill>
                  <a:schemeClr val="accent1">
                    <a:lumMod val="50000"/>
                  </a:schemeClr>
                </a:solidFill>
                <a:latin typeface="Comic Sans MS" panose="030F0702030302020204" pitchFamily="66" charset="0"/>
              </a:rPr>
              <a:t>, Bog vaš, pred vašim očima učinio svim narodima </a:t>
            </a:r>
            <a:r>
              <a:rPr lang="sr-Latn-RS" sz="2000" b="1" dirty="0">
                <a:solidFill>
                  <a:schemeClr val="accent1">
                    <a:lumMod val="50000"/>
                  </a:schemeClr>
                </a:solidFill>
                <a:latin typeface="Comic Sans MS" panose="030F0702030302020204" pitchFamily="66" charset="0"/>
              </a:rPr>
              <a:t>r</a:t>
            </a:r>
            <a:r>
              <a:rPr lang="sr-Latn-RS" sz="2000" b="1" noProof="0" dirty="0">
                <a:solidFill>
                  <a:schemeClr val="accent1">
                    <a:lumMod val="50000"/>
                  </a:schemeClr>
                </a:solidFill>
                <a:latin typeface="Comic Sans MS" panose="030F0702030302020204" pitchFamily="66" charset="0"/>
              </a:rPr>
              <a:t>adi vas: Jahve, Bog vaš, borio se za vas.“ </a:t>
            </a:r>
            <a:r>
              <a:rPr lang="sr-Latn-RS" sz="1600" b="1" noProof="0" dirty="0">
                <a:solidFill>
                  <a:schemeClr val="accent1">
                    <a:lumMod val="50000"/>
                  </a:schemeClr>
                </a:solidFill>
                <a:latin typeface="Comic Sans MS" panose="030F0702030302020204" pitchFamily="66" charset="0"/>
              </a:rPr>
              <a:t>(Jošua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182119" y="1474177"/>
            <a:ext cx="3095602" cy="1785104"/>
          </a:xfrm>
          <a:prstGeom prst="rect">
            <a:avLst/>
          </a:prstGeom>
          <a:noFill/>
        </p:spPr>
        <p:txBody>
          <a:bodyPr wrap="square" rtlCol="0">
            <a:spAutoFit/>
          </a:bodyPr>
          <a:lstStyle/>
          <a:p>
            <a:pPr>
              <a:spcBef>
                <a:spcPts val="600"/>
              </a:spcBef>
            </a:pPr>
            <a:r>
              <a:rPr lang="sr-Latn-RS" sz="2200" b="1" noProof="0" dirty="0"/>
              <a:t>U svom govoru starješinama, Jošua započinje govoreći im što je Bog već učinio i što će tek učiniti:</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sr-Latn-RS" sz="2200" noProof="0"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95487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Ratovao je protiv naroda </a:t>
            </a:r>
            <a:br>
              <a:rPr lang="sr-Latn-R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(Jošua 23,3).</a:t>
            </a:r>
            <a:endParaRPr lang="sr-Latn-RS" sz="2200" kern="1200" noProof="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sr-Latn-RS" sz="2200" kern="1200" noProof="0" dirty="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sr-Latn-RS" sz="2200" noProof="0" dirty="0"/>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44414"/>
            <a:ext cx="2573078" cy="105419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Podijelio je zemlju među plemenima (Jošua 23,4).</a:t>
            </a:r>
            <a:endParaRPr lang="sr-Latn-RS" sz="2200" kern="1200" noProof="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sr-Latn-RS" sz="2200" kern="1200" noProof="0" dirty="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sr-Latn-RS" sz="2200" noProof="0" dirty="0"/>
          </a:p>
        </p:txBody>
      </p:sp>
      <p:sp>
        <p:nvSpPr>
          <p:cNvPr id="17" name="Forma libre: forma 16">
            <a:extLst>
              <a:ext uri="{FF2B5EF4-FFF2-40B4-BE49-F238E27FC236}">
                <a16:creationId xmlns:a16="http://schemas.microsoft.com/office/drawing/2014/main" id="{3B321278-62A8-2545-C34C-4625EBEA2C46}"/>
              </a:ext>
            </a:extLst>
          </p:cNvPr>
          <p:cNvSpPr/>
          <p:nvPr/>
        </p:nvSpPr>
        <p:spPr>
          <a:xfrm>
            <a:off x="9569276" y="2620451"/>
            <a:ext cx="2476808" cy="1078160"/>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On će protjerati preostale narode (Jošua 23,5).</a:t>
            </a:r>
            <a:endParaRPr lang="sr-Latn-RS" sz="2200" kern="1200" noProof="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5738531" y="3698611"/>
            <a:ext cx="6449438" cy="1107996"/>
          </a:xfrm>
          <a:prstGeom prst="rect">
            <a:avLst/>
          </a:prstGeom>
          <a:noFill/>
        </p:spPr>
        <p:txBody>
          <a:bodyPr wrap="square" rtlCol="0">
            <a:spAutoFit/>
          </a:bodyPr>
          <a:lstStyle/>
          <a:p>
            <a:pPr>
              <a:spcBef>
                <a:spcPts val="600"/>
              </a:spcBef>
            </a:pPr>
            <a:r>
              <a:rPr lang="sr-Latn-RS" sz="2200" b="1" dirty="0"/>
              <a:t>Sve to (ono što je već učinjeno i ono što tek treba učiniti) bilo je podložno jednom uvjetu Izraela: poslušnosti (Jošua 23,6).</a:t>
            </a:r>
            <a:endParaRPr lang="sr-Latn-RS" sz="2200" b="1" noProof="0" dirty="0"/>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237521"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553923" y="3575328"/>
            <a:ext cx="3095603"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5754322" y="5817816"/>
            <a:ext cx="6437678" cy="1107996"/>
          </a:xfrm>
          <a:prstGeom prst="rect">
            <a:avLst/>
          </a:prstGeom>
          <a:noFill/>
        </p:spPr>
        <p:txBody>
          <a:bodyPr wrap="square">
            <a:spAutoFit/>
          </a:bodyPr>
          <a:lstStyle/>
          <a:p>
            <a:pPr>
              <a:spcBef>
                <a:spcPts val="600"/>
              </a:spcBef>
            </a:pPr>
            <a:r>
              <a:rPr lang="sr-Latn-RS" sz="2200" b="1" dirty="0"/>
              <a:t>Ostaje nam nastaviti borbu i pouzdati se u Duha Svetoga kako bismo živjeli pobjedničkim životom              (2. Kor. 10,3-5; Ef. 6,11-18).</a:t>
            </a:r>
            <a:endParaRPr lang="sr-Latn-RS" sz="2200" b="1" noProof="0" dirty="0"/>
          </a:p>
        </p:txBody>
      </p:sp>
      <p:sp>
        <p:nvSpPr>
          <p:cNvPr id="21" name="CuadroTexto 20">
            <a:extLst>
              <a:ext uri="{FF2B5EF4-FFF2-40B4-BE49-F238E27FC236}">
                <a16:creationId xmlns:a16="http://schemas.microsoft.com/office/drawing/2014/main" id="{D0F7B93B-23B9-F12A-3AA9-8F678E8B3FE1}"/>
              </a:ext>
            </a:extLst>
          </p:cNvPr>
          <p:cNvSpPr txBox="1"/>
          <p:nvPr/>
        </p:nvSpPr>
        <p:spPr>
          <a:xfrm>
            <a:off x="5754322" y="4806607"/>
            <a:ext cx="6433647" cy="1107996"/>
          </a:xfrm>
          <a:prstGeom prst="rect">
            <a:avLst/>
          </a:prstGeom>
          <a:noFill/>
        </p:spPr>
        <p:txBody>
          <a:bodyPr wrap="square">
            <a:spAutoFit/>
          </a:bodyPr>
          <a:lstStyle/>
          <a:p>
            <a:pPr>
              <a:spcBef>
                <a:spcPts val="600"/>
              </a:spcBef>
            </a:pPr>
            <a:r>
              <a:rPr lang="sr-Latn-RS" sz="2200" b="1" dirty="0"/>
              <a:t>Povijest Izraela danas je pouka za nas. Bog je već pobijedio grijeh i dao nam sigurnost spasenja zahvaljujući</a:t>
            </a:r>
            <a:r>
              <a:rPr lang="sr-Latn-RS" sz="2200" b="1" noProof="0" dirty="0"/>
              <a:t> Isusovoj žrtvi (Kol.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NAGRADA ZA VJERNOST</a:t>
            </a: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3" y="662285"/>
            <a:ext cx="7217901" cy="646331"/>
          </a:xfrm>
          <a:prstGeom prst="rect">
            <a:avLst/>
          </a:prstGeom>
          <a:noFill/>
        </p:spPr>
        <p:txBody>
          <a:bodyPr wrap="square">
            <a:spAutoFit/>
          </a:bodyPr>
          <a:lstStyle/>
          <a:p>
            <a:pPr algn="ctr"/>
            <a:r>
              <a:rPr lang="sr-Latn-RS"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„Jedan je od vas </a:t>
            </a:r>
            <a:r>
              <a:rPr lang="sr-Latn-R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tjerao pred sobom </a:t>
            </a:r>
            <a:r>
              <a:rPr lang="sr-Latn-RS"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tisuću, jer se Jahve, Bog vaš</a:t>
            </a:r>
            <a:r>
              <a:rPr lang="sr-Latn-R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sr-Latn-RS"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borio za vas, kao što vam je obećao.“ </a:t>
            </a:r>
            <a:r>
              <a:rPr lang="sr-Latn-RS" sz="1400"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(Jošua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272466"/>
            <a:ext cx="7302185" cy="686663"/>
          </a:xfrm>
          <a:prstGeom prst="rect">
            <a:avLst/>
          </a:prstGeom>
          <a:noFill/>
        </p:spPr>
        <p:txBody>
          <a:bodyPr wrap="square" rtlCol="0">
            <a:spAutoFit/>
          </a:bodyPr>
          <a:lstStyle/>
          <a:p>
            <a:pPr>
              <a:lnSpc>
                <a:spcPts val="2300"/>
              </a:lnSpc>
              <a:spcBef>
                <a:spcPts val="600"/>
              </a:spcBef>
            </a:pPr>
            <a:r>
              <a:rPr lang="sr-Latn-RS" sz="2200" b="1" dirty="0"/>
              <a:t>Nagrada Izraelove vjernosti bila je potpuna i apsolutna pobjeda nad svim njegovim neprijateljima (Još. 23:6.10). </a:t>
            </a:r>
            <a:endParaRPr lang="sr-Latn-RS" sz="2200" b="1" noProof="0" dirty="0"/>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1811206651"/>
              </p:ext>
            </p:extLst>
          </p:nvPr>
        </p:nvGraphicFramePr>
        <p:xfrm>
          <a:off x="2505498" y="2764843"/>
          <a:ext cx="5582463" cy="246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709105"/>
          </a:xfrm>
          <a:prstGeom prst="rect">
            <a:avLst/>
          </a:prstGeom>
          <a:noFill/>
        </p:spPr>
        <p:txBody>
          <a:bodyPr wrap="square" rtlCol="0">
            <a:spAutoFit/>
          </a:bodyPr>
          <a:lstStyle/>
          <a:p>
            <a:pPr>
              <a:lnSpc>
                <a:spcPts val="2300"/>
              </a:lnSpc>
              <a:spcBef>
                <a:spcPts val="600"/>
              </a:spcBef>
            </a:pPr>
            <a:r>
              <a:rPr lang="sr-Latn-RS" sz="2200" b="1" dirty="0"/>
              <a:t>Zato se nama kršćanima savjetuje da slijedimo iste smjernice i da se ne ženimo i ne udajemo s nevjernicima (2. Kor. Cor. 6,14-16).</a:t>
            </a:r>
            <a:endParaRPr lang="sr-Latn-RS" sz="2200" b="1" noProof="0" dirty="0"/>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56300" y="187446"/>
            <a:ext cx="2194558"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402319" y="3156473"/>
            <a:ext cx="3693047"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4862" cy="4968740"/>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0" y="5214100"/>
            <a:ext cx="8402319" cy="981615"/>
          </a:xfrm>
          <a:prstGeom prst="rect">
            <a:avLst/>
          </a:prstGeom>
          <a:noFill/>
        </p:spPr>
        <p:txBody>
          <a:bodyPr wrap="square">
            <a:spAutoFit/>
          </a:bodyPr>
          <a:lstStyle/>
          <a:p>
            <a:pPr>
              <a:lnSpc>
                <a:spcPts val="2300"/>
              </a:lnSpc>
              <a:spcBef>
                <a:spcPts val="600"/>
              </a:spcBef>
            </a:pPr>
            <a:r>
              <a:rPr lang="sr-Latn-RS" sz="2200" b="1" dirty="0"/>
              <a:t>Morali su održavati duhovnu čistoću. Ako bi se vjenčali sa stano- vnicima, počeli bi pričati o svojim bogovima i na kraju bi ih oboža- vali. Tako je započelo Salomonovo otpadništvo (1. Kralj. 11,4).</a:t>
            </a:r>
            <a:endParaRPr lang="sr-Latn-RS" sz="2200" b="1" noProof="0" dirty="0"/>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22243"/>
            <a:ext cx="7120385" cy="686663"/>
          </a:xfrm>
          <a:prstGeom prst="rect">
            <a:avLst/>
          </a:prstGeom>
          <a:noFill/>
        </p:spPr>
        <p:txBody>
          <a:bodyPr wrap="square">
            <a:spAutoFit/>
          </a:bodyPr>
          <a:lstStyle/>
          <a:p>
            <a:pPr>
              <a:lnSpc>
                <a:spcPts val="2300"/>
              </a:lnSpc>
              <a:spcBef>
                <a:spcPts val="600"/>
              </a:spcBef>
            </a:pPr>
            <a:r>
              <a:rPr lang="sr-Latn-RS" sz="2200" b="1" noProof="0" dirty="0"/>
              <a:t>U vezi sa osvajanja </a:t>
            </a:r>
            <a:r>
              <a:rPr lang="sr-Latn-RS" sz="2200" b="1" noProof="0" dirty="0" err="1"/>
              <a:t>Hanana</a:t>
            </a:r>
            <a:r>
              <a:rPr lang="sr-Latn-RS" sz="2200" b="1" noProof="0" dirty="0"/>
              <a:t>, vernost Bogu morala se pokazati na tri vrlo specifična načina:</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sr-Latn-RS" sz="3600" b="1" spc="50" noProof="0" dirty="0">
                <a:ln w="0"/>
                <a:solidFill>
                  <a:schemeClr val="bg2"/>
                </a:solidFill>
                <a:effectLst>
                  <a:innerShdw blurRad="63500" dist="50800" dir="13500000">
                    <a:srgbClr val="000000">
                      <a:alpha val="50000"/>
                    </a:srgbClr>
                  </a:innerShdw>
                </a:effectLst>
              </a:rPr>
              <a:t>ŠTO MORAMO UČINITI</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580460"/>
            <a:ext cx="7992888" cy="707886"/>
          </a:xfrm>
          <a:prstGeom prst="rect">
            <a:avLst/>
          </a:prstGeom>
          <a:noFill/>
        </p:spPr>
        <p:txBody>
          <a:bodyPr wrap="square">
            <a:spAutoFit/>
          </a:bodyPr>
          <a:lstStyle/>
          <a:p>
            <a:pPr algn="ctr"/>
            <a:r>
              <a:rPr lang="sr-Latn-RS" sz="2000" b="1" noProof="0" dirty="0">
                <a:solidFill>
                  <a:schemeClr val="accent6">
                    <a:lumMod val="75000"/>
                  </a:schemeClr>
                </a:solidFill>
                <a:latin typeface="Comic Sans MS" panose="030F0702030302020204" pitchFamily="66" charset="0"/>
              </a:rPr>
              <a:t>„Brižno pazite da ljubite Jahvu, Boga svojega, jer se radi o vašem životu.“ </a:t>
            </a:r>
            <a:r>
              <a:rPr lang="sr-Latn-RS" sz="1600" b="1" noProof="0" dirty="0">
                <a:solidFill>
                  <a:schemeClr val="accent6">
                    <a:lumMod val="75000"/>
                  </a:schemeClr>
                </a:solidFill>
                <a:latin typeface="Comic Sans MS" panose="030F0702030302020204" pitchFamily="66" charset="0"/>
              </a:rPr>
              <a:t>(Jošua 23,11)</a:t>
            </a:r>
            <a:endParaRPr lang="sr-Latn-RS" sz="2000" b="1" noProof="0"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107996"/>
          </a:xfrm>
          <a:prstGeom prst="rect">
            <a:avLst/>
          </a:prstGeom>
          <a:noFill/>
        </p:spPr>
        <p:txBody>
          <a:bodyPr wrap="square" rtlCol="0">
            <a:spAutoFit/>
          </a:bodyPr>
          <a:lstStyle/>
          <a:p>
            <a:pPr>
              <a:spcBef>
                <a:spcPts val="600"/>
              </a:spcBef>
            </a:pPr>
            <a:r>
              <a:rPr lang="sr-Latn-RS" sz="2200" b="1" dirty="0"/>
              <a:t>Bez sumnje možemo reći da se glavna misao Jošuinog govora nalazi u stihu 11. -ljubiti Boga.</a:t>
            </a:r>
            <a:endParaRPr lang="sr-Latn-RS" sz="2200" b="1" noProof="0" dirty="0"/>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97602"/>
            <a:ext cx="6611979" cy="769441"/>
          </a:xfrm>
          <a:prstGeom prst="rect">
            <a:avLst/>
          </a:prstGeom>
          <a:noFill/>
        </p:spPr>
        <p:txBody>
          <a:bodyPr wrap="square">
            <a:spAutoFit/>
          </a:bodyPr>
          <a:lstStyle/>
          <a:p>
            <a:pPr>
              <a:spcBef>
                <a:spcPts val="600"/>
              </a:spcBef>
            </a:pPr>
            <a:r>
              <a:rPr lang="sr-Latn-RS" sz="2200" b="1" dirty="0"/>
              <a:t>Osim toga, Jošua predlaže poticaj za njegovanje te ljubavi: Božju vjernost (Jošua 23,14).</a:t>
            </a:r>
            <a:endParaRPr lang="sr-Latn-RS" sz="2200" b="1" noProof="0" dirty="0"/>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005747"/>
            <a:ext cx="6611979" cy="769441"/>
          </a:xfrm>
          <a:prstGeom prst="rect">
            <a:avLst/>
          </a:prstGeom>
          <a:noFill/>
        </p:spPr>
        <p:txBody>
          <a:bodyPr wrap="square">
            <a:spAutoFit/>
          </a:bodyPr>
          <a:lstStyle/>
          <a:p>
            <a:pPr>
              <a:spcBef>
                <a:spcPts val="600"/>
              </a:spcBef>
            </a:pPr>
            <a:r>
              <a:rPr lang="sr-Latn-RS" sz="2200" b="1" dirty="0"/>
              <a:t>Danas imamo još veći poticaj: primjer Isusa      (Ivan 13,34).</a:t>
            </a:r>
            <a:endParaRPr lang="sr-Latn-RS" sz="2200" b="1" noProof="0" dirty="0"/>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713892"/>
            <a:ext cx="6454723" cy="769441"/>
          </a:xfrm>
          <a:prstGeom prst="rect">
            <a:avLst/>
          </a:prstGeom>
          <a:noFill/>
        </p:spPr>
        <p:txBody>
          <a:bodyPr wrap="square">
            <a:spAutoFit/>
          </a:bodyPr>
          <a:lstStyle/>
          <a:p>
            <a:pPr>
              <a:spcBef>
                <a:spcPts val="600"/>
              </a:spcBef>
            </a:pPr>
            <a:r>
              <a:rPr lang="sr-Latn-RS" sz="2200" b="1" dirty="0"/>
              <a:t>Bog želi stupiti u blizak i osoban odnos sa svakom osobom koja odgovori na Njegovu ljubav.</a:t>
            </a:r>
            <a:endParaRPr lang="sr-Latn-RS" sz="2200" b="1" noProof="0" dirty="0"/>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81680"/>
            <a:ext cx="5584153" cy="1107996"/>
          </a:xfrm>
          <a:prstGeom prst="rect">
            <a:avLst/>
          </a:prstGeom>
          <a:noFill/>
        </p:spPr>
        <p:txBody>
          <a:bodyPr wrap="square">
            <a:spAutoFit/>
          </a:bodyPr>
          <a:lstStyle/>
          <a:p>
            <a:pPr>
              <a:spcBef>
                <a:spcPts val="600"/>
              </a:spcBef>
            </a:pPr>
            <a:r>
              <a:rPr lang="sr-Latn-RS" sz="2200" b="1" dirty="0"/>
              <a:t>Izrael je morao pokazati svoju ljubav time što nije volio druge bogove, što bi im nanjelo ozbiljnu štetu (Jošua 23,12.13).</a:t>
            </a:r>
            <a:endParaRPr lang="sr-Latn-RS" sz="2200" b="1" noProof="0" dirty="0"/>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0" y="5422037"/>
            <a:ext cx="4278301" cy="1446550"/>
          </a:xfrm>
          <a:prstGeom prst="rect">
            <a:avLst/>
          </a:prstGeom>
          <a:noFill/>
        </p:spPr>
        <p:txBody>
          <a:bodyPr wrap="square">
            <a:spAutoFit/>
          </a:bodyPr>
          <a:lstStyle/>
          <a:p>
            <a:pPr>
              <a:spcBef>
                <a:spcPts val="600"/>
              </a:spcBef>
            </a:pPr>
            <a:r>
              <a:rPr lang="sr-Latn-RS" sz="2200" b="1" dirty="0"/>
              <a:t>Posljedično, Njegova ljubav prema svima predstavlja okvir za pokazivanje naše dobrovoljne i uzajamne ljubavi.</a:t>
            </a:r>
            <a:endParaRPr lang="sr-Latn-RS" sz="2200" b="1" noProof="0" dirty="0"/>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1189</TotalTime>
  <Words>2154</Words>
  <Application>Microsoft Office PowerPoint</Application>
  <PresentationFormat>Panorámica</PresentationFormat>
  <Paragraphs>103</Paragraphs>
  <Slides>16</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16</vt:i4>
      </vt:variant>
    </vt:vector>
  </HeadingPairs>
  <TitlesOfParts>
    <vt:vector size="33" baseType="lpstr">
      <vt:lpstr>Arial Narrow</vt:lpstr>
      <vt:lpstr>Aptos Display</vt:lpstr>
      <vt:lpstr>Calibri</vt:lpstr>
      <vt:lpstr>Arial</vt:lpstr>
      <vt:lpstr>Aptos</vt:lpstr>
      <vt:lpstr>Britannic Bold</vt:lpstr>
      <vt:lpstr>Bodoni MT Poster Compressed</vt:lpstr>
      <vt:lpstr>Constantia</vt:lpstr>
      <vt:lpstr>Impact</vt:lpstr>
      <vt:lpstr>Gill Sans MT Ext Condensed Bold</vt:lpstr>
      <vt:lpstr>Comic Sans MS</vt:lpstr>
      <vt:lpstr>Times New Roman</vt:lpstr>
      <vt:lpstr>Tema de Office</vt:lpstr>
      <vt:lpstr>1_Tema de Office</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70</cp:revision>
  <dcterms:created xsi:type="dcterms:W3CDTF">2025-11-21T08:17:24Z</dcterms:created>
  <dcterms:modified xsi:type="dcterms:W3CDTF">2025-12-04T06:55:38Z</dcterms:modified>
</cp:coreProperties>
</file>