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6" r:id="rId4"/>
    <p:sldMasterId id="2147483700" r:id="rId5"/>
  </p:sldMasterIdLst>
  <p:notesMasterIdLst>
    <p:notesMasterId r:id="rId22"/>
  </p:notesMasterIdLst>
  <p:sldIdLst>
    <p:sldId id="396" r:id="rId6"/>
    <p:sldId id="388" r:id="rId7"/>
    <p:sldId id="473" r:id="rId8"/>
    <p:sldId id="310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474" r:id="rId17"/>
    <p:sldId id="408" r:id="rId18"/>
    <p:sldId id="390" r:id="rId19"/>
    <p:sldId id="475" r:id="rId20"/>
    <p:sldId id="471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Bodoni MT Poster Compressed" panose="02070706080601050204" pitchFamily="18" charset="0"/>
      <p:regular r:id="rId27"/>
    </p:embeddedFont>
    <p:embeddedFont>
      <p:font typeface="Britannic Bold" panose="020B0903060703020204" pitchFamily="34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Gill Sans MT Ext Condensed Bold" panose="020B0902020104020203" pitchFamily="34" charset="0"/>
      <p:regular r:id="rId37"/>
    </p:embeddedFont>
    <p:embeddedFont>
      <p:font typeface="Impact" panose="020B0806030902050204" pitchFamily="34" charset="0"/>
      <p:regular r:id="rId3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4B"/>
    <a:srgbClr val="036C94"/>
    <a:srgbClr val="B2BF5E"/>
    <a:srgbClr val="F7DC83"/>
    <a:srgbClr val="F389CD"/>
    <a:srgbClr val="9BFF9B"/>
    <a:srgbClr val="2E1500"/>
    <a:srgbClr val="752C24"/>
    <a:srgbClr val="E9B477"/>
    <a:srgbClr val="FD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2000" b="1" dirty="0" err="1"/>
            <a:t>Priča</a:t>
          </a:r>
          <a:r>
            <a:rPr lang="en-US" sz="2000" b="1" dirty="0"/>
            <a:t> </a:t>
          </a:r>
          <a:r>
            <a:rPr lang="en-US" sz="2000" b="1" dirty="0" err="1"/>
            <a:t>koju</a:t>
          </a:r>
          <a:r>
            <a:rPr lang="en-US" sz="2000" b="1" dirty="0"/>
            <a:t> je Bog </a:t>
          </a:r>
          <a:r>
            <a:rPr lang="en-US" sz="2000" b="1" dirty="0" err="1"/>
            <a:t>napisao</a:t>
          </a:r>
          <a:r>
            <a:rPr lang="en-US" sz="2000" b="1" dirty="0"/>
            <a:t> (</a:t>
          </a:r>
          <a:r>
            <a:rPr lang="en-US" sz="2000" b="1" dirty="0" err="1"/>
            <a:t>Jošua</a:t>
          </a:r>
          <a:r>
            <a:rPr lang="en-US" sz="2000" b="1" dirty="0"/>
            <a:t> 24</a:t>
          </a:r>
          <a:r>
            <a:rPr lang="hr-HR" sz="2000" b="1" dirty="0"/>
            <a:t>,</a:t>
          </a:r>
          <a:r>
            <a:rPr lang="en-US" sz="2000" b="1" dirty="0"/>
            <a:t>1-13)</a:t>
          </a:r>
          <a:r>
            <a:rPr lang="hr-HR" sz="2000" b="1" dirty="0"/>
            <a:t>.</a:t>
          </a:r>
          <a:endParaRPr lang="es-ES" sz="2000" dirty="0"/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2000" b="1" dirty="0" err="1"/>
            <a:t>Poziv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čestitost</a:t>
          </a:r>
          <a:r>
            <a:rPr lang="en-US" sz="2000" b="1" dirty="0"/>
            <a:t> (</a:t>
          </a:r>
          <a:r>
            <a:rPr lang="en-US" sz="2000" b="1" dirty="0" err="1"/>
            <a:t>Jošua</a:t>
          </a:r>
          <a:r>
            <a:rPr lang="en-US" sz="2000" b="1" dirty="0"/>
            <a:t> 24</a:t>
          </a:r>
          <a:r>
            <a:rPr lang="hr-HR" sz="2000" b="1" dirty="0"/>
            <a:t>,</a:t>
          </a:r>
          <a:r>
            <a:rPr lang="en-US" sz="2000" b="1" dirty="0"/>
            <a:t>14</a:t>
          </a:r>
          <a:r>
            <a:rPr lang="hr-HR" sz="2000" b="1" dirty="0"/>
            <a:t>.</a:t>
          </a:r>
          <a:r>
            <a:rPr lang="en-US" sz="2000" b="1" dirty="0"/>
            <a:t>15)</a:t>
          </a:r>
          <a:r>
            <a:rPr lang="hr-HR" sz="2000" b="1" dirty="0"/>
            <a:t>.</a:t>
          </a:r>
          <a:endParaRPr lang="es-ES" sz="2000" dirty="0"/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2000" b="1" dirty="0" err="1"/>
            <a:t>Izbor</a:t>
          </a:r>
          <a:r>
            <a:rPr lang="en-US" sz="2000" b="1" dirty="0"/>
            <a:t> </a:t>
          </a:r>
          <a:r>
            <a:rPr lang="en-US" sz="2000" b="1" dirty="0" err="1"/>
            <a:t>naroda</a:t>
          </a:r>
          <a:r>
            <a:rPr lang="en-US" sz="2000" b="1" dirty="0"/>
            <a:t> (</a:t>
          </a:r>
          <a:r>
            <a:rPr lang="en-US" sz="2000" b="1" dirty="0" err="1"/>
            <a:t>Jošua</a:t>
          </a:r>
          <a:r>
            <a:rPr lang="en-US" sz="2000" b="1" dirty="0"/>
            <a:t> 24</a:t>
          </a:r>
          <a:r>
            <a:rPr lang="hr-HR" sz="2000" b="1" dirty="0"/>
            <a:t>,</a:t>
          </a:r>
          <a:r>
            <a:rPr lang="en-US" sz="2000" b="1" dirty="0"/>
            <a:t>16-21)</a:t>
          </a:r>
          <a:r>
            <a:rPr lang="hr-HR" sz="2000" b="1" dirty="0"/>
            <a:t>.</a:t>
          </a:r>
          <a:endParaRPr lang="es-ES" sz="2000" dirty="0"/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2000" b="1" dirty="0" err="1"/>
            <a:t>Obnova</a:t>
          </a:r>
          <a:r>
            <a:rPr lang="en-US" sz="2000" b="1" dirty="0"/>
            <a:t> </a:t>
          </a:r>
          <a:r>
            <a:rPr lang="hr-HR" sz="2000" b="1" dirty="0"/>
            <a:t>S</a:t>
          </a:r>
          <a:r>
            <a:rPr lang="en-US" sz="2000" b="1" dirty="0" err="1"/>
            <a:t>aveza</a:t>
          </a:r>
          <a:r>
            <a:rPr lang="en-US" sz="2000" b="1" dirty="0"/>
            <a:t> (</a:t>
          </a:r>
          <a:r>
            <a:rPr lang="en-US" sz="2000" b="1" dirty="0" err="1"/>
            <a:t>Jošua</a:t>
          </a:r>
          <a:r>
            <a:rPr lang="en-US" sz="2000" b="1" dirty="0"/>
            <a:t> 24</a:t>
          </a:r>
          <a:r>
            <a:rPr lang="hr-HR" sz="2000" b="1" dirty="0"/>
            <a:t>,</a:t>
          </a:r>
          <a:r>
            <a:rPr lang="en-US" sz="2000" b="1" dirty="0"/>
            <a:t>22-28)</a:t>
          </a:r>
          <a:r>
            <a:rPr lang="hr-HR" sz="2000" b="1" dirty="0"/>
            <a:t>.</a:t>
          </a:r>
          <a:endParaRPr lang="es-ES" sz="2000" dirty="0"/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2000" b="1" dirty="0" err="1"/>
            <a:t>Nastavak</a:t>
          </a:r>
          <a:r>
            <a:rPr lang="en-US" sz="2000" b="1" dirty="0"/>
            <a:t> </a:t>
          </a:r>
          <a:r>
            <a:rPr lang="en-US" sz="2000" b="1" dirty="0" err="1"/>
            <a:t>priče</a:t>
          </a:r>
          <a:r>
            <a:rPr lang="en-US" sz="2000" b="1" dirty="0"/>
            <a:t> (</a:t>
          </a:r>
          <a:r>
            <a:rPr lang="en-US" sz="2000" b="1" dirty="0" err="1"/>
            <a:t>Jošua</a:t>
          </a:r>
          <a:r>
            <a:rPr lang="en-US" sz="2000" b="1" dirty="0"/>
            <a:t> 2429-33)</a:t>
          </a:r>
          <a:r>
            <a:rPr lang="hr-HR" sz="2000" b="1" dirty="0"/>
            <a:t>.</a:t>
          </a:r>
          <a:endParaRPr lang="es-ES" sz="2000" dirty="0"/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 custLinFactNeighborX="510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bilo prvo mjesto u Kanaanu gdje je Abraham kampirao (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Post. 12,6).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bilo prvo mjesto u Kanaanu gdje je Jakov kampirao (Post. 33,18).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bila jedina imovina koju je Jakov stekao (Post. 33,19).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Jakov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pokopao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bogove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njegova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obitelj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uvijek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drža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(Post. 35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7430F156-280A-4F8F-AB88-82FD3BBE04DB}" type="presOf" srcId="{7E1201E9-3500-4A94-AC51-4821C99C61EC}" destId="{D8E3A47D-7AAD-492B-87DB-471556F70C0E}" srcOrd="0" destOrd="0" presId="urn:microsoft.com/office/officeart/2005/8/layout/vList2"/>
    <dgm:cxn modelId="{FE490D5A-4FC7-477D-81C1-B9B994831A4B}" type="presOf" srcId="{798AB19D-ECD5-4E83-93C1-1F58EE9C9242}" destId="{F28057B6-914F-4162-A1E6-62C0FACC967C}" srcOrd="0" destOrd="0" presId="urn:microsoft.com/office/officeart/2005/8/layout/vList2"/>
    <dgm:cxn modelId="{FC606192-AE35-484D-8FE2-E4F289761943}" type="presOf" srcId="{9AC10BB6-9906-415A-9957-9AAB382B0671}" destId="{8CF698DE-538E-4611-B39E-0660C0FA78DD}" srcOrd="0" destOrd="0" presId="urn:microsoft.com/office/officeart/2005/8/layout/vList2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17AC4EB7-811B-4AF4-93E0-EDC902B84062}" type="presOf" srcId="{D1932EA2-E8FC-4F08-9329-B9288A5015F7}" destId="{AC61220C-B99C-49DF-98C9-45D044822E5A}" srcOrd="0" destOrd="0" presId="urn:microsoft.com/office/officeart/2005/8/layout/vList2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EA3726E5-E0F4-4774-9894-D89BFB1DB371}" type="presOf" srcId="{CD387350-E4A0-417A-8737-FF93E2BBE432}" destId="{11E0DE68-D6C6-4A99-AE8F-6B0DB7F1EF15}" srcOrd="0" destOrd="0" presId="urn:microsoft.com/office/officeart/2005/8/layout/vList2"/>
    <dgm:cxn modelId="{B59D99D7-75D0-4320-841F-D90D137ABDA8}" type="presParOf" srcId="{8CF698DE-538E-4611-B39E-0660C0FA78DD}" destId="{11E0DE68-D6C6-4A99-AE8F-6B0DB7F1EF15}" srcOrd="0" destOrd="0" presId="urn:microsoft.com/office/officeart/2005/8/layout/vList2"/>
    <dgm:cxn modelId="{B27704F9-E769-4C20-8129-D3E9C548EDA1}" type="presParOf" srcId="{8CF698DE-538E-4611-B39E-0660C0FA78DD}" destId="{DAE775A6-BC74-4981-AFFA-CCE0C81B60DB}" srcOrd="1" destOrd="0" presId="urn:microsoft.com/office/officeart/2005/8/layout/vList2"/>
    <dgm:cxn modelId="{E71B7355-D340-4F7B-B3A9-ABA5EDF5E096}" type="presParOf" srcId="{8CF698DE-538E-4611-B39E-0660C0FA78DD}" destId="{F28057B6-914F-4162-A1E6-62C0FACC967C}" srcOrd="2" destOrd="0" presId="urn:microsoft.com/office/officeart/2005/8/layout/vList2"/>
    <dgm:cxn modelId="{8C5F8303-1897-4B13-A383-DBF62493FE8E}" type="presParOf" srcId="{8CF698DE-538E-4611-B39E-0660C0FA78DD}" destId="{557CCA0B-0676-4C3E-A6E4-DA3282A1084A}" srcOrd="3" destOrd="0" presId="urn:microsoft.com/office/officeart/2005/8/layout/vList2"/>
    <dgm:cxn modelId="{52E12894-1D35-4A0D-B23B-692C486A3AFA}" type="presParOf" srcId="{8CF698DE-538E-4611-B39E-0660C0FA78DD}" destId="{AC61220C-B99C-49DF-98C9-45D044822E5A}" srcOrd="4" destOrd="0" presId="urn:microsoft.com/office/officeart/2005/8/layout/vList2"/>
    <dgm:cxn modelId="{F04F0397-253A-467E-982B-F7130487ACCF}" type="presParOf" srcId="{8CF698DE-538E-4611-B39E-0660C0FA78DD}" destId="{8850C61C-B71E-4A5B-95DB-D1885DF61CFA}" srcOrd="5" destOrd="0" presId="urn:microsoft.com/office/officeart/2005/8/layout/vList2"/>
    <dgm:cxn modelId="{9040D6CD-DDB9-4FCB-9232-8A0C72C31B1D}" type="presParOf" srcId="{8CF698DE-538E-4611-B39E-0660C0FA78DD}" destId="{D8E3A47D-7AAD-492B-87DB-471556F70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Bojati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Boga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dirty="0" err="1">
              <a:effectLst/>
            </a:rPr>
            <a:t>Pokazati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duboko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poštovanje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prema</a:t>
          </a:r>
          <a:r>
            <a:rPr lang="en-US" sz="2000" b="1" dirty="0">
              <a:effectLst/>
            </a:rPr>
            <a:t> Onome koji je </a:t>
          </a:r>
          <a:r>
            <a:rPr lang="en-US" sz="2000" b="1" dirty="0" err="1">
              <a:effectLst/>
            </a:rPr>
            <a:t>beskrajno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veći</a:t>
          </a:r>
          <a:r>
            <a:rPr lang="en-US" sz="2000" b="1" dirty="0">
              <a:effectLst/>
            </a:rPr>
            <a:t> od </a:t>
          </a:r>
          <a:r>
            <a:rPr lang="en-US" sz="2000" b="1" dirty="0" err="1">
              <a:effectLst/>
            </a:rPr>
            <a:t>mene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i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prihvatiti</a:t>
          </a:r>
          <a:r>
            <a:rPr lang="en-US" sz="2000" b="1" dirty="0">
              <a:effectLst/>
            </a:rPr>
            <a:t> Ga </a:t>
          </a:r>
          <a:r>
            <a:rPr lang="en-US" sz="2000" b="1" dirty="0" err="1">
              <a:effectLst/>
            </a:rPr>
            <a:t>kao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svog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Kralja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i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Gospodina</a:t>
          </a:r>
          <a:r>
            <a:rPr lang="hr-HR" sz="2000" b="1" dirty="0">
              <a:effectLst/>
            </a:rPr>
            <a:t>.</a:t>
          </a:r>
          <a:endParaRPr lang="es-ES" sz="2000" dirty="0">
            <a:effectLst/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Služiti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iskreno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potpuno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pl-PL" sz="2000" b="1" dirty="0">
              <a:effectLst/>
            </a:rPr>
            <a:t>Usluga bez nedostataka (tako je bila definirana životinja koja je bila prikladna za klanje samo ako je bila "bez mana" [cijela])</a:t>
          </a:r>
          <a:endParaRPr lang="es-ES" sz="2000" dirty="0">
            <a:effectLst/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Služiti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dirty="0">
              <a:effectLst/>
            </a:rPr>
            <a:t>Biti </a:t>
          </a:r>
          <a:r>
            <a:rPr lang="en-US" sz="2000" b="1" dirty="0" err="1">
              <a:effectLst/>
            </a:rPr>
            <a:t>vjeran</a:t>
          </a:r>
          <a:r>
            <a:rPr lang="en-US" sz="2000" b="1" dirty="0">
              <a:effectLst/>
            </a:rPr>
            <a:t>, </a:t>
          </a:r>
          <a:r>
            <a:rPr lang="en-US" sz="2000" b="1" dirty="0" err="1">
              <a:effectLst/>
            </a:rPr>
            <a:t>pouzdan</a:t>
          </a:r>
          <a:r>
            <a:rPr lang="en-US" sz="2000" b="1" dirty="0">
              <a:effectLst/>
            </a:rPr>
            <a:t>, </a:t>
          </a:r>
          <a:r>
            <a:rPr lang="en-US" sz="2000" b="1" dirty="0" err="1">
              <a:effectLst/>
            </a:rPr>
            <a:t>odan</a:t>
          </a:r>
          <a:r>
            <a:rPr lang="en-US" sz="2000" b="1" dirty="0">
              <a:effectLst/>
            </a:rPr>
            <a:t>, </a:t>
          </a:r>
          <a:r>
            <a:rPr lang="en-US" sz="2000" b="1" dirty="0" err="1">
              <a:effectLst/>
            </a:rPr>
            <a:t>nepodijeljen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i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dosljedan</a:t>
          </a:r>
          <a:r>
            <a:rPr lang="en-US" sz="2000" b="1" dirty="0">
              <a:effectLst/>
            </a:rPr>
            <a:t>. Da </a:t>
          </a:r>
          <a:r>
            <a:rPr lang="en-US" sz="2000" b="1" dirty="0" err="1">
              <a:effectLst/>
            </a:rPr>
            <a:t>kroz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svoj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život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odražavam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svoju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zahvalnost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Bogu</a:t>
          </a:r>
          <a:r>
            <a:rPr lang="en-US" sz="2000" b="1" dirty="0">
              <a:effectLst/>
            </a:rPr>
            <a:t> za ono </a:t>
          </a:r>
          <a:r>
            <a:rPr lang="en-US" sz="2000" b="1" dirty="0" err="1">
              <a:effectLst/>
            </a:rPr>
            <a:t>što</a:t>
          </a:r>
          <a:r>
            <a:rPr lang="en-US" sz="2000" b="1" dirty="0">
              <a:effectLst/>
            </a:rPr>
            <a:t> je </a:t>
          </a:r>
          <a:r>
            <a:rPr lang="en-US" sz="2000" b="1" dirty="0" err="1">
              <a:effectLst/>
            </a:rPr>
            <a:t>učinio</a:t>
          </a:r>
          <a:r>
            <a:rPr lang="en-US" sz="2000" b="1" dirty="0">
              <a:effectLst/>
            </a:rPr>
            <a:t> u </a:t>
          </a:r>
          <a:r>
            <a:rPr lang="en-US" sz="2000" b="1" dirty="0" err="1">
              <a:effectLst/>
            </a:rPr>
            <a:t>meni</a:t>
          </a:r>
          <a:r>
            <a:rPr lang="en-US" sz="2000" b="1" dirty="0">
              <a:effectLst/>
            </a:rPr>
            <a:t>.</a:t>
          </a:r>
          <a:endParaRPr lang="es-ES" sz="2000" dirty="0">
            <a:effectLst/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C6001206-E348-46B4-8255-CBFC8F924106}" type="presOf" srcId="{B2E6E93B-5677-45CB-B94E-91B158F39FBD}" destId="{7CF48978-E8B4-4BA6-95E8-43AAEF845A18}" srcOrd="0" destOrd="0" presId="urn:microsoft.com/office/officeart/2005/8/layout/vList2"/>
    <dgm:cxn modelId="{82FF432E-1C37-49C0-A7C1-142824BD06EB}" type="presOf" srcId="{0554EEC4-DF4A-4B57-AE62-D704C4B36887}" destId="{91EBD55B-773A-4BEF-B76C-4D8BBE65E8E9}" srcOrd="0" destOrd="0" presId="urn:microsoft.com/office/officeart/2005/8/layout/vList2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FC90DC4C-FBBD-4456-8C74-3F172C72D07E}" type="presOf" srcId="{03D5B538-CBC3-4A5D-96C6-835A833FD8DB}" destId="{854F4650-27AE-4C03-B454-E09E451F5BDE}" srcOrd="0" destOrd="0" presId="urn:microsoft.com/office/officeart/2005/8/layout/vList2"/>
    <dgm:cxn modelId="{574E4A83-6506-4F45-A51D-B521355A2675}" type="presOf" srcId="{3B57E65D-C111-415A-97A6-2D0FDEF89D6E}" destId="{DC838278-61D5-4F0B-A5CA-D07614038E8A}" srcOrd="0" destOrd="0" presId="urn:microsoft.com/office/officeart/2005/8/layout/vList2"/>
    <dgm:cxn modelId="{AE2048AC-29C7-43C3-A5C0-CE3667E98FB3}" type="presOf" srcId="{4F57E86D-CC5D-41E7-9D5C-8F0BF098E704}" destId="{F01C0CC6-238B-429D-AD18-2848C863196E}" srcOrd="0" destOrd="0" presId="urn:microsoft.com/office/officeart/2005/8/layout/vList2"/>
    <dgm:cxn modelId="{C2A1F0CF-479B-45A4-B9D0-C74719F75166}" type="presOf" srcId="{B82ED169-2531-4C62-A3DC-2B0118B8A22F}" destId="{2E1229BB-88F6-4208-A452-84AC4F717891}" srcOrd="0" destOrd="0" presId="urn:microsoft.com/office/officeart/2005/8/layout/vList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B70193D8-BDD5-46DE-A7AE-661C2D67A2DA}" type="presParOf" srcId="{80B4658F-1381-4912-BDD2-CF4A73DDEF41}" destId="{2E1229BB-88F6-4208-A452-84AC4F717891}" srcOrd="0" destOrd="0" presId="urn:microsoft.com/office/officeart/2005/8/layout/vList2"/>
    <dgm:cxn modelId="{AA7D8626-8929-43E0-8FE5-DE95EF0F94D8}" type="presParOf" srcId="{80B4658F-1381-4912-BDD2-CF4A73DDEF41}" destId="{854F4650-27AE-4C03-B454-E09E451F5BDE}" srcOrd="1" destOrd="0" presId="urn:microsoft.com/office/officeart/2005/8/layout/vList2"/>
    <dgm:cxn modelId="{4A97C415-6F18-4460-BCAC-22161FAE7B8F}" type="presParOf" srcId="{80B4658F-1381-4912-BDD2-CF4A73DDEF41}" destId="{91EBD55B-773A-4BEF-B76C-4D8BBE65E8E9}" srcOrd="2" destOrd="0" presId="urn:microsoft.com/office/officeart/2005/8/layout/vList2"/>
    <dgm:cxn modelId="{52561AD6-B48B-4949-8DD9-557C850E67B8}" type="presParOf" srcId="{80B4658F-1381-4912-BDD2-CF4A73DDEF41}" destId="{7CF48978-E8B4-4BA6-95E8-43AAEF845A18}" srcOrd="3" destOrd="0" presId="urn:microsoft.com/office/officeart/2005/8/layout/vList2"/>
    <dgm:cxn modelId="{C0683F7B-762C-4DCF-AB5C-5FF8098672B7}" type="presParOf" srcId="{80B4658F-1381-4912-BDD2-CF4A73DDEF41}" destId="{DC838278-61D5-4F0B-A5CA-D07614038E8A}" srcOrd="4" destOrd="0" presId="urn:microsoft.com/office/officeart/2005/8/layout/vList2"/>
    <dgm:cxn modelId="{27FCFB85-5179-49E3-9C99-3EED1A21009E}" type="presParOf" srcId="{80B4658F-1381-4912-BDD2-CF4A73DDEF41}" destId="{F01C0CC6-238B-429D-AD18-2848C86319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>
        <a:xfrm>
          <a:off x="0" y="0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Priča</a:t>
          </a:r>
          <a:r>
            <a:rPr lang="en-US" sz="2000" b="1" kern="1200" dirty="0"/>
            <a:t> </a:t>
          </a:r>
          <a:r>
            <a:rPr lang="en-US" sz="2000" b="1" kern="1200" dirty="0" err="1"/>
            <a:t>koju</a:t>
          </a:r>
          <a:r>
            <a:rPr lang="en-US" sz="2000" b="1" kern="1200" dirty="0"/>
            <a:t> je Bog </a:t>
          </a:r>
          <a:r>
            <a:rPr lang="en-US" sz="2000" b="1" kern="1200" dirty="0" err="1"/>
            <a:t>napisao</a:t>
          </a:r>
          <a:r>
            <a:rPr lang="en-US" sz="2000" b="1" kern="1200" dirty="0"/>
            <a:t> (</a:t>
          </a:r>
          <a:r>
            <a:rPr lang="en-US" sz="2000" b="1" kern="1200" dirty="0" err="1"/>
            <a:t>Jošua</a:t>
          </a:r>
          <a:r>
            <a:rPr lang="en-US" sz="2000" b="1" kern="1200" dirty="0"/>
            <a:t> 24</a:t>
          </a:r>
          <a:r>
            <a:rPr lang="hr-HR" sz="2000" b="1" kern="1200" dirty="0"/>
            <a:t>,</a:t>
          </a:r>
          <a:r>
            <a:rPr lang="en-US" sz="2000" b="1" kern="1200" dirty="0"/>
            <a:t>1-13)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15307" y="15307"/>
        <a:ext cx="5158035" cy="492010"/>
      </dsp:txXfrm>
    </dsp:sp>
    <dsp:sp modelId="{FC48FDAD-A8DC-4628-A83F-0C218EBE3173}">
      <dsp:nvSpPr>
        <dsp:cNvPr id="0" name=""/>
        <dsp:cNvSpPr/>
      </dsp:nvSpPr>
      <dsp:spPr>
        <a:xfrm>
          <a:off x="431857" y="595211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Poziv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čestitost</a:t>
          </a:r>
          <a:r>
            <a:rPr lang="en-US" sz="2000" b="1" kern="1200" dirty="0"/>
            <a:t> (</a:t>
          </a:r>
          <a:r>
            <a:rPr lang="en-US" sz="2000" b="1" kern="1200" dirty="0" err="1"/>
            <a:t>Jošua</a:t>
          </a:r>
          <a:r>
            <a:rPr lang="en-US" sz="2000" b="1" kern="1200" dirty="0"/>
            <a:t> 24</a:t>
          </a:r>
          <a:r>
            <a:rPr lang="hr-HR" sz="2000" b="1" kern="1200" dirty="0"/>
            <a:t>,</a:t>
          </a:r>
          <a:r>
            <a:rPr lang="en-US" sz="2000" b="1" kern="1200" dirty="0"/>
            <a:t>14</a:t>
          </a:r>
          <a:r>
            <a:rPr lang="hr-HR" sz="2000" b="1" kern="1200" dirty="0"/>
            <a:t>.</a:t>
          </a:r>
          <a:r>
            <a:rPr lang="en-US" sz="2000" b="1" kern="1200" dirty="0"/>
            <a:t>15)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447164" y="610518"/>
        <a:ext cx="4980957" cy="492010"/>
      </dsp:txXfrm>
    </dsp:sp>
    <dsp:sp modelId="{171BE40D-DF9A-40DE-B4BB-CCE5EF279C3E}">
      <dsp:nvSpPr>
        <dsp:cNvPr id="0" name=""/>
        <dsp:cNvSpPr/>
      </dsp:nvSpPr>
      <dsp:spPr>
        <a:xfrm>
          <a:off x="863714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Izbor</a:t>
          </a:r>
          <a:r>
            <a:rPr lang="en-US" sz="2000" b="1" kern="1200" dirty="0"/>
            <a:t> </a:t>
          </a:r>
          <a:r>
            <a:rPr lang="en-US" sz="2000" b="1" kern="1200" dirty="0" err="1"/>
            <a:t>naroda</a:t>
          </a:r>
          <a:r>
            <a:rPr lang="en-US" sz="2000" b="1" kern="1200" dirty="0"/>
            <a:t> (</a:t>
          </a:r>
          <a:r>
            <a:rPr lang="en-US" sz="2000" b="1" kern="1200" dirty="0" err="1"/>
            <a:t>Jošua</a:t>
          </a:r>
          <a:r>
            <a:rPr lang="en-US" sz="2000" b="1" kern="1200" dirty="0"/>
            <a:t> 24</a:t>
          </a:r>
          <a:r>
            <a:rPr lang="hr-HR" sz="2000" b="1" kern="1200" dirty="0"/>
            <a:t>,</a:t>
          </a:r>
          <a:r>
            <a:rPr lang="en-US" sz="2000" b="1" kern="1200" dirty="0"/>
            <a:t>16-21)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879021" y="1205729"/>
        <a:ext cx="4980957" cy="492010"/>
      </dsp:txXfrm>
    </dsp:sp>
    <dsp:sp modelId="{7A0EC5D2-A8C8-43F0-949B-679A0C3ED567}">
      <dsp:nvSpPr>
        <dsp:cNvPr id="0" name=""/>
        <dsp:cNvSpPr/>
      </dsp:nvSpPr>
      <dsp:spPr>
        <a:xfrm>
          <a:off x="1325066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Obnova</a:t>
          </a:r>
          <a:r>
            <a:rPr lang="en-US" sz="2000" b="1" kern="1200" dirty="0"/>
            <a:t> </a:t>
          </a:r>
          <a:r>
            <a:rPr lang="hr-HR" sz="2000" b="1" kern="1200" dirty="0"/>
            <a:t>S</a:t>
          </a:r>
          <a:r>
            <a:rPr lang="en-US" sz="2000" b="1" kern="1200" dirty="0" err="1"/>
            <a:t>aveza</a:t>
          </a:r>
          <a:r>
            <a:rPr lang="en-US" sz="2000" b="1" kern="1200" dirty="0"/>
            <a:t> (</a:t>
          </a:r>
          <a:r>
            <a:rPr lang="en-US" sz="2000" b="1" kern="1200" dirty="0" err="1"/>
            <a:t>Jošua</a:t>
          </a:r>
          <a:r>
            <a:rPr lang="en-US" sz="2000" b="1" kern="1200" dirty="0"/>
            <a:t> 24</a:t>
          </a:r>
          <a:r>
            <a:rPr lang="hr-HR" sz="2000" b="1" kern="1200" dirty="0"/>
            <a:t>,</a:t>
          </a:r>
          <a:r>
            <a:rPr lang="en-US" sz="2000" b="1" kern="1200" dirty="0"/>
            <a:t>22-28)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1340373" y="1800941"/>
        <a:ext cx="4980957" cy="492010"/>
      </dsp:txXfrm>
    </dsp:sp>
    <dsp:sp modelId="{A69A85D2-7D25-468F-B109-5D85D6A87DA0}">
      <dsp:nvSpPr>
        <dsp:cNvPr id="0" name=""/>
        <dsp:cNvSpPr/>
      </dsp:nvSpPr>
      <dsp:spPr>
        <a:xfrm>
          <a:off x="172742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Nastavak</a:t>
          </a:r>
          <a:r>
            <a:rPr lang="en-US" sz="2000" b="1" kern="1200" dirty="0"/>
            <a:t> </a:t>
          </a:r>
          <a:r>
            <a:rPr lang="en-US" sz="2000" b="1" kern="1200" dirty="0" err="1"/>
            <a:t>priče</a:t>
          </a:r>
          <a:r>
            <a:rPr lang="en-US" sz="2000" b="1" kern="1200" dirty="0"/>
            <a:t> (</a:t>
          </a:r>
          <a:r>
            <a:rPr lang="en-US" sz="2000" b="1" kern="1200" dirty="0" err="1"/>
            <a:t>Jošua</a:t>
          </a:r>
          <a:r>
            <a:rPr lang="en-US" sz="2000" b="1" kern="1200" dirty="0"/>
            <a:t> 2429-33)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1742736" y="2396152"/>
        <a:ext cx="4980957" cy="492010"/>
      </dsp:txXfrm>
    </dsp:sp>
    <dsp:sp modelId="{942E5999-5789-441C-A104-F2DD05307549}">
      <dsp:nvSpPr>
        <dsp:cNvPr id="0" name=""/>
        <dsp:cNvSpPr/>
      </dsp:nvSpPr>
      <dsp:spPr>
        <a:xfrm>
          <a:off x="5443429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519863" y="381806"/>
        <a:ext cx="186837" cy="255628"/>
      </dsp:txXfrm>
    </dsp:sp>
    <dsp:sp modelId="{BC1B2083-8856-4B85-9091-BF19E4CB9BFA}">
      <dsp:nvSpPr>
        <dsp:cNvPr id="0" name=""/>
        <dsp:cNvSpPr/>
      </dsp:nvSpPr>
      <dsp:spPr>
        <a:xfrm>
          <a:off x="5875286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951720" y="977017"/>
        <a:ext cx="186837" cy="255628"/>
      </dsp:txXfrm>
    </dsp:sp>
    <dsp:sp modelId="{C4F65A43-9A3C-4A61-BCB0-8631152C7599}">
      <dsp:nvSpPr>
        <dsp:cNvPr id="0" name=""/>
        <dsp:cNvSpPr/>
      </dsp:nvSpPr>
      <dsp:spPr>
        <a:xfrm>
          <a:off x="6307144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383578" y="1563518"/>
        <a:ext cx="186837" cy="255628"/>
      </dsp:txXfrm>
    </dsp:sp>
    <dsp:sp modelId="{E2A91DB1-799A-4297-93C2-42494D9CE027}">
      <dsp:nvSpPr>
        <dsp:cNvPr id="0" name=""/>
        <dsp:cNvSpPr/>
      </dsp:nvSpPr>
      <dsp:spPr>
        <a:xfrm>
          <a:off x="6739001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815435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>
        <a:xfrm>
          <a:off x="0" y="620"/>
          <a:ext cx="8582025" cy="32344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bilo prvo mjesto u Kanaanu gdje je Abraham kampirao (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Post. 12,6).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89" y="16409"/>
        <a:ext cx="8550447" cy="291863"/>
      </dsp:txXfrm>
    </dsp:sp>
    <dsp:sp modelId="{F28057B6-914F-4162-A1E6-62C0FACC967C}">
      <dsp:nvSpPr>
        <dsp:cNvPr id="0" name=""/>
        <dsp:cNvSpPr/>
      </dsp:nvSpPr>
      <dsp:spPr>
        <a:xfrm>
          <a:off x="0" y="333539"/>
          <a:ext cx="8582025" cy="323441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bilo prvo mjesto u Kanaanu gdje je Jakov kampirao (Post. 33,18).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89" y="349328"/>
        <a:ext cx="8550447" cy="291863"/>
      </dsp:txXfrm>
    </dsp:sp>
    <dsp:sp modelId="{AC61220C-B99C-49DF-98C9-45D044822E5A}">
      <dsp:nvSpPr>
        <dsp:cNvPr id="0" name=""/>
        <dsp:cNvSpPr/>
      </dsp:nvSpPr>
      <dsp:spPr>
        <a:xfrm>
          <a:off x="0" y="666458"/>
          <a:ext cx="8582025" cy="323441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bila jedina imovina koju je Jakov stekao (Post. 33,19).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89" y="682247"/>
        <a:ext cx="8550447" cy="291863"/>
      </dsp:txXfrm>
    </dsp:sp>
    <dsp:sp modelId="{D8E3A47D-7AAD-492B-87DB-471556F70C0E}">
      <dsp:nvSpPr>
        <dsp:cNvPr id="0" name=""/>
        <dsp:cNvSpPr/>
      </dsp:nvSpPr>
      <dsp:spPr>
        <a:xfrm>
          <a:off x="0" y="999997"/>
          <a:ext cx="8582025" cy="323441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Jakov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pokopao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bogove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njegova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obitelj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uvijek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drža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(Post. 35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89" y="1015786"/>
        <a:ext cx="8550447" cy="291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1183"/>
          <a:ext cx="9088067" cy="4664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Bojati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Boga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70" y="23953"/>
        <a:ext cx="9042527" cy="420906"/>
      </dsp:txXfrm>
    </dsp:sp>
    <dsp:sp modelId="{854F4650-27AE-4C03-B454-E09E451F5BDE}">
      <dsp:nvSpPr>
        <dsp:cNvPr id="0" name=""/>
        <dsp:cNvSpPr/>
      </dsp:nvSpPr>
      <dsp:spPr>
        <a:xfrm>
          <a:off x="0" y="467629"/>
          <a:ext cx="9088067" cy="58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kern="1200" dirty="0" err="1">
              <a:effectLst/>
            </a:rPr>
            <a:t>Pokazati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duboko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poštovanje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prema</a:t>
          </a:r>
          <a:r>
            <a:rPr lang="en-US" sz="2000" b="1" kern="1200" dirty="0">
              <a:effectLst/>
            </a:rPr>
            <a:t> Onome koji je </a:t>
          </a:r>
          <a:r>
            <a:rPr lang="en-US" sz="2000" b="1" kern="1200" dirty="0" err="1">
              <a:effectLst/>
            </a:rPr>
            <a:t>beskrajno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veći</a:t>
          </a:r>
          <a:r>
            <a:rPr lang="en-US" sz="2000" b="1" kern="1200" dirty="0">
              <a:effectLst/>
            </a:rPr>
            <a:t> od </a:t>
          </a:r>
          <a:r>
            <a:rPr lang="en-US" sz="2000" b="1" kern="1200" dirty="0" err="1">
              <a:effectLst/>
            </a:rPr>
            <a:t>mene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prihvatiti</a:t>
          </a:r>
          <a:r>
            <a:rPr lang="en-US" sz="2000" b="1" kern="1200" dirty="0">
              <a:effectLst/>
            </a:rPr>
            <a:t> Ga </a:t>
          </a:r>
          <a:r>
            <a:rPr lang="en-US" sz="2000" b="1" kern="1200" dirty="0" err="1">
              <a:effectLst/>
            </a:rPr>
            <a:t>kao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svog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Kralja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Gospodina</a:t>
          </a:r>
          <a:r>
            <a:rPr lang="hr-HR" sz="2000" b="1" kern="1200" dirty="0">
              <a:effectLst/>
            </a:rPr>
            <a:t>.</a:t>
          </a:r>
          <a:endParaRPr lang="es-ES" sz="2000" kern="1200" dirty="0">
            <a:effectLst/>
          </a:endParaRPr>
        </a:p>
      </dsp:txBody>
      <dsp:txXfrm>
        <a:off x="0" y="467629"/>
        <a:ext cx="9088067" cy="589464"/>
      </dsp:txXfrm>
    </dsp:sp>
    <dsp:sp modelId="{91EBD55B-773A-4BEF-B76C-4D8BBE65E8E9}">
      <dsp:nvSpPr>
        <dsp:cNvPr id="0" name=""/>
        <dsp:cNvSpPr/>
      </dsp:nvSpPr>
      <dsp:spPr>
        <a:xfrm>
          <a:off x="0" y="1057094"/>
          <a:ext cx="9088067" cy="466446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Služiti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iskreno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potpuno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70" y="1079864"/>
        <a:ext cx="9042527" cy="420906"/>
      </dsp:txXfrm>
    </dsp:sp>
    <dsp:sp modelId="{7CF48978-E8B4-4BA6-95E8-43AAEF845A18}">
      <dsp:nvSpPr>
        <dsp:cNvPr id="0" name=""/>
        <dsp:cNvSpPr/>
      </dsp:nvSpPr>
      <dsp:spPr>
        <a:xfrm>
          <a:off x="0" y="1523540"/>
          <a:ext cx="9088067" cy="58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pl-PL" sz="2000" b="1" kern="1200" dirty="0">
              <a:effectLst/>
            </a:rPr>
            <a:t>Usluga bez nedostataka (tako je bila definirana životinja koja je bila prikladna za klanje samo ako je bila "bez mana" [cijela])</a:t>
          </a:r>
          <a:endParaRPr lang="es-ES" sz="2000" kern="1200" dirty="0">
            <a:effectLst/>
          </a:endParaRPr>
        </a:p>
      </dsp:txBody>
      <dsp:txXfrm>
        <a:off x="0" y="1523540"/>
        <a:ext cx="9088067" cy="589464"/>
      </dsp:txXfrm>
    </dsp:sp>
    <dsp:sp modelId="{DC838278-61D5-4F0B-A5CA-D07614038E8A}">
      <dsp:nvSpPr>
        <dsp:cNvPr id="0" name=""/>
        <dsp:cNvSpPr/>
      </dsp:nvSpPr>
      <dsp:spPr>
        <a:xfrm>
          <a:off x="0" y="2113004"/>
          <a:ext cx="9088067" cy="466446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Služiti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70" y="2135774"/>
        <a:ext cx="9042527" cy="420906"/>
      </dsp:txXfrm>
    </dsp:sp>
    <dsp:sp modelId="{F01C0CC6-238B-429D-AD18-2848C863196E}">
      <dsp:nvSpPr>
        <dsp:cNvPr id="0" name=""/>
        <dsp:cNvSpPr/>
      </dsp:nvSpPr>
      <dsp:spPr>
        <a:xfrm>
          <a:off x="0" y="2579451"/>
          <a:ext cx="9088067" cy="58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kern="1200" dirty="0">
              <a:effectLst/>
            </a:rPr>
            <a:t>Biti </a:t>
          </a:r>
          <a:r>
            <a:rPr lang="en-US" sz="2000" b="1" kern="1200" dirty="0" err="1">
              <a:effectLst/>
            </a:rPr>
            <a:t>vjeran</a:t>
          </a:r>
          <a:r>
            <a:rPr lang="en-US" sz="2000" b="1" kern="1200" dirty="0">
              <a:effectLst/>
            </a:rPr>
            <a:t>, </a:t>
          </a:r>
          <a:r>
            <a:rPr lang="en-US" sz="2000" b="1" kern="1200" dirty="0" err="1">
              <a:effectLst/>
            </a:rPr>
            <a:t>pouzdan</a:t>
          </a:r>
          <a:r>
            <a:rPr lang="en-US" sz="2000" b="1" kern="1200" dirty="0">
              <a:effectLst/>
            </a:rPr>
            <a:t>, </a:t>
          </a:r>
          <a:r>
            <a:rPr lang="en-US" sz="2000" b="1" kern="1200" dirty="0" err="1">
              <a:effectLst/>
            </a:rPr>
            <a:t>odan</a:t>
          </a:r>
          <a:r>
            <a:rPr lang="en-US" sz="2000" b="1" kern="1200" dirty="0">
              <a:effectLst/>
            </a:rPr>
            <a:t>, </a:t>
          </a:r>
          <a:r>
            <a:rPr lang="en-US" sz="2000" b="1" kern="1200" dirty="0" err="1">
              <a:effectLst/>
            </a:rPr>
            <a:t>nepodijeljen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dosljedan</a:t>
          </a:r>
          <a:r>
            <a:rPr lang="en-US" sz="2000" b="1" kern="1200" dirty="0">
              <a:effectLst/>
            </a:rPr>
            <a:t>. Da </a:t>
          </a:r>
          <a:r>
            <a:rPr lang="en-US" sz="2000" b="1" kern="1200" dirty="0" err="1">
              <a:effectLst/>
            </a:rPr>
            <a:t>kroz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svoj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život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odražavam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svoju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zahvalnost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Bogu</a:t>
          </a:r>
          <a:r>
            <a:rPr lang="en-US" sz="2000" b="1" kern="1200" dirty="0">
              <a:effectLst/>
            </a:rPr>
            <a:t> za ono </a:t>
          </a:r>
          <a:r>
            <a:rPr lang="en-US" sz="2000" b="1" kern="1200" dirty="0" err="1">
              <a:effectLst/>
            </a:rPr>
            <a:t>što</a:t>
          </a:r>
          <a:r>
            <a:rPr lang="en-US" sz="2000" b="1" kern="1200" dirty="0">
              <a:effectLst/>
            </a:rPr>
            <a:t> je </a:t>
          </a:r>
          <a:r>
            <a:rPr lang="en-US" sz="2000" b="1" kern="1200" dirty="0" err="1">
              <a:effectLst/>
            </a:rPr>
            <a:t>učinio</a:t>
          </a:r>
          <a:r>
            <a:rPr lang="en-US" sz="2000" b="1" kern="1200" dirty="0">
              <a:effectLst/>
            </a:rPr>
            <a:t> u </a:t>
          </a:r>
          <a:r>
            <a:rPr lang="en-US" sz="2000" b="1" kern="1200" dirty="0" err="1">
              <a:effectLst/>
            </a:rPr>
            <a:t>meni</a:t>
          </a:r>
          <a:r>
            <a:rPr lang="en-US" sz="2000" b="1" kern="1200" dirty="0">
              <a:effectLst/>
            </a:rPr>
            <a:t>.</a:t>
          </a:r>
          <a:endParaRPr lang="es-ES" sz="2000" kern="1200" dirty="0">
            <a:effectLst/>
          </a:endParaRPr>
        </a:p>
      </dsp:txBody>
      <dsp:txXfrm>
        <a:off x="0" y="2579451"/>
        <a:ext cx="9088067" cy="58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E39D-F6F6-46C6-B189-20069051449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2CD09-7791-4ED2-A1C7-C40EE12C81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3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4A1FB6-6376-3354-E48E-09F318C85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2A417-993D-3CE1-2B2D-FC28CD82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252D42-5755-5985-5FDE-4614B876E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5AC57-B1F3-3197-5F6A-4DEDCD521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40BE7-5D32-1F92-8A05-7D3AA1FA1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7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2CD09-7791-4ED2-A1C7-C40EE12C81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A9F0A-0FA4-3A03-0C83-63E42FA9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F88C7-24CA-AF47-5892-AFC8F473D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E08C1-1604-A3DA-4D4A-BBDB7A6D9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A2535-0CB6-E624-92E2-A5EE834ED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B9BC82C-690D-42B1-DFCD-6DDA6BC00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30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25FF6-22C7-4322-ACD3-DD0AC5CF51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8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8773-DC8C-7B87-CCE8-22525452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5439F-DADC-ACCA-FC81-344701BB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56B9-7E34-4937-ACFB-08194E9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3A86-5C39-6B06-64FA-56A521F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6CDD3-1707-F676-3B90-F508AEE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9037-6D5B-6971-04BA-1B0D78D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08CB8-22AE-2A25-8606-1A5893B0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974E-7BCD-3241-A148-52CDCEB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726DC-1DD3-AC36-BAA3-1C6C4D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5D9D1-FD0B-6B4D-1DD5-A283E938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D9C00-71B1-E6F1-1748-39EEBC6C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61124-7D92-81A6-C54B-A0B7A296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A3457-973F-4A47-16A5-AB696D1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01FF6-A193-4105-5DF3-AB398AD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36A79-7F1D-23DD-F798-9E385110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0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2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AFEA-B890-EF1E-7D3B-78F6A18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6EAC-4006-9A11-5A10-D36F587A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B7384-AEF9-59F2-3147-B257D98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877-A089-AE15-FBB6-2FCB988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28D3B-94ED-60A1-C4C1-6F64762D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36937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56703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73524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14553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38732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62791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9847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73A-C394-495D-0975-DB432CBF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520582-3954-CD53-92D6-D53B9102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30E5-2716-92B2-AEBD-65A270C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08F22-91F3-B441-5D54-F987CC2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2568F-5D1B-52D9-3AAF-858FDC9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35997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20574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892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42992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83569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9947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44218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59004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17091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6338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E2662-AB21-AAF1-335E-1C5F49E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6BB1-0DB9-74AC-DE56-DD63FAE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3B20-0B4C-835D-58E2-78EBC450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8C9F-08BD-8EB9-CD1E-71DFC704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6249-0701-16F1-4C00-133C0A38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7DBC6-1AF2-E34E-F653-FBCDE03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79094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95156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88428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27762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48132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33815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63625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9954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24637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04532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CD15-9730-77FC-4C9C-C889E295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83516-2BB3-A074-35DE-CDC0AE2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6A8868-D21F-207F-79AF-E90D026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F6740-5A76-D747-B49B-8537D0C4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2024C-C1CA-3E84-D035-B9BEA87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96A790-F89B-3ACB-2432-FFB3A06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AE489-6375-B679-4DA4-56730FF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F27D4-ED7C-BE7C-1A86-AABE994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12479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57113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40142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84150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31925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28201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9908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0482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76971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56733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D523-2A5F-7733-713E-80D9FAE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A0C58-8138-2534-4B9E-69134FF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45D3F-EF01-1811-C7BD-F97B0E85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A882B-DEE4-D85F-260C-9A231CBC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5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25421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3739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4BC5-D173-4608-E6AB-FDC3481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15AC4-63D8-BBE5-7374-0F092E10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F302-2D40-B164-D393-F56C39AD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0ACE-403C-D523-07EA-9699B78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580A1-0F33-29B2-21E8-B0B9DD32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98E1-A283-64C5-DF88-E4A961B31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A50291-B444-A7B4-6558-1B7A3D2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D0AB6-2219-A430-6F45-A01740F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4F5DE-F7B4-C1A5-B9F4-A4E354A5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2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9303-8643-2173-2E77-C616571C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32910-154E-6682-CD6F-00CA5A8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4566D-EE41-0325-5C34-E098259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E5E30-3F0E-B00C-4061-6848C0C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4C389-B818-E053-709C-B6A929B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ED8B3-D0DB-2DA5-AF06-98AC00B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5652E-C87B-0481-65A5-9010EAC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74D6B-90B9-E328-4594-43C5B607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CBFE9-E79F-3FD6-B003-08BCE3D5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BA19-88E2-51A8-C2E1-DB8DD38C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C6BE-0D8A-D348-FC5E-569F685A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2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00" y="-7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POUKE O VJERI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IZ KNJIGE JO</a:t>
            </a: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Š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UE NUNOVA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50114"/>
            <a:ext cx="9245600" cy="707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203960" y="6366933"/>
            <a:ext cx="10165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4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trom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j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esečje 2025.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rezentacija biblijske pouke              </a:t>
            </a:r>
            <a:r>
              <a:rPr lang="hr-HR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 prosinca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2025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xQVFRQWGBgVFRQVFBcUHBgWFhUWGhUXFxUYHSggGBolHBQVITEhJSkrLi4uFx8zODMsNygtLiwBCgoKDg0OGhAQGywkHyQsLCwsLCwsLCwsLCwsLCwsLCwsLCwsLCwsLCwsLCwsLCwsLCwsLCwsLCwsLCwsLCwsLP/AABEIAQUAwQMBIgACEQEDEQH/xAAcAAEAAgMBAQEAAAAAAAAAAAAABQYDBAcCAQj/xABCEAABAwIDBAYHBAgGAwAAAAABAAIDBBEFITESQVFhBhMicYGRBzKhscHR8EJSYnIUI4KSssLh8RUkM0NTomNzo//EABkBAQADAQEAAAAAAAAAAAAAAAABAgMEBf/EACQRAQEAAgICAgICAwAAAAAAAAABAhEDIRIxBEEiYRNxFEJR/9oADAMBAAIRAxEAPwDuKIiAiIgIiICIiAiwVdYyMbT3Bo5/JQOJ9NKeJgcLuvblkdCeSi2RMlqyoud13pNY0lrWNuDbNwz7gM7rSj9Ikr7gWaNAdjO53A3N/IKPKJ8K6iiouGdKZLtL3AtJz2gB5OGm7W/zuFHXNkFwfLMHuO9TMpS42NpERSqIiICIiAiIgIiICIiAiIgIiICIue9Oem/V/qad2Zyc8Hz2fDeot0mTa3Yzj0NM0l7hfcwEXJ4cvFc4xr0gTOPZdsNubNZ5W2tde7wVIxDE3SOJJOWTRe9idfH4qNlkyA7lS21pJInZsee92Z2tnO5zuc/Zew7r8Vp1lSXtDSctTw8VoxC2W9JX7h9f0UaTtmi2SS0cbg79DfPyWxTQk56CwOWVjfUd614LNH4it4O2Wi2vyUUiTwysPWsYTk5zbnxNzyyuVcOiFS9sjWAnZO2Rflnbu08yqb0bw4zSB2jGg9r5d9z5ldK6M4aGuBvcgn9luyGgd5OfhZRLN6Xyl8drkEXwL6t3MIiICIiAiIgIiICIiAiIgIiIKl6ROkH6NTlrfXeCLclw2WpLnF7jc21O9zj/AHPirN6QMUM1TJnk1xAHJps35qmk7vE/X1qs/bT0yhwFvq53lGkXv5fXFYw3yXpp8gpRt9c/PP8Av9fW9e2nesTj9cF82v7fXmhttwuANys7Q6Q2G/K44cvHJRAffVW3o1TbLmuduzA58VTkvjNteLG53UX3BaBsULWgWyF++y2mVZjcHM1GduI3haD8Ua1he45Kovx+SoqWMh7MYOZ3kb1xayvcd3449V2jAsXZVQiWO4aSW2PFpse/MKQUV0bijjgZHHazRppmTcnxJUqvRxu5t5eU1bBERWVEREBERAREQEREBERAWOeTZa53AE+QWRa+Ij9VJ+R38JQfm3EpLyPPFx9ijGAjPit/FRZzhwJB81oMzIVIvl7ZxuCON9NN3M8Vj2vcssbbAef15hBilH9UtfTl7VmczsnyHxK87OvcD5GybNMMcdpBfTX68VbKd5FlWib58CfgrHRXc0Eb1hzd6dXxrq14rZHSki9mN3nIX4nkvnRmhcJ3WBAsC0OFi4EDtkbr3yClafBustc9ne3ce9WHC8LDHAhoH1xWFz61HT4fl5WsDMSlgcCHe1X/AADGhO0Xyd7/AOq5jVRsdLJ1hOyz32upv0dwPnf1o7ELHZAuu5x/KPVHMqeG5TL8UfIxwuO8nS0RF6DyhERAREQEREBERAREQFo45Js08p/AR55fFbyjOkp/ysvJt/IhRfSZ7fm/F33keeJv8lqHJbWIDtDu+JWm43KrE32yRuzH1p/ZbBfc8tfkPcsDWWWVgy96Jj283HAfXuzXlxyPO1vyjRY3Tg5f1PksPXEuDT2bnZu7Kx5qE/0ydbZWHC5rMCgpsPc2+hN81J0Elxbgs+TVnTfg3jl2teH4hZTsGJXVNpDZTMNQA0lcmTvk20seexpLjq76ClfRJNK+qcG36pjCXndcnsN773PgqNX1TpZbZ5m3FdN9FeJxNfLTNBYSGuaD9pw2uscTxILcuS6uLHx1txc2dzls9R0lQeL4+2MyNaRtRt2iTmL67PfZeulGNtpoxc2e+4YeFhmfC4XP6VgqZHgudsfa2XWLnOF3XJB4jPmp5uXXUU4OHynlfToWFY6yWnZMTk/aAy12XEaeCkaera/Q+BFlQ3vDDFBD2Y42hjBe9r5uJJ1O/NTPXbA2i42HNZz5Fl/S+Xxprf2tDZATYEXGouvSq1CTcEa2z5f1U7BiDSO12e9a8fNMvfTDk4bj67biL4Cvq3YiIiAiIgLRxtoMEgOhaR5iy3lW+nWLtgp3X1cCAPrQa5qL6TPbgeMvu/S2bsuGa0YhnyWxVSbbi7ise1lYb9e5Vi19smxffvsPLVY6t9hZq+00oub8MkcL5ofTWpiA4bQJF87HPvB+CudBE2QAAskbaxDmtvbgbqpyR7/orPDms+THbbhz8ekvjsIY8C4uRci+nD65KOwyYB/Io6mzuFpSMLTY+fkq4Y9aW5M75eWlsjeNy8y1NmkKDpalwGvDy0XyWsJyKp/F22/yOmSllAl2jwPmtqmxN8VQ2djrOab+W4+0KIdMvsslwOPHl9WW3j3ty+fWnVvSHigmpKOcC22XG3ezMeYUR0UrGMhu49o3d+8bj2W8lqY9C9mH4eyQEFzZngHK20WbN/A+1aFLsilLye0ABbaA0AFtnUm91lyzbfgup+u07T1skt5IhfZLnE5ZZ8+QHksjsZfI5rL8C62fdl5ZdyreGVkkURYLWdc8xfXTVSOD1Bgc5/rFw13g56eawyx06cctyLhh+NtYw7RsBrfX+91sUFSZjtbr5X0A+J7lz2uqXvlaXDshwcWg2vnnc8SMuSslPjILm9Wwi2VgD53KrcdRM1bdOnYdINnZ3hbagejkjrDa9Z2ZHAKeXocWW8Y8vlx8c7BERaMxERBp4riDYIzI82A05lcR6b446okO0TsjdmBna7beHjZdJ6cB8lo4xtOPqi9rcSeG7yVepOgEIPWVbzI7cxps3uFlnbutZOnLKSkfM/ZiY57joGjQcSRorRSejeqfbaLWDzXWcIpGRt2YYmsbwaLX7zvW3sy/ct4hDUclrfRnOxm0wteRu9U+HHuyVQq6Z8Li2RpYdCCLDzXdarEZoyRJGQ05bQzA53Gir2LOiqAWyNBvlf3d6r5SLfx2uTia2uh1IOS13SbLgfrgpfpBgogN4ydk3uw7sr3HEe5QcQ2iOCt1Ypqy6WKmzCzT0YcLWWGk3KTj0XNlbK7sJLO1cmoHN0zW5gfRepqgXMaA0O2C5zg0BxF7cTlbzCk5mXy3rpPR/BnQ0LmEbMjrzW4GwsDzs0LTDO1hy8WOKo4R6JZXG807G2Ni1oLjla2ZtqFc8H9GtHC5r3B0rmm/bts347IG5TeD1e2A778bJPEix9ymGm+YW87c2U0ovpeotqjZIB/oyNJ/K8Fh9pZ5Ll1PEHWXdOmFH1tFUs1JieR+Zo2m+0BcOw7QLHm67dHx7vptsjzW0zMrA3VZIcly13YxnbDtO96sWBPBIjYy7ibKIpG3Ft5XQOh+CCJnWu9dw7PJp3959yYY3PLSOXOceG6m6CiEbeLt5+A5LaRF6Mkk1Hk223dERFKBeXlelhnOSVMR0zQCSBmd61G04vtON+W7+q91hKipqghZWtpFggqW6e5bYN1WKOa5VjpXZK0u1cppiqI3bs+RVaxvB2PFwDFJxt2T3jd3q5L4+MHIi45pcdoxzscqgj2X9XPGDfLMe0FVjpn0V/RHieLOnkNjb/bedx4NO7nlwXZ8SwmNzbEWG7keIO5QGIBsbTDO3bikGybi4cDuPAqmtNdzNyOB6kYpclp4/hDqOUMuXQvzhk4t+6T94b/ArVZWdtjNznNB7i4ArPLDbTHPx9r90Jo29YyeVoc0khgOdiPtEeOXcSukye7LwVSloNh8rGjJzWzMAyzF9oDv7fsVhwqsEsTXbxkfgfJaYTXTPkvl21+jRsGj7rC392aQD2BWOn0CpeD1nak/O5o/ecT/ABK0OqrNaANp7vVbe3eSdwCvjVM52xdLavqqOofwjcB3uGyPa4LiNEywXVfSdKRh7gdXPjabfnBP8K5tRQ9lY89bfFnt8aF7aMivT2LbhZaFx3mzR+0bLlrunSb6B4M6od1rxaBhtnrI4bh+Ebz4cbdOVb6AkfoxaPsvI/6tPxVkXbw4yY7n28z5GeWWdl+hERbMBERAWKVZVhn0UVMQ9cVA1UZup2rIuomWotoLlZVviUFO66sFNIG6uCrTXSO32HkpGj2BvLiplMosUbgdDdZFrQRi2llsBaMaPYCLHQqKqqMEGKQbTHaX919x4FS68TRBwsUsJdOe4zgTXROpJj2T2oJd7XDQ94vYjfdcimp3wz9XILPY9oPg4WI5HI3X6HxnD+ujdG7Jwza7g7c7u3Fcm6a0BkgE9rTU52ZRvLGuzJ/Kc+4lZ6013ubXz9PzpnnU7TD37O17muWLB6jqpZ4TkG3c38urfeR+yoGvqv8AKRSDVj43j3H2OKx4riXa2xq+NzPG3Z95ULSM/Rucu2OL3F/7zifdZXykftNdIPtdhh4MBtcd+Z8lzuin6mMv0sAxneRYeWvgrz0VxFj4GMdq0WUwy9Ir0s1FqeGP70oNuTWn5hU6iGSmfSzU7U9MwaBr3eZaPgobDjdYc/tt8fqNqODNesQbssYPxj3FbdOxYMadYM/P8Cuae3TauXo/f2Zm8HNPm238qtqpHQGb9dMzcWMd5Ej+ZXdehwX8I875E1yUREWrAREQFhnGSzLHIoqYg6umJKj52tYOJUvXzW0ULUMAzd5LOto1XFz8ybN+vNbdBVsaQG5neVWsUxIk7IyC94C47VyVXbTXTpVM+4Wwo/DTcBSC2jmy9iBEUqsNVDtDLUafJUDpfTDN4HZkBilHMtIBPeMvALoqgOkmGB7HfdcLO5H7LvA2VMo0wvbnNJnQBrtRstPe02PtCio7yOiZqQ8jwaD/AEUs0FsLmHUPNxzBz9qjcMlDJKiY6RgBg4yPAsPOypG1b1cNqQRj1Y9ebt/yVx6NPDRYNuVTKGKwucyczzvvVmwrHmRZFt+5QmzrpWPSNW7ddb/jjY3xN3H+ILFhYyWDpRRVL6uaodTzNje64cY3W2Q0AXNstN694W/ILLlacKyUqjuko7DbbnA+/wCa36Y5LSx8/qvFvvC58fboqb6DyWqm/jie3xBa7+Uroy5N0Xn2ammN/tFv7zXD4rrK7Pj38dOL5c/Pf6ERF0OUREQFin0WVYZ3WCipiIq8s1WsVqScgpXGanVV5h2issq6MYh5I881JYabFeqmm3rUEuwVVfboeDS5KYComB4yLgXVomxuCNt3yNaOZWuNc+WKTRQlN0rpn2LJAQdCMx5hSEWIxu0ePNW3FfGtoleXWIIOhyKbQK8kIOY9NaAwS5eq8XB5j42t5Kl1b7RxN/5JHSu7h2GewErtXSrCv0mncwf6g7UZ/EBp3HTxXFa4XkDfuBrLfl19t1TWmsu4tFOOxfl8FN9D8ID39e8dkH9WDvI1f3Ddz7loYHQGbZYNNXHgPmr9DS7DQBuFu4DQKuM3WmeWppvMKiMW6MQzXcGiOT77Ra5/E3Q9+q3GyELZY/JXsl6rGW43cc9noXwv2HixG/cRxB4KJ6Qm0TvD3hdOxjD2yx2OTvsu4H5Fcr6UXEbgciCAQdx2hdceXH45O3Dl88b/ANecFqLSQHTZljN+W0AfYV2tcFwh/wCsi/8AYz+MLvS34Ptz/K70IiLocoiIgLSrjkt1a1S26irYqfi7DdRNH61irLilOq7PGWuB3LG+3RL0zVxDQq3WOLjYKZxR+1ayiqhoYOZRDVbOWaZncAsJo31LiwEut653Xv6g5DfxK+TOcBZtzI/h9hvHvO7zVm6LwNp4jJJkB7TuAG8qxpEHokIWGWR/Vtbq65B5AWzJ5KDl6TVDXWhv1Y0Mg2i7mbaeatdaHVT+snNmD/TiByaPi7mtSowgSHZhZ+0chb4qNpka+G+kKVlhJHfmx38p+avdD0q/ViSVkkbTvewgLX6N9CYoLSSDbk1udB3Dct/EAx5tJ6o0ap9KdVJYfjMMwuyRjvyuB9ioPTjo64VQlhY57ZsyGNLtl49a9tAbg371eKPCWFovG1jPu2G07vO4ctVKsaGgBoDQNABYDwVvau5L0qfR7E4KeEBzrOuQSdXFuRNtzQbgd3NTf+OQXa1zwwu9USAx7X5doAO8FEdIMIpnzxyTNBa8GMg+qXixYXDu2h5LLVU0oaWyxsmgORYALhu6zeSj0tdXtPPjTRRGBM6toZHIZIHf6RcbmMj/AG3b7d+YUnBPtg7nA2cOBUyq2Mde+8L+IaSO8Z/Bc39Izf1TJh/uENd+dpGfiB7FfsUm2YpD+E+1VPpZTdZhjraxujk/7gH2OKplNtMOopuD324hvMjP4gu/LhPR2C88A/8AIz3hd2VeD7T8n/UREXQ5RERAWKQLKvLgiYia2NV+sgBFlZ6pqgMRFgSVnk2xqsVkoaM92SgqqbV50vYDidwUjWMLyb5NFySdw3lRtBTmolFh2Bk0cuPedfJVi6e6I019p8gHFznZAAa9wUPj2OddJ2DaJhswaX4uI5+5b/SuvEbBSRHOwMzh5hnuJ8OaqStIi1MQ4iTqpnDsWLXAlVGN6sOCsDnAHRReidulUWPQvaAXWNtF6h6lp2m9o7ic7dyiaShYACAFJQgAJLftWyT0ySYg7uC8txK+QzK0qm5K+0zLJumppsV1F1sWy7UODvEf3W1RnZaGOORyaTuNtL+Bsvsci84wz/LyEes1vWN/NH22+1oVkfpEYnG+AmWIXOr2ffA/n4FSFPWskDJ4zdkgse/mNxFiD3LJVSBwDtzgCO4qs4PJ1VVPTf7creujHB/2gO+1/A8VX1VvcSfSyW0VvvOA+PwWq1m3RTt3uif7G3HuWLpJJtCJvIk+4fFSmBQjYLTq5pHmLKPdT6xUvoJB1lZCLXDQ55/Zbl7SF19UX0YYG6KN08os942Gt+6wG5vzJAy5BXpTxY+OKnPn5ZCIi1YiIiAvhX1fCg1ahiruLRk5K0ShVrpHU9Uwkeucm8jxVMmuCidJZ8/0dnEGUj2N+J8FuYbMKaGSW2UbC63EgZDxNgoqClJcScyTck6k8Vv4vEf0OVv3tgf/AEb8lRrVTw6oM209xu8kl3ecyt11MoaFhhftDuI4hW2m2ZGBzVa1TSGNOpXDn7JC8ywr7CLFRatIuGDPc94CszoLBRfQ6AFpf5KensNVOM6Ut7R3UL2yILTr8SazfoomDpBd1go3ItMbVrZAsr2bTHt4tcPMFa9PVbTbrzRT3LgrbUsqIp5700fJoHlkoySHaqaeQa5tP15rYoM49nhcLdipwOrd93ad5BZ+2vpF4mdqa33QB8fip/BWj5KtgEuLt5JVkwimOROmqY+zP0mMLZZluDnD/sVtrBS/aHB3vAPxWdbxzX2IiIgREQEREHh6qmOU+27Pfp4D681a5AoipoZH5ghpvx0GuVuOV+7eq5RphdKpFh2ay4jQXYGc9oj3D2qxNwpwzOZ/rw0G8+Sxf4bJvLcze3Dxtn5Kml/Jzqswa+5a9HTOhdkOydR9b10ebCCdw9/wC1JcEvrn4WUaq/lFaNOHjabmFpT0xCtMeEOYbt36t3H5FbX+FBw08FGqSxBdHOkZguwi4PvUvVY7tjJYZcAHBY5MLI3JbU6x2hMTqHOWphwIddTrsOJ3IMOI3Kq/Tfw6vIFlK4c/tnuUFT05BU9h8atiyyRdA2znD8R96mZGdgAanLwOq0o4bSHvU3BFp3K2MRlUdFQBuZWxTzOvkMlvyQXWWKABW0pcnqn387H2W+Czry0L0rs6IiIgREQEREBfLL6iD5ZeS1e0QYzGvJiCzIo0nbWdTBBTBbFksmjyYDThYZKILdslk0nyRn+HjgvD8OClrL5ZR4p86iGYXmtqOkst6yWTxLlUd+hZkrbjjss1ksp0i5PgavtkX1SqIiICIiAiIgIiICIiAiIgIiIC+IiD6iIgIiICIiAiIgIiICIiAiIgIiIP/9k=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2" y="-762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charset="0"/>
              </a:rPr>
              <a:t> </a:t>
            </a:r>
            <a:r>
              <a:rPr kumimoji="0" lang="hr-HR" sz="6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Biome" panose="020B0502040204020203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Bodoni MT Poster Compressed" panose="02070706080601050204" pitchFamily="18" charset="0"/>
              <a:ea typeface="+mn-ea"/>
              <a:cs typeface="Biome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0BEB4-FC61-6063-CAAA-6993118C6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53729"/>
            <a:ext cx="12290323" cy="53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4313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13D27-CBCA-217C-03DB-DF81DCFBCED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44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NASTAVAK PRIČE</a:t>
            </a:r>
            <a:endParaRPr lang="en" sz="4400" b="1" dirty="0">
              <a:ln/>
              <a:pattFill prst="dkUpDiag">
                <a:fgClr>
                  <a:schemeClr val="bg1">
                    <a:lumMod val="75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1A73-8EE7-1A40-CBCA-6DAC81F1E139}"/>
              </a:ext>
            </a:extLst>
          </p:cNvPr>
          <p:cNvSpPr txBox="1"/>
          <p:nvPr/>
        </p:nvSpPr>
        <p:spPr>
          <a:xfrm>
            <a:off x="0" y="64284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7030A0"/>
                </a:solidFill>
                <a:latin typeface="Comic Sans MS" panose="030F0702030302020204" pitchFamily="66" charset="0"/>
              </a:rPr>
              <a:t>Izrael je služio Jahvi svega vijeka Jošuina i svega vijeka starješina koje su Jošuu nadživjele i vidjele sva djela što ih je Jhve učinio Izraelu.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ua 24</a:t>
            </a:r>
            <a:r>
              <a:rPr lang="hr-H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A7B3D-EC19-0D1F-D77C-5C7964A6A6F8}"/>
              </a:ext>
            </a:extLst>
          </p:cNvPr>
          <p:cNvSpPr txBox="1"/>
          <p:nvPr/>
        </p:nvSpPr>
        <p:spPr>
          <a:xfrm>
            <a:off x="197130" y="1409659"/>
            <a:ext cx="4581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Knjiga</a:t>
            </a:r>
            <a:r>
              <a:rPr lang="en-US" sz="2000" b="1" dirty="0"/>
              <a:t> o </a:t>
            </a:r>
            <a:r>
              <a:rPr lang="en-US" sz="2000" b="1" dirty="0" err="1"/>
              <a:t>Jošui</a:t>
            </a:r>
            <a:r>
              <a:rPr lang="en-US" sz="2000" b="1" dirty="0"/>
              <a:t> </a:t>
            </a:r>
            <a:r>
              <a:rPr lang="en-US" sz="2000" b="1" dirty="0" err="1"/>
              <a:t>završava</a:t>
            </a:r>
            <a:r>
              <a:rPr lang="en-US" sz="2000" b="1" dirty="0"/>
              <a:t> s tri </a:t>
            </a:r>
            <a:r>
              <a:rPr lang="hr-HR" sz="2000" b="1" dirty="0"/>
              <a:t>pokopa</a:t>
            </a:r>
            <a:r>
              <a:rPr lang="en-US" sz="2000" b="1" dirty="0"/>
              <a:t>. Jeda od </a:t>
            </a:r>
            <a:r>
              <a:rPr lang="en-US" sz="2000" b="1" dirty="0" err="1"/>
              <a:t>njih</a:t>
            </a:r>
            <a:r>
              <a:rPr lang="en-US" sz="2000" b="1" dirty="0"/>
              <a:t>, </a:t>
            </a:r>
            <a:r>
              <a:rPr lang="en-US" sz="2000" b="1" dirty="0" err="1"/>
              <a:t>prorokovana</a:t>
            </a:r>
            <a:r>
              <a:rPr lang="en-US" sz="2000" b="1" dirty="0"/>
              <a:t> </a:t>
            </a:r>
            <a:r>
              <a:rPr lang="en-US" sz="2000" b="1" dirty="0" err="1"/>
              <a:t>stotinama</a:t>
            </a:r>
            <a:r>
              <a:rPr lang="en-US" sz="2000" b="1" dirty="0"/>
              <a:t> </a:t>
            </a:r>
            <a:r>
              <a:rPr lang="en-US" sz="2000" b="1" dirty="0" err="1"/>
              <a:t>godina</a:t>
            </a:r>
            <a:r>
              <a:rPr lang="en-US" sz="2000" b="1" dirty="0"/>
              <a:t> </a:t>
            </a:r>
            <a:r>
              <a:rPr lang="en-US" sz="2000" b="1" dirty="0" err="1"/>
              <a:t>ranije</a:t>
            </a:r>
            <a:r>
              <a:rPr lang="en-US" sz="2000" b="1" dirty="0"/>
              <a:t>, bi</a:t>
            </a:r>
            <a:r>
              <a:rPr lang="hr-HR" sz="2000" b="1" dirty="0"/>
              <a:t>o</a:t>
            </a:r>
            <a:r>
              <a:rPr lang="en-US" sz="2000" b="1" dirty="0"/>
              <a:t> je </a:t>
            </a:r>
            <a:r>
              <a:rPr lang="en-US" sz="2000" b="1" dirty="0" err="1"/>
              <a:t>pokop</a:t>
            </a:r>
            <a:r>
              <a:rPr lang="en-US" sz="2000" b="1" dirty="0"/>
              <a:t> Josipa u </a:t>
            </a:r>
            <a:r>
              <a:rPr lang="en-US" sz="2000" b="1" dirty="0" err="1"/>
              <a:t>Jakovljevoj</a:t>
            </a:r>
            <a:r>
              <a:rPr lang="en-US" sz="2000" b="1" dirty="0"/>
              <a:t> </a:t>
            </a:r>
            <a:r>
              <a:rPr lang="en-US" sz="2000" b="1" dirty="0" err="1"/>
              <a:t>baštini</a:t>
            </a:r>
            <a:r>
              <a:rPr lang="en-US" sz="2000" b="1" dirty="0"/>
              <a:t> (Post. 50</a:t>
            </a:r>
            <a:r>
              <a:rPr lang="hr-HR" sz="2000" b="1" dirty="0"/>
              <a:t>,</a:t>
            </a:r>
            <a:r>
              <a:rPr lang="en-US" sz="2000" b="1" dirty="0"/>
              <a:t>24-26; Jo</a:t>
            </a:r>
            <a:r>
              <a:rPr lang="hr-HR" sz="2000" b="1" dirty="0"/>
              <a:t>šua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32).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1A66D-77BB-788F-5CA4-7BCA8DA32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A0E38B-BB85-023E-C7FA-781D02E4A1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F4B4-476E-00B6-91F3-E7884DB34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>
            <a:extLst>
              <a:ext uri="{FF2B5EF4-FFF2-40B4-BE49-F238E27FC236}">
                <a16:creationId xmlns:a16="http://schemas.microsoft.com/office/drawing/2014/main" id="{C18E1F97-0853-9989-A51B-4D6C672851C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88" y="4112356"/>
            <a:ext cx="3883640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62A7FD-2A65-CA42-1A9D-004BA1FC610F}"/>
              </a:ext>
            </a:extLst>
          </p:cNvPr>
          <p:cNvSpPr txBox="1"/>
          <p:nvPr/>
        </p:nvSpPr>
        <p:spPr>
          <a:xfrm>
            <a:off x="2796372" y="4919765"/>
            <a:ext cx="54309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Svak</a:t>
            </a:r>
            <a:r>
              <a:rPr lang="hr-HR" sz="2000" b="1" dirty="0"/>
              <a:t>i naraštaj</a:t>
            </a:r>
            <a:r>
              <a:rPr lang="en-US" sz="2000" b="1" dirty="0"/>
              <a:t> mora </a:t>
            </a:r>
            <a:r>
              <a:rPr lang="en-US" sz="2000" b="1" dirty="0" err="1"/>
              <a:t>sklopiti</a:t>
            </a:r>
            <a:r>
              <a:rPr lang="en-US" sz="2000" b="1" dirty="0"/>
              <a:t> </a:t>
            </a:r>
            <a:r>
              <a:rPr lang="en-US" sz="2000" b="1" dirty="0" err="1"/>
              <a:t>vlastiti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 err="1"/>
              <a:t>avez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. Vjera </a:t>
            </a:r>
            <a:r>
              <a:rPr lang="en-US" sz="2000" b="1" dirty="0" err="1"/>
              <a:t>njihovih</a:t>
            </a:r>
            <a:r>
              <a:rPr lang="en-US" sz="2000" b="1" dirty="0"/>
              <a:t> </a:t>
            </a:r>
            <a:r>
              <a:rPr lang="en-US" sz="2000" b="1" dirty="0" err="1"/>
              <a:t>roditelja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pomoći</a:t>
            </a:r>
            <a:r>
              <a:rPr lang="en-US" sz="2000" b="1" dirty="0"/>
              <a:t> da </a:t>
            </a:r>
            <a:r>
              <a:rPr lang="en-US" sz="2000" b="1" dirty="0" err="1"/>
              <a:t>donesu</a:t>
            </a:r>
            <a:r>
              <a:rPr lang="en-US" sz="2000" b="1" dirty="0"/>
              <a:t> </a:t>
            </a:r>
            <a:r>
              <a:rPr lang="en-US" sz="2000" b="1" dirty="0" err="1"/>
              <a:t>pravu</a:t>
            </a:r>
            <a:r>
              <a:rPr lang="en-US" sz="2000" b="1" dirty="0"/>
              <a:t> </a:t>
            </a:r>
            <a:r>
              <a:rPr lang="en-US" sz="2000" b="1" dirty="0" err="1"/>
              <a:t>odluku</a:t>
            </a:r>
            <a:r>
              <a:rPr lang="en-US" sz="2000" b="1" dirty="0"/>
              <a:t>. Ali </a:t>
            </a:r>
            <a:r>
              <a:rPr lang="en-US" sz="2000" b="1" dirty="0" err="1"/>
              <a:t>odluka</a:t>
            </a:r>
            <a:r>
              <a:rPr lang="en-US" sz="2000" b="1" dirty="0"/>
              <a:t> je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njima</a:t>
            </a:r>
            <a:r>
              <a:rPr lang="en-US" sz="2000" b="1" dirty="0"/>
              <a:t>. Danas </a:t>
            </a:r>
            <a:r>
              <a:rPr lang="en-US" sz="2000" b="1" dirty="0" err="1"/>
              <a:t>donesimo</a:t>
            </a:r>
            <a:r>
              <a:rPr lang="en-US" sz="2000" b="1" dirty="0"/>
              <a:t> </a:t>
            </a:r>
            <a:r>
              <a:rPr lang="en-US" sz="2000" b="1" dirty="0" err="1"/>
              <a:t>odluku</a:t>
            </a:r>
            <a:r>
              <a:rPr lang="en-US" sz="2000" b="1" dirty="0"/>
              <a:t>: „</a:t>
            </a:r>
            <a:r>
              <a:rPr lang="hr-HR" sz="2000" b="1" dirty="0"/>
              <a:t>A š</a:t>
            </a:r>
            <a:r>
              <a:rPr lang="en-US" sz="2000" b="1" dirty="0"/>
              <a:t>to se </a:t>
            </a:r>
            <a:r>
              <a:rPr lang="hr-HR" sz="2000" b="1" dirty="0"/>
              <a:t>tiče </a:t>
            </a:r>
            <a:r>
              <a:rPr lang="en-US" sz="2000" b="1" dirty="0" err="1"/>
              <a:t>mene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moje</a:t>
            </a:r>
            <a:r>
              <a:rPr lang="en-US" sz="2000" b="1" dirty="0"/>
              <a:t> </a:t>
            </a:r>
            <a:r>
              <a:rPr lang="en-US" sz="2000" b="1" dirty="0" err="1"/>
              <a:t>obitelji</a:t>
            </a:r>
            <a:r>
              <a:rPr lang="en-US" sz="2000" b="1" dirty="0"/>
              <a:t>, </a:t>
            </a:r>
            <a:r>
              <a:rPr lang="en-US" sz="2000" b="1" dirty="0" err="1"/>
              <a:t>služit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hr-HR" sz="2000" b="1" dirty="0"/>
              <a:t>Bogu</a:t>
            </a:r>
            <a:r>
              <a:rPr lang="en-US" sz="2000" b="1" dirty="0"/>
              <a:t>"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15 N</a:t>
            </a:r>
            <a:r>
              <a:rPr lang="hr-HR" sz="2000" b="1" dirty="0"/>
              <a:t>SP</a:t>
            </a:r>
            <a:r>
              <a:rPr lang="en-US" sz="2000" b="1" dirty="0"/>
              <a:t>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AAA361-84A7-E21A-B7F0-80148A8CA996}"/>
              </a:ext>
            </a:extLst>
          </p:cNvPr>
          <p:cNvSpPr txBox="1"/>
          <p:nvPr/>
        </p:nvSpPr>
        <p:spPr>
          <a:xfrm>
            <a:off x="197129" y="3092655"/>
            <a:ext cx="1191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Pobunjen</a:t>
            </a:r>
            <a:r>
              <a:rPr lang="hr-HR" sz="2000" b="1" dirty="0"/>
              <a:t>i</a:t>
            </a:r>
            <a:r>
              <a:rPr lang="en-US" sz="2000" b="1" dirty="0"/>
              <a:t> </a:t>
            </a:r>
            <a:r>
              <a:rPr lang="hr-HR" sz="2000" b="1" dirty="0"/>
              <a:t>naraštaj</a:t>
            </a:r>
            <a:r>
              <a:rPr lang="en-US" sz="2000" b="1" dirty="0"/>
              <a:t> </a:t>
            </a:r>
            <a:r>
              <a:rPr lang="en-US" sz="2000" b="1" dirty="0" err="1"/>
              <a:t>koj</a:t>
            </a:r>
            <a:r>
              <a:rPr lang="hr-HR" sz="2000" b="1" dirty="0"/>
              <a:t>i</a:t>
            </a:r>
            <a:r>
              <a:rPr lang="en-US" sz="2000" b="1" dirty="0"/>
              <a:t> je </a:t>
            </a:r>
            <a:r>
              <a:rPr lang="en-US" sz="2000" b="1" dirty="0" err="1"/>
              <a:t>izaš</a:t>
            </a:r>
            <a:r>
              <a:rPr lang="hr-HR" sz="2000" b="1" dirty="0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Egipta</a:t>
            </a:r>
            <a:r>
              <a:rPr lang="en-US" sz="2000" b="1" dirty="0"/>
              <a:t> bi</a:t>
            </a:r>
            <a:r>
              <a:rPr lang="hr-HR" sz="2000" b="1" dirty="0"/>
              <a:t>o</a:t>
            </a:r>
            <a:r>
              <a:rPr lang="en-US" sz="2000" b="1" dirty="0"/>
              <a:t> je </a:t>
            </a:r>
            <a:r>
              <a:rPr lang="en-US" sz="2000" b="1" dirty="0" err="1"/>
              <a:t>pokopan</a:t>
            </a:r>
            <a:r>
              <a:rPr lang="en-US" sz="2000" b="1" dirty="0"/>
              <a:t> u </a:t>
            </a:r>
            <a:r>
              <a:rPr lang="en-US" sz="2000" b="1" dirty="0" err="1"/>
              <a:t>pustinji</a:t>
            </a:r>
            <a:r>
              <a:rPr lang="en-US" sz="2000" b="1" dirty="0"/>
              <a:t>. Ali nova </a:t>
            </a:r>
            <a:r>
              <a:rPr lang="hr-HR" sz="2000" b="1" dirty="0"/>
              <a:t>naraštaj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hr-HR" sz="2000" b="1" dirty="0"/>
              <a:t>o</a:t>
            </a:r>
            <a:r>
              <a:rPr lang="en-US" sz="2000" b="1" dirty="0"/>
              <a:t> je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pokopan</a:t>
            </a:r>
            <a:r>
              <a:rPr lang="en-US" sz="2000" b="1" dirty="0"/>
              <a:t> "u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baštini</a:t>
            </a:r>
            <a:r>
              <a:rPr lang="en-US" sz="2000" b="1" dirty="0"/>
              <a:t>", </a:t>
            </a:r>
            <a:r>
              <a:rPr lang="en-US" sz="2000" b="1" dirty="0" err="1"/>
              <a:t>zajedno</a:t>
            </a:r>
            <a:r>
              <a:rPr lang="en-US" sz="2000" b="1" dirty="0"/>
              <a:t> s </a:t>
            </a:r>
            <a:r>
              <a:rPr lang="en-US" sz="2000" b="1" dirty="0" err="1"/>
              <a:t>onima</a:t>
            </a:r>
            <a:r>
              <a:rPr lang="en-US" sz="2000" b="1" dirty="0"/>
              <a:t>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ostali</a:t>
            </a:r>
            <a:r>
              <a:rPr lang="en-US" sz="2000" b="1" dirty="0"/>
              <a:t> </a:t>
            </a:r>
            <a:r>
              <a:rPr lang="en-US" sz="2000" b="1" dirty="0" err="1"/>
              <a:t>vjerni</a:t>
            </a:r>
            <a:r>
              <a:rPr lang="en-US" sz="2000" b="1" dirty="0"/>
              <a:t> u </a:t>
            </a:r>
            <a:r>
              <a:rPr lang="en-US" sz="2000" b="1" dirty="0" err="1"/>
              <a:t>nevjernoj</a:t>
            </a:r>
            <a:r>
              <a:rPr lang="en-US" sz="2000" b="1" dirty="0"/>
              <a:t> </a:t>
            </a:r>
            <a:r>
              <a:rPr lang="hr-HR" sz="2000" b="1" dirty="0"/>
              <a:t>naraštaju</a:t>
            </a:r>
            <a:r>
              <a:rPr lang="en-US" sz="2000" b="1" dirty="0"/>
              <a:t>: </a:t>
            </a:r>
            <a:r>
              <a:rPr lang="hr-HR" sz="2000" b="1" dirty="0"/>
              <a:t>s </a:t>
            </a:r>
            <a:r>
              <a:rPr lang="en-US" sz="2000" b="1" dirty="0" err="1"/>
              <a:t>Jošuom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Eleazarom</a:t>
            </a:r>
            <a:r>
              <a:rPr lang="en-US" sz="2000" b="1" dirty="0"/>
              <a:t> (Jo</a:t>
            </a:r>
            <a:r>
              <a:rPr lang="hr-HR" sz="2000" b="1" dirty="0"/>
              <a:t>šua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29</a:t>
            </a:r>
            <a:r>
              <a:rPr lang="hr-HR" sz="2000" b="1" dirty="0"/>
              <a:t>.</a:t>
            </a:r>
            <a:r>
              <a:rPr lang="en-US" sz="2000" b="1" dirty="0"/>
              <a:t>30</a:t>
            </a:r>
            <a:r>
              <a:rPr lang="hr-HR" sz="2000" b="1" dirty="0"/>
              <a:t>.</a:t>
            </a:r>
            <a:r>
              <a:rPr lang="en-US" sz="2000" b="1" dirty="0"/>
              <a:t>33).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448D7-3CDB-421F-6E7B-36A78322AC0D}"/>
              </a:ext>
            </a:extLst>
          </p:cNvPr>
          <p:cNvSpPr txBox="1"/>
          <p:nvPr/>
        </p:nvSpPr>
        <p:spPr>
          <a:xfrm>
            <a:off x="2796372" y="4160098"/>
            <a:ext cx="6599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Ova</a:t>
            </a:r>
            <a:r>
              <a:rPr lang="hr-HR" sz="2000" b="1" dirty="0"/>
              <a:t>j</a:t>
            </a:r>
            <a:r>
              <a:rPr lang="en-US" sz="2000" b="1" dirty="0"/>
              <a:t> </a:t>
            </a:r>
            <a:r>
              <a:rPr lang="en-US" sz="2000" b="1" dirty="0" err="1"/>
              <a:t>nov</a:t>
            </a:r>
            <a:r>
              <a:rPr lang="hr-HR" sz="2000" b="1" dirty="0"/>
              <a:t>i</a:t>
            </a:r>
            <a:r>
              <a:rPr lang="en-US" sz="2000" b="1" dirty="0"/>
              <a:t> </a:t>
            </a:r>
            <a:r>
              <a:rPr lang="hr-HR" sz="2000" b="1" dirty="0"/>
              <a:t>naraštaj</a:t>
            </a:r>
            <a:r>
              <a:rPr lang="en-US" sz="2000" b="1" dirty="0"/>
              <a:t> </a:t>
            </a:r>
            <a:r>
              <a:rPr lang="en-US" sz="2000" b="1" dirty="0" err="1"/>
              <a:t>osta</a:t>
            </a:r>
            <a:r>
              <a:rPr lang="hr-HR" sz="2000" b="1" dirty="0"/>
              <a:t>o</a:t>
            </a:r>
            <a:r>
              <a:rPr lang="en-US" sz="2000" b="1" dirty="0"/>
              <a:t> je </a:t>
            </a:r>
            <a:r>
              <a:rPr lang="en-US" sz="2000" b="1" dirty="0" err="1"/>
              <a:t>vjer</a:t>
            </a:r>
            <a:r>
              <a:rPr lang="hr-HR" sz="2000" b="1" dirty="0"/>
              <a:t>an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31).                       Ali </a:t>
            </a:r>
            <a:r>
              <a:rPr lang="en-US" sz="2000" b="1" dirty="0" err="1"/>
              <a:t>što</a:t>
            </a:r>
            <a:r>
              <a:rPr lang="en-US" sz="2000" b="1" dirty="0"/>
              <a:t> je s </a:t>
            </a:r>
            <a:r>
              <a:rPr lang="en-US" sz="2000" b="1" dirty="0" err="1"/>
              <a:t>nov</a:t>
            </a:r>
            <a:r>
              <a:rPr lang="hr-HR" sz="2000" b="1" dirty="0"/>
              <a:t>im</a:t>
            </a:r>
            <a:r>
              <a:rPr lang="en-US" sz="2000" b="1" dirty="0"/>
              <a:t> </a:t>
            </a:r>
            <a:r>
              <a:rPr lang="hr-HR" sz="2000" b="1" dirty="0"/>
              <a:t>naraštaje</a:t>
            </a:r>
            <a:r>
              <a:rPr lang="en-US" sz="2000" b="1" dirty="0"/>
              <a:t>m (Su</a:t>
            </a:r>
            <a:r>
              <a:rPr lang="hr-HR" sz="2000" b="1" dirty="0"/>
              <a:t>c</a:t>
            </a:r>
            <a:r>
              <a:rPr lang="en-US" sz="2000" b="1" dirty="0" err="1"/>
              <a:t>i</a:t>
            </a:r>
            <a:r>
              <a:rPr lang="en-US" sz="2000" b="1" dirty="0"/>
              <a:t> 2</a:t>
            </a:r>
            <a:r>
              <a:rPr lang="hr-HR" sz="2000" b="1" dirty="0"/>
              <a:t>,</a:t>
            </a:r>
            <a:r>
              <a:rPr lang="en-US" sz="2000" b="1" dirty="0"/>
              <a:t>10</a:t>
            </a:r>
            <a:r>
              <a:rPr lang="hr-HR" sz="2000" b="1" dirty="0"/>
              <a:t>.</a:t>
            </a:r>
            <a:r>
              <a:rPr lang="en-US" sz="2000" b="1" dirty="0"/>
              <a:t>11)?</a:t>
            </a:r>
            <a:endParaRPr lang="en" sz="2000" b="1" dirty="0"/>
          </a:p>
        </p:txBody>
      </p:sp>
      <p:pic>
        <p:nvPicPr>
          <p:cNvPr id="20" name="Imagen 19" descr="Imagen que contiene vestido&#10;&#10;El contenido generado por IA puede ser incorrecto.">
            <a:extLst>
              <a:ext uri="{FF2B5EF4-FFF2-40B4-BE49-F238E27FC236}">
                <a16:creationId xmlns:a16="http://schemas.microsoft.com/office/drawing/2014/main" id="{9D9B5072-7B84-A6F6-35AB-E9C42FE336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85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A462DA-B35C-4DD5-D6F7-DB5F7B617DEB}"/>
              </a:ext>
            </a:extLst>
          </p:cNvPr>
          <p:cNvSpPr txBox="1"/>
          <p:nvPr/>
        </p:nvSpPr>
        <p:spPr>
          <a:xfrm>
            <a:off x="2271253" y="835742"/>
            <a:ext cx="94487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Naš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Vojskovođa</a:t>
            </a:r>
            <a:r>
              <a:rPr lang="en-US" sz="3200" b="1" dirty="0">
                <a:latin typeface="Constantia" panose="02030602050306030303" pitchFamily="18" charset="0"/>
              </a:rPr>
              <a:t>, koji </a:t>
            </a:r>
            <a:r>
              <a:rPr lang="en-US" sz="3200" b="1" dirty="0" err="1">
                <a:latin typeface="Constantia" panose="02030602050306030303" pitchFamily="18" charset="0"/>
              </a:rPr>
              <a:t>nikada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nije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izgubio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bitku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očekuje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dobro</a:t>
            </a:r>
            <a:r>
              <a:rPr lang="en-US" sz="3200" b="1" dirty="0" err="1">
                <a:latin typeface="Constantia" panose="02030602050306030303" pitchFamily="18" charset="0"/>
              </a:rPr>
              <a:t>voljnu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vjernu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službu</a:t>
            </a:r>
            <a:r>
              <a:rPr lang="en-US" sz="3200" b="1" dirty="0">
                <a:latin typeface="Constantia" panose="02030602050306030303" pitchFamily="18" charset="0"/>
              </a:rPr>
              <a:t> od </a:t>
            </a:r>
            <a:r>
              <a:rPr lang="en-US" sz="3200" b="1" dirty="0" err="1">
                <a:latin typeface="Constantia" panose="02030602050306030303" pitchFamily="18" charset="0"/>
              </a:rPr>
              <a:t>sv</a:t>
            </a:r>
            <a:r>
              <a:rPr lang="hr-HR" sz="3200" b="1" dirty="0">
                <a:latin typeface="Constantia" panose="02030602050306030303" pitchFamily="18" charset="0"/>
              </a:rPr>
              <a:t>akoga</a:t>
            </a:r>
            <a:r>
              <a:rPr lang="en-US" sz="3200" b="1" dirty="0">
                <a:latin typeface="Constantia" panose="02030602050306030303" pitchFamily="18" charset="0"/>
              </a:rPr>
              <a:t> koji </a:t>
            </a:r>
            <a:r>
              <a:rPr lang="hr-HR" sz="3200" b="1" dirty="0">
                <a:latin typeface="Constantia" panose="02030602050306030303" pitchFamily="18" charset="0"/>
              </a:rPr>
              <a:t>j</a:t>
            </a:r>
            <a:r>
              <a:rPr lang="en-US" sz="3200" b="1" dirty="0">
                <a:latin typeface="Constantia" panose="02030602050306030303" pitchFamily="18" charset="0"/>
              </a:rPr>
              <a:t>e </a:t>
            </a:r>
            <a:r>
              <a:rPr lang="hr-HR" sz="3200" b="1" dirty="0">
                <a:latin typeface="Constantia" panose="02030602050306030303" pitchFamily="18" charset="0"/>
              </a:rPr>
              <a:t>stupio </a:t>
            </a:r>
            <a:r>
              <a:rPr lang="en-US" sz="3200" b="1" dirty="0">
                <a:latin typeface="Constantia" panose="02030602050306030303" pitchFamily="18" charset="0"/>
              </a:rPr>
              <a:t> pod </a:t>
            </a:r>
            <a:r>
              <a:rPr lang="en-US" sz="3200" b="1" dirty="0" err="1">
                <a:latin typeface="Constantia" panose="02030602050306030303" pitchFamily="18" charset="0"/>
              </a:rPr>
              <a:t>Njegov</a:t>
            </a:r>
            <a:r>
              <a:rPr lang="hr-HR" sz="3200" b="1" dirty="0">
                <a:latin typeface="Constantia" panose="02030602050306030303" pitchFamily="18" charset="0"/>
              </a:rPr>
              <a:t>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zastav</a:t>
            </a:r>
            <a:r>
              <a:rPr lang="hr-HR" sz="3200" b="1" dirty="0">
                <a:latin typeface="Constantia" panose="02030602050306030303" pitchFamily="18" charset="0"/>
              </a:rPr>
              <a:t>u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hr-HR" sz="3200" b="1" dirty="0">
                <a:latin typeface="Constantia" panose="02030602050306030303" pitchFamily="18" charset="0"/>
              </a:rPr>
              <a:t>On očekuje </a:t>
            </a:r>
            <a:r>
              <a:rPr lang="en-US" sz="3200" b="1" dirty="0">
                <a:latin typeface="Constantia" panose="02030602050306030303" pitchFamily="18" charset="0"/>
              </a:rPr>
              <a:t>da </a:t>
            </a:r>
            <a:r>
              <a:rPr lang="en-US" sz="3200" b="1" dirty="0" err="1">
                <a:latin typeface="Constantia" panose="02030602050306030303" pitchFamily="18" charset="0"/>
              </a:rPr>
              <a:t>svi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hr-HR" sz="3200" b="1" dirty="0">
                <a:latin typeface="Constantia" panose="02030602050306030303" pitchFamily="18" charset="0"/>
              </a:rPr>
              <a:t>članov</a:t>
            </a:r>
            <a:r>
              <a:rPr lang="en-US" sz="3200" b="1" dirty="0" err="1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propovjednic</a:t>
            </a:r>
            <a:r>
              <a:rPr lang="en-US" sz="3200" b="1" dirty="0" err="1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sudjeluju</a:t>
            </a:r>
            <a:r>
              <a:rPr lang="hr-HR" sz="3200" b="1" dirty="0">
                <a:latin typeface="Constantia" panose="02030602050306030303" pitchFamily="18" charset="0"/>
              </a:rPr>
              <a:t> u završnoj borbi koja se sad vodi između voske dobra i vojske zla</a:t>
            </a:r>
            <a:r>
              <a:rPr lang="en-US" sz="3200" b="1" dirty="0">
                <a:latin typeface="Constantia" panose="02030602050306030303" pitchFamily="18" charset="0"/>
              </a:rPr>
              <a:t>. Svi koji </a:t>
            </a:r>
            <a:r>
              <a:rPr lang="en-US" sz="3200" b="1" dirty="0" err="1">
                <a:latin typeface="Constantia" panose="02030602050306030303" pitchFamily="18" charset="0"/>
              </a:rPr>
              <a:t>su</a:t>
            </a:r>
            <a:r>
              <a:rPr lang="en-US" sz="3200" b="1" dirty="0">
                <a:latin typeface="Constantia" panose="02030602050306030303" pitchFamily="18" charset="0"/>
              </a:rPr>
              <a:t> se </a:t>
            </a:r>
            <a:r>
              <a:rPr lang="hr-HR" sz="3200" b="1" dirty="0">
                <a:latin typeface="Constantia" panose="02030602050306030303" pitchFamily="18" charset="0"/>
              </a:rPr>
              <a:t>uvrst</a:t>
            </a:r>
            <a:r>
              <a:rPr lang="en-US" sz="3200" b="1" dirty="0" err="1">
                <a:latin typeface="Constantia" panose="02030602050306030303" pitchFamily="18" charset="0"/>
              </a:rPr>
              <a:t>ili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Njegov</a:t>
            </a:r>
            <a:r>
              <a:rPr lang="hr-HR" sz="3200" b="1" dirty="0">
                <a:latin typeface="Constantia" panose="02030602050306030303" pitchFamily="18" charset="0"/>
              </a:rPr>
              <a:t>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vojni</a:t>
            </a:r>
            <a:r>
              <a:rPr lang="hr-HR" sz="3200" b="1" dirty="0">
                <a:latin typeface="Constantia" panose="02030602050306030303" pitchFamily="18" charset="0"/>
              </a:rPr>
              <a:t>ke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mor</a:t>
            </a:r>
            <a:r>
              <a:rPr lang="en-US" sz="3200" b="1" dirty="0" err="1">
                <a:latin typeface="Constantia" panose="02030602050306030303" pitchFamily="18" charset="0"/>
              </a:rPr>
              <a:t>aju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vjerno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služiti</a:t>
            </a:r>
            <a:r>
              <a:rPr lang="hr-HR" sz="3200" b="1" dirty="0">
                <a:latin typeface="Constantia" panose="02030602050306030303" pitchFamily="18" charset="0"/>
              </a:rPr>
              <a:t>, potpuno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svjesni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odgovornosti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koja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počiva na svakom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poje</a:t>
            </a:r>
            <a:r>
              <a:rPr lang="hr-HR" sz="3200" b="1" dirty="0">
                <a:latin typeface="Constantia" panose="02030602050306030303" pitchFamily="18" charset="0"/>
              </a:rPr>
              <a:t>dincu</a:t>
            </a:r>
            <a:r>
              <a:rPr lang="en" sz="3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B76F75-3111-93EE-FB74-5E2DC4989168}"/>
              </a:ext>
            </a:extLst>
          </p:cNvPr>
          <p:cNvSpPr txBox="1"/>
          <p:nvPr/>
        </p:nvSpPr>
        <p:spPr>
          <a:xfrm>
            <a:off x="5736941" y="5577525"/>
            <a:ext cx="6280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llen G. White, </a:t>
            </a:r>
            <a:r>
              <a:rPr lang="hr-HR" sz="1600" i="1" dirty="0"/>
              <a:t>Svjedočanstva za Crkvu</a:t>
            </a:r>
            <a:r>
              <a:rPr lang="en" sz="1600" b="1" dirty="0"/>
              <a:t>, vol. 9, </a:t>
            </a:r>
            <a:r>
              <a:rPr lang="hr-HR" sz="1600" b="1" dirty="0"/>
              <a:t>str</a:t>
            </a:r>
            <a:r>
              <a:rPr lang="en" sz="1600" b="1" dirty="0"/>
              <a:t> 116</a:t>
            </a:r>
            <a:r>
              <a:rPr lang="hr-HR" sz="1600" b="1" dirty="0"/>
              <a:t>. u izvorniku.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3301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C5C45-4223-AB9F-ADF3-DABFB514C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FEFCE9B3-67BF-176D-135B-A512AC52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F7F236C0-6AE0-1F63-57D3-7C52826E40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12A7C541-19B8-262C-5879-C9AF13EAC2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91A16-8AB8-3FBB-8185-ECE27057EA34}"/>
              </a:ext>
            </a:extLst>
          </p:cNvPr>
          <p:cNvSpPr txBox="1"/>
          <p:nvPr/>
        </p:nvSpPr>
        <p:spPr>
          <a:xfrm>
            <a:off x="2346634" y="3290532"/>
            <a:ext cx="83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B7DDB953-DCF7-F67D-8E46-2B4CF08DB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C352974C-FA20-23C2-D8D6-7AB4D10F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31B8B1F2-C1B3-4F7A-7D0B-B597B84B4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ACEFDE5-9EDE-DEBC-0FC2-C8282AA60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C5B19DFF-7A6D-C33D-FAA4-446D7AD32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57378C-4D03-E207-79E2-8EAB12992574}"/>
              </a:ext>
            </a:extLst>
          </p:cNvPr>
          <p:cNvSpPr txBox="1"/>
          <p:nvPr/>
        </p:nvSpPr>
        <p:spPr>
          <a:xfrm>
            <a:off x="-142240" y="3429000"/>
            <a:ext cx="124232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Drugi dio govora počinje prilogom “sada” (atta) kao uvodom u posljednji Jo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uin poziv narodu da iskoristi svoju slobodu izbora. Slijedi svečanost obnove Saveza u prisutnosti dvojice svjedoka: naroda i kamenog spomenika. Dok jo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uvijek odzvanjaju riječi s kraja Ponovljenog zakona, dijalog između Jo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ue i naroda postavlja napetost izmeu dviju mogućnosti: jedne prema skladu, postoja-nosti i jedinstvu, a druge prema nevjernosti, neizvjesnosti i neslozi. Na ovakvim križanjima nalazi    se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odluka svakog pojedinca. Jo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ua svoj izbor jasno iznosi u sredi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tu poglavlja: “Ja i moj dom     služit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ć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emo Jahvi.” (Jo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ua 24,15) Knjiga zavr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ava s tri groba (Jo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24,29-33). Bilje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ka o poslje-   dnjem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počivali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tu Josipovih ostataka zatvara krug koji je započeo u Postanku.Poput smrti Arona        i Mojsija u Ponovljenom zakonu, smrt Jo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π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ue i Eleazara označava kraj jedne ere. U nepoznatim vodama ovog novog doba, Izraelse može pouzdati u Božju nepokolebljivu vjernost Njegovim obećanjima.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B7C56-2095-2786-4915-E384530DD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953" y="-97653"/>
            <a:ext cx="443029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43165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553200" cy="1143000"/>
          </a:xfrm>
        </p:spPr>
        <p:txBody>
          <a:bodyPr/>
          <a:lstStyle/>
          <a:p>
            <a:pPr eaLnBrk="1" hangingPunct="1"/>
            <a:r>
              <a:rPr lang="hr-HR" dirty="0"/>
              <a:t>PRIMJENA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76402"/>
            <a:ext cx="8321040" cy="86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FFFF99"/>
                </a:solidFill>
              </a:rPr>
              <a:t>Kako mi znanj</a:t>
            </a:r>
            <a:r>
              <a:rPr lang="en-US" sz="2800" dirty="0">
                <a:solidFill>
                  <a:srgbClr val="FFFF99"/>
                </a:solidFill>
              </a:rPr>
              <a:t>e </a:t>
            </a:r>
            <a:r>
              <a:rPr lang="hr-HR" sz="2800" dirty="0">
                <a:solidFill>
                  <a:srgbClr val="FFFF99"/>
                </a:solidFill>
              </a:rPr>
              <a:t>iz pouke: ”Izaberite danas”, može pomoći danas</a:t>
            </a:r>
            <a:r>
              <a:rPr lang="en-US" sz="2800" dirty="0">
                <a:solidFill>
                  <a:srgbClr val="FFFF99"/>
                </a:solidFill>
              </a:rPr>
              <a:t>?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4114802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895600" y="3962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5600" y="4905377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971800" y="4724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52801" y="3886201"/>
            <a:ext cx="7423484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li usred društvenih i kulturoloških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utjecaja prihvatiti Sveto pismo kao autoritativno, nepogrješivo otkrivenje Božje volje?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li ostati vjeran cijelom Pismu a to znači vršiti  zapovijedi Božje i čuvati svjedočanstvo Isusa Krista?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27200" y="1676401"/>
            <a:ext cx="939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44464"/>
            <a:ext cx="8976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Razumjevši 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 Isus želi pomoći, da se podsjetim naloga: ”Prestanite i znajte da sam ja Bog (Ps.46,10), da shvatim da je Biblija još uvijek Božji najveći dar koji otkriva Njegov plan otkupljenja,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62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7056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5486400" cy="113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99"/>
                </a:solidFill>
              </a:rPr>
              <a:t>   </a:t>
            </a:r>
            <a:r>
              <a:rPr lang="hr-HR" dirty="0">
                <a:solidFill>
                  <a:srgbClr val="FFFF99"/>
                </a:solidFill>
              </a:rPr>
              <a:t>Koje  promjene  trebamo ostvariti u svom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57601" y="3048000"/>
            <a:ext cx="434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65" marR="0" lvl="0" indent="-396865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 biblijsko načelo iz ove pouke možemo  primijeniti danas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1676401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157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172200" cy="1143000"/>
          </a:xfrm>
        </p:spPr>
        <p:txBody>
          <a:bodyPr/>
          <a:lstStyle/>
          <a:p>
            <a:pPr eaLnBrk="1" hangingPunct="1"/>
            <a:r>
              <a:rPr lang="en-US" dirty="0"/>
              <a:t>PLAN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8730" y="1676401"/>
            <a:ext cx="9289869" cy="942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/>
              <a:t>   </a:t>
            </a:r>
            <a:r>
              <a:rPr lang="hr-HR" sz="2800" dirty="0">
                <a:solidFill>
                  <a:srgbClr val="FFFF99"/>
                </a:solidFill>
              </a:rPr>
              <a:t>Kako pouku: ”</a:t>
            </a:r>
            <a:r>
              <a:rPr lang="sr-Latn-ME" sz="2800" dirty="0">
                <a:solidFill>
                  <a:srgbClr val="FFFF99"/>
                </a:solidFill>
              </a:rPr>
              <a:t>Izaberite danas</a:t>
            </a:r>
            <a:r>
              <a:rPr lang="hr-HR" sz="2800" dirty="0">
                <a:solidFill>
                  <a:srgbClr val="FFFF99"/>
                </a:solidFill>
              </a:rPr>
              <a:t>”, možemo koristiti iduć</a:t>
            </a:r>
            <a:r>
              <a:rPr lang="sr-Latn-RS" sz="2800" dirty="0">
                <a:solidFill>
                  <a:srgbClr val="FFFF99"/>
                </a:solidFill>
              </a:rPr>
              <a:t>i tjedan</a:t>
            </a:r>
            <a:r>
              <a:rPr lang="hr-HR" sz="2800" dirty="0">
                <a:solidFill>
                  <a:srgbClr val="FFFF99"/>
                </a:solidFill>
              </a:rPr>
              <a:t>?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388277" y="2634497"/>
            <a:ext cx="11008803" cy="414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Razgovarajte u razredu ili skupini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 Pročitaj </a:t>
            </a:r>
            <a:r>
              <a:rPr kumimoji="0" lang="sr-Latn-R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Jošua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24,1</a:t>
            </a:r>
            <a:r>
              <a:rPr kumimoji="0" lang="sr-Latn-R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400" b="1" dirty="0">
                <a:solidFill>
                  <a:srgbClr val="FFFFFF"/>
                </a:solidFill>
                <a:latin typeface="Arial"/>
                <a:cs typeface="Arial" charset="0"/>
              </a:rPr>
              <a:t>Gdje i koga je sve pozvao Jošua na sastanak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Pročitaj </a:t>
            </a:r>
            <a:r>
              <a:rPr kumimoji="0" lang="sr-Latn-R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Jošua 24,2-1</a:t>
            </a:r>
            <a:r>
              <a:rPr lang="sr-Latn-RS" sz="1200" i="1" dirty="0">
                <a:solidFill>
                  <a:srgbClr val="FFFFFF"/>
                </a:solidFill>
                <a:latin typeface="Arial"/>
                <a:cs typeface="Arial" charset="0"/>
              </a:rPr>
              <a:t>3</a:t>
            </a:r>
            <a:r>
              <a:rPr kumimoji="0" lang="sr-Latn-R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sr-Latn-R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 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što ke stavljen glavni naglasak u &lt;božjoj poruci Izraelu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hr-HR" sz="1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3. Pročitaj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Jošua 24,14.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15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Koji</a:t>
            </a: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poziv Jošua upućuje Izraelcima? Što znači služiti Gospodinu ”savršeno i vjerno”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?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4. Pročitaj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Jošu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24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,16-18. 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Kakav je bio odgovor Izraelaca na Jošuin poziv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5. Pročitaj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Jošua 24,1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9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-21. 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Zašto je po tvom mišljenju Jošua reagirao onako kako je opisano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Jošua 24,22-24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Zaš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to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 je Jošua morao ponoviti Izraelcima da se oslobode svojih idola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                                           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ME" sz="1200" i="1" dirty="0">
                <a:solidFill>
                  <a:srgbClr val="FFFFFF"/>
                </a:solidFill>
                <a:latin typeface="Arial"/>
                <a:cs typeface="Arial" charset="0"/>
              </a:rPr>
              <a:t>Jošua 24,29-33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U k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ojem smislu ove riječi ne samo da se osvrću na prošlost već upućuju i</a:t>
            </a: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na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budućnost?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8.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č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itaj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200" i="1" dirty="0">
                <a:solidFill>
                  <a:srgbClr val="FFFFFF"/>
                </a:solidFill>
                <a:latin typeface="Arial"/>
                <a:cs typeface="Arial" charset="0"/>
              </a:rPr>
              <a:t>2. Tim. 4,7</a:t>
            </a:r>
            <a:r>
              <a:rPr kumimoji="0" lang="sr-Latn-R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200" b="1" noProof="0" dirty="0">
                <a:solidFill>
                  <a:srgbClr val="FFFFFF"/>
                </a:solidFill>
                <a:latin typeface="Arial"/>
                <a:cs typeface="Arial" charset="0"/>
              </a:rPr>
              <a:t>Koji</a:t>
            </a:r>
            <a:r>
              <a:rPr lang="sr-Latn-RS" sz="1200" b="1" dirty="0">
                <a:solidFill>
                  <a:srgbClr val="FFFFFF"/>
                </a:solidFill>
                <a:latin typeface="Arial"/>
                <a:cs typeface="Arial" charset="0"/>
              </a:rPr>
              <a:t> je bio ključ Jošuinog uspjeha</a:t>
            </a: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Koje odluke trebamo donijeti danas da bismo svoj životni</a:t>
            </a:r>
            <a:r>
              <a:rPr kumimoji="0" lang="sr-Latn-RS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put završili s istom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b="1" dirty="0">
                <a:solidFill>
                  <a:srgbClr val="FFFFFF"/>
                </a:solidFill>
                <a:latin typeface="Arial"/>
                <a:cs typeface="Arial" charset="0"/>
              </a:rPr>
              <a:t>                            sigurnosžu u spasednje?</a:t>
            </a: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9. Pročitaj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Jošua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24,19. 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U kojem je smislu Bog svet i ljubomoran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63702" y="1676401"/>
            <a:ext cx="9525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469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676400"/>
            <a:ext cx="5410200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dirty="0">
                <a:solidFill>
                  <a:srgbClr val="FFFF99"/>
                </a:solidFill>
              </a:rPr>
              <a:t>Koje  promene  treba da izvršimo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u našem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  <a:endParaRPr lang="en-US" b="0" dirty="0">
              <a:solidFill>
                <a:srgbClr val="FFFF99"/>
              </a:solidFill>
            </a:endParaRP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4267200" y="2743200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ODLUČITE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2438400" y="1676401"/>
            <a:ext cx="1066800" cy="10636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597408" y="3471226"/>
            <a:ext cx="3095967" cy="2725201"/>
            <a:chOff x="264" y="2249"/>
            <a:chExt cx="957" cy="1778"/>
          </a:xfrm>
        </p:grpSpPr>
        <p:sp>
          <p:nvSpPr>
            <p:cNvPr id="19484" name="Rectangle 5"/>
            <p:cNvSpPr>
              <a:spLocks noChangeArrowheads="1"/>
            </p:cNvSpPr>
            <p:nvPr/>
          </p:nvSpPr>
          <p:spPr bwMode="auto">
            <a:xfrm>
              <a:off x="277" y="2249"/>
              <a:ext cx="944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>
              <a:off x="264" y="2641"/>
              <a:ext cx="95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Iako je Mojsije umro, njegov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uticaj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se I dalje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osećao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dok je za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izralski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narod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sv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itala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nova „zora”. Isus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, Mojsijev pomoćnik preuzeo 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vođstvo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Izraela I uz Božju pomoć uveo je taj narod u Bogom obećanu zemlju. U vreme Isusa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izraelski narod 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uvideo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da Bog drži do svojih obećanja. Glavno pitanje kojim knjiga počinje glasi:  Da li će  Izrael iskoristiti svoju novu priliku I slediti formulu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uspeha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?</a:t>
              </a:r>
              <a:endPara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5796352" y="3976292"/>
            <a:ext cx="1810248" cy="2226209"/>
            <a:chOff x="2639" y="2358"/>
            <a:chExt cx="961" cy="1743"/>
          </a:xfrm>
        </p:grpSpPr>
        <p:sp>
          <p:nvSpPr>
            <p:cNvPr id="19482" name="Rectangle 8"/>
            <p:cNvSpPr>
              <a:spLocks noChangeArrowheads="1"/>
            </p:cNvSpPr>
            <p:nvPr/>
          </p:nvSpPr>
          <p:spPr bwMode="auto">
            <a:xfrm>
              <a:off x="2639" y="2358"/>
              <a:ext cx="961" cy="1674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2752" y="2411"/>
              <a:ext cx="841" cy="169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Iako je proteklo više od tri hiljade godina od kad je ova knjiga napisana, svet u ko- me danas živimo,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du-hovno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gledano, ne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zlikuje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se mnogo od onog sveta. I mi sto-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jimo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 granici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nebe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skog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Hanana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pa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osta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je pitanje: Da li ćemo  uz Božju pomoć za- vršiti našu MISIJU? </a:t>
              </a:r>
              <a:endParaRPr kumimoji="0" lang="hr-H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3698402" y="3576639"/>
            <a:ext cx="2321400" cy="2616724"/>
            <a:chOff x="1247" y="2437"/>
            <a:chExt cx="1393" cy="1536"/>
          </a:xfrm>
        </p:grpSpPr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1248" y="2437"/>
              <a:ext cx="1392" cy="153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1" name="Text Box 12"/>
            <p:cNvSpPr txBox="1">
              <a:spLocks noChangeArrowheads="1"/>
            </p:cNvSpPr>
            <p:nvPr/>
          </p:nvSpPr>
          <p:spPr bwMode="auto">
            <a:xfrm>
              <a:off x="1247" y="2731"/>
              <a:ext cx="1387" cy="12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 Svojom ispruženom rukom Gospod je vodio narod u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slobo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Taj neočekivani niz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božan-skih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dela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bio je početak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njiho-vog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obnovljenog putovanja sa Bogom iz Egipta u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Hanan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 Ti događaji iz prošlosti sada treba da budu opomena i izvor  nezaboravnih pouka za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nas.Tre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bamo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učiti iz njih, jer kolikogod okolnosti bile drugačije, duhov- na načela ostaju ista.</a:t>
              </a: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7619998" y="3581401"/>
            <a:ext cx="2903500" cy="2611962"/>
            <a:chOff x="3571" y="2256"/>
            <a:chExt cx="1757" cy="2453"/>
          </a:xfrm>
        </p:grpSpPr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3579" y="2256"/>
              <a:ext cx="1749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 </a:t>
              </a:r>
            </a:p>
          </p:txBody>
        </p:sp>
        <p:sp>
          <p:nvSpPr>
            <p:cNvPr id="19479" name="Text Box 15"/>
            <p:cNvSpPr txBox="1">
              <a:spLocks noChangeArrowheads="1"/>
            </p:cNvSpPr>
            <p:nvPr/>
          </p:nvSpPr>
          <p:spPr bwMode="auto">
            <a:xfrm>
              <a:off x="3571" y="2663"/>
              <a:ext cx="1757" cy="204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Naš plan proučavanja Knjige I. Navi-  na izgledaće ovako: Knjiga je pode-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ljena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 tri različite tematske celine:  1. Prelazak reke Jordan; 2. Ratovi za zemlju; 3. Podela zemlje po pleme-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nime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 Svake sedmice obradićemo jednu temu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 ključne događaje određenog poglavlja. Isti božanski poziv se i nama danas upućuje: ”Samo budi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slobodan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 hrabar!” (Isus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1,7).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Štoaje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tvoja odluka?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633984" y="3505200"/>
            <a:ext cx="3332003" cy="533400"/>
            <a:chOff x="240" y="1824"/>
            <a:chExt cx="1008" cy="336"/>
          </a:xfrm>
        </p:grpSpPr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40" y="1824"/>
              <a:ext cx="960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240" y="1824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</a:t>
              </a: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          NAČELO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693375" y="3505200"/>
            <a:ext cx="2326425" cy="533400"/>
            <a:chOff x="1109" y="1824"/>
            <a:chExt cx="1483" cy="336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1109" y="1824"/>
              <a:ext cx="1483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1392" y="18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PRIMENA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6019800" y="3505200"/>
            <a:ext cx="1638300" cy="533400"/>
            <a:chOff x="2592" y="1824"/>
            <a:chExt cx="1008" cy="336"/>
          </a:xfrm>
        </p:grpSpPr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>
              <a:off x="2592" y="1824"/>
              <a:ext cx="1008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3" name="Text Box 24"/>
            <p:cNvSpPr txBox="1">
              <a:spLocks noChangeArrowheads="1"/>
            </p:cNvSpPr>
            <p:nvPr/>
          </p:nvSpPr>
          <p:spPr bwMode="auto">
            <a:xfrm>
              <a:off x="2688" y="182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PROBLEM</a:t>
              </a:r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7620000" y="3505200"/>
            <a:ext cx="2927021" cy="533400"/>
            <a:chOff x="3600" y="1824"/>
            <a:chExt cx="1536" cy="336"/>
          </a:xfrm>
        </p:grpSpPr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3600" y="1824"/>
              <a:ext cx="1536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3936" y="1824"/>
              <a:ext cx="10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ODLUKA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6244" y="3290502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 I will  submit my plans to God daily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198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week,,  I will depend upon Christ’s righteousness  not on my own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5588648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1" y="129695"/>
            <a:ext cx="4292601" cy="1143000"/>
          </a:xfrm>
        </p:spPr>
        <p:txBody>
          <a:bodyPr/>
          <a:lstStyle/>
          <a:p>
            <a:pPr eaLnBrk="1" hangingPunct="1"/>
            <a:r>
              <a:rPr lang="hr-HR" dirty="0">
                <a:solidFill>
                  <a:srgbClr val="FFCC66"/>
                </a:solidFill>
              </a:rPr>
              <a:t>Upamtite redak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36321" y="2050201"/>
            <a:ext cx="7459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lang="hr-HR" sz="4800" dirty="0">
                <a:solidFill>
                  <a:srgbClr val="FFFF99"/>
                </a:solidFill>
                <a:latin typeface="Impact" pitchFamily="34" charset="0"/>
              </a:rPr>
              <a:t>JOŠUA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24,15: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5874" y="2809875"/>
            <a:ext cx="7014846" cy="12439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hr-HR" dirty="0"/>
              <a:t>Međutim, ako vam se ne sviđa služiti Jahvi, onda danas izaberite kome ćete služiti: možda bogovima kojima su služili vaši oci s onu stranu Rijeke, ili bogovima Amorejaca u čijoj zemlji sada prebivate. Ja i moj dom služit     služit ćemo Jahvi.</a:t>
            </a:r>
            <a:r>
              <a:rPr lang="hr-HR" sz="4000" baseline="30000" dirty="0"/>
              <a:t>” </a:t>
            </a:r>
            <a:r>
              <a:rPr lang="en-US" sz="4000" baseline="30000" dirty="0"/>
              <a:t>         </a:t>
            </a:r>
            <a:r>
              <a:rPr lang="hr-HR" sz="3600" baseline="30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r-HR" baseline="30000" dirty="0"/>
              <a:t>                         </a:t>
            </a:r>
            <a:endParaRPr lang="en-US" baseline="30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8B0C459-1C93-42F4-AD40-4FE3E23576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658" y="1"/>
            <a:ext cx="2253343" cy="187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933D3-2E46-44D9-897D-4333543F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40" y="203200"/>
            <a:ext cx="4966788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003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D9D6-9C66-F931-C69B-E48DBF58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11F56BE2-D3EE-624F-5AFD-21AD1AE11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6C38E69B-0B6C-9FF0-F7A6-62D98C6AD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44970C92-6117-E4FF-A913-0EF610E50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ACB0A26E-BBB4-9228-05E6-CFABAC6F9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ECF0E94D-FB41-F3F2-5EA6-7F5504EB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D2657263-D8B6-C196-EFB2-DD22DF072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FD715C5-204C-202B-EEC2-3003623BB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8AABECC3-690E-CA83-F527-FBA7B22FA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AC43E-33DB-CB26-C13A-CB4D4CC5C8B7}"/>
              </a:ext>
            </a:extLst>
          </p:cNvPr>
          <p:cNvSpPr txBox="1"/>
          <p:nvPr/>
        </p:nvSpPr>
        <p:spPr>
          <a:xfrm>
            <a:off x="-304800" y="3939020"/>
            <a:ext cx="1249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Knjiga o Jo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ui zavr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ava govorom u kojem Jo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ua poziva narod da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zauzme stav. Nakon dugog i intenzivnog života, Jo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ua zavr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ava svoje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poslanje. U prvom dijelu obraćanja Jo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ua se služi Jahvinim rijeËčma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kada govori o tome 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to je Bog učinio za Izrael jo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od poziva Abrahama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(Jo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ua 24,1-13). Koristeći devetnaest glagola u prvom licu, Bog pojačava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pasivnu ulogu Izraela u ovom pothvatu, za razliku od učestale upotrebe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drugog lica “ti/va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”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 opi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 Izrael.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787FD-30EA-74FC-9CDC-EB6BD2B8F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206" y="-144461"/>
            <a:ext cx="5780263" cy="1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39842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66A97-DDA3-A931-11B5-15F0CFC2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39DEE7D-F634-9202-C70F-72070F884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E37D356-7B3D-8587-9B57-957C922CF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>
            <a:extLst>
              <a:ext uri="{FF2B5EF4-FFF2-40B4-BE49-F238E27FC236}">
                <a16:creationId xmlns:a16="http://schemas.microsoft.com/office/drawing/2014/main" id="{0D13B86A-E0F2-4799-15EC-7929E2FC2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B49A09-688F-7843-AA3A-16F026BB0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BC364-77D0-43BC-53E2-AA31799ADD4A}"/>
              </a:ext>
            </a:extLst>
          </p:cNvPr>
          <p:cNvSpPr txBox="1"/>
          <p:nvPr/>
        </p:nvSpPr>
        <p:spPr>
          <a:xfrm>
            <a:off x="5086350" y="3315596"/>
            <a:ext cx="6176689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HR" sz="28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No, ako vam se ne sviđa služiti Bogu, damnas izaberite kome ćete služiti: bogovima kojima su služili vaši preci s one strane rijeke Eufrat ili bogovima Amorejaca, u čijoj zemlji živite. A što se tiče mene i moje obitelji, mi ćemo služiti Bogu.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lang="hr-HR" sz="28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</a:t>
            </a:r>
            <a:r>
              <a:rPr kumimoji="0" lang="hr-HR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š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24</a:t>
            </a:r>
            <a:r>
              <a:rPr kumimoji="0" lang="hr-HR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15, </a:t>
            </a:r>
            <a:r>
              <a:rPr lang="hr-HR" sz="16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SHP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316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3778858-28B2-FBDC-37D8-4B5AC2BAE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808700"/>
              </p:ext>
            </p:extLst>
          </p:nvPr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B628F2F-2C94-90B3-31B1-D5F4C02C80F2}"/>
              </a:ext>
            </a:extLst>
          </p:cNvPr>
          <p:cNvSpPr txBox="1"/>
          <p:nvPr/>
        </p:nvSpPr>
        <p:spPr>
          <a:xfrm>
            <a:off x="234680" y="102377"/>
            <a:ext cx="6915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osjećao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mu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blizu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za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Završio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utrku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Zadržao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s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povjerenjem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Pavla,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krunu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pravednosti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(2. Tim. 4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grupo, grande, parado, viejo&#10;&#10;El contenido generado por IA puede ser incorrecto.">
            <a:extLst>
              <a:ext uri="{FF2B5EF4-FFF2-40B4-BE49-F238E27FC236}">
                <a16:creationId xmlns:a16="http://schemas.microsoft.com/office/drawing/2014/main" id="{E80D3438-B228-FFDD-5104-2C5D3647E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616" y="3540158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734384E2-2A96-C75D-6829-54FD4CEFD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42BA6D-5D0E-E71A-1311-C395944CDEE0}"/>
              </a:ext>
            </a:extLst>
          </p:cNvPr>
          <p:cNvSpPr txBox="1"/>
          <p:nvPr/>
        </p:nvSpPr>
        <p:spPr>
          <a:xfrm>
            <a:off x="234678" y="2241423"/>
            <a:ext cx="6915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toga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okupio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Šekemu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obnovio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savez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vjernosti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potaknuo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izaberu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služenja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6650F-569B-405C-F97D-C438C3688631}"/>
              </a:ext>
            </a:extLst>
          </p:cNvPr>
          <p:cNvSpPr txBox="1"/>
          <p:nvPr/>
        </p:nvSpPr>
        <p:spPr>
          <a:xfrm>
            <a:off x="234678" y="1479677"/>
            <a:ext cx="6915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aleba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osigurati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preuzmu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baklju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DD031E11-868D-60ED-DAD4-A251ED6E4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038E1B-6E5D-7350-4C3F-AD4AFFBD2495}"/>
              </a:ext>
            </a:extLst>
          </p:cNvPr>
          <p:cNvSpPr txBox="1"/>
          <p:nvPr/>
        </p:nvSpPr>
        <p:spPr>
          <a:xfrm>
            <a:off x="0" y="0"/>
            <a:ext cx="967902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400" b="1" dirty="0">
                <a:ln/>
                <a:solidFill>
                  <a:schemeClr val="accent1">
                    <a:lumMod val="50000"/>
                  </a:schemeClr>
                </a:solidFill>
              </a:rPr>
              <a:t>PRIČA KOJU JE BOG NAPISAO</a:t>
            </a:r>
            <a:endParaRPr lang="en" sz="4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9549F-F539-BC14-D64F-4AD14B99F660}"/>
              </a:ext>
            </a:extLst>
          </p:cNvPr>
          <p:cNvSpPr txBox="1"/>
          <p:nvPr/>
        </p:nvSpPr>
        <p:spPr>
          <a:xfrm>
            <a:off x="101527" y="646464"/>
            <a:ext cx="9577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dao sam vam zemlju na kojoj niste radili i grdove koje niste izgradili. Sad živite u njima i jedete plodove vinograda i maslinika koje niste posadili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ua 24</a:t>
            </a:r>
            <a:r>
              <a:rPr lang="hr-HR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13</a:t>
            </a:r>
            <a:r>
              <a:rPr lang="hr-HR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SHP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CF3B3-EB09-F2FA-778F-B0B067FE70A2}"/>
              </a:ext>
            </a:extLst>
          </p:cNvPr>
          <p:cNvSpPr txBox="1"/>
          <p:nvPr/>
        </p:nvSpPr>
        <p:spPr>
          <a:xfrm>
            <a:off x="101527" y="1487321"/>
            <a:ext cx="1177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Mjesto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odabrao</a:t>
            </a:r>
            <a:r>
              <a:rPr lang="en-US" sz="2000" b="1" dirty="0"/>
              <a:t> za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završni</a:t>
            </a:r>
            <a:r>
              <a:rPr lang="en-US" sz="2000" b="1" dirty="0"/>
              <a:t> </a:t>
            </a:r>
            <a:r>
              <a:rPr lang="en-US" sz="2000" b="1" dirty="0" err="1"/>
              <a:t>govor</a:t>
            </a:r>
            <a:r>
              <a:rPr lang="en-US" sz="2000" b="1" dirty="0"/>
              <a:t> </a:t>
            </a:r>
            <a:r>
              <a:rPr lang="en-US" sz="2000" b="1" dirty="0" err="1"/>
              <a:t>bilo</a:t>
            </a:r>
            <a:r>
              <a:rPr lang="en-US" sz="2000" b="1" dirty="0"/>
              <a:t> je </a:t>
            </a:r>
            <a:r>
              <a:rPr lang="en-US" sz="2000" b="1" dirty="0" err="1"/>
              <a:t>povijesno</a:t>
            </a:r>
            <a:r>
              <a:rPr lang="en-US" sz="2000" b="1" dirty="0"/>
              <a:t> </a:t>
            </a:r>
            <a:r>
              <a:rPr lang="en-US" sz="2000" b="1" dirty="0" err="1"/>
              <a:t>mjesto</a:t>
            </a:r>
            <a:r>
              <a:rPr lang="en-US" sz="2000" b="1" dirty="0"/>
              <a:t>: </a:t>
            </a:r>
            <a:r>
              <a:rPr lang="en-US" sz="2000" b="1" dirty="0" err="1"/>
              <a:t>Šehem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6ECA78-EB9D-A22F-DA05-19E69402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426418"/>
              </p:ext>
            </p:extLst>
          </p:nvPr>
        </p:nvGraphicFramePr>
        <p:xfrm>
          <a:off x="2207595" y="1935637"/>
          <a:ext cx="85820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5397633-5406-A6F1-CF51-A456DD737843}"/>
              </a:ext>
            </a:extLst>
          </p:cNvPr>
          <p:cNvSpPr txBox="1"/>
          <p:nvPr/>
        </p:nvSpPr>
        <p:spPr>
          <a:xfrm>
            <a:off x="2150445" y="3259076"/>
            <a:ext cx="8582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Jošua</a:t>
            </a:r>
            <a:r>
              <a:rPr lang="en-US" sz="2000" b="1" dirty="0"/>
              <a:t> je </a:t>
            </a:r>
            <a:r>
              <a:rPr lang="en-US" sz="2000" b="1" dirty="0" err="1"/>
              <a:t>započeo</a:t>
            </a:r>
            <a:r>
              <a:rPr lang="en-US" sz="2000" b="1" dirty="0"/>
              <a:t> </a:t>
            </a:r>
            <a:r>
              <a:rPr lang="en-US" sz="2000" b="1" dirty="0" err="1"/>
              <a:t>pričajući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o "</a:t>
            </a:r>
            <a:r>
              <a:rPr lang="en-US" sz="2000" b="1" dirty="0" err="1"/>
              <a:t>čudnim</a:t>
            </a:r>
            <a:r>
              <a:rPr lang="en-US" sz="2000" b="1" dirty="0"/>
              <a:t> </a:t>
            </a:r>
            <a:r>
              <a:rPr lang="en-US" sz="2000" b="1" dirty="0" err="1"/>
              <a:t>bogovima</a:t>
            </a:r>
            <a:r>
              <a:rPr lang="en-US" sz="2000" b="1" dirty="0"/>
              <a:t>"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štovao</a:t>
            </a:r>
            <a:r>
              <a:rPr lang="en-US" sz="2000" b="1" dirty="0"/>
              <a:t> T</a:t>
            </a:r>
            <a:r>
              <a:rPr lang="hr-HR" sz="2000" b="1" dirty="0"/>
              <a:t>ara</a:t>
            </a:r>
            <a:r>
              <a:rPr lang="en-US" sz="2000" b="1" dirty="0"/>
              <a:t>, </a:t>
            </a:r>
            <a:r>
              <a:rPr lang="en-US" sz="2000" b="1" dirty="0" err="1"/>
              <a:t>njihov</a:t>
            </a:r>
            <a:r>
              <a:rPr lang="en-US" sz="2000" b="1" dirty="0"/>
              <a:t> </a:t>
            </a:r>
            <a:r>
              <a:rPr lang="en-US" sz="2000" b="1" dirty="0" err="1"/>
              <a:t>predak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en-US" sz="2000" b="1" dirty="0"/>
              <a:t>. 24</a:t>
            </a:r>
            <a:r>
              <a:rPr lang="hr-HR" sz="2000" b="1" dirty="0"/>
              <a:t>,</a:t>
            </a:r>
            <a:r>
              <a:rPr lang="en-US" sz="2000" b="1" dirty="0"/>
              <a:t>2). Od </a:t>
            </a:r>
            <a:r>
              <a:rPr lang="en-US" sz="2000" b="1" dirty="0" err="1"/>
              <a:t>tamo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je u </a:t>
            </a:r>
            <a:r>
              <a:rPr lang="en-US" sz="2000" b="1" dirty="0" err="1"/>
              <a:t>prvom</a:t>
            </a:r>
            <a:r>
              <a:rPr lang="en-US" sz="2000" b="1" dirty="0"/>
              <a:t> </a:t>
            </a:r>
            <a:r>
              <a:rPr lang="en-US" sz="2000" b="1" dirty="0" err="1"/>
              <a:t>licu</a:t>
            </a:r>
            <a:r>
              <a:rPr lang="en-US" sz="2000" b="1" dirty="0"/>
              <a:t> </a:t>
            </a:r>
            <a:r>
              <a:rPr lang="en-US" sz="2000" b="1" dirty="0" err="1"/>
              <a:t>podsjetio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Bog </a:t>
            </a:r>
            <a:r>
              <a:rPr lang="en-US" sz="2000" b="1" dirty="0" err="1"/>
              <a:t>učinio</a:t>
            </a:r>
            <a:r>
              <a:rPr lang="en-US" sz="2000" b="1" dirty="0"/>
              <a:t>: </a:t>
            </a:r>
            <a:r>
              <a:rPr lang="en-US" sz="2000" b="1" dirty="0" err="1"/>
              <a:t>Uzeo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; Donio </a:t>
            </a:r>
            <a:r>
              <a:rPr lang="en-US" sz="2000" b="1" dirty="0" err="1"/>
              <a:t>sam</a:t>
            </a:r>
            <a:r>
              <a:rPr lang="en-US" sz="2000" b="1" dirty="0"/>
              <a:t>; </a:t>
            </a:r>
            <a:r>
              <a:rPr lang="en-US" sz="2000" b="1" dirty="0" err="1"/>
              <a:t>Povećao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; </a:t>
            </a:r>
            <a:r>
              <a:rPr lang="en-US" sz="2000" b="1" dirty="0" err="1"/>
              <a:t>Poslao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; </a:t>
            </a:r>
            <a:r>
              <a:rPr lang="en-US" sz="2000" b="1" dirty="0" err="1"/>
              <a:t>Udario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; </a:t>
            </a:r>
            <a:r>
              <a:rPr lang="en-US" sz="2000" b="1" dirty="0" err="1"/>
              <a:t>Iznio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; </a:t>
            </a:r>
            <a:r>
              <a:rPr lang="en-US" sz="2000" b="1" dirty="0" err="1"/>
              <a:t>Doveo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; </a:t>
            </a:r>
            <a:r>
              <a:rPr lang="en-US" sz="2000" b="1" dirty="0" err="1"/>
              <a:t>Dostavio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; </a:t>
            </a:r>
            <a:r>
              <a:rPr lang="en-US" sz="2000" b="1" dirty="0" err="1"/>
              <a:t>Uništio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; Nisam </a:t>
            </a:r>
            <a:r>
              <a:rPr lang="en-US" sz="2000" b="1" dirty="0" err="1"/>
              <a:t>slušao</a:t>
            </a:r>
            <a:r>
              <a:rPr lang="en-US" sz="2000" b="1" dirty="0"/>
              <a:t> </a:t>
            </a:r>
            <a:r>
              <a:rPr lang="en-US" sz="2000" b="1" dirty="0" err="1"/>
              <a:t>Balaama</a:t>
            </a:r>
            <a:r>
              <a:rPr lang="en-US" sz="2000" b="1" dirty="0"/>
              <a:t>; </a:t>
            </a:r>
            <a:r>
              <a:rPr lang="hr-HR" sz="2000" b="1" dirty="0"/>
              <a:t>Predao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; </a:t>
            </a:r>
            <a:r>
              <a:rPr lang="en-US" sz="2000" b="1" dirty="0" err="1"/>
              <a:t>Odustao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od </a:t>
            </a:r>
            <a:r>
              <a:rPr lang="en-US" sz="2000" b="1" dirty="0" err="1"/>
              <a:t>njih</a:t>
            </a:r>
            <a:r>
              <a:rPr lang="en-US" sz="2000" b="1" dirty="0"/>
              <a:t>; </a:t>
            </a:r>
            <a:r>
              <a:rPr lang="en-US" sz="2000" b="1" dirty="0" err="1"/>
              <a:t>Poslao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muhe</a:t>
            </a:r>
            <a:r>
              <a:rPr lang="en-US" sz="2000" b="1" dirty="0"/>
              <a:t>; Dao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vam</a:t>
            </a:r>
            <a:r>
              <a:rPr lang="en-US" sz="2000" b="1" dirty="0"/>
              <a:t> </a:t>
            </a:r>
            <a:r>
              <a:rPr lang="en-US" sz="2000" b="1" dirty="0" err="1"/>
              <a:t>zemlju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3-13).</a:t>
            </a:r>
            <a:endParaRPr lang="en" sz="2000" b="1" dirty="0"/>
          </a:p>
        </p:txBody>
      </p:sp>
      <p:pic>
        <p:nvPicPr>
          <p:cNvPr id="9" name="Imagen 8" descr="Una pintura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4F5B217F-EF1D-8DAF-3659-31B5ACB4D2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>
            <a:extLst>
              <a:ext uri="{FF2B5EF4-FFF2-40B4-BE49-F238E27FC236}">
                <a16:creationId xmlns:a16="http://schemas.microsoft.com/office/drawing/2014/main" id="{80B7B1CE-8EF0-D122-EC4A-BB7DA118E9E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C39884F-4AFB-D873-7AF7-0DA19F1E1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>
            <a:extLst>
              <a:ext uri="{FF2B5EF4-FFF2-40B4-BE49-F238E27FC236}">
                <a16:creationId xmlns:a16="http://schemas.microsoft.com/office/drawing/2014/main" id="{85257F27-8005-43A8-484F-7DB8412DA91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FB3F69-1589-89E4-DEEF-975A5AE291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09B02A7-10C7-90C8-2EAE-52E61F2A21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EED6FE-27C1-B0D5-C8F1-4A344581AC77}"/>
              </a:ext>
            </a:extLst>
          </p:cNvPr>
          <p:cNvSpPr txBox="1"/>
          <p:nvPr/>
        </p:nvSpPr>
        <p:spPr>
          <a:xfrm>
            <a:off x="2150444" y="5176569"/>
            <a:ext cx="85248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prikazu</a:t>
            </a:r>
            <a:r>
              <a:rPr lang="en-US" sz="2000" b="1" dirty="0"/>
              <a:t>, </a:t>
            </a:r>
            <a:r>
              <a:rPr lang="en-US" sz="2000" b="1" dirty="0" err="1"/>
              <a:t>generacije</a:t>
            </a:r>
            <a:r>
              <a:rPr lang="en-US" sz="2000" b="1" dirty="0"/>
              <a:t> </a:t>
            </a:r>
            <a:r>
              <a:rPr lang="en-US" sz="2000" b="1" dirty="0" err="1"/>
              <a:t>prolaze</a:t>
            </a:r>
            <a:r>
              <a:rPr lang="en-US" sz="2000" b="1" dirty="0"/>
              <a:t> </a:t>
            </a:r>
            <a:r>
              <a:rPr lang="en-US" sz="2000" b="1" dirty="0" err="1"/>
              <a:t>jedna</a:t>
            </a:r>
            <a:r>
              <a:rPr lang="en-US" sz="2000" b="1" dirty="0"/>
              <a:t> za </a:t>
            </a:r>
            <a:r>
              <a:rPr lang="en-US" sz="2000" b="1" dirty="0" err="1"/>
              <a:t>drugom</a:t>
            </a:r>
            <a:r>
              <a:rPr lang="en-US" sz="2000" b="1" dirty="0"/>
              <a:t> bez </a:t>
            </a:r>
            <a:r>
              <a:rPr lang="en-US" sz="2000" b="1" dirty="0" err="1"/>
              <a:t>razlike</a:t>
            </a:r>
            <a:r>
              <a:rPr lang="en-US" sz="2000" b="1" dirty="0"/>
              <a:t>. Svi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uključeni</a:t>
            </a:r>
            <a:r>
              <a:rPr lang="en-US" sz="2000" b="1" dirty="0"/>
              <a:t>. Oni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slušali</a:t>
            </a:r>
            <a:r>
              <a:rPr lang="en-US" sz="2000" b="1" dirty="0"/>
              <a:t> </a:t>
            </a:r>
            <a:r>
              <a:rPr lang="en-US" sz="2000" b="1" dirty="0" err="1"/>
              <a:t>Jošuu</a:t>
            </a:r>
            <a:r>
              <a:rPr lang="en-US" sz="2000" b="1" dirty="0"/>
              <a:t> </a:t>
            </a:r>
            <a:r>
              <a:rPr lang="en-US" sz="2000" b="1" dirty="0" err="1"/>
              <a:t>dolazili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"s one </a:t>
            </a:r>
            <a:r>
              <a:rPr lang="en-US" sz="2000" b="1" dirty="0" err="1"/>
              <a:t>strane</a:t>
            </a:r>
            <a:r>
              <a:rPr lang="en-US" sz="2000" b="1" dirty="0"/>
              <a:t> </a:t>
            </a:r>
            <a:r>
              <a:rPr lang="en-US" sz="2000" b="1" dirty="0" err="1"/>
              <a:t>rijeke</a:t>
            </a:r>
            <a:r>
              <a:rPr lang="en-US" sz="2000" b="1" dirty="0"/>
              <a:t>"; </a:t>
            </a:r>
            <a:r>
              <a:rPr lang="en-US" sz="2000" b="1" dirty="0" err="1"/>
              <a:t>otišli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u </a:t>
            </a:r>
            <a:r>
              <a:rPr lang="en-US" sz="2000" b="1" dirty="0" err="1"/>
              <a:t>Egipat</a:t>
            </a:r>
            <a:r>
              <a:rPr lang="en-US" sz="2000" b="1" dirty="0"/>
              <a:t>; </a:t>
            </a:r>
            <a:r>
              <a:rPr lang="en-US" sz="2000" b="1" dirty="0" err="1"/>
              <a:t>otišli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 </a:t>
            </a:r>
            <a:r>
              <a:rPr lang="en-US" sz="2000" b="1" dirty="0" err="1"/>
              <a:t>velikom</a:t>
            </a:r>
            <a:r>
              <a:rPr lang="en-US" sz="2000" b="1" dirty="0"/>
              <a:t> </a:t>
            </a:r>
            <a:r>
              <a:rPr lang="en-US" sz="2000" b="1" dirty="0" err="1"/>
              <a:t>moći</a:t>
            </a:r>
            <a:r>
              <a:rPr lang="en-US" sz="2000" b="1" dirty="0"/>
              <a:t>; </a:t>
            </a:r>
            <a:r>
              <a:rPr lang="en-US" sz="2000" b="1" dirty="0" err="1"/>
              <a:t>prešli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more; </a:t>
            </a:r>
            <a:r>
              <a:rPr lang="en-US" sz="2000" b="1" dirty="0" err="1"/>
              <a:t>zauzeli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Transjordan; </a:t>
            </a:r>
            <a:r>
              <a:rPr lang="en-US" sz="2000" b="1" dirty="0" err="1"/>
              <a:t>posjedovali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Kanaan. Ono </a:t>
            </a:r>
            <a:r>
              <a:rPr lang="en-US" sz="2000" b="1" dirty="0" err="1"/>
              <a:t>što</a:t>
            </a:r>
            <a:r>
              <a:rPr lang="en-US" sz="2000" b="1" dirty="0"/>
              <a:t> je Bog </a:t>
            </a:r>
            <a:r>
              <a:rPr lang="en-US" sz="2000" b="1" dirty="0" err="1"/>
              <a:t>učinio</a:t>
            </a:r>
            <a:r>
              <a:rPr lang="en-US" sz="2000" b="1" dirty="0"/>
              <a:t> s </a:t>
            </a:r>
            <a:r>
              <a:rPr lang="en-US" sz="2000" b="1" dirty="0" err="1"/>
              <a:t>njihovim</a:t>
            </a:r>
            <a:r>
              <a:rPr lang="en-US" sz="2000" b="1" dirty="0"/>
              <a:t> </a:t>
            </a:r>
            <a:r>
              <a:rPr lang="en-US" sz="2000" b="1" dirty="0" err="1"/>
              <a:t>precima</a:t>
            </a:r>
            <a:r>
              <a:rPr lang="en-US" sz="2000" b="1" dirty="0"/>
              <a:t>, </a:t>
            </a:r>
            <a:r>
              <a:rPr lang="en-US" sz="2000" b="1" dirty="0" err="1"/>
              <a:t>čini</a:t>
            </a:r>
            <a:r>
              <a:rPr lang="en-US" sz="2000" b="1" dirty="0"/>
              <a:t> s </a:t>
            </a:r>
            <a:r>
              <a:rPr lang="en-US" sz="2000" b="1" dirty="0" err="1"/>
              <a:t>njima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učinit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s nama </a:t>
            </a:r>
            <a:r>
              <a:rPr lang="en-US" sz="2000" b="1" dirty="0" err="1"/>
              <a:t>danas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4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973D90-6B37-DAAF-0243-0CD383DC431A}"/>
              </a:ext>
            </a:extLst>
          </p:cNvPr>
          <p:cNvSpPr txBox="1"/>
          <p:nvPr/>
        </p:nvSpPr>
        <p:spPr>
          <a:xfrm>
            <a:off x="0" y="-77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POZIV NA </a:t>
            </a:r>
            <a:r>
              <a:rPr lang="hr-H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POŠTENJE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39841-FFC3-94CF-1925-D159799B6498}"/>
              </a:ext>
            </a:extLst>
          </p:cNvPr>
          <p:cNvSpPr txBox="1"/>
          <p:nvPr/>
        </p:nvSpPr>
        <p:spPr>
          <a:xfrm>
            <a:off x="0" y="5693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Međutim, ako vam se ne sviđa služiti Jahvi, onda danas izaberite kome ćete služiti: možda bogovima kojima su služili vaši oci s onu stranu Rijeke,  ili bogovima Amorejaca u čijoj zemlji sada prebivate. Ja i moj dom služit ćemo Jahvi</a:t>
            </a:r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24</a:t>
            </a:r>
            <a:r>
              <a:rPr lang="hr-HR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4A76E-A254-1A85-942A-A3A8B5029A99}"/>
              </a:ext>
            </a:extLst>
          </p:cNvPr>
          <p:cNvSpPr txBox="1"/>
          <p:nvPr/>
        </p:nvSpPr>
        <p:spPr>
          <a:xfrm>
            <a:off x="3229582" y="1835002"/>
            <a:ext cx="8962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Baš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Jakov </a:t>
            </a:r>
            <a:r>
              <a:rPr lang="en-US" sz="2000" b="1" dirty="0" err="1"/>
              <a:t>pozvao</a:t>
            </a:r>
            <a:r>
              <a:rPr lang="en-US" sz="2000" b="1" dirty="0"/>
              <a:t>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obitelj</a:t>
            </a:r>
            <a:r>
              <a:rPr lang="en-US" sz="2000" b="1" dirty="0"/>
              <a:t> da </a:t>
            </a:r>
            <a:r>
              <a:rPr lang="en-US" sz="2000" b="1" dirty="0" err="1"/>
              <a:t>pokopa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bogove</a:t>
            </a:r>
            <a:r>
              <a:rPr lang="en-US" sz="2000" b="1" dirty="0"/>
              <a:t>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obnove</a:t>
            </a:r>
            <a:r>
              <a:rPr lang="en-US" sz="2000" b="1" dirty="0"/>
              <a:t> </a:t>
            </a:r>
            <a:r>
              <a:rPr lang="en-US" sz="2000" b="1" dirty="0" err="1"/>
              <a:t>savez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u </a:t>
            </a:r>
            <a:r>
              <a:rPr lang="en-US" sz="2000" b="1" dirty="0" err="1"/>
              <a:t>Betelu</a:t>
            </a:r>
            <a:r>
              <a:rPr lang="en-US" sz="2000" b="1" dirty="0"/>
              <a:t>,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poziva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 da </a:t>
            </a:r>
            <a:r>
              <a:rPr lang="en-US" sz="2000" b="1" dirty="0" err="1"/>
              <a:t>napusti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bogove</a:t>
            </a:r>
            <a:r>
              <a:rPr lang="en-US" sz="2000" b="1" dirty="0"/>
              <a:t>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obnovi</a:t>
            </a:r>
            <a:r>
              <a:rPr lang="en-US" sz="2000" b="1" dirty="0"/>
              <a:t> </a:t>
            </a:r>
            <a:r>
              <a:rPr lang="en-US" sz="2000" b="1" dirty="0" err="1"/>
              <a:t>savez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(Jo</a:t>
            </a:r>
            <a:r>
              <a:rPr lang="hr-HR" sz="2000" b="1" dirty="0"/>
              <a:t>šua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14b).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6A9D332-0BC2-2201-C2A6-9417CA23E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3884"/>
              </p:ext>
            </p:extLst>
          </p:nvPr>
        </p:nvGraphicFramePr>
        <p:xfrm>
          <a:off x="211576" y="3690868"/>
          <a:ext cx="9088067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E960CFFD-0A65-C3A9-F933-5768349C58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4A68F0-C1A9-162B-1F11-62150D26D6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489275-2147-86CE-66D9-EF51F7B2D359}"/>
              </a:ext>
            </a:extLst>
          </p:cNvPr>
          <p:cNvSpPr txBox="1"/>
          <p:nvPr/>
        </p:nvSpPr>
        <p:spPr>
          <a:xfrm>
            <a:off x="3229582" y="2850665"/>
            <a:ext cx="8962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Trebali su se bojati Boga i služiti mu "iskreno i istinito"</a:t>
            </a:r>
            <a:br>
              <a:rPr lang="it-IT" sz="2000" b="1" dirty="0"/>
            </a:br>
            <a:r>
              <a:rPr lang="it-IT" sz="2000" b="1" dirty="0"/>
              <a:t>(Jo</a:t>
            </a:r>
            <a:r>
              <a:rPr lang="hr-HR" sz="2000" b="1" dirty="0"/>
              <a:t>šua</a:t>
            </a:r>
            <a:r>
              <a:rPr lang="it-IT" sz="2000" b="1" dirty="0"/>
              <a:t> 24</a:t>
            </a:r>
            <a:r>
              <a:rPr lang="hr-HR" sz="2000" b="1" dirty="0"/>
              <a:t>,</a:t>
            </a:r>
            <a:r>
              <a:rPr lang="it-IT" sz="2000" b="1" dirty="0"/>
              <a:t>14a). Što to znači?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53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F27709-7696-10EB-0B3B-D50741D169ED}"/>
              </a:ext>
            </a:extLst>
          </p:cNvPr>
          <p:cNvSpPr txBox="1"/>
          <p:nvPr/>
        </p:nvSpPr>
        <p:spPr>
          <a:xfrm>
            <a:off x="1847850" y="0"/>
            <a:ext cx="103441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IZBOR NARODA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0EFA1-92E4-690D-28C2-A1D2B66E7D66}"/>
              </a:ext>
            </a:extLst>
          </p:cNvPr>
          <p:cNvSpPr txBox="1"/>
          <p:nvPr/>
        </p:nvSpPr>
        <p:spPr>
          <a:xfrm>
            <a:off x="5535037" y="680812"/>
            <a:ext cx="635864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Naroe odgovori: ‘Daleko neka je od nas da ostavimo Jahvu i služimo drugim bogovima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šua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24</a:t>
            </a:r>
            <a:r>
              <a:rPr lang="hr-HR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DD57D5-F0E1-EF01-8D35-EBB9AE127102}"/>
              </a:ext>
            </a:extLst>
          </p:cNvPr>
          <p:cNvSpPr txBox="1"/>
          <p:nvPr/>
        </p:nvSpPr>
        <p:spPr>
          <a:xfrm>
            <a:off x="5610225" y="1584214"/>
            <a:ext cx="6581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Kakav</a:t>
            </a:r>
            <a:r>
              <a:rPr lang="en-US" sz="2000" b="1" dirty="0"/>
              <a:t> je bio </a:t>
            </a:r>
            <a:r>
              <a:rPr lang="en-US" sz="2000" b="1" dirty="0" err="1"/>
              <a:t>odgovor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Jošuin</a:t>
            </a:r>
            <a:r>
              <a:rPr lang="en-US" sz="2000" b="1" dirty="0"/>
              <a:t> </a:t>
            </a:r>
            <a:r>
              <a:rPr lang="en-US" sz="2000" b="1" dirty="0" err="1"/>
              <a:t>poziv</a:t>
            </a:r>
            <a:r>
              <a:rPr lang="en-US" sz="2000" b="1" dirty="0"/>
              <a:t> (Jo</a:t>
            </a:r>
            <a:r>
              <a:rPr lang="hr-HR" sz="2000" b="1" dirty="0"/>
              <a:t>šua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16)?                </a:t>
            </a:r>
            <a:r>
              <a:rPr lang="en-US" sz="2000" b="1" dirty="0" err="1"/>
              <a:t>Cijeli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 je </a:t>
            </a:r>
            <a:r>
              <a:rPr lang="en-US" sz="2000" b="1" dirty="0" err="1"/>
              <a:t>rekao</a:t>
            </a:r>
            <a:r>
              <a:rPr lang="en-US" sz="2000" b="1" dirty="0"/>
              <a:t> ne </a:t>
            </a:r>
            <a:r>
              <a:rPr lang="en-US" sz="2000" b="1" dirty="0" err="1"/>
              <a:t>svojim</a:t>
            </a:r>
            <a:r>
              <a:rPr lang="en-US" sz="2000" b="1" dirty="0"/>
              <a:t> </a:t>
            </a:r>
            <a:r>
              <a:rPr lang="en-US" sz="2000" b="1" dirty="0" err="1"/>
              <a:t>bogovima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prihvatio</a:t>
            </a:r>
            <a:r>
              <a:rPr lang="en-US" sz="2000" b="1" dirty="0"/>
              <a:t> da </a:t>
            </a:r>
            <a:r>
              <a:rPr lang="en-US" sz="2000" b="1" dirty="0" err="1"/>
              <a:t>imaju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jednog</a:t>
            </a:r>
            <a:r>
              <a:rPr lang="en-US" sz="2000" b="1" dirty="0"/>
              <a:t> Boga: "</a:t>
            </a:r>
            <a:r>
              <a:rPr lang="en-US" sz="2000" b="1" dirty="0" err="1"/>
              <a:t>našeg</a:t>
            </a:r>
            <a:r>
              <a:rPr lang="en-US" sz="2000" b="1" dirty="0"/>
              <a:t> Boga", </a:t>
            </a:r>
            <a:r>
              <a:rPr lang="en-US" sz="2000" b="1" dirty="0" err="1"/>
              <a:t>istog</a:t>
            </a:r>
            <a:r>
              <a:rPr lang="en-US" sz="2000" b="1" dirty="0"/>
              <a:t> </a:t>
            </a:r>
            <a:r>
              <a:rPr lang="hr-HR" sz="2000" b="1" dirty="0"/>
              <a:t>O</a:t>
            </a:r>
            <a:r>
              <a:rPr lang="en-US" sz="2000" b="1" dirty="0" err="1"/>
              <a:t>noga</a:t>
            </a:r>
            <a:r>
              <a:rPr lang="en-US" sz="2000" b="1" dirty="0"/>
              <a:t> koji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vodio</a:t>
            </a:r>
            <a:r>
              <a:rPr lang="en-US" sz="2000" b="1" dirty="0"/>
              <a:t>—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njihove</a:t>
            </a:r>
            <a:r>
              <a:rPr lang="en-US" sz="2000" b="1" dirty="0"/>
              <a:t> </a:t>
            </a:r>
            <a:r>
              <a:rPr lang="en-US" sz="2000" b="1" dirty="0" err="1"/>
              <a:t>pretke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njih</a:t>
            </a:r>
            <a:r>
              <a:rPr lang="en-US" sz="2000" b="1" dirty="0"/>
              <a:t> same—do tog </a:t>
            </a:r>
            <a:r>
              <a:rPr lang="en-US" sz="2000" b="1" dirty="0" err="1"/>
              <a:t>trenutka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17</a:t>
            </a:r>
            <a:r>
              <a:rPr lang="hr-HR" sz="2000" b="1" dirty="0"/>
              <a:t>.</a:t>
            </a:r>
            <a:r>
              <a:rPr lang="en-US" sz="2000" b="1" dirty="0"/>
              <a:t>18).</a:t>
            </a:r>
            <a:endParaRPr lang="en" sz="2000" b="1" dirty="0"/>
          </a:p>
        </p:txBody>
      </p:sp>
      <p:pic>
        <p:nvPicPr>
          <p:cNvPr id="4" name="Imagen 3" descr="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C4DD677-BEF9-D158-62D7-A5255FA7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345" y="3287952"/>
            <a:ext cx="5640118" cy="3416192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BD755FF6-2C27-75DA-8799-E7B99B2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D9A0-2C3B-2338-BB43-650283C8903B}"/>
              </a:ext>
            </a:extLst>
          </p:cNvPr>
          <p:cNvSpPr txBox="1"/>
          <p:nvPr/>
        </p:nvSpPr>
        <p:spPr>
          <a:xfrm>
            <a:off x="170537" y="3452193"/>
            <a:ext cx="6142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Umjesto</a:t>
            </a:r>
            <a:r>
              <a:rPr lang="en-US" sz="2000" b="1" dirty="0"/>
              <a:t> da </a:t>
            </a:r>
            <a:r>
              <a:rPr lang="en-US" sz="2000" b="1" dirty="0" err="1"/>
              <a:t>čestita</a:t>
            </a:r>
            <a:r>
              <a:rPr lang="en-US" sz="2000" b="1" dirty="0"/>
              <a:t> </a:t>
            </a:r>
            <a:r>
              <a:rPr lang="en-US" sz="2000" b="1" dirty="0" err="1"/>
              <a:t>narodu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odluci</a:t>
            </a:r>
            <a:r>
              <a:rPr lang="en-US" sz="2000" b="1" dirty="0"/>
              <a:t>, </a:t>
            </a:r>
            <a:r>
              <a:rPr lang="en-US" sz="2000" b="1" dirty="0" err="1"/>
              <a:t>Jošua</a:t>
            </a:r>
            <a:r>
              <a:rPr lang="en-US" sz="2000" b="1" dirty="0"/>
              <a:t> je dao </a:t>
            </a:r>
            <a:r>
              <a:rPr lang="en-US" sz="2000" b="1" dirty="0" err="1"/>
              <a:t>neočekivan</a:t>
            </a:r>
            <a:r>
              <a:rPr lang="en-US" sz="2000" b="1" dirty="0"/>
              <a:t> </a:t>
            </a:r>
            <a:r>
              <a:rPr lang="en-US" sz="2000" b="1" dirty="0" err="1"/>
              <a:t>odgovor</a:t>
            </a:r>
            <a:r>
              <a:rPr lang="en-US" sz="2000" b="1" dirty="0"/>
              <a:t>: „</a:t>
            </a:r>
            <a:r>
              <a:rPr lang="hr-HR" sz="2000" b="1" dirty="0"/>
              <a:t>Vi n</a:t>
            </a:r>
            <a:r>
              <a:rPr lang="en-US" sz="2000" b="1" dirty="0" err="1"/>
              <a:t>iste</a:t>
            </a:r>
            <a:r>
              <a:rPr lang="en-US" sz="2000" b="1" dirty="0"/>
              <a:t> </a:t>
            </a:r>
            <a:r>
              <a:rPr lang="hr-HR" sz="2000" b="1" dirty="0"/>
              <a:t>u stanju</a:t>
            </a:r>
            <a:r>
              <a:rPr lang="en-US" sz="2000" b="1" dirty="0"/>
              <a:t> </a:t>
            </a:r>
            <a:r>
              <a:rPr lang="en-US" sz="2000" b="1" dirty="0" err="1"/>
              <a:t>služiti</a:t>
            </a:r>
            <a:r>
              <a:rPr lang="en-US" sz="2000" b="1" dirty="0"/>
              <a:t> </a:t>
            </a:r>
            <a:r>
              <a:rPr lang="hr-HR" sz="2000" b="1" dirty="0"/>
              <a:t>Jahvi</a:t>
            </a:r>
            <a:r>
              <a:rPr lang="en-US" sz="2000" b="1" dirty="0"/>
              <a:t>"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19 </a:t>
            </a:r>
            <a:r>
              <a:rPr lang="hr-HR" sz="2000" b="1" dirty="0"/>
              <a:t>a SHP</a:t>
            </a:r>
            <a:r>
              <a:rPr lang="en-US" sz="2000" b="1" dirty="0"/>
              <a:t>). </a:t>
            </a:r>
            <a:r>
              <a:rPr lang="en-US" sz="2000" b="1" dirty="0" err="1"/>
              <a:t>Kakvo</a:t>
            </a:r>
            <a:r>
              <a:rPr lang="en-US" sz="2000" b="1" dirty="0"/>
              <a:t> </a:t>
            </a:r>
            <a:r>
              <a:rPr lang="en-US" sz="2000" b="1" dirty="0" err="1"/>
              <a:t>razočaranje</a:t>
            </a:r>
            <a:r>
              <a:rPr lang="en-US" sz="2000" b="1" dirty="0"/>
              <a:t>!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08A0F-A66A-E63B-9D59-69B512E42D95}"/>
              </a:ext>
            </a:extLst>
          </p:cNvPr>
          <p:cNvSpPr txBox="1"/>
          <p:nvPr/>
        </p:nvSpPr>
        <p:spPr>
          <a:xfrm>
            <a:off x="170537" y="5842337"/>
            <a:ext cx="6142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oštar</a:t>
            </a:r>
            <a:r>
              <a:rPr lang="en-US" sz="2000" b="1" dirty="0"/>
              <a:t> </a:t>
            </a:r>
            <a:r>
              <a:rPr lang="en-US" sz="2000" b="1" dirty="0" err="1"/>
              <a:t>odgovor</a:t>
            </a:r>
            <a:r>
              <a:rPr lang="en-US" sz="2000" b="1" dirty="0"/>
              <a:t> </a:t>
            </a:r>
            <a:r>
              <a:rPr lang="en-US" sz="2000" b="1" dirty="0" err="1"/>
              <a:t>ostvario</a:t>
            </a:r>
            <a:r>
              <a:rPr lang="en-US" sz="2000" b="1" dirty="0"/>
              <a:t> je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cilj</a:t>
            </a:r>
            <a:r>
              <a:rPr lang="en-US" sz="2000" b="1" dirty="0"/>
              <a:t>. Nova </a:t>
            </a:r>
            <a:r>
              <a:rPr lang="en-US" sz="2000" b="1" dirty="0" err="1"/>
              <a:t>generacija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je </a:t>
            </a:r>
            <a:r>
              <a:rPr lang="en-US" sz="2000" b="1" dirty="0" err="1"/>
              <a:t>odlučna</a:t>
            </a:r>
            <a:r>
              <a:rPr lang="en-US" sz="2000" b="1" dirty="0"/>
              <a:t> ne </a:t>
            </a:r>
            <a:r>
              <a:rPr lang="en-US" sz="2000" b="1" dirty="0" err="1"/>
              <a:t>ponoviti</a:t>
            </a:r>
            <a:r>
              <a:rPr lang="en-US" sz="2000" b="1" dirty="0"/>
              <a:t> </a:t>
            </a:r>
            <a:r>
              <a:rPr lang="en-US" sz="2000" b="1" dirty="0" err="1"/>
              <a:t>iste</a:t>
            </a:r>
            <a:r>
              <a:rPr lang="en-US" sz="2000" b="1" dirty="0"/>
              <a:t> </a:t>
            </a:r>
            <a:r>
              <a:rPr lang="en-US" sz="2000" b="1" dirty="0" err="1"/>
              <a:t>pogreške</a:t>
            </a:r>
            <a:r>
              <a:rPr lang="en-US" sz="2000" b="1" dirty="0"/>
              <a:t> </a:t>
            </a:r>
            <a:r>
              <a:rPr lang="hr-HR" sz="2000" b="1" dirty="0"/>
              <a:t>ranijeg naraštaja </a:t>
            </a:r>
            <a:r>
              <a:rPr lang="en-US" sz="2000" b="1" dirty="0"/>
              <a:t>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885664-13F6-7FAA-E898-113364F04451}"/>
              </a:ext>
            </a:extLst>
          </p:cNvPr>
          <p:cNvSpPr txBox="1"/>
          <p:nvPr/>
        </p:nvSpPr>
        <p:spPr>
          <a:xfrm>
            <a:off x="170537" y="4621473"/>
            <a:ext cx="6142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Jošua</a:t>
            </a:r>
            <a:r>
              <a:rPr lang="en-US" sz="2000" b="1" dirty="0"/>
              <a:t> je </a:t>
            </a:r>
            <a:r>
              <a:rPr lang="en-US" sz="2000" b="1" dirty="0" err="1"/>
              <a:t>čuo</a:t>
            </a:r>
            <a:r>
              <a:rPr lang="en-US" sz="2000" b="1" dirty="0"/>
              <a:t> da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njegovi</a:t>
            </a:r>
            <a:r>
              <a:rPr lang="en-US" sz="2000" b="1" dirty="0"/>
              <a:t> </a:t>
            </a:r>
            <a:r>
              <a:rPr lang="en-US" sz="2000" b="1" dirty="0" err="1"/>
              <a:t>roditelji</a:t>
            </a:r>
            <a:r>
              <a:rPr lang="en-US" sz="2000" b="1" dirty="0"/>
              <a:t> </a:t>
            </a:r>
            <a:r>
              <a:rPr lang="en-US" sz="2000" b="1" dirty="0" err="1"/>
              <a:t>dali</a:t>
            </a:r>
            <a:r>
              <a:rPr lang="en-US" sz="2000" b="1" dirty="0"/>
              <a:t> </a:t>
            </a:r>
            <a:r>
              <a:rPr lang="en-US" sz="2000" b="1" dirty="0" err="1"/>
              <a:t>isto</a:t>
            </a:r>
            <a:r>
              <a:rPr lang="en-US" sz="2000" b="1" dirty="0"/>
              <a:t> </a:t>
            </a:r>
            <a:r>
              <a:rPr lang="en-US" sz="2000" b="1" dirty="0" err="1"/>
              <a:t>obećanje</a:t>
            </a:r>
            <a:r>
              <a:rPr lang="en-US" sz="2000" b="1" dirty="0"/>
              <a:t> (</a:t>
            </a:r>
            <a:r>
              <a:rPr lang="en-US" sz="2000" b="1" dirty="0" err="1"/>
              <a:t>Izl</a:t>
            </a:r>
            <a:r>
              <a:rPr lang="en-US" sz="2000" b="1" dirty="0"/>
              <a:t>. 19</a:t>
            </a:r>
            <a:r>
              <a:rPr lang="hr-HR" sz="2000" b="1" dirty="0"/>
              <a:t>,</a:t>
            </a:r>
            <a:r>
              <a:rPr lang="en-US" sz="2000" b="1" dirty="0"/>
              <a:t>8)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vidio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ga </a:t>
            </a:r>
            <a:r>
              <a:rPr lang="en-US" sz="2000" b="1" dirty="0" err="1"/>
              <a:t>više</a:t>
            </a:r>
            <a:r>
              <a:rPr lang="en-US" sz="2000" b="1" dirty="0"/>
              <a:t> puta </a:t>
            </a:r>
            <a:r>
              <a:rPr lang="en-US" sz="2000" b="1" dirty="0" err="1"/>
              <a:t>prekršili</a:t>
            </a:r>
            <a:r>
              <a:rPr lang="en-US" sz="2000" b="1" dirty="0"/>
              <a:t> </a:t>
            </a:r>
            <a:r>
              <a:rPr lang="en-US" sz="2000" b="1" dirty="0" err="1"/>
              <a:t>tijekom</a:t>
            </a:r>
            <a:r>
              <a:rPr lang="en-US" sz="2000" b="1" dirty="0"/>
              <a:t> 40 </a:t>
            </a:r>
            <a:r>
              <a:rPr lang="en-US" sz="2000" b="1" dirty="0" err="1"/>
              <a:t>godina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15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FB5FC50-B865-D378-A6BA-CA28F5311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D3742-56EF-8569-A26E-290E9443C66E}"/>
              </a:ext>
            </a:extLst>
          </p:cNvPr>
          <p:cNvSpPr txBox="1"/>
          <p:nvPr/>
        </p:nvSpPr>
        <p:spPr>
          <a:xfrm>
            <a:off x="0" y="-76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/>
            <a:r>
              <a:rPr lang="en-US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OBNOVA SAVEZA</a:t>
            </a:r>
            <a:endParaRPr lang="en" sz="4400" b="1" spc="600" dirty="0">
              <a:ln w="6600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C1FE5A-4290-A5D7-5EE4-1E75318C76E1}"/>
              </a:ext>
            </a:extLst>
          </p:cNvPr>
          <p:cNvSpPr txBox="1"/>
          <p:nvPr/>
        </p:nvSpPr>
        <p:spPr>
          <a:xfrm>
            <a:off x="1670539" y="513277"/>
            <a:ext cx="970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Tako sklopi Jošua toga dana Savez s narodom i utvrdi mu uredbu i zakon. Bilo je to u Šekemu. </a:t>
            </a:r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24</a:t>
            </a:r>
            <a:r>
              <a:rPr lang="hr-HR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25)</a:t>
            </a:r>
            <a:endParaRPr lang="es-ES" b="1" dirty="0"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2C04F-332D-3864-786D-1E82D59EAB01}"/>
              </a:ext>
            </a:extLst>
          </p:cNvPr>
          <p:cNvSpPr txBox="1"/>
          <p:nvPr/>
        </p:nvSpPr>
        <p:spPr>
          <a:xfrm>
            <a:off x="2309662" y="1152365"/>
            <a:ext cx="9882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Za </a:t>
            </a:r>
            <a:r>
              <a:rPr lang="en-US" sz="2000" b="1" dirty="0" err="1"/>
              <a:t>kraj</a:t>
            </a:r>
            <a:r>
              <a:rPr lang="en-US" sz="2000" b="1" dirty="0"/>
              <a:t> </a:t>
            </a:r>
            <a:r>
              <a:rPr lang="en-US" sz="2000" b="1" dirty="0" err="1"/>
              <a:t>svog</a:t>
            </a:r>
            <a:r>
              <a:rPr lang="en-US" sz="2000" b="1" dirty="0"/>
              <a:t> </a:t>
            </a:r>
            <a:r>
              <a:rPr lang="en-US" sz="2000" b="1" dirty="0" err="1"/>
              <a:t>govora</a:t>
            </a:r>
            <a:r>
              <a:rPr lang="en-US" sz="2000" b="1" dirty="0"/>
              <a:t>,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zamolio</a:t>
            </a:r>
            <a:r>
              <a:rPr lang="en-US" sz="2000" b="1" dirty="0"/>
              <a:t> da </a:t>
            </a:r>
            <a:r>
              <a:rPr lang="en-US" sz="2000" b="1" dirty="0" err="1"/>
              <a:t>uklone</a:t>
            </a:r>
            <a:r>
              <a:rPr lang="en-US" sz="2000" b="1" dirty="0"/>
              <a:t> </a:t>
            </a:r>
            <a:r>
              <a:rPr lang="en-US" sz="2000" b="1" dirty="0" err="1"/>
              <a:t>bogove</a:t>
            </a:r>
            <a:r>
              <a:rPr lang="en-US" sz="2000" b="1" dirty="0"/>
              <a:t> koji </a:t>
            </a:r>
            <a:r>
              <a:rPr lang="en-US" sz="2000" b="1" dirty="0" err="1"/>
              <a:t>su</a:t>
            </a:r>
            <a:r>
              <a:rPr lang="en-US" sz="2000" b="1" dirty="0"/>
              <a:t> "</a:t>
            </a:r>
            <a:r>
              <a:rPr lang="en-US" sz="2000" b="1" dirty="0" err="1"/>
              <a:t>među</a:t>
            </a:r>
            <a:r>
              <a:rPr lang="en-US" sz="2000" b="1" dirty="0"/>
              <a:t> </a:t>
            </a:r>
            <a:r>
              <a:rPr lang="en-US" sz="2000" b="1" dirty="0" err="1"/>
              <a:t>vama</a:t>
            </a:r>
            <a:r>
              <a:rPr lang="en-US" sz="2000" b="1" dirty="0"/>
              <a:t>" </a:t>
            </a:r>
            <a:r>
              <a:rPr lang="en-US" sz="2000" b="1" dirty="0" err="1"/>
              <a:t>i</a:t>
            </a:r>
            <a:r>
              <a:rPr lang="en-US" sz="2000" b="1" dirty="0"/>
              <a:t> da </a:t>
            </a:r>
            <a:r>
              <a:rPr lang="en-US" sz="2000" b="1" dirty="0" err="1"/>
              <a:t>svoja</a:t>
            </a:r>
            <a:r>
              <a:rPr lang="en-US" sz="2000" b="1" dirty="0"/>
              <a:t> </a:t>
            </a:r>
            <a:r>
              <a:rPr lang="en-US" sz="2000" b="1" dirty="0" err="1"/>
              <a:t>srca</a:t>
            </a:r>
            <a:r>
              <a:rPr lang="en-US" sz="2000" b="1" dirty="0"/>
              <a:t> </a:t>
            </a:r>
            <a:r>
              <a:rPr lang="en-US" sz="2000" b="1" dirty="0" err="1"/>
              <a:t>vrate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23).</a:t>
            </a:r>
            <a:endParaRPr lang="en" sz="2000" b="1" dirty="0"/>
          </a:p>
        </p:txBody>
      </p:sp>
      <p:pic>
        <p:nvPicPr>
          <p:cNvPr id="4" name="Imagen 3" descr="Un grupo de personas posando delante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EE44073D-F304-D653-A747-55E56DFF0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846" y="2692362"/>
            <a:ext cx="2991912" cy="2967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>
            <a:extLst>
              <a:ext uri="{FF2B5EF4-FFF2-40B4-BE49-F238E27FC236}">
                <a16:creationId xmlns:a16="http://schemas.microsoft.com/office/drawing/2014/main" id="{9072121F-A758-4CD0-3869-E279506C43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4540" y="2681631"/>
            <a:ext cx="3240381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01FF75A-C590-03AD-3326-C6DD6325D8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828F0-8D5B-C9B7-E473-D31B98ECE2B2}"/>
              </a:ext>
            </a:extLst>
          </p:cNvPr>
          <p:cNvSpPr txBox="1"/>
          <p:nvPr/>
        </p:nvSpPr>
        <p:spPr>
          <a:xfrm>
            <a:off x="2309662" y="5729517"/>
            <a:ext cx="6658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 je </a:t>
            </a:r>
            <a:r>
              <a:rPr lang="en-US" sz="2000" b="1" dirty="0" err="1"/>
              <a:t>zavjet</a:t>
            </a:r>
            <a:r>
              <a:rPr lang="en-US" sz="2000" b="1" dirty="0"/>
              <a:t> </a:t>
            </a:r>
            <a:r>
              <a:rPr lang="en-US" sz="2000" b="1" dirty="0" err="1"/>
              <a:t>zapisao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podigao</a:t>
            </a:r>
            <a:r>
              <a:rPr lang="en-US" sz="2000" b="1" dirty="0"/>
              <a:t> </a:t>
            </a:r>
            <a:r>
              <a:rPr lang="hr-HR" sz="2000" b="1" dirty="0"/>
              <a:t>memorijalni</a:t>
            </a:r>
            <a:r>
              <a:rPr lang="en-US" sz="2000" b="1" dirty="0"/>
              <a:t>-</a:t>
            </a:r>
            <a:r>
              <a:rPr lang="en-US" sz="2000" b="1" dirty="0" err="1"/>
              <a:t>spomenik</a:t>
            </a:r>
            <a:r>
              <a:rPr lang="en-US" sz="2000" b="1" dirty="0"/>
              <a:t>: </a:t>
            </a:r>
            <a:r>
              <a:rPr lang="en-US" sz="2000" b="1" dirty="0" err="1"/>
              <a:t>kamen</a:t>
            </a:r>
            <a:r>
              <a:rPr lang="en-US" sz="2000" b="1" dirty="0"/>
              <a:t> koji je </a:t>
            </a:r>
            <a:r>
              <a:rPr lang="en-US" sz="2000" b="1" dirty="0" err="1"/>
              <a:t>služio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svjedok</a:t>
            </a:r>
            <a:r>
              <a:rPr lang="en-US" sz="2000" b="1" dirty="0"/>
              <a:t> </a:t>
            </a:r>
            <a:r>
              <a:rPr lang="en-US" sz="2000" b="1" dirty="0" err="1"/>
              <a:t>predanosti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hr-HR" sz="2000" b="1" dirty="0"/>
              <a:t>   </a:t>
            </a:r>
            <a:r>
              <a:rPr lang="en-US" sz="2000" b="1" dirty="0" err="1"/>
              <a:t>dali</a:t>
            </a:r>
            <a:r>
              <a:rPr lang="en-US" sz="2000" b="1" dirty="0"/>
              <a:t> (Jo</a:t>
            </a:r>
            <a:r>
              <a:rPr lang="hr-HR" sz="2000" b="1" dirty="0"/>
              <a:t>šua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26</a:t>
            </a:r>
            <a:r>
              <a:rPr lang="hr-HR" sz="2000" b="1" dirty="0"/>
              <a:t>.</a:t>
            </a:r>
            <a:r>
              <a:rPr lang="en-US" sz="2000" b="1" dirty="0"/>
              <a:t>27).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C2B083-2995-DF5C-B723-D59542E9732F}"/>
              </a:ext>
            </a:extLst>
          </p:cNvPr>
          <p:cNvSpPr txBox="1"/>
          <p:nvPr/>
        </p:nvSpPr>
        <p:spPr>
          <a:xfrm>
            <a:off x="5434480" y="2595600"/>
            <a:ext cx="33700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Iako</a:t>
            </a:r>
            <a:r>
              <a:rPr lang="en-US" sz="2000" b="1" dirty="0"/>
              <a:t> se </a:t>
            </a:r>
            <a:r>
              <a:rPr lang="en-US" sz="2000" b="1" dirty="0" err="1"/>
              <a:t>savez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</a:t>
            </a:r>
            <a:r>
              <a:rPr lang="en-US" sz="2000" b="1" dirty="0" err="1"/>
              <a:t>temelji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živom</a:t>
            </a:r>
            <a:r>
              <a:rPr lang="en-US" sz="2000" b="1" dirty="0"/>
              <a:t> </a:t>
            </a:r>
            <a:r>
              <a:rPr lang="en-US" sz="2000" b="1" dirty="0" err="1"/>
              <a:t>odnosu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ne </a:t>
            </a:r>
            <a:r>
              <a:rPr lang="en-US" sz="2000" b="1" dirty="0" err="1"/>
              <a:t>može</a:t>
            </a:r>
            <a:r>
              <a:rPr lang="en-US" sz="2000" b="1" dirty="0"/>
              <a:t> se u </a:t>
            </a:r>
            <a:r>
              <a:rPr lang="en-US" sz="2000" b="1" dirty="0" err="1"/>
              <a:t>potpunosti</a:t>
            </a:r>
            <a:r>
              <a:rPr lang="en-US" sz="2000" b="1" dirty="0"/>
              <a:t> </a:t>
            </a:r>
            <a:r>
              <a:rPr lang="en-US" sz="2000" b="1" dirty="0" err="1"/>
              <a:t>izraziti</a:t>
            </a:r>
            <a:r>
              <a:rPr lang="en-US" sz="2000" b="1" dirty="0"/>
              <a:t> </a:t>
            </a:r>
            <a:r>
              <a:rPr lang="en-US" sz="2000" b="1" dirty="0" err="1"/>
              <a:t>pukim</a:t>
            </a:r>
            <a:r>
              <a:rPr lang="en-US" sz="2000" b="1" dirty="0"/>
              <a:t> </a:t>
            </a:r>
            <a:r>
              <a:rPr lang="en-US" sz="2000" b="1" dirty="0" err="1"/>
              <a:t>propisima</a:t>
            </a:r>
            <a:r>
              <a:rPr lang="en-US" sz="2000" b="1" dirty="0"/>
              <a:t>, </a:t>
            </a:r>
            <a:r>
              <a:rPr lang="en-US" sz="2000" b="1" dirty="0" err="1"/>
              <a:t>Jošua</a:t>
            </a:r>
            <a:r>
              <a:rPr lang="en-US" sz="2000" b="1" dirty="0"/>
              <a:t> je </a:t>
            </a:r>
            <a:r>
              <a:rPr lang="en-US" sz="2000" b="1" dirty="0" err="1"/>
              <a:t>shvatio</a:t>
            </a:r>
            <a:r>
              <a:rPr lang="en-US" sz="2000" b="1" dirty="0"/>
              <a:t> da je </a:t>
            </a:r>
            <a:r>
              <a:rPr lang="en-US" sz="2000" b="1" dirty="0" err="1"/>
              <a:t>potrebno</a:t>
            </a:r>
            <a:r>
              <a:rPr lang="en-US" sz="2000" b="1" dirty="0"/>
              <a:t> </a:t>
            </a:r>
            <a:r>
              <a:rPr lang="en-US" sz="2000" b="1" dirty="0" err="1"/>
              <a:t>ostaviti</a:t>
            </a:r>
            <a:r>
              <a:rPr lang="en-US" sz="2000" b="1" dirty="0"/>
              <a:t> </a:t>
            </a:r>
            <a:r>
              <a:rPr lang="en-US" sz="2000" b="1" dirty="0" err="1"/>
              <a:t>jasne</a:t>
            </a:r>
            <a:r>
              <a:rPr lang="en-US" sz="2000" b="1" dirty="0"/>
              <a:t> </a:t>
            </a:r>
            <a:r>
              <a:rPr lang="en-US" sz="2000" b="1" dirty="0" err="1"/>
              <a:t>podsjetnike</a:t>
            </a:r>
            <a:r>
              <a:rPr lang="en-US" sz="2000" b="1" dirty="0"/>
              <a:t> koji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pomoći</a:t>
            </a:r>
            <a:r>
              <a:rPr lang="en-US" sz="2000" b="1" dirty="0"/>
              <a:t> da </a:t>
            </a:r>
            <a:r>
              <a:rPr lang="en-US" sz="2000" b="1" dirty="0" err="1"/>
              <a:t>ostanu</a:t>
            </a:r>
            <a:r>
              <a:rPr lang="en-US" sz="2000" b="1" dirty="0"/>
              <a:t> u </a:t>
            </a:r>
            <a:r>
              <a:rPr lang="hr-HR" sz="2000" b="1" dirty="0"/>
              <a:t>S</a:t>
            </a:r>
            <a:r>
              <a:rPr lang="en-US" sz="2000" b="1" dirty="0" err="1"/>
              <a:t>avezu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8" name="Imagen 1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663AC796-3F93-D44D-5460-8A47B2F147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991D8D-0DE4-C8D3-F345-D64E6A5C670F}"/>
              </a:ext>
            </a:extLst>
          </p:cNvPr>
          <p:cNvSpPr txBox="1"/>
          <p:nvPr/>
        </p:nvSpPr>
        <p:spPr>
          <a:xfrm>
            <a:off x="2309662" y="1854590"/>
            <a:ext cx="9882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Treći</a:t>
            </a:r>
            <a:r>
              <a:rPr lang="en-US" sz="2000" b="1" dirty="0"/>
              <a:t> put </a:t>
            </a:r>
            <a:r>
              <a:rPr lang="en-US" sz="2000" b="1" dirty="0" err="1"/>
              <a:t>narod</a:t>
            </a:r>
            <a:r>
              <a:rPr lang="en-US" sz="2000" b="1" dirty="0"/>
              <a:t> je </a:t>
            </a:r>
            <a:r>
              <a:rPr lang="en-US" sz="2000" b="1" dirty="0" err="1"/>
              <a:t>obećao</a:t>
            </a:r>
            <a:r>
              <a:rPr lang="en-US" sz="2000" b="1" dirty="0"/>
              <a:t> </a:t>
            </a:r>
            <a:r>
              <a:rPr lang="en-US" sz="2000" b="1" dirty="0" err="1"/>
              <a:t>služiti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24). </a:t>
            </a:r>
            <a:r>
              <a:rPr lang="en-US" sz="2000" b="1" dirty="0" err="1"/>
              <a:t>Savez</a:t>
            </a:r>
            <a:r>
              <a:rPr lang="en-US" sz="2000" b="1" dirty="0"/>
              <a:t> je </a:t>
            </a:r>
            <a:r>
              <a:rPr lang="en-US" sz="2000" b="1" dirty="0" err="1"/>
              <a:t>potvrđen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, </a:t>
            </a:r>
            <a:r>
              <a:rPr lang="en-US" sz="2000" b="1" dirty="0" err="1"/>
              <a:t>poput</a:t>
            </a:r>
            <a:r>
              <a:rPr lang="en-US" sz="2000" b="1" dirty="0"/>
              <a:t> Mojsija,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je "dao </a:t>
            </a:r>
            <a:r>
              <a:rPr lang="hr-HR" sz="2000" b="1" dirty="0"/>
              <a:t>uredb</a:t>
            </a:r>
            <a:r>
              <a:rPr lang="en-US" sz="2000" b="1" dirty="0"/>
              <a:t>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zakone</a:t>
            </a:r>
            <a:r>
              <a:rPr lang="en-US" sz="2000" b="1" dirty="0"/>
              <a:t>"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1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2397</Words>
  <Application>Microsoft Office PowerPoint</Application>
  <PresentationFormat>Panorámica</PresentationFormat>
  <Paragraphs>108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34" baseType="lpstr">
      <vt:lpstr>Comic Sans MS</vt:lpstr>
      <vt:lpstr>Aptos</vt:lpstr>
      <vt:lpstr>Arial Narrow</vt:lpstr>
      <vt:lpstr>Arial</vt:lpstr>
      <vt:lpstr>Aptos Display</vt:lpstr>
      <vt:lpstr>Times New Roman</vt:lpstr>
      <vt:lpstr>Gill Sans MT Ext Condensed Bold</vt:lpstr>
      <vt:lpstr>Bodoni MT Poster Compressed</vt:lpstr>
      <vt:lpstr>Constantia</vt:lpstr>
      <vt:lpstr>Calibri</vt:lpstr>
      <vt:lpstr>Impact</vt:lpstr>
      <vt:lpstr>Britannic Bold</vt:lpstr>
      <vt:lpstr>Wingdings</vt:lpstr>
      <vt:lpstr>Tema de Office</vt:lpstr>
      <vt:lpstr>1_Tema de Office</vt:lpstr>
      <vt:lpstr>3_Default Design</vt:lpstr>
      <vt:lpstr>5_Default Design</vt:lpstr>
      <vt:lpstr>6_Default Design</vt:lpstr>
      <vt:lpstr>Presentación de PowerPoint</vt:lpstr>
      <vt:lpstr>Upamtite redak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PRIMJENA</vt:lpstr>
      <vt:lpstr>PRENOŠENJE ISTINE</vt:lpstr>
      <vt:lpstr>PLAN </vt:lpstr>
      <vt:lpstr>PRENOŠENJE ISTINE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85</cp:revision>
  <dcterms:created xsi:type="dcterms:W3CDTF">2025-12-04T08:44:01Z</dcterms:created>
  <dcterms:modified xsi:type="dcterms:W3CDTF">2025-12-12T07:12:06Z</dcterms:modified>
</cp:coreProperties>
</file>