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  <p:sldMasterId id="2147483688" r:id="rId4"/>
  </p:sldMasterIdLst>
  <p:notesMasterIdLst>
    <p:notesMasterId r:id="rId25"/>
  </p:notesMasterIdLst>
  <p:sldIdLst>
    <p:sldId id="396" r:id="rId5"/>
    <p:sldId id="388" r:id="rId6"/>
    <p:sldId id="478" r:id="rId7"/>
    <p:sldId id="314" r:id="rId8"/>
    <p:sldId id="257" r:id="rId9"/>
    <p:sldId id="318" r:id="rId10"/>
    <p:sldId id="259" r:id="rId11"/>
    <p:sldId id="260" r:id="rId12"/>
    <p:sldId id="319" r:id="rId13"/>
    <p:sldId id="265" r:id="rId14"/>
    <p:sldId id="320" r:id="rId15"/>
    <p:sldId id="266" r:id="rId16"/>
    <p:sldId id="263" r:id="rId17"/>
    <p:sldId id="315" r:id="rId18"/>
    <p:sldId id="316" r:id="rId19"/>
    <p:sldId id="479" r:id="rId20"/>
    <p:sldId id="408" r:id="rId21"/>
    <p:sldId id="390" r:id="rId22"/>
    <p:sldId id="480" r:id="rId23"/>
    <p:sldId id="482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088"/>
    <a:srgbClr val="BC41B6"/>
    <a:srgbClr val="C06000"/>
    <a:srgbClr val="EA7500"/>
    <a:srgbClr val="AB3B39"/>
    <a:srgbClr val="960000"/>
    <a:srgbClr val="21B288"/>
    <a:srgbClr val="186662"/>
    <a:srgbClr val="2AB2AC"/>
    <a:srgbClr val="77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915" autoAdjust="0"/>
  </p:normalViewPr>
  <p:slideViewPr>
    <p:cSldViewPr snapToGrid="0">
      <p:cViewPr varScale="1">
        <p:scale>
          <a:sx n="101" d="100"/>
          <a:sy n="101" d="100"/>
        </p:scale>
        <p:origin x="3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svg"/><Relationship Id="rId16" Type="http://schemas.openxmlformats.org/officeDocument/2006/relationships/image" Target="../media/image54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0.svg"/><Relationship Id="rId16" Type="http://schemas.openxmlformats.org/officeDocument/2006/relationships/image" Target="../media/image54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pl-PL" sz="1800" b="1" dirty="0"/>
            <a:t>Pavao je otišao u Frigiju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s-ES" sz="1800" b="1" dirty="0"/>
            <a:t>Ni tamo ni u </a:t>
          </a:r>
          <a:r>
            <a:rPr lang="es-ES" sz="1800" b="1" dirty="0" err="1"/>
            <a:t>Galatiji</a:t>
          </a:r>
          <a:r>
            <a:rPr lang="es-ES" sz="1800" b="1" dirty="0"/>
            <a:t> nije </a:t>
          </a:r>
          <a:r>
            <a:rPr lang="es-ES" sz="1800" b="1" dirty="0" err="1"/>
            <a:t>mogao</a:t>
          </a:r>
          <a:r>
            <a:rPr lang="es-ES" sz="1800" b="1" dirty="0"/>
            <a:t> </a:t>
          </a:r>
          <a:r>
            <a:rPr lang="es-ES" sz="1800" b="1" dirty="0" err="1"/>
            <a:t>propovijedati</a:t>
          </a:r>
          <a:r>
            <a:rPr lang="es-ES" sz="1800" b="1" dirty="0"/>
            <a:t>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s-ES" sz="1800" b="1" dirty="0" err="1"/>
            <a:t>Stigao</a:t>
          </a:r>
          <a:r>
            <a:rPr lang="es-ES" sz="1800" b="1" dirty="0"/>
            <a:t> u M</a:t>
          </a:r>
          <a:r>
            <a:rPr lang="hr-HR" sz="1800" b="1" dirty="0"/>
            <a:t>iz</a:t>
          </a:r>
          <a:r>
            <a:rPr lang="es-ES" sz="1800" b="1" dirty="0"/>
            <a:t>i</a:t>
          </a:r>
          <a:r>
            <a:rPr lang="hr-HR" sz="1800" b="1" dirty="0"/>
            <a:t>j</a:t>
          </a:r>
          <a:r>
            <a:rPr lang="es-ES" sz="1800" b="1" dirty="0"/>
            <a:t>u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pl-PL" sz="1800" b="1" dirty="0"/>
            <a:t>Pokušao je otići u Bitiniju, ali nije mogao 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s-ES" sz="1800" b="1" dirty="0" err="1"/>
            <a:t>Otišao</a:t>
          </a:r>
          <a:r>
            <a:rPr lang="es-ES" sz="1800" b="1" dirty="0"/>
            <a:t> je u </a:t>
          </a:r>
          <a:r>
            <a:rPr lang="es-ES" sz="1800" b="1" dirty="0" err="1"/>
            <a:t>Troa</a:t>
          </a:r>
          <a:r>
            <a:rPr lang="hr-HR" sz="1800" b="1" dirty="0"/>
            <a:t>du</a:t>
          </a:r>
          <a:r>
            <a:rPr lang="es-ES" sz="1800" b="1" dirty="0"/>
            <a:t>, </a:t>
          </a:r>
          <a:r>
            <a:rPr lang="es-ES" sz="1800" b="1" dirty="0" err="1"/>
            <a:t>gdje</a:t>
          </a:r>
          <a:r>
            <a:rPr lang="es-ES" sz="1800" b="1" dirty="0"/>
            <a:t> je </a:t>
          </a:r>
          <a:r>
            <a:rPr lang="es-ES" sz="1800" b="1" dirty="0" err="1"/>
            <a:t>imao</a:t>
          </a:r>
          <a:r>
            <a:rPr lang="es-ES" sz="1800" b="1" dirty="0"/>
            <a:t> </a:t>
          </a:r>
          <a:r>
            <a:rPr lang="es-ES" sz="1800" b="1" dirty="0" err="1"/>
            <a:t>viziju</a:t>
          </a:r>
          <a:r>
            <a:rPr lang="es-ES" sz="1800" b="1" dirty="0"/>
            <a:t>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s-ES" sz="1800" b="1" dirty="0" err="1"/>
            <a:t>Za</a:t>
          </a:r>
          <a:r>
            <a:rPr lang="hr-HR" sz="1800" b="1" dirty="0"/>
            <a:t>plovilo su iz Troade u</a:t>
          </a:r>
          <a:r>
            <a:rPr lang="es-ES" sz="1800" b="1" dirty="0"/>
            <a:t> </a:t>
          </a:r>
          <a:r>
            <a:rPr lang="es-ES" sz="1800" b="1" dirty="0" err="1"/>
            <a:t>Samotrak</a:t>
          </a:r>
          <a:r>
            <a:rPr lang="hr-HR" sz="1800" b="1" dirty="0"/>
            <a:t>iju</a:t>
          </a:r>
          <a:r>
            <a:rPr lang="es-ES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hr-HR" sz="1800" b="1" dirty="0"/>
            <a:t>A odande</a:t>
          </a:r>
          <a:r>
            <a:rPr lang="es-ES" sz="1800" b="1" dirty="0"/>
            <a:t> do </a:t>
          </a:r>
          <a:r>
            <a:rPr lang="es-ES" sz="1800" b="1" dirty="0" err="1"/>
            <a:t>Neapolisa</a:t>
          </a:r>
          <a:r>
            <a:rPr lang="es-ES" sz="1800" b="1" dirty="0"/>
            <a:t>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pl-PL" sz="1800" b="1" dirty="0"/>
            <a:t>Napokon je stigao u Filipe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Uvod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poslanice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Filipljanima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Kološanima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vrlo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slične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pokazuje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važna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aspekta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(Fil. 1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članovi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unatoč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svojim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pogreškama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postoji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red 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kojem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članovi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imaju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ovlasti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drugih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Pavao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apostol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najviši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Timotej je njegov suradnik (pastir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Biskupi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starješine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Đakoni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upravljaju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crkvom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597867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Pavao je otišao u Frigiju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Ni tamo ni u </a:t>
          </a:r>
          <a:r>
            <a:rPr lang="es-ES" sz="1800" b="1" kern="1200" dirty="0" err="1"/>
            <a:t>Galatiji</a:t>
          </a:r>
          <a:r>
            <a:rPr lang="es-ES" sz="1800" b="1" kern="1200" dirty="0"/>
            <a:t> nije </a:t>
          </a:r>
          <a:r>
            <a:rPr lang="es-ES" sz="1800" b="1" kern="1200" dirty="0" err="1"/>
            <a:t>mogao</a:t>
          </a:r>
          <a:r>
            <a:rPr lang="es-ES" sz="1800" b="1" kern="1200" dirty="0"/>
            <a:t> </a:t>
          </a:r>
          <a:r>
            <a:rPr lang="es-ES" sz="1800" b="1" kern="1200" dirty="0" err="1"/>
            <a:t>propovijedati</a:t>
          </a:r>
          <a:r>
            <a:rPr lang="es-ES" sz="1800" b="1" kern="1200" dirty="0"/>
            <a:t>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Stigao</a:t>
          </a:r>
          <a:r>
            <a:rPr lang="es-ES" sz="1800" b="1" kern="1200" dirty="0"/>
            <a:t> u M</a:t>
          </a:r>
          <a:r>
            <a:rPr lang="hr-HR" sz="1800" b="1" kern="1200" dirty="0"/>
            <a:t>iz</a:t>
          </a:r>
          <a:r>
            <a:rPr lang="es-ES" sz="1800" b="1" kern="1200" dirty="0"/>
            <a:t>i</a:t>
          </a:r>
          <a:r>
            <a:rPr lang="hr-HR" sz="1800" b="1" kern="1200" dirty="0"/>
            <a:t>j</a:t>
          </a:r>
          <a:r>
            <a:rPr lang="es-ES" sz="1800" b="1" kern="1200" dirty="0"/>
            <a:t>u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Pokušao je otići u Bitiniju, ali nije mogao (7b)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Otišao</a:t>
          </a:r>
          <a:r>
            <a:rPr lang="es-ES" sz="1800" b="1" kern="1200" dirty="0"/>
            <a:t> je u </a:t>
          </a:r>
          <a:r>
            <a:rPr lang="es-ES" sz="1800" b="1" kern="1200" dirty="0" err="1"/>
            <a:t>Troa</a:t>
          </a:r>
          <a:r>
            <a:rPr lang="hr-HR" sz="1800" b="1" kern="1200" dirty="0"/>
            <a:t>du</a:t>
          </a:r>
          <a:r>
            <a:rPr lang="es-ES" sz="1800" b="1" kern="1200" dirty="0"/>
            <a:t>, </a:t>
          </a:r>
          <a:r>
            <a:rPr lang="es-ES" sz="1800" b="1" kern="1200" dirty="0" err="1"/>
            <a:t>gdje</a:t>
          </a:r>
          <a:r>
            <a:rPr lang="es-ES" sz="1800" b="1" kern="1200" dirty="0"/>
            <a:t> je </a:t>
          </a:r>
          <a:r>
            <a:rPr lang="es-ES" sz="1800" b="1" kern="1200" dirty="0" err="1"/>
            <a:t>imao</a:t>
          </a:r>
          <a:r>
            <a:rPr lang="es-ES" sz="1800" b="1" kern="1200" dirty="0"/>
            <a:t> </a:t>
          </a:r>
          <a:r>
            <a:rPr lang="es-ES" sz="1800" b="1" kern="1200" dirty="0" err="1"/>
            <a:t>viziju</a:t>
          </a:r>
          <a:r>
            <a:rPr lang="es-ES" sz="1800" b="1" kern="1200" dirty="0"/>
            <a:t>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Za</a:t>
          </a:r>
          <a:r>
            <a:rPr lang="hr-HR" sz="1800" b="1" kern="1200" dirty="0"/>
            <a:t>plovilo su iz Troade u</a:t>
          </a:r>
          <a:r>
            <a:rPr lang="es-ES" sz="1800" b="1" kern="1200" dirty="0"/>
            <a:t> </a:t>
          </a:r>
          <a:r>
            <a:rPr lang="es-ES" sz="1800" b="1" kern="1200" dirty="0" err="1"/>
            <a:t>Samotrak</a:t>
          </a:r>
          <a:r>
            <a:rPr lang="hr-HR" sz="1800" b="1" kern="1200" dirty="0"/>
            <a:t>iju</a:t>
          </a:r>
          <a:r>
            <a:rPr lang="es-ES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A odande</a:t>
          </a:r>
          <a:r>
            <a:rPr lang="es-ES" sz="1800" b="1" kern="1200" dirty="0"/>
            <a:t> do </a:t>
          </a:r>
          <a:r>
            <a:rPr lang="es-ES" sz="1800" b="1" kern="1200" dirty="0" err="1"/>
            <a:t>Neapolisa</a:t>
          </a:r>
          <a:r>
            <a:rPr lang="es-ES" sz="1800" b="1" kern="1200" dirty="0"/>
            <a:t>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Napokon je stigao u Filipe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16377" y="1684020"/>
          <a:ext cx="585969" cy="1928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248"/>
              </a:lnTo>
              <a:lnTo>
                <a:pt x="585969" y="192824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16377" y="1684020"/>
          <a:ext cx="585969" cy="1389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718"/>
              </a:lnTo>
              <a:lnTo>
                <a:pt x="585969" y="138971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16377" y="1684020"/>
          <a:ext cx="585969" cy="851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188"/>
              </a:lnTo>
              <a:lnTo>
                <a:pt x="585969" y="85118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16377" y="1684020"/>
          <a:ext cx="585969" cy="312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58"/>
              </a:lnTo>
              <a:lnTo>
                <a:pt x="585969" y="31265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492" y="739280"/>
          <a:ext cx="2347031" cy="279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17"/>
              </a:lnTo>
              <a:lnTo>
                <a:pt x="2347031" y="199717"/>
              </a:lnTo>
              <a:lnTo>
                <a:pt x="2347031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272167" y="739280"/>
          <a:ext cx="3667325" cy="279359"/>
        </a:xfrm>
        <a:custGeom>
          <a:avLst/>
          <a:gdLst/>
          <a:ahLst/>
          <a:cxnLst/>
          <a:rect l="0" t="0" r="0" b="0"/>
          <a:pathLst>
            <a:path>
              <a:moveTo>
                <a:pt x="3667325" y="0"/>
              </a:moveTo>
              <a:lnTo>
                <a:pt x="3667325" y="199717"/>
              </a:lnTo>
              <a:lnTo>
                <a:pt x="0" y="199717"/>
              </a:lnTo>
              <a:lnTo>
                <a:pt x="0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45197" y="0"/>
          <a:ext cx="8788590" cy="739280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Uvod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poslanice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Filipljanima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Kološanima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vrlo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slične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pokazuje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važna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aspekta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(Fil. 1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5197" y="0"/>
        <a:ext cx="8788590" cy="739280"/>
      </dsp:txXfrm>
    </dsp:sp>
    <dsp:sp modelId="{F9AE677E-BA85-49CB-9D3B-953F8417212C}">
      <dsp:nvSpPr>
        <dsp:cNvPr id="0" name=""/>
        <dsp:cNvSpPr/>
      </dsp:nvSpPr>
      <dsp:spPr>
        <a:xfrm>
          <a:off x="4777" y="1018639"/>
          <a:ext cx="4534779" cy="68632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članovi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unatoč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svojim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pogreškama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7" y="1018639"/>
        <a:ext cx="4534779" cy="686329"/>
      </dsp:txXfrm>
    </dsp:sp>
    <dsp:sp modelId="{EA48EA70-2FFB-4370-BD91-D187F270BA36}">
      <dsp:nvSpPr>
        <dsp:cNvPr id="0" name=""/>
        <dsp:cNvSpPr/>
      </dsp:nvSpPr>
      <dsp:spPr>
        <a:xfrm>
          <a:off x="4698840" y="1018639"/>
          <a:ext cx="7175366" cy="665380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postoji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red 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kojem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članovi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imaju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ovlasti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drugih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698840" y="1018639"/>
        <a:ext cx="7175366" cy="665380"/>
      </dsp:txXfrm>
    </dsp:sp>
    <dsp:sp modelId="{51582FC8-24F4-4E65-BCC8-1BF7E8A4CD5F}">
      <dsp:nvSpPr>
        <dsp:cNvPr id="0" name=""/>
        <dsp:cNvSpPr/>
      </dsp:nvSpPr>
      <dsp:spPr>
        <a:xfrm>
          <a:off x="6002346" y="1807055"/>
          <a:ext cx="5408790" cy="37924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Pavao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apostol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najviši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1807055"/>
        <a:ext cx="5408790" cy="379246"/>
      </dsp:txXfrm>
    </dsp:sp>
    <dsp:sp modelId="{428C67BA-E862-48DD-9CD9-BBA0A0D7B395}">
      <dsp:nvSpPr>
        <dsp:cNvPr id="0" name=""/>
        <dsp:cNvSpPr/>
      </dsp:nvSpPr>
      <dsp:spPr>
        <a:xfrm>
          <a:off x="6002346" y="2345585"/>
          <a:ext cx="5408790" cy="37924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Timotej je njegov suradnik (pastir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2345585"/>
        <a:ext cx="5408790" cy="379246"/>
      </dsp:txXfrm>
    </dsp:sp>
    <dsp:sp modelId="{BE6EF37F-EF03-4052-934A-E646F749B2C0}">
      <dsp:nvSpPr>
        <dsp:cNvPr id="0" name=""/>
        <dsp:cNvSpPr/>
      </dsp:nvSpPr>
      <dsp:spPr>
        <a:xfrm>
          <a:off x="6002346" y="2884115"/>
          <a:ext cx="5408790" cy="379246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Biskupi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starješine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2884115"/>
        <a:ext cx="5408790" cy="379246"/>
      </dsp:txXfrm>
    </dsp:sp>
    <dsp:sp modelId="{9B3CE791-AD26-43CE-82AE-A54337EA1F93}">
      <dsp:nvSpPr>
        <dsp:cNvPr id="0" name=""/>
        <dsp:cNvSpPr/>
      </dsp:nvSpPr>
      <dsp:spPr>
        <a:xfrm>
          <a:off x="6002346" y="3422645"/>
          <a:ext cx="5408790" cy="379246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Đakoni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upravljaju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crkvom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3422645"/>
        <a:ext cx="5408790" cy="379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E4B0F-F699-4ED0-85F0-5ABC1834EE96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91ED8-B3EF-42A2-958E-D8CCBD9158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5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91ED8-B3EF-42A2-958E-D8CCBD9158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25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91ED8-B3EF-42A2-958E-D8CCBD9158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91ED8-B3EF-42A2-958E-D8CCBD9158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80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3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5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9846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71859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49062"/>
      </p:ext>
    </p:extLst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67315"/>
      </p:ext>
    </p:extLst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19629"/>
      </p:ext>
    </p:extLst>
  </p:cSld>
  <p:clrMapOvr>
    <a:masterClrMapping/>
  </p:clrMapOvr>
  <p:transition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84927"/>
      </p:ext>
    </p:extLst>
  </p:cSld>
  <p:clrMapOvr>
    <a:masterClrMapping/>
  </p:clrMapOvr>
  <p:transition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87874"/>
      </p:ext>
    </p:extLst>
  </p:cSld>
  <p:clrMapOvr>
    <a:masterClrMapping/>
  </p:clrMapOvr>
  <p:transition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11868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92257"/>
      </p:ext>
    </p:extLst>
  </p:cSld>
  <p:clrMapOvr>
    <a:masterClrMapping/>
  </p:clrMapOvr>
  <p:transition spd="med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43198"/>
      </p:ext>
    </p:extLst>
  </p:cSld>
  <p:clrMapOvr>
    <a:masterClrMapping/>
  </p:clrMapOvr>
  <p:transition spd="med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75469"/>
      </p:ext>
    </p:extLst>
  </p:cSld>
  <p:clrMapOvr>
    <a:masterClrMapping/>
  </p:clrMapOvr>
  <p:transition spd="med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05088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06789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69036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37971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10506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57895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52811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8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83607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18295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13293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17835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82381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00301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94638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17108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52435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02683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6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59373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59321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40443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57215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20654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35365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93626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78086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05759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735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7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29459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0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2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DFE215-1E50-4781-8C0D-76CB2190409F}" type="datetimeFigureOut">
              <a:rPr lang="es-ES" smtClean="0"/>
              <a:t>27/12/2025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2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6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90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1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5.wdp"/><Relationship Id="rId3" Type="http://schemas.openxmlformats.org/officeDocument/2006/relationships/image" Target="../media/image35.jpeg"/><Relationship Id="rId7" Type="http://schemas.openxmlformats.org/officeDocument/2006/relationships/diagramData" Target="../diagrams/data1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microsoft.com/office/2007/relationships/diagramDrawing" Target="../diagrams/drawing1.xml"/><Relationship Id="rId5" Type="http://schemas.openxmlformats.org/officeDocument/2006/relationships/image" Target="../media/image3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6.jp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microsoft.com/office/2007/relationships/hdphoto" Target="../media/hdphoto6.wdp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9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88490" y="-76200"/>
            <a:ext cx="121035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7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SJEDINJENJE NEBA I ZEMLJE :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KRIST U POSLANICAMA FILIPLJANIMA I KOLOŠANIMA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2000" b="1" dirty="0">
                <a:solidFill>
                  <a:srgbClr val="DDDDDD"/>
                </a:solidFill>
                <a:latin typeface="Arial Narrow" panose="020B0606020202030204" pitchFamily="34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j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esečje 2026.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lang="hr-HR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siječnj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137E2-48C4-4CB1-2113-E48BDB9C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1797"/>
            <a:ext cx="12247620" cy="52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47388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Apostol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Pavao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osjećao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duboku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odgovornost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koji</a:t>
            </a:r>
            <a:r>
              <a:rPr lang="es-ES" sz="2800" b="1" dirty="0">
                <a:latin typeface="Constantia" panose="02030602050306030303" pitchFamily="18" charset="0"/>
              </a:rPr>
              <a:t> su se </a:t>
            </a:r>
            <a:r>
              <a:rPr lang="es-ES" sz="2800" b="1" dirty="0" err="1">
                <a:latin typeface="Constantia" panose="02030602050306030303" pitchFamily="18" charset="0"/>
              </a:rPr>
              <a:t>preobratili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njegov</a:t>
            </a:r>
            <a:r>
              <a:rPr lang="es-ES" sz="2800" b="1" dirty="0" err="1">
                <a:latin typeface="Constantia" panose="02030602050306030303" pitchFamily="18" charset="0"/>
              </a:rPr>
              <a:t>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radom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Iznad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svega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želio</a:t>
            </a:r>
            <a:r>
              <a:rPr lang="es-ES" sz="2800" b="1" dirty="0">
                <a:latin typeface="Constantia" panose="02030602050306030303" pitchFamily="18" charset="0"/>
              </a:rPr>
              <a:t> je da </a:t>
            </a:r>
            <a:r>
              <a:rPr lang="es-ES" sz="2800" b="1" dirty="0" err="1">
                <a:latin typeface="Constantia" panose="02030602050306030303" pitchFamily="18" charset="0"/>
              </a:rPr>
              <a:t>budu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vjerni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hr-HR" sz="2800" b="1" dirty="0">
                <a:latin typeface="Constantia" panose="02030602050306030303" pitchFamily="18" charset="0"/>
              </a:rPr>
              <a:t>‘</a:t>
            </a:r>
            <a:r>
              <a:rPr lang="es-ES" sz="2800" b="1" dirty="0">
                <a:latin typeface="Constantia" panose="02030602050306030303" pitchFamily="18" charset="0"/>
              </a:rPr>
              <a:t>da se </a:t>
            </a:r>
            <a:r>
              <a:rPr lang="es-ES" sz="2800" b="1" dirty="0" err="1">
                <a:latin typeface="Constantia" panose="02030602050306030303" pitchFamily="18" charset="0"/>
              </a:rPr>
              <a:t>mogu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hvaliti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Kristov</a:t>
            </a:r>
            <a:r>
              <a:rPr lang="es-ES" sz="2800" b="1" dirty="0">
                <a:latin typeface="Constantia" panose="02030602050306030303" pitchFamily="18" charset="0"/>
              </a:rPr>
              <a:t> dan,</a:t>
            </a:r>
            <a:r>
              <a:rPr lang="hr-HR" sz="2800" b="1" dirty="0">
                <a:latin typeface="Constantia" panose="02030602050306030303" pitchFamily="18" charset="0"/>
              </a:rPr>
              <a:t>’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rekao</a:t>
            </a:r>
            <a:r>
              <a:rPr lang="es-ES" sz="2800" b="1" dirty="0">
                <a:latin typeface="Constantia" panose="02030602050306030303" pitchFamily="18" charset="0"/>
              </a:rPr>
              <a:t> je, </a:t>
            </a:r>
            <a:r>
              <a:rPr lang="hr-HR" sz="2800" b="1" dirty="0">
                <a:latin typeface="Constantia" panose="02030602050306030303" pitchFamily="18" charset="0"/>
              </a:rPr>
              <a:t>‘</a:t>
            </a:r>
            <a:r>
              <a:rPr lang="es-ES" sz="2800" b="1" dirty="0">
                <a:latin typeface="Constantia" panose="02030602050306030303" pitchFamily="18" charset="0"/>
              </a:rPr>
              <a:t>da </a:t>
            </a:r>
            <a:r>
              <a:rPr lang="es-ES" sz="2800" b="1" dirty="0" err="1">
                <a:latin typeface="Constantia" panose="02030602050306030303" pitchFamily="18" charset="0"/>
              </a:rPr>
              <a:t>nisam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uzalud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trčao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niti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trudio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uzalud</a:t>
            </a:r>
            <a:r>
              <a:rPr lang="es-ES" sz="2800" b="1" dirty="0">
                <a:latin typeface="Constantia" panose="02030602050306030303" pitchFamily="18" charset="0"/>
              </a:rPr>
              <a:t>.</a:t>
            </a:r>
            <a:r>
              <a:rPr lang="hr-HR" sz="2800" b="1" dirty="0">
                <a:latin typeface="Constantia" panose="02030602050306030303" pitchFamily="18" charset="0"/>
              </a:rPr>
              <a:t>’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Filipljanima</a:t>
            </a:r>
            <a:r>
              <a:rPr lang="es-ES" sz="2800" b="1" dirty="0">
                <a:latin typeface="Constantia" panose="02030602050306030303" pitchFamily="18" charset="0"/>
              </a:rPr>
              <a:t> 2</a:t>
            </a:r>
            <a:r>
              <a:rPr lang="hr-HR" sz="2800" b="1" dirty="0">
                <a:latin typeface="Constantia" panose="02030602050306030303" pitchFamily="18" charset="0"/>
              </a:rPr>
              <a:t>,</a:t>
            </a:r>
            <a:r>
              <a:rPr lang="es-ES" sz="2800" b="1" dirty="0">
                <a:latin typeface="Constantia" panose="02030602050306030303" pitchFamily="18" charset="0"/>
              </a:rPr>
              <a:t>6. </a:t>
            </a:r>
            <a:r>
              <a:rPr lang="es-ES" sz="2800" b="1" dirty="0" err="1">
                <a:latin typeface="Constantia" panose="02030602050306030303" pitchFamily="18" charset="0"/>
              </a:rPr>
              <a:t>Drhtao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pred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ishodom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službe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Osjećao</a:t>
            </a:r>
            <a:r>
              <a:rPr lang="es-ES" sz="2800" b="1" dirty="0">
                <a:latin typeface="Constantia" panose="02030602050306030303" pitchFamily="18" charset="0"/>
              </a:rPr>
              <a:t> je da </a:t>
            </a:r>
            <a:r>
              <a:rPr lang="es-ES" sz="2800" b="1" dirty="0" err="1">
                <a:latin typeface="Constantia" panose="02030602050306030303" pitchFamily="18" charset="0"/>
              </a:rPr>
              <a:t>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čak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njegovo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vlastito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spasenje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moglo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ugroženo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ispuni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svoju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dužnost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crkva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surađuje</a:t>
            </a:r>
            <a:r>
              <a:rPr lang="es-ES" sz="2800" b="1" dirty="0">
                <a:latin typeface="Constantia" panose="02030602050306030303" pitchFamily="18" charset="0"/>
              </a:rPr>
              <a:t> s </a:t>
            </a:r>
            <a:r>
              <a:rPr lang="es-ES" sz="2800" b="1" dirty="0" err="1">
                <a:latin typeface="Constantia" panose="02030602050306030303" pitchFamily="18" charset="0"/>
              </a:rPr>
              <a:t>njim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radu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spašavanja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duša</a:t>
            </a:r>
            <a:r>
              <a:rPr lang="es-ES" sz="28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4828366" y="5954762"/>
            <a:ext cx="5004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s-ES" sz="1600" dirty="0" err="1"/>
              <a:t>Djela</a:t>
            </a:r>
            <a:r>
              <a:rPr lang="es-ES" sz="1600" dirty="0"/>
              <a:t> </a:t>
            </a:r>
            <a:r>
              <a:rPr lang="es-ES" sz="1600" dirty="0" err="1"/>
              <a:t>apostolska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168</a:t>
            </a:r>
            <a:r>
              <a:rPr lang="hr-HR" sz="1600" b="1" dirty="0"/>
              <a:t>. u izvorniku.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178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POVIJEST FILIP</a:t>
            </a:r>
            <a:r>
              <a:rPr lang="hr-H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 je Pavao noću imao viđenje. Neki Makedonac stade preda nj i ovako ga zamoli:?Prijeđi u Makedoniju da nam pomogneš.’ 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Djela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</a:t>
            </a:r>
            <a:r>
              <a:rPr lang="hr-HR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67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rgbClr val="002060"/>
                </a:solidFill>
              </a:rPr>
              <a:t>Djela</a:t>
            </a:r>
            <a:r>
              <a:rPr lang="es-ES" sz="2000" b="1" dirty="0">
                <a:solidFill>
                  <a:srgbClr val="002060"/>
                </a:solidFill>
              </a:rPr>
              <a:t> 16</a:t>
            </a:r>
            <a:r>
              <a:rPr lang="hr-HR" sz="2000" b="1" dirty="0">
                <a:solidFill>
                  <a:srgbClr val="002060"/>
                </a:solidFill>
              </a:rPr>
              <a:t>,</a:t>
            </a:r>
            <a:r>
              <a:rPr lang="es-ES" sz="2000" b="1" dirty="0">
                <a:solidFill>
                  <a:srgbClr val="002060"/>
                </a:solidFill>
              </a:rPr>
              <a:t>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Frigia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662030" y="308717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Galac</a:t>
            </a:r>
            <a:r>
              <a:rPr lang="hr-HR" b="1" dirty="0"/>
              <a:t>ij</a:t>
            </a:r>
            <a:r>
              <a:rPr lang="es-ES" b="1" dirty="0"/>
              <a:t>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205" y="306666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Mi</a:t>
            </a:r>
            <a:r>
              <a:rPr lang="hr-HR" b="1" dirty="0"/>
              <a:t>z</a:t>
            </a:r>
            <a:r>
              <a:rPr lang="es-ES" b="1" dirty="0"/>
              <a:t>i</a:t>
            </a:r>
            <a:r>
              <a:rPr lang="hr-HR" b="1" dirty="0"/>
              <a:t>j</a:t>
            </a:r>
            <a:r>
              <a:rPr lang="es-ES" b="1" dirty="0"/>
              <a:t>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928617" y="2601099"/>
            <a:ext cx="91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Bitini</a:t>
            </a:r>
            <a:r>
              <a:rPr lang="hr-HR" b="1" dirty="0"/>
              <a:t>j</a:t>
            </a:r>
            <a:r>
              <a:rPr lang="es-ES" b="1" dirty="0"/>
              <a:t>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09607" y="3151316"/>
            <a:ext cx="89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Troa</a:t>
            </a:r>
            <a:r>
              <a:rPr lang="hr-HR" b="1" dirty="0"/>
              <a:t>da</a:t>
            </a:r>
            <a:endParaRPr lang="es-ES" b="1" dirty="0"/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804276" y="2941349"/>
            <a:ext cx="518033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237617" y="1559684"/>
            <a:ext cx="242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Pokrajina</a:t>
            </a:r>
            <a:r>
              <a:rPr lang="es-ES" b="1" dirty="0"/>
              <a:t> </a:t>
            </a:r>
            <a:r>
              <a:rPr lang="es-ES" b="1" dirty="0" err="1"/>
              <a:t>Makedonija</a:t>
            </a:r>
            <a:endParaRPr lang="es-ES" b="1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062815" y="2861667"/>
            <a:ext cx="119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Samotra</a:t>
            </a:r>
            <a:r>
              <a:rPr lang="hr-HR" b="1" dirty="0"/>
              <a:t>k</a:t>
            </a:r>
            <a:endParaRPr lang="es-ES" b="1" dirty="0"/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260130" y="2879735"/>
            <a:ext cx="691727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82743" y="2163307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/>
              <a:t>Neápol</a:t>
            </a:r>
            <a:endParaRPr lang="es-ES" b="1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943958" y="2258514"/>
            <a:ext cx="6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ilipi</a:t>
            </a: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drugog</a:t>
            </a:r>
            <a:r>
              <a:rPr lang="es-ES" sz="2000" b="1" dirty="0"/>
              <a:t> </a:t>
            </a:r>
            <a:r>
              <a:rPr lang="es-ES" sz="2000" b="1" dirty="0" err="1"/>
              <a:t>misionarskog</a:t>
            </a:r>
            <a:r>
              <a:rPr lang="es-ES" sz="2000" b="1" dirty="0"/>
              <a:t> </a:t>
            </a:r>
            <a:r>
              <a:rPr lang="es-ES" sz="2000" b="1" dirty="0" err="1"/>
              <a:t>putovanja</a:t>
            </a:r>
            <a:r>
              <a:rPr lang="es-ES" sz="2000" b="1" dirty="0"/>
              <a:t>, </a:t>
            </a:r>
            <a:r>
              <a:rPr lang="es-ES" sz="2000" b="1" dirty="0" err="1"/>
              <a:t>Pa</a:t>
            </a:r>
            <a:r>
              <a:rPr lang="hr-HR" sz="2000" b="1" dirty="0"/>
              <a:t>v</a:t>
            </a:r>
            <a:r>
              <a:rPr lang="es-ES" sz="2000" b="1" dirty="0" err="1"/>
              <a:t>lovi</a:t>
            </a:r>
            <a:r>
              <a:rPr lang="es-ES" sz="2000" b="1" dirty="0"/>
              <a:t> </a:t>
            </a:r>
            <a:r>
              <a:rPr lang="es-ES" sz="2000" b="1" dirty="0" err="1"/>
              <a:t>planovi</a:t>
            </a:r>
            <a:r>
              <a:rPr lang="es-ES" sz="2000" b="1" dirty="0"/>
              <a:t> su </a:t>
            </a:r>
            <a:r>
              <a:rPr lang="es-ES" sz="2000" b="1" dirty="0" err="1"/>
              <a:t>krenuli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zlu</a:t>
            </a:r>
            <a:r>
              <a:rPr lang="es-ES" sz="2000" b="1" dirty="0"/>
              <a:t>. </a:t>
            </a:r>
            <a:r>
              <a:rPr lang="es-ES" sz="2000" b="1" dirty="0" err="1"/>
              <a:t>Duh</a:t>
            </a:r>
            <a:r>
              <a:rPr lang="es-ES" sz="2000" b="1" dirty="0"/>
              <a:t> Sveti </a:t>
            </a:r>
            <a:r>
              <a:rPr lang="es-ES" sz="2000" b="1" dirty="0" err="1"/>
              <a:t>usmjeravao</a:t>
            </a:r>
            <a:r>
              <a:rPr lang="es-ES" sz="2000" b="1" dirty="0"/>
              <a:t> je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korake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665437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Filipi</a:t>
            </a:r>
            <a:r>
              <a:rPr lang="es-ES" sz="2000" b="1" dirty="0"/>
              <a:t> je </a:t>
            </a:r>
            <a:r>
              <a:rPr lang="es-ES" sz="2000" b="1" dirty="0" err="1"/>
              <a:t>bi</a:t>
            </a:r>
            <a:r>
              <a:rPr lang="hr-HR" sz="2000" b="1" dirty="0"/>
              <a:t>la</a:t>
            </a:r>
            <a:r>
              <a:rPr lang="es-ES" sz="2000" b="1" dirty="0"/>
              <a:t> </a:t>
            </a:r>
            <a:r>
              <a:rPr lang="es-ES" sz="2000" b="1" dirty="0" err="1"/>
              <a:t>točka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je </a:t>
            </a:r>
            <a:r>
              <a:rPr lang="es-ES" sz="2000" b="1" dirty="0" err="1"/>
              <a:t>Duh</a:t>
            </a:r>
            <a:r>
              <a:rPr lang="es-ES" sz="2000" b="1" dirty="0"/>
              <a:t> Sveti </a:t>
            </a:r>
            <a:r>
              <a:rPr lang="es-ES" sz="2000" b="1" dirty="0" err="1"/>
              <a:t>odabrao</a:t>
            </a:r>
            <a:r>
              <a:rPr lang="es-ES" sz="2000" b="1" dirty="0"/>
              <a:t> da </a:t>
            </a:r>
            <a:r>
              <a:rPr lang="es-ES" sz="2000" b="1" dirty="0" err="1"/>
              <a:t>započne</a:t>
            </a:r>
            <a:r>
              <a:rPr lang="es-ES" sz="2000" b="1" dirty="0"/>
              <a:t> </a:t>
            </a:r>
            <a:r>
              <a:rPr lang="es-ES" sz="2000" b="1" dirty="0" err="1"/>
              <a:t>propovijedanje</a:t>
            </a:r>
            <a:r>
              <a:rPr lang="es-ES" sz="2000" b="1" dirty="0"/>
              <a:t> </a:t>
            </a:r>
            <a:r>
              <a:rPr lang="es-ES" sz="2000" b="1" dirty="0" err="1"/>
              <a:t>Evanđelja</a:t>
            </a:r>
            <a:r>
              <a:rPr lang="es-ES" sz="2000" b="1" dirty="0"/>
              <a:t> u </a:t>
            </a:r>
            <a:r>
              <a:rPr lang="es-ES" sz="2000" b="1" dirty="0" err="1"/>
              <a:t>Europi</a:t>
            </a:r>
            <a:r>
              <a:rPr lang="es-ES" sz="2000" b="1" dirty="0"/>
              <a:t>. Kao </a:t>
            </a:r>
            <a:r>
              <a:rPr lang="es-ES" sz="2000" b="1" dirty="0" err="1"/>
              <a:t>punopravni</a:t>
            </a:r>
            <a:r>
              <a:rPr lang="es-ES" sz="2000" b="1" dirty="0"/>
              <a:t> </a:t>
            </a:r>
            <a:r>
              <a:rPr lang="es-ES" sz="2000" b="1" dirty="0" err="1"/>
              <a:t>rimski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, </a:t>
            </a:r>
            <a:r>
              <a:rPr lang="es-ES" sz="2000" b="1" dirty="0" err="1"/>
              <a:t>Filipljani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isključeni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plaćanja</a:t>
            </a:r>
            <a:r>
              <a:rPr lang="es-ES" sz="2000" b="1" dirty="0"/>
              <a:t> </a:t>
            </a:r>
            <a:r>
              <a:rPr lang="es-ES" sz="2000" b="1" dirty="0" err="1"/>
              <a:t>poreza</a:t>
            </a:r>
            <a:r>
              <a:rPr lang="es-ES" sz="2000" b="1" dirty="0"/>
              <a:t> i </a:t>
            </a:r>
            <a:r>
              <a:rPr lang="es-ES" sz="2000" b="1" dirty="0" err="1"/>
              <a:t>imali</a:t>
            </a:r>
            <a:r>
              <a:rPr lang="es-ES" sz="2000" b="1" dirty="0"/>
              <a:t> su </a:t>
            </a:r>
            <a:r>
              <a:rPr lang="es-ES" sz="2000" b="1" dirty="0" err="1"/>
              <a:t>rimsko</a:t>
            </a:r>
            <a:r>
              <a:rPr lang="es-ES" sz="2000" b="1" dirty="0"/>
              <a:t> </a:t>
            </a:r>
            <a:r>
              <a:rPr lang="es-ES" sz="2000" b="1" dirty="0" err="1"/>
              <a:t>državljanstvo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rođenju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48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POVIJEST FILIP</a:t>
            </a:r>
            <a:r>
              <a:rPr lang="hr-H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E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960000"/>
                </a:solidFill>
                <a:latin typeface="Comic Sans MS" panose="030F0702030302020204" pitchFamily="66" charset="0"/>
              </a:rPr>
              <a:t>Tu je Pavao noću imao viđenje. Neki Makedonac stade preda nj i ovako ga zamoli: ‘Prijeđi u Makedoniju da nam pomogneš.’ </a:t>
            </a:r>
            <a:r>
              <a:rPr lang="es-E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Djela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16</a:t>
            </a:r>
            <a:r>
              <a:rPr lang="hr-HR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9)</a:t>
            </a:r>
            <a:endParaRPr lang="es-ES" b="1" dirty="0">
              <a:solidFill>
                <a:srgbClr val="96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</a:t>
            </a:r>
            <a:r>
              <a:rPr lang="hr-HR" sz="2000" b="1" dirty="0"/>
              <a:t>v</a:t>
            </a:r>
            <a:r>
              <a:rPr lang="es-ES" sz="2000" b="1" dirty="0" err="1"/>
              <a:t>lov</a:t>
            </a:r>
            <a:r>
              <a:rPr lang="es-ES" sz="2000" b="1" dirty="0"/>
              <a:t> </a:t>
            </a:r>
            <a:r>
              <a:rPr lang="es-ES" sz="2000" b="1" dirty="0" err="1"/>
              <a:t>običaj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dolasku</a:t>
            </a:r>
            <a:r>
              <a:rPr lang="es-ES" sz="2000" b="1" dirty="0"/>
              <a:t> u </a:t>
            </a:r>
            <a:r>
              <a:rPr lang="es-ES" sz="2000" b="1" dirty="0" err="1"/>
              <a:t>novi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 bio je </a:t>
            </a:r>
            <a:r>
              <a:rPr lang="es-ES" sz="2000" b="1" dirty="0" err="1"/>
              <a:t>posjetiti</a:t>
            </a:r>
            <a:r>
              <a:rPr lang="es-ES" sz="2000" b="1" dirty="0"/>
              <a:t> </a:t>
            </a:r>
            <a:r>
              <a:rPr lang="es-ES" sz="2000" b="1" dirty="0" err="1"/>
              <a:t>sinagogu</a:t>
            </a:r>
            <a:r>
              <a:rPr lang="es-ES" sz="2000" b="1" dirty="0"/>
              <a:t>. Ali u </a:t>
            </a:r>
            <a:r>
              <a:rPr lang="es-ES" sz="2000" b="1" dirty="0" err="1"/>
              <a:t>Filipima</a:t>
            </a:r>
            <a:r>
              <a:rPr lang="es-ES" sz="2000" b="1" dirty="0"/>
              <a:t> nije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sinagoge</a:t>
            </a:r>
            <a:r>
              <a:rPr lang="es-ES" sz="2000" b="1" dirty="0"/>
              <a:t>! </a:t>
            </a:r>
            <a:r>
              <a:rPr lang="hr-HR" sz="2000" b="1" dirty="0"/>
              <a:t>U</a:t>
            </a:r>
            <a:r>
              <a:rPr lang="es-ES" sz="2000" b="1" dirty="0"/>
              <a:t> </a:t>
            </a:r>
            <a:r>
              <a:rPr lang="es-ES" sz="2000" b="1" dirty="0" err="1"/>
              <a:t>subotu</a:t>
            </a:r>
            <a:r>
              <a:rPr lang="es-ES" sz="2000" b="1" dirty="0"/>
              <a:t> su </a:t>
            </a:r>
            <a:r>
              <a:rPr lang="es-ES" sz="2000" b="1" dirty="0" err="1"/>
              <a:t>pronašli</a:t>
            </a:r>
            <a:r>
              <a:rPr lang="es-ES" sz="2000" b="1" dirty="0"/>
              <a:t> </a:t>
            </a:r>
            <a:r>
              <a:rPr lang="es-ES" sz="2000" b="1" dirty="0" err="1"/>
              <a:t>mjesto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bogoslužje</a:t>
            </a:r>
            <a:r>
              <a:rPr lang="es-ES" sz="2000" b="1" dirty="0"/>
              <a:t> i tamo </a:t>
            </a:r>
            <a:r>
              <a:rPr lang="es-ES" sz="2000" b="1" dirty="0" err="1"/>
              <a:t>propovijedali</a:t>
            </a:r>
            <a:r>
              <a:rPr lang="es-ES" sz="2000" b="1" dirty="0"/>
              <a:t> </a:t>
            </a:r>
            <a:r>
              <a:rPr lang="es-ES" sz="2000" b="1" dirty="0" err="1"/>
              <a:t>okupljenim</a:t>
            </a:r>
            <a:r>
              <a:rPr lang="es-ES" sz="2000" b="1" dirty="0"/>
              <a:t> </a:t>
            </a:r>
            <a:r>
              <a:rPr lang="es-ES" sz="2000" b="1" dirty="0" err="1"/>
              <a:t>ženama</a:t>
            </a:r>
            <a:r>
              <a:rPr lang="es-ES" sz="2000" b="1" dirty="0"/>
              <a:t>.—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13.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0" y="3121223"/>
            <a:ext cx="50342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</a:t>
            </a:r>
            <a:r>
              <a:rPr lang="es-ES" sz="2000" b="1" dirty="0" err="1"/>
              <a:t>neprijatelj</a:t>
            </a:r>
            <a:r>
              <a:rPr lang="es-ES" sz="2000" b="1" dirty="0"/>
              <a:t> nije </a:t>
            </a:r>
            <a:r>
              <a:rPr lang="es-ES" sz="2000" b="1" dirty="0" err="1"/>
              <a:t>stajao</a:t>
            </a:r>
            <a:r>
              <a:rPr lang="es-ES" sz="2000" b="1" dirty="0"/>
              <a:t> </a:t>
            </a:r>
            <a:r>
              <a:rPr lang="es-ES" sz="2000" b="1" dirty="0" err="1"/>
              <a:t>mirno</a:t>
            </a:r>
            <a:r>
              <a:rPr lang="es-ES" sz="2000" b="1" dirty="0"/>
              <a:t>.</a:t>
            </a:r>
            <a:r>
              <a:rPr lang="hr-HR" sz="2000" b="1" dirty="0"/>
              <a:t>Nagovarao</a:t>
            </a:r>
            <a:r>
              <a:rPr lang="es-ES" sz="2000" b="1" dirty="0"/>
              <a:t> je </a:t>
            </a:r>
            <a:r>
              <a:rPr lang="hr-HR" sz="2000" b="1" dirty="0"/>
              <a:t>jednu ropkinju sa vračarskim duhom </a:t>
            </a:r>
            <a:r>
              <a:rPr lang="es-ES" sz="2000" b="1" dirty="0"/>
              <a:t> da se </a:t>
            </a:r>
            <a:r>
              <a:rPr lang="es-ES" sz="2000" b="1" dirty="0" err="1"/>
              <a:t>pretvara</a:t>
            </a:r>
            <a:r>
              <a:rPr lang="es-ES" sz="2000" b="1" dirty="0"/>
              <a:t> da </a:t>
            </a:r>
            <a:r>
              <a:rPr lang="es-ES" sz="2000" b="1" dirty="0" err="1"/>
              <a:t>podržava</a:t>
            </a:r>
            <a:r>
              <a:rPr lang="es-ES" sz="2000" b="1" dirty="0"/>
              <a:t> </a:t>
            </a:r>
            <a:r>
              <a:rPr lang="es-ES" sz="2000" b="1" dirty="0" err="1"/>
              <a:t>Pavla</a:t>
            </a:r>
            <a:r>
              <a:rPr lang="es-ES" sz="2000" b="1" dirty="0"/>
              <a:t> i </a:t>
            </a:r>
            <a:r>
              <a:rPr lang="hr-HR" sz="2000" b="1" dirty="0"/>
              <a:t>tako </a:t>
            </a:r>
            <a:r>
              <a:rPr lang="es-ES" sz="2000" b="1" dirty="0" err="1"/>
              <a:t>zbuni</a:t>
            </a:r>
            <a:r>
              <a:rPr lang="es-ES" sz="2000" b="1" dirty="0"/>
              <a:t> </a:t>
            </a:r>
            <a:r>
              <a:rPr lang="es-ES" sz="2000" b="1" dirty="0" err="1"/>
              <a:t>ljude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16</a:t>
            </a:r>
            <a:r>
              <a:rPr lang="hr-HR" sz="2000" b="1" dirty="0"/>
              <a:t>.</a:t>
            </a:r>
            <a:r>
              <a:rPr lang="es-ES" sz="2000" b="1" dirty="0"/>
              <a:t>17). </a:t>
            </a:r>
            <a:r>
              <a:rPr lang="es-ES" sz="2000" b="1" dirty="0" err="1"/>
              <a:t>Kad</a:t>
            </a:r>
            <a:r>
              <a:rPr lang="es-ES" sz="2000" b="1" dirty="0"/>
              <a:t> je </a:t>
            </a:r>
            <a:r>
              <a:rPr lang="es-ES" sz="2000" b="1" dirty="0" err="1"/>
              <a:t>djevojka</a:t>
            </a:r>
            <a:r>
              <a:rPr lang="hr-HR" sz="2000" b="1" dirty="0"/>
              <a:t> bila</a:t>
            </a:r>
            <a:r>
              <a:rPr lang="es-ES" sz="2000" b="1" dirty="0"/>
              <a:t> </a:t>
            </a:r>
            <a:r>
              <a:rPr lang="hr-HR" sz="2000" b="1" dirty="0"/>
              <a:t>oslobođena duha</a:t>
            </a:r>
            <a:r>
              <a:rPr lang="es-ES" sz="2000" b="1" dirty="0"/>
              <a:t>, </a:t>
            </a:r>
            <a:r>
              <a:rPr lang="es-ES" sz="2000" b="1" dirty="0" err="1"/>
              <a:t>počeli</a:t>
            </a:r>
            <a:r>
              <a:rPr lang="es-ES" sz="2000" b="1" dirty="0"/>
              <a:t> su </a:t>
            </a:r>
            <a:r>
              <a:rPr lang="es-ES" sz="2000" b="1" dirty="0" err="1"/>
              <a:t>problemi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Pavla</a:t>
            </a:r>
            <a:r>
              <a:rPr lang="es-ES" sz="2000" b="1" dirty="0"/>
              <a:t> i </a:t>
            </a:r>
            <a:r>
              <a:rPr lang="es-ES" sz="2000" b="1" dirty="0" err="1"/>
              <a:t>Silu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6" y="2413337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tog</a:t>
            </a:r>
            <a:r>
              <a:rPr lang="es-ES" sz="2000" b="1" dirty="0"/>
              <a:t> </a:t>
            </a:r>
            <a:r>
              <a:rPr lang="es-ES" sz="2000" b="1" dirty="0" err="1"/>
              <a:t>susreta</a:t>
            </a:r>
            <a:r>
              <a:rPr lang="es-ES" sz="2000" b="1" dirty="0"/>
              <a:t> </a:t>
            </a:r>
            <a:r>
              <a:rPr lang="es-ES" sz="2000" b="1" dirty="0" err="1"/>
              <a:t>proizašla</a:t>
            </a:r>
            <a:r>
              <a:rPr lang="es-ES" sz="2000" b="1" dirty="0"/>
              <a:t> je </a:t>
            </a:r>
            <a:r>
              <a:rPr lang="es-ES" sz="2000" b="1" dirty="0" err="1"/>
              <a:t>prva</a:t>
            </a:r>
            <a:r>
              <a:rPr lang="es-ES" sz="2000" b="1" dirty="0"/>
              <a:t> </a:t>
            </a:r>
            <a:r>
              <a:rPr lang="es-ES" sz="2000" b="1" dirty="0" err="1"/>
              <a:t>europska</a:t>
            </a:r>
            <a:r>
              <a:rPr lang="es-ES" sz="2000" b="1" dirty="0"/>
              <a:t> </a:t>
            </a:r>
            <a:r>
              <a:rPr lang="es-ES" sz="2000" b="1" dirty="0" err="1"/>
              <a:t>obraćenica</a:t>
            </a:r>
            <a:r>
              <a:rPr lang="es-ES" sz="2000" b="1" dirty="0"/>
              <a:t>: </a:t>
            </a:r>
            <a:r>
              <a:rPr lang="es-ES" sz="2000" b="1" dirty="0" err="1"/>
              <a:t>Lidi</a:t>
            </a:r>
            <a:r>
              <a:rPr lang="hr-HR" sz="2000" b="1" dirty="0"/>
              <a:t>j</a:t>
            </a:r>
            <a:r>
              <a:rPr lang="es-ES" sz="2000" b="1" dirty="0"/>
              <a:t>a. </a:t>
            </a:r>
            <a:r>
              <a:rPr lang="es-ES" sz="2000" b="1" dirty="0" err="1"/>
              <a:t>Krštena</a:t>
            </a:r>
            <a:r>
              <a:rPr lang="es-ES" sz="2000" b="1" dirty="0"/>
              <a:t> je, </a:t>
            </a:r>
            <a:r>
              <a:rPr lang="es-ES" sz="2000" b="1" dirty="0" err="1"/>
              <a:t>zajedno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svojom</a:t>
            </a:r>
            <a:r>
              <a:rPr lang="es-ES" sz="2000" b="1" dirty="0"/>
              <a:t> </a:t>
            </a:r>
            <a:r>
              <a:rPr lang="es-ES" sz="2000" b="1" dirty="0" err="1"/>
              <a:t>cijelom</a:t>
            </a:r>
            <a:r>
              <a:rPr lang="es-ES" sz="2000" b="1" dirty="0"/>
              <a:t> </a:t>
            </a:r>
            <a:r>
              <a:rPr lang="es-ES" sz="2000" b="1" dirty="0" err="1"/>
              <a:t>obitelji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14</a:t>
            </a:r>
            <a:r>
              <a:rPr lang="hr-HR" sz="2000" b="1" dirty="0"/>
              <a:t>.</a:t>
            </a:r>
            <a:r>
              <a:rPr lang="es-ES" sz="2000" b="1" dirty="0"/>
              <a:t>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0" y="5063189"/>
            <a:ext cx="50735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Posljedica</a:t>
            </a:r>
            <a:r>
              <a:rPr lang="hr-HR" sz="2000" b="1" dirty="0"/>
              <a:t> njihovog propovijedanja bilo je</a:t>
            </a:r>
            <a:r>
              <a:rPr lang="es-ES" sz="2000" b="1" dirty="0"/>
              <a:t> </a:t>
            </a:r>
            <a:r>
              <a:rPr lang="es-ES" sz="2000" b="1" dirty="0" err="1"/>
              <a:t>obraćenje</a:t>
            </a:r>
            <a:r>
              <a:rPr lang="es-ES" sz="2000" b="1" dirty="0"/>
              <a:t> </a:t>
            </a:r>
            <a:r>
              <a:rPr lang="es-ES" sz="2000" b="1" dirty="0" err="1"/>
              <a:t>tamničara</a:t>
            </a:r>
            <a:r>
              <a:rPr lang="es-ES" sz="2000" b="1" dirty="0"/>
              <a:t> i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obitelji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25-33). Nema </a:t>
            </a:r>
            <a:r>
              <a:rPr lang="es-ES" sz="2000" b="1" dirty="0" err="1"/>
              <a:t>sumnje</a:t>
            </a:r>
            <a:r>
              <a:rPr lang="es-ES" sz="2000" b="1" dirty="0"/>
              <a:t> da je </a:t>
            </a:r>
            <a:r>
              <a:rPr lang="hr-HR" sz="2000" b="1" dirty="0"/>
              <a:t>E</a:t>
            </a:r>
            <a:r>
              <a:rPr lang="es-ES" sz="2000" b="1" dirty="0" err="1"/>
              <a:t>vanđelje</a:t>
            </a:r>
            <a:r>
              <a:rPr lang="es-ES" sz="2000" b="1" dirty="0"/>
              <a:t> u </a:t>
            </a:r>
            <a:r>
              <a:rPr lang="es-ES" sz="2000" b="1" dirty="0" err="1"/>
              <a:t>Europu</a:t>
            </a:r>
            <a:r>
              <a:rPr lang="es-ES" sz="2000" b="1" dirty="0"/>
              <a:t> </a:t>
            </a:r>
            <a:r>
              <a:rPr lang="es-ES" sz="2000" b="1" dirty="0" err="1"/>
              <a:t>ušlo</a:t>
            </a:r>
            <a:r>
              <a:rPr lang="es-ES" sz="2000" b="1" dirty="0"/>
              <a:t> </a:t>
            </a:r>
            <a:r>
              <a:rPr lang="es-ES" sz="2000" b="1" dirty="0" err="1"/>
              <a:t>snagom</a:t>
            </a:r>
            <a:r>
              <a:rPr lang="es-ES" sz="2000" b="1" dirty="0"/>
              <a:t> i </a:t>
            </a:r>
            <a:r>
              <a:rPr lang="es-ES" sz="2000" b="1" dirty="0" err="1"/>
              <a:t>vodstvom</a:t>
            </a:r>
            <a:r>
              <a:rPr lang="es-ES" sz="2000" b="1" dirty="0"/>
              <a:t> </a:t>
            </a:r>
            <a:r>
              <a:rPr lang="es-ES" sz="2000" b="1" dirty="0" err="1"/>
              <a:t>Duha</a:t>
            </a:r>
            <a:r>
              <a:rPr lang="es-ES" sz="2000" b="1" dirty="0"/>
              <a:t> </a:t>
            </a:r>
            <a:r>
              <a:rPr lang="es-ES" sz="2000" b="1" dirty="0" err="1"/>
              <a:t>Svetoga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9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POVIJEST </a:t>
            </a:r>
            <a:r>
              <a:rPr lang="hr-HR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KOLOSE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AB3B39"/>
                </a:solidFill>
                <a:latin typeface="Comic Sans MS" panose="030F0702030302020204" pitchFamily="66" charset="0"/>
              </a:rPr>
              <a:t>U to vas je poućio Epafra,  ljubljeni naš drug u službi. On nas vjerno zastupa kao službenik Kristov.</a:t>
            </a:r>
            <a:r>
              <a:rPr lang="es-E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 1</a:t>
            </a:r>
            <a:r>
              <a:rPr lang="hr-HR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10996"/>
            <a:ext cx="5289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</a:t>
            </a:r>
            <a:r>
              <a:rPr lang="hr-HR" sz="2000" b="1" dirty="0"/>
              <a:t>p</a:t>
            </a:r>
            <a:r>
              <a:rPr lang="es-ES" sz="2000" b="1" dirty="0"/>
              <a:t>afra je bio </a:t>
            </a:r>
            <a:r>
              <a:rPr lang="es-ES" sz="2000" b="1" dirty="0" err="1"/>
              <a:t>Pavlov</a:t>
            </a:r>
            <a:r>
              <a:rPr lang="es-ES" sz="2000" b="1" dirty="0"/>
              <a:t> </a:t>
            </a:r>
            <a:r>
              <a:rPr lang="es-ES" sz="2000" b="1" dirty="0" err="1"/>
              <a:t>pratitelj</a:t>
            </a:r>
            <a:r>
              <a:rPr lang="es-ES" sz="2000" b="1" dirty="0"/>
              <a:t> </a:t>
            </a: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njegova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 u </a:t>
            </a:r>
            <a:r>
              <a:rPr lang="es-ES" sz="2000" b="1" dirty="0" err="1"/>
              <a:t>Rimu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m. 23). </a:t>
            </a:r>
            <a:r>
              <a:rPr lang="es-ES" sz="2000" b="1" dirty="0" err="1"/>
              <a:t>Rođen</a:t>
            </a:r>
            <a:r>
              <a:rPr lang="es-ES" sz="2000" b="1" dirty="0"/>
              <a:t> u </a:t>
            </a:r>
            <a:r>
              <a:rPr lang="es-ES" sz="2000" b="1" dirty="0" err="1"/>
              <a:t>Kolosima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4,12), </a:t>
            </a:r>
            <a:r>
              <a:rPr lang="es-ES" sz="2000" b="1" dirty="0" err="1"/>
              <a:t>on</a:t>
            </a:r>
            <a:r>
              <a:rPr lang="es-ES" sz="2000" b="1" dirty="0"/>
              <a:t> je bio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uveo</a:t>
            </a:r>
            <a:r>
              <a:rPr lang="es-ES" sz="2000" b="1" dirty="0"/>
              <a:t> </a:t>
            </a:r>
            <a:r>
              <a:rPr lang="hr-HR" sz="2000" b="1" dirty="0"/>
              <a:t>E</a:t>
            </a:r>
            <a:r>
              <a:rPr lang="es-ES" sz="2000" b="1" dirty="0" err="1"/>
              <a:t>vanđelje</a:t>
            </a:r>
            <a:r>
              <a:rPr lang="es-ES" sz="2000" b="1" dirty="0"/>
              <a:t> u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1,7).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7" y="1389653"/>
            <a:ext cx="3177320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8" y="3210539"/>
            <a:ext cx="3177323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5" y="5031426"/>
            <a:ext cx="3177321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699819"/>
            <a:ext cx="5427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Jedan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Filemonovih</a:t>
            </a:r>
            <a:r>
              <a:rPr lang="es-ES" sz="2000" b="1" dirty="0"/>
              <a:t> </a:t>
            </a:r>
            <a:r>
              <a:rPr lang="es-ES" sz="2000" b="1" dirty="0" err="1"/>
              <a:t>robova</a:t>
            </a:r>
            <a:r>
              <a:rPr lang="es-ES" sz="2000" b="1" dirty="0"/>
              <a:t>, </a:t>
            </a:r>
            <a:r>
              <a:rPr lang="es-ES" sz="2000" b="1" dirty="0" err="1"/>
              <a:t>Onesim</a:t>
            </a:r>
            <a:r>
              <a:rPr lang="es-ES" sz="2000" b="1" dirty="0"/>
              <a:t>,</a:t>
            </a:r>
            <a:r>
              <a:rPr lang="hr-HR" sz="2000" b="1" dirty="0"/>
              <a:t> pobje-</a:t>
            </a:r>
            <a:r>
              <a:rPr lang="es-ES" sz="2000" b="1" dirty="0"/>
              <a:t> </a:t>
            </a:r>
            <a:r>
              <a:rPr lang="es-ES" sz="2000" b="1" dirty="0" err="1"/>
              <a:t>gao</a:t>
            </a:r>
            <a:r>
              <a:rPr lang="es-ES" sz="2000" b="1" dirty="0"/>
              <a:t> je u </a:t>
            </a:r>
            <a:r>
              <a:rPr lang="es-ES" sz="2000" b="1" dirty="0" err="1"/>
              <a:t>Rim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prihvatio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</a:t>
            </a:r>
            <a:r>
              <a:rPr lang="es-ES" sz="2000" b="1" dirty="0" err="1"/>
              <a:t>Pavla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</a:t>
            </a:r>
            <a:r>
              <a:rPr lang="hr-HR" sz="2000" b="1" dirty="0"/>
              <a:t>.</a:t>
            </a:r>
            <a:r>
              <a:rPr lang="es-ES" sz="2000" b="1" dirty="0"/>
              <a:t> 10</a:t>
            </a:r>
            <a:r>
              <a:rPr lang="hr-HR" sz="2000" b="1" dirty="0"/>
              <a:t>.</a:t>
            </a:r>
            <a:r>
              <a:rPr lang="es-ES" sz="2000" b="1" dirty="0"/>
              <a:t>11). </a:t>
            </a:r>
            <a:r>
              <a:rPr lang="es-ES" sz="2000" b="1" dirty="0" err="1"/>
              <a:t>Vraćajući</a:t>
            </a:r>
            <a:r>
              <a:rPr lang="es-ES" sz="2000" b="1" dirty="0"/>
              <a:t> </a:t>
            </a:r>
            <a:r>
              <a:rPr lang="es-ES" sz="2000" b="1" dirty="0" err="1"/>
              <a:t>Onesima</a:t>
            </a:r>
            <a:r>
              <a:rPr lang="hr-HR" sz="2000" b="1" dirty="0"/>
              <a:t> nje- </a:t>
            </a:r>
            <a:r>
              <a:rPr lang="es-ES" sz="2000" b="1" dirty="0" err="1"/>
              <a:t>govom</a:t>
            </a:r>
            <a:r>
              <a:rPr lang="es-ES" sz="2000" b="1" dirty="0"/>
              <a:t> </a:t>
            </a:r>
            <a:r>
              <a:rPr lang="es-ES" sz="2000" b="1" dirty="0" err="1"/>
              <a:t>gospodaru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</a:t>
            </a:r>
            <a:r>
              <a:rPr lang="es-ES" sz="2000" b="1" dirty="0" err="1"/>
              <a:t>kakav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odnos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gospodara</a:t>
            </a:r>
            <a:r>
              <a:rPr lang="es-ES" sz="2000" b="1" dirty="0"/>
              <a:t> i </a:t>
            </a:r>
            <a:r>
              <a:rPr lang="es-ES" sz="2000" b="1" dirty="0" err="1"/>
              <a:t>robova</a:t>
            </a:r>
            <a:r>
              <a:rPr lang="es-ES" sz="2000" b="1" dirty="0"/>
              <a:t>, </a:t>
            </a:r>
            <a:r>
              <a:rPr lang="es-ES" sz="2000" b="1" dirty="0" err="1"/>
              <a:t>odnosno</a:t>
            </a:r>
            <a:r>
              <a:rPr lang="es-ES" sz="2000" b="1" dirty="0"/>
              <a:t> </a:t>
            </a:r>
            <a:r>
              <a:rPr lang="es-ES" sz="2000" b="1" dirty="0" err="1"/>
              <a:t>poglavara</a:t>
            </a:r>
            <a:r>
              <a:rPr lang="es-ES" sz="2000" b="1" dirty="0"/>
              <a:t> i </a:t>
            </a:r>
            <a:r>
              <a:rPr lang="es-ES" sz="2000" b="1" dirty="0" err="1"/>
              <a:t>podređenih</a:t>
            </a:r>
            <a:r>
              <a:rPr lang="es-ES" sz="2000" b="1" dirty="0"/>
              <a:t>, </a:t>
            </a:r>
            <a:r>
              <a:rPr lang="es-ES" sz="2000" b="1" dirty="0" err="1"/>
              <a:t>trebao</a:t>
            </a:r>
            <a:r>
              <a:rPr lang="es-ES" sz="2000" b="1" dirty="0"/>
              <a:t> </a:t>
            </a:r>
            <a:r>
              <a:rPr lang="es-ES" sz="2000" b="1" dirty="0" err="1"/>
              <a:t>izgledati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m.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533389"/>
            <a:ext cx="52891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Kolos</a:t>
            </a:r>
            <a:r>
              <a:rPr lang="hr-HR" sz="2000" b="1" dirty="0"/>
              <a:t>a </a:t>
            </a:r>
            <a:r>
              <a:rPr lang="es-ES" sz="2000" b="1" dirty="0"/>
              <a:t>je </a:t>
            </a:r>
            <a:r>
              <a:rPr lang="es-ES" sz="2000" b="1" dirty="0" err="1"/>
              <a:t>bi</a:t>
            </a:r>
            <a:r>
              <a:rPr lang="hr-HR" sz="2000" b="1" dirty="0"/>
              <a:t>o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 u </a:t>
            </a:r>
            <a:r>
              <a:rPr lang="es-ES" sz="2000" b="1" dirty="0" err="1"/>
              <a:t>pokrajini</a:t>
            </a:r>
            <a:r>
              <a:rPr lang="es-ES" sz="2000" b="1" dirty="0"/>
              <a:t> </a:t>
            </a:r>
            <a:r>
              <a:rPr lang="es-ES" sz="2000" b="1" dirty="0" err="1"/>
              <a:t>Frigij</a:t>
            </a:r>
            <a:r>
              <a:rPr lang="hr-HR" sz="2000" b="1" dirty="0"/>
              <a:t>i</a:t>
            </a:r>
            <a:r>
              <a:rPr lang="es-ES" sz="2000" b="1" dirty="0"/>
              <a:t>, </a:t>
            </a:r>
            <a:r>
              <a:rPr lang="es-ES" sz="2000" b="1" dirty="0" err="1"/>
              <a:t>blizu</a:t>
            </a:r>
            <a:r>
              <a:rPr lang="es-ES" sz="2000" b="1" dirty="0"/>
              <a:t> </a:t>
            </a:r>
            <a:r>
              <a:rPr lang="es-ES" sz="2000" b="1" dirty="0" err="1"/>
              <a:t>Laodi</a:t>
            </a:r>
            <a:r>
              <a:rPr lang="hr-HR" sz="2000" b="1" dirty="0"/>
              <a:t>c</a:t>
            </a:r>
            <a:r>
              <a:rPr lang="es-ES" sz="2000" b="1" dirty="0"/>
              <a:t>eje i H</a:t>
            </a:r>
            <a:r>
              <a:rPr lang="hr-HR" sz="2000" b="1" dirty="0"/>
              <a:t>ije</a:t>
            </a:r>
            <a:r>
              <a:rPr lang="es-ES" sz="2000" b="1" dirty="0"/>
              <a:t>r</a:t>
            </a:r>
            <a:r>
              <a:rPr lang="hr-HR" sz="2000" b="1" dirty="0"/>
              <a:t>o</a:t>
            </a:r>
            <a:r>
              <a:rPr lang="es-ES" sz="2000" b="1" dirty="0" err="1"/>
              <a:t>polisa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es-ES" sz="2000" b="1" dirty="0" err="1"/>
              <a:t>propovijedao</a:t>
            </a:r>
            <a:r>
              <a:rPr lang="es-ES" sz="2000" b="1" dirty="0"/>
              <a:t> E</a:t>
            </a:r>
            <a:r>
              <a:rPr lang="hr-HR" sz="2000" b="1" dirty="0"/>
              <a:t>p</a:t>
            </a:r>
            <a:r>
              <a:rPr lang="es-ES" sz="2000" b="1" dirty="0"/>
              <a:t>afra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13). U </a:t>
            </a:r>
            <a:r>
              <a:rPr lang="es-ES" sz="2000" b="1" dirty="0" err="1"/>
              <a:t>nj</a:t>
            </a:r>
            <a:r>
              <a:rPr lang="hr-HR" sz="2000" b="1" dirty="0"/>
              <a:t>emu</a:t>
            </a:r>
            <a:r>
              <a:rPr lang="es-ES" sz="2000" b="1" dirty="0"/>
              <a:t> je </a:t>
            </a:r>
            <a:r>
              <a:rPr lang="es-ES" sz="2000" b="1" dirty="0" err="1"/>
              <a:t>živjela</a:t>
            </a:r>
            <a:r>
              <a:rPr lang="es-ES" sz="2000" b="1" dirty="0"/>
              <a:t> </a:t>
            </a:r>
            <a:r>
              <a:rPr lang="es-ES" sz="2000" b="1" dirty="0" err="1"/>
              <a:t>velika</a:t>
            </a:r>
            <a:r>
              <a:rPr lang="es-ES" sz="2000" b="1" dirty="0"/>
              <a:t> </a:t>
            </a:r>
            <a:r>
              <a:rPr lang="es-ES" sz="2000" b="1" dirty="0" err="1"/>
              <a:t>židovska</a:t>
            </a:r>
            <a:r>
              <a:rPr lang="es-ES" sz="2000" b="1" dirty="0"/>
              <a:t> </a:t>
            </a:r>
            <a:r>
              <a:rPr lang="es-ES" sz="2000" b="1" dirty="0" err="1"/>
              <a:t>zajednica</a:t>
            </a:r>
            <a:r>
              <a:rPr lang="es-ES" sz="2000" b="1" dirty="0"/>
              <a:t>. Jedan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najvažnijih</a:t>
            </a:r>
            <a:r>
              <a:rPr lang="es-ES" sz="2000" b="1" dirty="0"/>
              <a:t> </a:t>
            </a:r>
            <a:r>
              <a:rPr lang="es-ES" sz="2000" b="1" dirty="0" err="1"/>
              <a:t>Židova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tamo </a:t>
            </a:r>
            <a:r>
              <a:rPr lang="es-ES" sz="2000" b="1" dirty="0" err="1"/>
              <a:t>živjeli</a:t>
            </a:r>
            <a:r>
              <a:rPr lang="es-ES" sz="2000" b="1" dirty="0"/>
              <a:t> bio je </a:t>
            </a:r>
            <a:r>
              <a:rPr lang="es-ES" sz="2000" b="1" dirty="0" err="1"/>
              <a:t>Filemon</a:t>
            </a:r>
            <a:r>
              <a:rPr lang="es-ES" sz="2000" b="1" dirty="0"/>
              <a:t>, </a:t>
            </a:r>
            <a:r>
              <a:rPr lang="es-ES" sz="2000" b="1" dirty="0" err="1"/>
              <a:t>Pavlov</a:t>
            </a:r>
            <a:r>
              <a:rPr lang="es-ES" sz="2000" b="1" dirty="0"/>
              <a:t> </a:t>
            </a:r>
            <a:r>
              <a:rPr lang="es-ES" sz="2000" b="1" dirty="0" err="1"/>
              <a:t>suradnik</a:t>
            </a:r>
            <a:r>
              <a:rPr lang="es-ES" sz="2000" b="1" dirty="0"/>
              <a:t>, u </a:t>
            </a:r>
            <a:r>
              <a:rPr lang="es-ES" sz="2000" b="1" dirty="0" err="1"/>
              <a:t>čijoj</a:t>
            </a:r>
            <a:r>
              <a:rPr lang="es-ES" sz="2000" b="1" dirty="0"/>
              <a:t> se </a:t>
            </a:r>
            <a:r>
              <a:rPr lang="es-ES" sz="2000" b="1" dirty="0" err="1"/>
              <a:t>kući</a:t>
            </a:r>
            <a:r>
              <a:rPr lang="es-ES" sz="2000" b="1" dirty="0"/>
              <a:t> </a:t>
            </a:r>
            <a:r>
              <a:rPr lang="hr-HR" sz="2000" b="1" dirty="0"/>
              <a:t>sastaj</a:t>
            </a:r>
            <a:r>
              <a:rPr lang="es-ES" sz="2000" b="1" dirty="0"/>
              <a:t>ala </a:t>
            </a:r>
            <a:r>
              <a:rPr lang="es-ES" sz="2000" b="1" dirty="0" err="1"/>
              <a:t>crkva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m. 1</a:t>
            </a:r>
            <a:r>
              <a:rPr lang="hr-HR" sz="2000" b="1" dirty="0"/>
              <a:t>.</a:t>
            </a:r>
            <a:r>
              <a:rPr lang="es-ES" sz="2000" b="1" dirty="0"/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5692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CRKVE FILIP</a:t>
            </a:r>
            <a:r>
              <a:rPr lang="hr-HR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KOLOSA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Pavao i Timotej, sluge Krista Isusa, svim svetima u Kristu Isusu, koji su u Filipima s Ndglednicima i pomoćnicima.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</a:t>
            </a:r>
            <a:r>
              <a:rPr lang="hr-H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ljanima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069259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zatvora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zahvaljuje</a:t>
            </a:r>
            <a:r>
              <a:rPr lang="es-ES" sz="2000" b="1" dirty="0"/>
              <a:t> </a:t>
            </a:r>
            <a:r>
              <a:rPr lang="es-ES" sz="2000" b="1" dirty="0" err="1"/>
              <a:t>Filipljanima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pomoći</a:t>
            </a:r>
            <a:r>
              <a:rPr lang="es-ES" sz="2000" b="1" dirty="0"/>
              <a:t> </a:t>
            </a:r>
            <a:r>
              <a:rPr lang="hr-HR" sz="2000" b="1" dirty="0"/>
              <a:t>        </a:t>
            </a:r>
            <a:r>
              <a:rPr lang="es-ES" sz="2000" b="1" dirty="0"/>
              <a:t>(Fil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030633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232771" y="6022912"/>
            <a:ext cx="6959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Kološanima</a:t>
            </a:r>
            <a:r>
              <a:rPr lang="es-ES" sz="2000" b="1" dirty="0"/>
              <a:t> </a:t>
            </a:r>
            <a:r>
              <a:rPr lang="es-ES" sz="2000" b="1" dirty="0" err="1"/>
              <a:t>šalje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hr-HR" sz="2000" b="1" dirty="0"/>
              <a:t>suradnik</a:t>
            </a:r>
            <a:r>
              <a:rPr lang="es-ES" sz="2000" b="1" dirty="0"/>
              <a:t>e da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utješe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7-9).</a:t>
            </a:r>
          </a:p>
        </p:txBody>
      </p:sp>
    </p:spTree>
    <p:extLst>
      <p:ext uri="{BB962C8B-B14F-4D97-AF65-F5344CB8AC3E}">
        <p14:creationId xmlns:p14="http://schemas.microsoft.com/office/powerpoint/2010/main" val="42733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Razmislite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trenutak</a:t>
            </a:r>
            <a:r>
              <a:rPr lang="es-ES" sz="2600" b="1" dirty="0">
                <a:latin typeface="Constantia" panose="02030602050306030303" pitchFamily="18" charset="0"/>
              </a:rPr>
              <a:t> o </a:t>
            </a:r>
            <a:r>
              <a:rPr lang="es-ES" sz="2600" b="1" dirty="0" err="1">
                <a:latin typeface="Constantia" panose="02030602050306030303" pitchFamily="18" charset="0"/>
              </a:rPr>
              <a:t>Pa</a:t>
            </a:r>
            <a:r>
              <a:rPr lang="hr-HR" sz="2600" b="1" dirty="0">
                <a:latin typeface="Constantia" panose="02030602050306030303" pitchFamily="18" charset="0"/>
              </a:rPr>
              <a:t>v</a:t>
            </a:r>
            <a:r>
              <a:rPr lang="es-ES" sz="2600" b="1" dirty="0" err="1">
                <a:latin typeface="Constantia" panose="02030602050306030303" pitchFamily="18" charset="0"/>
              </a:rPr>
              <a:t>lovom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iskustvu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Apostol</a:t>
            </a:r>
            <a:r>
              <a:rPr lang="es-ES" sz="2600" b="1" dirty="0">
                <a:latin typeface="Constantia" panose="02030602050306030303" pitchFamily="18" charset="0"/>
              </a:rPr>
              <a:t> je bio </a:t>
            </a:r>
            <a:r>
              <a:rPr lang="es-ES" sz="2600" b="1" dirty="0" err="1">
                <a:latin typeface="Constantia" panose="02030602050306030303" pitchFamily="18" charset="0"/>
              </a:rPr>
              <a:t>zatvoren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okovan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trenutku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kada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činilo</a:t>
            </a:r>
            <a:r>
              <a:rPr lang="es-ES" sz="2600" b="1" dirty="0">
                <a:latin typeface="Constantia" panose="02030602050306030303" pitchFamily="18" charset="0"/>
              </a:rPr>
              <a:t> da je </a:t>
            </a:r>
            <a:r>
              <a:rPr lang="es-ES" sz="2600" b="1" dirty="0" err="1">
                <a:latin typeface="Constantia" panose="02030602050306030303" pitchFamily="18" charset="0"/>
              </a:rPr>
              <a:t>njegov</a:t>
            </a:r>
            <a:r>
              <a:rPr lang="es-ES" sz="2600" b="1" dirty="0">
                <a:latin typeface="Constantia" panose="02030602050306030303" pitchFamily="18" charset="0"/>
              </a:rPr>
              <a:t> rad </a:t>
            </a:r>
            <a:r>
              <a:rPr lang="es-ES" sz="2600" b="1" dirty="0" err="1">
                <a:latin typeface="Constantia" panose="02030602050306030303" pitchFamily="18" charset="0"/>
              </a:rPr>
              <a:t>najpotrebniji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jačanje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hr-HR" sz="2600" b="1" dirty="0">
                <a:latin typeface="Constantia" panose="02030602050306030303" pitchFamily="18" charset="0"/>
              </a:rPr>
              <a:t>zbog </a:t>
            </a:r>
            <a:r>
              <a:rPr lang="es-ES" sz="2600" b="1" dirty="0" err="1">
                <a:latin typeface="Constantia" panose="02030602050306030303" pitchFamily="18" charset="0"/>
              </a:rPr>
              <a:t>patnje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progonjene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crkve</a:t>
            </a:r>
            <a:r>
              <a:rPr lang="es-ES" sz="2600" b="1" dirty="0">
                <a:latin typeface="Constantia" panose="02030602050306030303" pitchFamily="18" charset="0"/>
              </a:rPr>
              <a:t>. Ali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je bio </a:t>
            </a:r>
            <a:r>
              <a:rPr lang="es-ES" sz="2600" b="1" dirty="0" err="1">
                <a:latin typeface="Constantia" panose="02030602050306030303" pitchFamily="18" charset="0"/>
              </a:rPr>
              <a:t>trenutak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kad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Gospodin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djelovao</a:t>
            </a:r>
            <a:r>
              <a:rPr lang="es-ES" sz="2600" b="1" dirty="0">
                <a:latin typeface="Constantia" panose="02030602050306030303" pitchFamily="18" charset="0"/>
              </a:rPr>
              <a:t>, a </a:t>
            </a:r>
            <a:r>
              <a:rPr lang="es-ES" sz="2600" b="1" dirty="0" err="1">
                <a:latin typeface="Constantia" panose="02030602050306030303" pitchFamily="18" charset="0"/>
              </a:rPr>
              <a:t>pobjede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koje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ostvario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bile</a:t>
            </a:r>
            <a:r>
              <a:rPr lang="es-ES" sz="2600" b="1" dirty="0">
                <a:latin typeface="Constantia" panose="02030602050306030303" pitchFamily="18" charset="0"/>
              </a:rPr>
              <a:t> su </a:t>
            </a:r>
            <a:r>
              <a:rPr lang="es-ES" sz="2600" b="1" dirty="0" err="1">
                <a:latin typeface="Constantia" panose="02030602050306030303" pitchFamily="18" charset="0"/>
              </a:rPr>
              <a:t>dragocjene</a:t>
            </a:r>
            <a:r>
              <a:rPr lang="es-ES" sz="2600" b="1" dirty="0">
                <a:latin typeface="Constantia" panose="02030602050306030303" pitchFamily="18" charset="0"/>
              </a:rPr>
              <a:t>.
</a:t>
            </a:r>
            <a:r>
              <a:rPr lang="es-ES" sz="2600" b="1" dirty="0" err="1">
                <a:latin typeface="Constantia" panose="02030602050306030303" pitchFamily="18" charset="0"/>
              </a:rPr>
              <a:t>Kad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Pa</a:t>
            </a:r>
            <a:r>
              <a:rPr lang="hr-HR" sz="2600" b="1" dirty="0">
                <a:latin typeface="Constantia" panose="02030602050306030303" pitchFamily="18" charset="0"/>
              </a:rPr>
              <a:t>vao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očito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mogao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učiniti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manje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istina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pronašla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put</a:t>
            </a:r>
            <a:r>
              <a:rPr lang="es-ES" sz="2600" b="1" dirty="0">
                <a:latin typeface="Constantia" panose="02030602050306030303" pitchFamily="18" charset="0"/>
              </a:rPr>
              <a:t> do </a:t>
            </a:r>
            <a:r>
              <a:rPr lang="es-ES" sz="2600" b="1" dirty="0" err="1">
                <a:latin typeface="Constantia" panose="02030602050306030303" pitchFamily="18" charset="0"/>
              </a:rPr>
              <a:t>kraljevske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palače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Nisu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bile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Pavlove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veličanstvene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propovijedi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pred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izvanrednim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ljudima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već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njegovi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lanci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su </a:t>
            </a:r>
            <a:r>
              <a:rPr lang="es-ES" sz="2600" b="1" dirty="0" err="1">
                <a:latin typeface="Constantia" panose="02030602050306030303" pitchFamily="18" charset="0"/>
              </a:rPr>
              <a:t>privukli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njihovu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pažnju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Kroz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zatočeništvo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apostol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postao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osvajač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hr-HR" sz="2600" b="1" dirty="0">
                <a:latin typeface="Constantia" panose="02030602050306030303" pitchFamily="18" charset="0"/>
              </a:rPr>
              <a:t>za </a:t>
            </a:r>
            <a:r>
              <a:rPr lang="es-ES" sz="2600" b="1" dirty="0">
                <a:latin typeface="Constantia" panose="02030602050306030303" pitchFamily="18" charset="0"/>
              </a:rPr>
              <a:t>Krista. </a:t>
            </a:r>
            <a:r>
              <a:rPr lang="es-ES" sz="2600" b="1" dirty="0" err="1">
                <a:latin typeface="Constantia" panose="02030602050306030303" pitchFamily="18" charset="0"/>
              </a:rPr>
              <a:t>Strpljenje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poniznost</a:t>
            </a:r>
            <a:r>
              <a:rPr lang="es-ES" sz="2600" b="1" dirty="0">
                <a:latin typeface="Constantia" panose="02030602050306030303" pitchFamily="18" charset="0"/>
              </a:rPr>
              <a:t> s </a:t>
            </a:r>
            <a:r>
              <a:rPr lang="es-ES" sz="2600" b="1" dirty="0" err="1">
                <a:latin typeface="Constantia" panose="02030602050306030303" pitchFamily="18" charset="0"/>
              </a:rPr>
              <a:t>kojima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podvrgnuo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dugotrajnom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nepravednom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zatočeništvu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potaknuli</a:t>
            </a:r>
            <a:r>
              <a:rPr lang="es-ES" sz="2600" b="1" dirty="0">
                <a:latin typeface="Constantia" panose="02030602050306030303" pitchFamily="18" charset="0"/>
              </a:rPr>
              <a:t> su ove </a:t>
            </a:r>
            <a:r>
              <a:rPr lang="es-ES" sz="2600" b="1" dirty="0" err="1">
                <a:latin typeface="Constantia" panose="02030602050306030303" pitchFamily="18" charset="0"/>
              </a:rPr>
              <a:t>ljude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unatoč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hr-HR" sz="2600" b="1" dirty="0">
                <a:latin typeface="Constantia" panose="02030602050306030303" pitchFamily="18" charset="0"/>
              </a:rPr>
              <a:t>situaciji u kojoj se našao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apostol</a:t>
            </a:r>
            <a:r>
              <a:rPr lang="es-ES" sz="26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7279408" y="6519446"/>
            <a:ext cx="4755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s-ES" sz="1600" i="1" dirty="0"/>
              <a:t>R</a:t>
            </a:r>
            <a:r>
              <a:rPr lang="hr-HR" sz="1600" i="1" dirty="0"/>
              <a:t>azmišljanja o Isusu</a:t>
            </a:r>
            <a:r>
              <a:rPr lang="hr-HR" sz="1600" b="1" dirty="0"/>
              <a:t>, 10- prosinca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4388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0" y="3690642"/>
            <a:ext cx="122810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Ne smijemo precijeniti ni Pavlova zatočeništva (usporedi: Rim. 8,35; 1. Kor. 4,11–13; 2. Kor. 4,8.9; 6,4.5.9.10; 11,23–29; 12,10; Ef. 4,1). Pavlov život bio je daleko od lakog!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Treba duboko udahnuti da bi se cio prethodni spisak izgovorio bez pauze. A mi često bivamo obeshrabreni i zbog daleko manjih stvari. Ipak, iako lista Pavlovih stradanja oduzima dah, njegova nepokolebljiva postojanost u vjeri je još upečatljivija. On kaže: „Ali u svemu ovom sjajno pobjeđujemo po onome koji nas je ljubio“ (Rim. 8,37).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Pouka za ovaj tjedan ističe dvije glavne teme: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1. Pavlova stradanja radi 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vanđelja, a naročito njegova tamnovanja.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2. Pavlove strategije za što djelotvornije propovijedanje Evanđelja, čak i u najizazovnijim okolnostima.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50176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”Progonjen, ali ne i napušten”,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0" y="1676401"/>
            <a:ext cx="9289869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</a:t>
            </a:r>
            <a:r>
              <a:rPr lang="sr-Latn-ME" sz="2800" dirty="0">
                <a:solidFill>
                  <a:srgbClr val="FFFF99"/>
                </a:solidFill>
              </a:rPr>
              <a:t>Progonjen, ali ne i napušten</a:t>
            </a:r>
            <a:r>
              <a:rPr lang="hr-HR" sz="2800" dirty="0">
                <a:solidFill>
                  <a:srgbClr val="FFFF99"/>
                </a:solidFill>
              </a:rPr>
              <a:t>”, možemo koristiti iduć</a:t>
            </a:r>
            <a:r>
              <a:rPr lang="sr-Latn-RS" sz="2800" dirty="0">
                <a:solidFill>
                  <a:srgbClr val="FFFF99"/>
                </a:solidFill>
              </a:rPr>
              <a:t>i tjedan</a:t>
            </a:r>
            <a:r>
              <a:rPr lang="hr-HR" sz="2800" dirty="0">
                <a:solidFill>
                  <a:srgbClr val="FFFF99"/>
                </a:solidFill>
              </a:rPr>
              <a:t>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88277" y="2701682"/>
            <a:ext cx="11008803" cy="374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lang="hr-HR" sz="2000" b="1" dirty="0">
                <a:solidFill>
                  <a:srgbClr val="FF9900"/>
                </a:solidFill>
                <a:latin typeface="Arial"/>
                <a:cs typeface="Arial" charset="0"/>
              </a:rPr>
              <a:t>sk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Ef. 3,1 i Flm. 1.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značajan način na koji Pavao karakterizira svoje zatočeništvo?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Kor. 4,7-12.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nam otkriva kako je Pavao uspio pretrpjeti sve kušnje? Što je bio fokus njegovog života?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Kor. 6,3-7.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duhovne izvore je Pavao imao koji su mu pomogli suočiti se s tim poeškoćama?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Kor. 6,4.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mi kao laici ili svećenstvo, možemo se uvijek pokazati „kao sluge Božje”? Što to znači?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Pročitaj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Dela 9,16.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razum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ij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eti neke od Pavlovih nevolja? Pomaže li nam to razumijeti i neke od naših nevolja?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Flm. 1,15.16 i Kol. 4,9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 koji put u vezi s One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z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imom je Pavao podstjecao Filemona da ga slijedi?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ME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Dela 19,10 i 31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Tk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 je donio „Riječ Gospodina Isusa” u Kolosu? Kako se taj vjesnik obratio?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Filip. 3,1-3; Kol. 1,1.2.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su crkve u Filipi i Kolosi opisane i u čemu je značaj tog opisa?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Pročitaj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Filip.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4,4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„Radujte se uvijek.” Što to znači? Kako je to uopće moguće?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4444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608543" y="2050201"/>
            <a:ext cx="68877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800" dirty="0">
                <a:solidFill>
                  <a:srgbClr val="FFFF99"/>
                </a:solidFill>
                <a:latin typeface="Impact" pitchFamily="34" charset="0"/>
              </a:rPr>
              <a:t>Filipljanima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4,4: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62054" y="2809875"/>
            <a:ext cx="6538665" cy="12439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hr-HR" dirty="0"/>
              <a:t>Radujte se uvijek u Gospodinu! Ponovo kažem: radujte se!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2AA47F-6349-A6B6-4E5E-ECBAB1CA6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460" y="432556"/>
            <a:ext cx="4082540" cy="71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31414" y="3471226"/>
            <a:ext cx="3161962" cy="2899415"/>
            <a:chOff x="264" y="2249"/>
            <a:chExt cx="957" cy="1776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4" y="2249"/>
              <a:ext cx="947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b="1" dirty="0">
                  <a:solidFill>
                    <a:srgbClr val="000000"/>
                  </a:solidFill>
                </a:rPr>
                <a:t>Sj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ećate li se vašeg najtežeg posla kojeg ste ikada radili? Zar je taj posao stvarno bio pretežak? Niste li podigli ljestvicu očekivanja malo previsoko? Tko je bio problem, vaše </a:t>
              </a:r>
              <a:r>
                <a:rPr lang="hr-HR" sz="1200" b="1" dirty="0">
                  <a:solidFill>
                    <a:srgbClr val="000000"/>
                  </a:solidFill>
                </a:rPr>
                <a:t>shvać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anje posla koga ste radili ili oni koji su vam u tome pomaga- li? Ima onih koji bi zahvalili na takvom poslu i mirno se povukli. Ne zaboravite, Bog nikad ne daje posao a da ne pripre- mi snagu da ga obavimo. </a:t>
              </a:r>
              <a:r>
                <a:rPr lang="hr-HR" sz="1200" b="1" dirty="0">
                  <a:solidFill>
                    <a:srgbClr val="000000"/>
                  </a:solidFill>
                </a:rPr>
                <a:t>Je si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li spre-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man ispuniti </a:t>
              </a:r>
              <a:r>
                <a:rPr lang="hr-HR" sz="1200" b="1" dirty="0">
                  <a:solidFill>
                    <a:srgbClr val="000000"/>
                  </a:solidFill>
                </a:rPr>
                <a:t>K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ristov nalog?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16560" y="3967661"/>
            <a:ext cx="1853062" cy="2393897"/>
            <a:chOff x="2639" y="2358"/>
            <a:chExt cx="1028" cy="1683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08"/>
              <a:ext cx="915" cy="163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dvije tisuće godina od kada su ove knjige napisane, svijet u ko- </a:t>
              </a:r>
              <a:r>
                <a:rPr lang="sr-Latn-RS" sz="1050" b="1" dirty="0">
                  <a:solidFill>
                    <a:srgbClr val="000000"/>
                  </a:solidFill>
                </a:rPr>
                <a:t>jem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danas živimo, du-hovno gledano, ne ra- zlikuje se mnogo od onog svijeta. I mi sto- jimo na granici nebe- skog </a:t>
              </a:r>
              <a:r>
                <a:rPr lang="sr-Latn-RS" sz="1050" b="1" dirty="0">
                  <a:solidFill>
                    <a:srgbClr val="000000"/>
                  </a:solidFill>
                </a:rPr>
                <a:t>kraljev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stva pa ostaje pitanje: </a:t>
              </a:r>
              <a:r>
                <a:rPr lang="sr-Latn-RS" sz="1050" b="1" dirty="0">
                  <a:solidFill>
                    <a:srgbClr val="000000"/>
                  </a:solidFill>
                </a:rPr>
                <a:t>Hoćemo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17259" y="3576638"/>
            <a:ext cx="2402543" cy="2788192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17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Ovog tromjesečja bit ćemo za- okupljeni proučavanjem dvaju Pavlovih poslanica: Filipljanima i Kološanima. Obje imaju slične poruke: Jedino Isus može </a:t>
              </a:r>
              <a:r>
                <a:rPr lang="hr-HR" sz="1100" b="1" dirty="0">
                  <a:solidFill>
                    <a:srgbClr val="000000"/>
                  </a:solidFill>
                </a:rPr>
                <a:t>sjedi-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niti nebo i zemlju!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Događaji iz prošlosti sada tre baju biti opomena i izvor nezabo- ravnih pouka za nas </a:t>
              </a:r>
              <a:r>
                <a:rPr kumimoji="0" lang="sr-Latn-M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danas. Učimo od Pavla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makoliko okol- nosti bile drukčije, nalog je os- tao isti: „Ja te šaljem. Isus!”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704876" y="3782200"/>
            <a:ext cx="2944499" cy="2588442"/>
            <a:chOff x="3595" y="2256"/>
            <a:chExt cx="1733" cy="6962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95" y="2256"/>
              <a:ext cx="1733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5" y="2663"/>
              <a:ext cx="1733" cy="655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ovih poslanica izgleda ovako. Tromjesečje je podijeljeno u dvije slične tematske cijeline: 1. Prvih sedam </a:t>
              </a:r>
              <a:r>
                <a:rPr lang="sr-Latn-RS" sz="1200" b="1" dirty="0">
                  <a:solidFill>
                    <a:srgbClr val="000000"/>
                  </a:solidFill>
                </a:rPr>
                <a:t>tjedan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prou- čavat ćemo Poslanicu Filipljanima. 2. Sljedečih šest </a:t>
              </a:r>
              <a:r>
                <a:rPr lang="sr-Latn-ME" sz="1200" b="1" dirty="0">
                  <a:solidFill>
                    <a:srgbClr val="000000"/>
                  </a:solidFill>
                </a:rPr>
                <a:t>tjrdan</a:t>
              </a:r>
              <a:r>
                <a:rPr kumimoji="0" lang="sr-Latn-M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na redu je Poslanica Kološanima. 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Svaki tjedan obradit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ključnih događaja iz Pavlovog života. Božanski poziv se upućuje i nama danas: „Pazi na službu da je izvršavaš” (Kol. 4,17).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437029" y="3505200"/>
            <a:ext cx="3485215" cy="478424"/>
            <a:chOff x="206" y="1824"/>
            <a:chExt cx="1042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06" y="1824"/>
              <a:ext cx="104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27607" y="3505200"/>
            <a:ext cx="2392194" cy="478424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471092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51420" y="3505200"/>
            <a:ext cx="2997955" cy="478424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74182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425182616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88710" y="3753134"/>
            <a:ext cx="121032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Pav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se suočavao s mnogim nevoljama i stradanjima dok je širio Božju poruku spasenja. Osim Isusa, malo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 je podn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 toliko patnje zbog 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 charset="0"/>
              </a:rPr>
              <a:t>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vanđelja kao Pav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Spisak njegovih teškoća zaslužuje naše pažljivo razmatranje i promišljanje. 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teškoće obuhvćaju, ali nisu ograničene na: nevolje, tjeskobu, progonstva, glad, žeđ, nagost, mač, batine, beskućništvo, uvrede, klevete, zbunjenost, oskudicu, masnice, sukobe, mučenje, besane noći, postove, pritiske, bol, siromaštvo, ponižavanje, kamenovanje, brodolome, česta putovanja i životno opasne situacije u raznim oblicima – bilo da su potjecale od nabujalih rijeka („u strahu na vodama“ – Daničić-Karadžić) ili od napada razbojnika (kako iz njegovog naroda, tako i od neznabožaca), od problema koji su ga snalazili u gradovima, u pustinji, na moru i slično. Pavlova stradanja pot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cala su i iz njegovih suočavanja s nemoćima i slabostima, kao i iz izazova brige o crkvama.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9549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700710" y="3920044"/>
            <a:ext cx="479057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Uvijek se radujte u Gospodinu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lipljanima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191374" y="3800475"/>
            <a:ext cx="483870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AA0069"/>
                </a:solidFill>
              </a:rPr>
              <a:t>Autor poslanica</a:t>
            </a:r>
            <a:r>
              <a:rPr lang="es-ES" sz="2000" b="1" dirty="0">
                <a:solidFill>
                  <a:srgbClr val="AA006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Pa</a:t>
            </a:r>
            <a:r>
              <a:rPr lang="hr-HR" sz="2000" b="1" dirty="0"/>
              <a:t>vao zatvoren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Veleposlanik u lancima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00AA6B"/>
                </a:solidFill>
              </a:rPr>
              <a:t>Dobitnici</a:t>
            </a:r>
            <a:r>
              <a:rPr lang="es-ES" sz="2000" b="1" dirty="0">
                <a:solidFill>
                  <a:srgbClr val="00AA6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Povijest Filipe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Povijest Kolose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Crkve Filipa i Kolosa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50" y="195203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službe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nastojao</a:t>
            </a:r>
            <a:r>
              <a:rPr lang="es-ES" sz="2000" b="1" dirty="0"/>
              <a:t> </a:t>
            </a:r>
            <a:r>
              <a:rPr lang="es-ES" sz="2000" b="1" dirty="0" err="1"/>
              <a:t>svima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htjeli</a:t>
            </a:r>
            <a:r>
              <a:rPr lang="es-ES" sz="2000" b="1" dirty="0"/>
              <a:t> </a:t>
            </a:r>
            <a:r>
              <a:rPr lang="es-ES" sz="2000" b="1" dirty="0" err="1"/>
              <a:t>slušati</a:t>
            </a:r>
            <a:r>
              <a:rPr lang="es-ES" sz="2000" b="1" dirty="0"/>
              <a:t> </a:t>
            </a:r>
            <a:r>
              <a:rPr lang="es-ES" sz="2000" b="1" dirty="0" err="1"/>
              <a:t>predstaviti</a:t>
            </a:r>
            <a:r>
              <a:rPr lang="es-ES" sz="2000" b="1" dirty="0"/>
              <a:t> </a:t>
            </a:r>
            <a:r>
              <a:rPr lang="es-ES" sz="2000" b="1" dirty="0" err="1"/>
              <a:t>jedinog</a:t>
            </a:r>
            <a:r>
              <a:rPr lang="es-ES" sz="2000" b="1" dirty="0"/>
              <a:t> </a:t>
            </a:r>
            <a:r>
              <a:rPr lang="es-ES" sz="2000" b="1" dirty="0" err="1"/>
              <a:t>sposobnog</a:t>
            </a:r>
            <a:r>
              <a:rPr lang="es-ES" sz="2000" b="1" dirty="0"/>
              <a:t> </a:t>
            </a:r>
            <a:r>
              <a:rPr lang="es-ES" sz="2000" b="1" dirty="0" err="1"/>
              <a:t>ujediniti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i </a:t>
            </a:r>
            <a:r>
              <a:rPr lang="es-ES" sz="2000" b="1" dirty="0" err="1"/>
              <a:t>zemlju</a:t>
            </a:r>
            <a:r>
              <a:rPr lang="es-ES" sz="2000" b="1" dirty="0"/>
              <a:t>: </a:t>
            </a:r>
            <a:r>
              <a:rPr lang="es-ES" sz="2000" b="1" dirty="0" err="1"/>
              <a:t>Isusa</a:t>
            </a:r>
            <a:r>
              <a:rPr lang="es-ES" sz="2000" b="1" dirty="0"/>
              <a:t> Krista, </a:t>
            </a:r>
            <a:r>
              <a:rPr lang="es-ES" sz="2000" b="1" dirty="0" err="1"/>
              <a:t>Spasitelja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Time </a:t>
            </a:r>
            <a:r>
              <a:rPr lang="es-ES" sz="2000" b="1" dirty="0" err="1"/>
              <a:t>nam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današnja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crkva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ujediniti</a:t>
            </a:r>
            <a:r>
              <a:rPr lang="es-ES" sz="2000" b="1" dirty="0"/>
              <a:t> s </a:t>
            </a:r>
            <a:r>
              <a:rPr lang="es-ES" sz="2000" b="1" dirty="0" err="1"/>
              <a:t>Nebom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ispunila</a:t>
            </a:r>
            <a:r>
              <a:rPr lang="es-ES" sz="2000" b="1" dirty="0"/>
              <a:t> </a:t>
            </a:r>
            <a:r>
              <a:rPr lang="es-ES" sz="2000" b="1" dirty="0" err="1"/>
              <a:t>zadatak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je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zemlji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360090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Pišući</a:t>
            </a:r>
            <a:r>
              <a:rPr lang="es-ES" sz="2000" b="1" dirty="0"/>
              <a:t> </a:t>
            </a:r>
            <a:r>
              <a:rPr lang="es-ES" sz="2000" b="1" dirty="0" err="1"/>
              <a:t>svoja</a:t>
            </a:r>
            <a:r>
              <a:rPr lang="es-ES" sz="2000" b="1" dirty="0"/>
              <a:t>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Filipljanima</a:t>
            </a:r>
            <a:r>
              <a:rPr lang="es-ES" sz="2000" b="1" dirty="0"/>
              <a:t> i </a:t>
            </a:r>
            <a:r>
              <a:rPr lang="es-ES" sz="2000" b="1" dirty="0" err="1"/>
              <a:t>Kološanima</a:t>
            </a:r>
            <a:r>
              <a:rPr lang="es-ES" sz="2000" b="1" dirty="0"/>
              <a:t>, </a:t>
            </a:r>
            <a:r>
              <a:rPr lang="es-ES" sz="2000" b="1" dirty="0" err="1"/>
              <a:t>činio</a:t>
            </a:r>
            <a:r>
              <a:rPr lang="es-ES" sz="2000" b="1" dirty="0"/>
              <a:t> je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mogao</a:t>
            </a:r>
            <a:r>
              <a:rPr lang="es-ES" sz="2000" b="1" dirty="0"/>
              <a:t> da </a:t>
            </a:r>
            <a:r>
              <a:rPr lang="es-ES" sz="2000" b="1" dirty="0" err="1"/>
              <a:t>približi</a:t>
            </a:r>
            <a:r>
              <a:rPr lang="es-ES" sz="2000" b="1" dirty="0"/>
              <a:t> </a:t>
            </a:r>
            <a:r>
              <a:rPr lang="hr-HR" sz="2000" b="1" dirty="0"/>
              <a:t>C</a:t>
            </a:r>
            <a:r>
              <a:rPr lang="es-ES" sz="2000" b="1" dirty="0" err="1"/>
              <a:t>rkvu</a:t>
            </a:r>
            <a:r>
              <a:rPr lang="es-ES" sz="2000" b="1" dirty="0"/>
              <a:t> </a:t>
            </a:r>
            <a:r>
              <a:rPr lang="es-ES" sz="2000" b="1" dirty="0" err="1"/>
              <a:t>nebu</a:t>
            </a:r>
            <a:r>
              <a:rPr lang="es-ES" sz="2000" b="1" dirty="0"/>
              <a:t>, a </a:t>
            </a:r>
            <a:r>
              <a:rPr lang="es-ES" sz="2000" b="1" dirty="0" err="1"/>
              <a:t>kršćane</a:t>
            </a:r>
            <a:r>
              <a:rPr lang="es-ES" sz="2000" b="1" dirty="0"/>
              <a:t> </a:t>
            </a:r>
            <a:r>
              <a:rPr lang="es-ES" sz="2000" b="1" dirty="0" err="1"/>
              <a:t>jedne</a:t>
            </a:r>
            <a:r>
              <a:rPr lang="es-ES" sz="2000" b="1" dirty="0"/>
              <a:t> </a:t>
            </a:r>
            <a:r>
              <a:rPr lang="es-ES" sz="2000" b="1" dirty="0" err="1"/>
              <a:t>drugima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78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3600" b="1" dirty="0">
                <a:solidFill>
                  <a:srgbClr val="5A3011"/>
                </a:solidFill>
                <a:latin typeface="+mj-lt"/>
                <a:ea typeface="+mj-ea"/>
                <a:cs typeface="+mj-cs"/>
              </a:rPr>
              <a:t>AUTOR POSLANICA</a:t>
            </a:r>
          </a:p>
        </p:txBody>
      </p:sp>
    </p:spTree>
    <p:extLst>
      <p:ext uri="{BB962C8B-B14F-4D97-AF65-F5344CB8AC3E}">
        <p14:creationId xmlns:p14="http://schemas.microsoft.com/office/powerpoint/2010/main" val="107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</a:t>
            </a:r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 SMIJE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48715" y="525930"/>
            <a:ext cx="12043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Pavao i Timotej, sluge Isusa Krista, svima svetima u Kristu Isusu koji su u Filipima s nadglednicima i đakonima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lipljanima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hr-HR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NKJV)</a:t>
            </a:r>
            <a:endParaRPr lang="es-ES" sz="1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prvog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 u </a:t>
            </a:r>
            <a:r>
              <a:rPr lang="es-ES" sz="2000" b="1" dirty="0" err="1"/>
              <a:t>Rimu</a:t>
            </a:r>
            <a:r>
              <a:rPr lang="es-ES" sz="2000" b="1" dirty="0"/>
              <a:t>, </a:t>
            </a:r>
            <a:r>
              <a:rPr lang="es-ES" sz="2000" b="1" dirty="0" err="1"/>
              <a:t>između</a:t>
            </a:r>
            <a:r>
              <a:rPr lang="es-ES" sz="2000" b="1" dirty="0"/>
              <a:t> 60. i 62. </a:t>
            </a:r>
            <a:r>
              <a:rPr lang="es-ES" sz="2000" b="1" dirty="0" err="1"/>
              <a:t>godine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napisao</a:t>
            </a:r>
            <a:r>
              <a:rPr lang="es-ES" sz="2000" b="1" dirty="0"/>
              <a:t> </a:t>
            </a:r>
            <a:r>
              <a:rPr lang="es-ES" sz="2000" b="1" dirty="0" err="1"/>
              <a:t>barem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poslanica</a:t>
            </a:r>
            <a:r>
              <a:rPr lang="es-ES" sz="2000" b="1" dirty="0"/>
              <a:t>: </a:t>
            </a:r>
            <a:r>
              <a:rPr lang="es-ES" sz="2000" b="1" dirty="0" err="1"/>
              <a:t>Efežanima</a:t>
            </a:r>
            <a:r>
              <a:rPr lang="es-ES" sz="2000" b="1" dirty="0"/>
              <a:t>, </a:t>
            </a:r>
            <a:r>
              <a:rPr lang="es-ES" sz="2000" b="1" dirty="0" err="1"/>
              <a:t>Filipljanima</a:t>
            </a:r>
            <a:r>
              <a:rPr lang="es-ES" sz="2000" b="1" dirty="0"/>
              <a:t>, </a:t>
            </a:r>
            <a:r>
              <a:rPr lang="es-ES" sz="2000" b="1" dirty="0" err="1"/>
              <a:t>Kološanima</a:t>
            </a:r>
            <a:r>
              <a:rPr lang="es-ES" sz="2000" b="1" dirty="0"/>
              <a:t>, </a:t>
            </a:r>
            <a:r>
              <a:rPr lang="es-ES" sz="2000" b="1" dirty="0" err="1"/>
              <a:t>Filemonu</a:t>
            </a:r>
            <a:r>
              <a:rPr lang="es-ES" sz="2000" b="1" dirty="0"/>
              <a:t> i </a:t>
            </a:r>
            <a:r>
              <a:rPr lang="hr-HR" sz="2000" b="1" dirty="0"/>
              <a:t>C</a:t>
            </a:r>
            <a:r>
              <a:rPr lang="es-ES" sz="2000" b="1" dirty="0" err="1"/>
              <a:t>rkvi</a:t>
            </a:r>
            <a:r>
              <a:rPr lang="es-ES" sz="2000" b="1" dirty="0"/>
              <a:t> u </a:t>
            </a:r>
            <a:r>
              <a:rPr lang="es-ES" sz="2000" b="1" dirty="0" err="1"/>
              <a:t>Laodiceji</a:t>
            </a:r>
            <a:r>
              <a:rPr lang="es-ES" sz="2000" b="1" dirty="0"/>
              <a:t> (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nije </a:t>
            </a:r>
            <a:r>
              <a:rPr lang="es-ES" sz="2000" b="1" dirty="0" err="1"/>
              <a:t>sačuvana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295648" y="3501271"/>
            <a:ext cx="59150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Budući</a:t>
            </a:r>
            <a:r>
              <a:rPr lang="es-ES" sz="2000" b="1" dirty="0"/>
              <a:t> da nije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ozbiljnih</a:t>
            </a:r>
            <a:r>
              <a:rPr lang="es-ES" sz="2000" b="1" dirty="0"/>
              <a:t> </a:t>
            </a:r>
            <a:r>
              <a:rPr lang="es-ES" sz="2000" b="1" dirty="0" err="1"/>
              <a:t>optužbi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, </a:t>
            </a:r>
            <a:r>
              <a:rPr lang="es-ES" sz="2000" b="1" dirty="0" err="1"/>
              <a:t>dopušteno</a:t>
            </a:r>
            <a:r>
              <a:rPr lang="es-ES" sz="2000" b="1" dirty="0"/>
              <a:t> mu je </a:t>
            </a:r>
            <a:r>
              <a:rPr lang="es-ES" sz="2000" b="1" dirty="0" err="1"/>
              <a:t>živjeti</a:t>
            </a:r>
            <a:r>
              <a:rPr lang="es-ES" sz="2000" b="1" dirty="0"/>
              <a:t> u </a:t>
            </a:r>
            <a:r>
              <a:rPr lang="es-ES" sz="2000" b="1" dirty="0" err="1"/>
              <a:t>unajmljenoj</a:t>
            </a:r>
            <a:r>
              <a:rPr lang="es-ES" sz="2000" b="1" dirty="0"/>
              <a:t> </a:t>
            </a:r>
            <a:r>
              <a:rPr lang="es-ES" sz="2000" b="1" dirty="0" err="1"/>
              <a:t>kući</a:t>
            </a:r>
            <a:r>
              <a:rPr lang="es-ES" sz="2000" b="1" dirty="0"/>
              <a:t>, </a:t>
            </a:r>
            <a:r>
              <a:rPr lang="es-ES" sz="2000" b="1" dirty="0" err="1"/>
              <a:t>koju</a:t>
            </a:r>
            <a:r>
              <a:rPr lang="es-ES" sz="2000" b="1" dirty="0"/>
              <a:t> je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čuvao</a:t>
            </a:r>
            <a:r>
              <a:rPr lang="es-ES" sz="2000" b="1" dirty="0"/>
              <a:t> </a:t>
            </a:r>
            <a:r>
              <a:rPr lang="es-ES" sz="2000" b="1" dirty="0" err="1"/>
              <a:t>rimski</a:t>
            </a:r>
            <a:r>
              <a:rPr lang="es-ES" sz="2000" b="1" dirty="0"/>
              <a:t> </a:t>
            </a:r>
            <a:r>
              <a:rPr lang="es-ES" sz="2000" b="1" dirty="0" err="1"/>
              <a:t>vojnik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28</a:t>
            </a:r>
            <a:r>
              <a:rPr lang="hr-HR" sz="2000" b="1" dirty="0"/>
              <a:t>,</a:t>
            </a:r>
            <a:r>
              <a:rPr lang="es-ES" sz="2000" b="1" dirty="0"/>
              <a:t>16). </a:t>
            </a:r>
            <a:r>
              <a:rPr lang="es-ES" sz="2000" b="1" dirty="0" err="1"/>
              <a:t>To</a:t>
            </a:r>
            <a:r>
              <a:rPr lang="es-ES" sz="2000" b="1" dirty="0"/>
              <a:t> mu je </a:t>
            </a:r>
            <a:r>
              <a:rPr lang="es-ES" sz="2000" b="1" dirty="0" err="1"/>
              <a:t>omogućilo</a:t>
            </a:r>
            <a:r>
              <a:rPr lang="es-ES" sz="2000" b="1" dirty="0"/>
              <a:t> da </a:t>
            </a:r>
            <a:r>
              <a:rPr lang="es-ES" sz="2000" b="1" dirty="0" err="1"/>
              <a:t>nastavi</a:t>
            </a:r>
            <a:r>
              <a:rPr lang="es-ES" sz="2000" b="1" dirty="0"/>
              <a:t> </a:t>
            </a:r>
            <a:r>
              <a:rPr lang="es-ES" sz="2000" b="1" dirty="0" err="1"/>
              <a:t>propovijedati</a:t>
            </a:r>
            <a:r>
              <a:rPr lang="es-ES" sz="2000" b="1" dirty="0"/>
              <a:t> </a:t>
            </a:r>
            <a:r>
              <a:rPr lang="es-ES" sz="2000" b="1" dirty="0" err="1"/>
              <a:t>evanđelje</a:t>
            </a:r>
            <a:r>
              <a:rPr lang="es-ES" sz="2000" b="1" dirty="0"/>
              <a:t>,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hr-HR" sz="2000" b="1" dirty="0"/>
              <a:t>ti</a:t>
            </a:r>
            <a:r>
              <a:rPr lang="es-ES" sz="2000" b="1" dirty="0"/>
              <a:t>m </a:t>
            </a:r>
            <a:r>
              <a:rPr lang="es-ES" sz="2000" b="1" dirty="0" err="1"/>
              <a:t>pretorijanskim</a:t>
            </a:r>
            <a:r>
              <a:rPr lang="es-ES" sz="2000" b="1" dirty="0"/>
              <a:t> </a:t>
            </a:r>
            <a:r>
              <a:rPr lang="es-ES" sz="2000" b="1" dirty="0" err="1"/>
              <a:t>gardistom</a:t>
            </a:r>
            <a:r>
              <a:rPr lang="es-ES" sz="2000" b="1" dirty="0"/>
              <a:t> (Fil. 1,13).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295645" y="5279923"/>
            <a:ext cx="8896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proučavamo</a:t>
            </a:r>
            <a:r>
              <a:rPr lang="es-ES" sz="2000" b="1" dirty="0"/>
              <a:t> </a:t>
            </a:r>
            <a:r>
              <a:rPr lang="es-ES" sz="2000" b="1" dirty="0" err="1"/>
              <a:t>poslanice</a:t>
            </a:r>
            <a:r>
              <a:rPr lang="es-ES" sz="2000" b="1" dirty="0"/>
              <a:t>, </a:t>
            </a:r>
            <a:r>
              <a:rPr lang="es-ES" sz="2000" b="1" dirty="0" err="1"/>
              <a:t>vidimo</a:t>
            </a:r>
            <a:r>
              <a:rPr lang="es-ES" sz="2000" b="1" dirty="0"/>
              <a:t> da je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imao</a:t>
            </a:r>
            <a:r>
              <a:rPr lang="es-ES" sz="2000" b="1" dirty="0"/>
              <a:t> </a:t>
            </a:r>
            <a:r>
              <a:rPr lang="es-ES" sz="2000" b="1" dirty="0" err="1"/>
              <a:t>mnogo</a:t>
            </a:r>
            <a:r>
              <a:rPr lang="es-ES" sz="2000" b="1" dirty="0"/>
              <a:t> </a:t>
            </a:r>
            <a:r>
              <a:rPr lang="es-ES" sz="2000" b="1" dirty="0" err="1"/>
              <a:t>suradnika</a:t>
            </a:r>
            <a:r>
              <a:rPr lang="es-ES" sz="2000" b="1" dirty="0"/>
              <a:t> </a:t>
            </a:r>
            <a:r>
              <a:rPr lang="hr-HR" sz="2000" b="1" dirty="0"/>
              <a:t>    </a:t>
            </a:r>
            <a:r>
              <a:rPr lang="es-ES" sz="2000" b="1" dirty="0"/>
              <a:t>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7-14; Fil</a:t>
            </a:r>
            <a:r>
              <a:rPr lang="hr-HR" sz="2000" b="1" dirty="0"/>
              <a:t>em</a:t>
            </a:r>
            <a:r>
              <a:rPr lang="es-ES" sz="2000" b="1" dirty="0"/>
              <a:t>. 23-24). Bio je u </a:t>
            </a:r>
            <a:r>
              <a:rPr lang="es-ES" sz="2000" b="1" dirty="0" err="1"/>
              <a:t>kontaktu</a:t>
            </a:r>
            <a:r>
              <a:rPr lang="es-ES" sz="2000" b="1" dirty="0"/>
              <a:t> i s </a:t>
            </a:r>
            <a:r>
              <a:rPr lang="es-ES" sz="2000" b="1" dirty="0" err="1"/>
              <a:t>Cezarovom</a:t>
            </a:r>
            <a:r>
              <a:rPr lang="es-ES" sz="2000" b="1" dirty="0"/>
              <a:t> </a:t>
            </a:r>
            <a:r>
              <a:rPr lang="es-ES" sz="2000" b="1" dirty="0" err="1"/>
              <a:t>kućom</a:t>
            </a:r>
            <a:r>
              <a:rPr lang="es-ES" sz="2000" b="1" dirty="0"/>
              <a:t> (Fil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295645" y="6090527"/>
            <a:ext cx="8896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Pavao</a:t>
            </a:r>
            <a:r>
              <a:rPr lang="es-ES" sz="2000" b="1" dirty="0"/>
              <a:t> je </a:t>
            </a:r>
            <a:r>
              <a:rPr lang="es-ES" sz="2000" b="1" dirty="0" err="1"/>
              <a:t>imao</a:t>
            </a:r>
            <a:r>
              <a:rPr lang="es-ES" sz="2000" b="1" dirty="0"/>
              <a:t> </a:t>
            </a:r>
            <a:r>
              <a:rPr lang="es-ES" sz="2000" b="1" dirty="0" err="1"/>
              <a:t>nadu</a:t>
            </a:r>
            <a:r>
              <a:rPr lang="es-ES" sz="2000" b="1" dirty="0"/>
              <a:t> da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uskoro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oslobođen</a:t>
            </a:r>
            <a:r>
              <a:rPr lang="es-ES" sz="2000" b="1" dirty="0"/>
              <a:t> (Fil</a:t>
            </a:r>
            <a:r>
              <a:rPr lang="hr-HR" sz="2000" b="1" dirty="0"/>
              <a:t>e</a:t>
            </a:r>
            <a:r>
              <a:rPr lang="es-ES" sz="2000" b="1" dirty="0"/>
              <a:t>m. 22), </a:t>
            </a:r>
            <a:r>
              <a:rPr lang="es-ES" sz="2000" b="1" dirty="0" err="1"/>
              <a:t>nadu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nije </a:t>
            </a:r>
            <a:r>
              <a:rPr lang="es-ES" sz="2000" b="1" dirty="0" err="1"/>
              <a:t>imao</a:t>
            </a:r>
            <a:r>
              <a:rPr lang="es-ES" sz="2000" b="1" dirty="0"/>
              <a:t> u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drugom</a:t>
            </a:r>
            <a:r>
              <a:rPr lang="es-ES" sz="2000" b="1" dirty="0"/>
              <a:t> </a:t>
            </a:r>
            <a:r>
              <a:rPr lang="es-ES" sz="2000" b="1" dirty="0" err="1"/>
              <a:t>zatvoru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Tim. 4</a:t>
            </a:r>
            <a:r>
              <a:rPr lang="hr-HR" sz="2000" b="1" dirty="0"/>
              <a:t>,</a:t>
            </a:r>
            <a:r>
              <a:rPr lang="es-ES" sz="2000" b="1" dirty="0"/>
              <a:t>6).</a:t>
            </a:r>
          </a:p>
        </p:txBody>
      </p:sp>
    </p:spTree>
    <p:extLst>
      <p:ext uri="{BB962C8B-B14F-4D97-AF65-F5344CB8AC3E}">
        <p14:creationId xmlns:p14="http://schemas.microsoft.com/office/powerpoint/2010/main" val="122406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983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</a:rPr>
              <a:t>VELEPOSLANIK U </a:t>
            </a:r>
            <a:r>
              <a:rPr lang="hr-HR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</a:rPr>
              <a:t>LANCIMA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12700" dir="2700000" algn="bl" rotWithShape="0">
                  <a:schemeClr val="accent4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691864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536E69"/>
                </a:solidFill>
                <a:latin typeface="Comic Sans MS" panose="030F0702030302020204" pitchFamily="66" charset="0"/>
              </a:rPr>
              <a:t>Za koje sam poslanik u okovima: da u njima smjelo govoriti kako i treba progovoriti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Ef</a:t>
            </a:r>
            <a:r>
              <a:rPr lang="hr-HR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 6</a:t>
            </a:r>
            <a:r>
              <a:rPr lang="hr-HR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20</a:t>
            </a:r>
            <a:r>
              <a:rPr lang="hr-HR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 VŽB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536E6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248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trenutka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odlučio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Kristov</a:t>
            </a:r>
            <a:r>
              <a:rPr lang="hr-HR" sz="2000" b="1" dirty="0"/>
              <a:t> veleposlanik,</a:t>
            </a:r>
            <a:r>
              <a:rPr lang="es-ES" sz="2000" b="1" dirty="0"/>
              <a:t> </a:t>
            </a:r>
            <a:r>
              <a:rPr lang="es-ES" sz="2000" b="1" dirty="0" err="1"/>
              <a:t>Pavlov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nije bio </a:t>
            </a:r>
            <a:r>
              <a:rPr lang="es-ES" sz="2000" b="1" dirty="0" err="1"/>
              <a:t>lak</a:t>
            </a:r>
            <a:r>
              <a:rPr lang="es-ES" sz="2000" b="1" dirty="0"/>
              <a:t> (2.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6</a:t>
            </a:r>
            <a:r>
              <a:rPr lang="hr-HR" sz="2000" b="1" dirty="0"/>
              <a:t>,</a:t>
            </a:r>
            <a:r>
              <a:rPr lang="es-ES" sz="2000" b="1" dirty="0"/>
              <a:t>4</a:t>
            </a:r>
            <a:r>
              <a:rPr lang="hr-HR" sz="2000" b="1" dirty="0"/>
              <a:t>.</a:t>
            </a:r>
            <a:r>
              <a:rPr lang="es-ES" sz="2000" b="1" dirty="0"/>
              <a:t>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346" y="1318528"/>
            <a:ext cx="3094498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409508"/>
            <a:ext cx="6773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svim</a:t>
            </a:r>
            <a:r>
              <a:rPr lang="es-ES" sz="2000" b="1" dirty="0"/>
              <a:t> </a:t>
            </a:r>
            <a:r>
              <a:rPr lang="es-ES" sz="2000" b="1" dirty="0" err="1"/>
              <a:t>tim</a:t>
            </a:r>
            <a:r>
              <a:rPr lang="es-ES" sz="2000" b="1" dirty="0"/>
              <a:t> </a:t>
            </a:r>
            <a:r>
              <a:rPr lang="es-ES" sz="2000" b="1" dirty="0" err="1"/>
              <a:t>teškoćama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se </a:t>
            </a:r>
            <a:r>
              <a:rPr lang="es-ES" sz="2000" b="1" dirty="0" err="1"/>
              <a:t>nikada</a:t>
            </a:r>
            <a:r>
              <a:rPr lang="es-ES" sz="2000" b="1" dirty="0"/>
              <a:t> nije </a:t>
            </a:r>
            <a:r>
              <a:rPr lang="es-ES" sz="2000" b="1" dirty="0" err="1"/>
              <a:t>smatrao</a:t>
            </a:r>
            <a:r>
              <a:rPr lang="es-ES" sz="2000" b="1" dirty="0"/>
              <a:t> </a:t>
            </a:r>
            <a:r>
              <a:rPr lang="es-ES" sz="2000" b="1" dirty="0" err="1"/>
              <a:t>bespomoćnim</a:t>
            </a:r>
            <a:r>
              <a:rPr lang="es-ES" sz="2000" b="1" dirty="0"/>
              <a:t> (2.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7-9). </a:t>
            </a:r>
            <a:r>
              <a:rPr lang="es-ES" sz="2000" b="1" dirty="0" err="1"/>
              <a:t>Nesposoban</a:t>
            </a:r>
            <a:r>
              <a:rPr lang="es-ES" sz="2000" b="1" dirty="0"/>
              <a:t> </a:t>
            </a:r>
            <a:r>
              <a:rPr lang="es-ES" sz="2000" b="1" dirty="0" err="1"/>
              <a:t>slobodno</a:t>
            </a:r>
            <a:r>
              <a:rPr lang="es-ES" sz="2000" b="1" dirty="0"/>
              <a:t> </a:t>
            </a:r>
            <a:r>
              <a:rPr lang="es-ES" sz="2000" b="1" dirty="0" err="1"/>
              <a:t>propovijedati</a:t>
            </a:r>
            <a:r>
              <a:rPr lang="es-ES" sz="2000" b="1" dirty="0"/>
              <a:t>, </a:t>
            </a:r>
            <a:r>
              <a:rPr lang="es-ES" sz="2000" b="1" dirty="0" err="1"/>
              <a:t>postao</a:t>
            </a:r>
            <a:r>
              <a:rPr lang="es-ES" sz="2000" b="1" dirty="0"/>
              <a:t> je „</a:t>
            </a:r>
            <a:r>
              <a:rPr lang="hr-HR" sz="2000" b="1" dirty="0"/>
              <a:t>veleposlanik</a:t>
            </a:r>
            <a:r>
              <a:rPr lang="es-ES" sz="2000" b="1" dirty="0"/>
              <a:t> u </a:t>
            </a:r>
            <a:r>
              <a:rPr lang="es-ES" sz="2000" b="1" dirty="0" err="1"/>
              <a:t>lancima</a:t>
            </a:r>
            <a:r>
              <a:rPr lang="es-ES" sz="2000" b="1" dirty="0"/>
              <a:t>." —</a:t>
            </a:r>
            <a:r>
              <a:rPr lang="hr-HR" sz="2000" b="1" dirty="0"/>
              <a:t>         </a:t>
            </a:r>
            <a:r>
              <a:rPr lang="es-ES" sz="2000" b="1" dirty="0" err="1"/>
              <a:t>Ef</a:t>
            </a:r>
            <a:r>
              <a:rPr lang="hr-HR" sz="2000" b="1" dirty="0"/>
              <a:t>.</a:t>
            </a:r>
            <a:r>
              <a:rPr lang="es-ES" sz="2000" b="1" dirty="0"/>
              <a:t> 6</a:t>
            </a:r>
            <a:r>
              <a:rPr lang="hr-HR" sz="2000" b="1" dirty="0"/>
              <a:t>,</a:t>
            </a:r>
            <a:r>
              <a:rPr lang="es-ES" sz="2000" b="1" dirty="0"/>
              <a:t>20.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70466" y="4732947"/>
            <a:ext cx="58718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Pavlov</a:t>
            </a:r>
            <a:r>
              <a:rPr lang="es-ES" sz="2000" b="1" dirty="0"/>
              <a:t> </a:t>
            </a:r>
            <a:r>
              <a:rPr lang="es-ES" sz="2000" b="1" dirty="0" err="1"/>
              <a:t>stav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uči</a:t>
            </a:r>
            <a:r>
              <a:rPr lang="es-ES" sz="2000" b="1" dirty="0"/>
              <a:t> da,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trpimo</a:t>
            </a:r>
            <a:r>
              <a:rPr lang="es-ES" sz="2000" b="1" dirty="0"/>
              <a:t> </a:t>
            </a:r>
            <a:r>
              <a:rPr lang="es-ES" sz="2000" b="1" dirty="0" err="1"/>
              <a:t>teškoće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propovijedanja</a:t>
            </a:r>
            <a:r>
              <a:rPr lang="es-ES" sz="2000" b="1" dirty="0"/>
              <a:t> </a:t>
            </a:r>
            <a:r>
              <a:rPr lang="es-ES" sz="2000" b="1" dirty="0" err="1"/>
              <a:t>evanđelja</a:t>
            </a:r>
            <a:r>
              <a:rPr lang="es-ES" sz="2000" b="1" dirty="0"/>
              <a:t>, </a:t>
            </a:r>
            <a:r>
              <a:rPr lang="es-ES" sz="2000" b="1" dirty="0" err="1"/>
              <a:t>trebamo</a:t>
            </a:r>
            <a:r>
              <a:rPr lang="es-ES" sz="2000" b="1" dirty="0"/>
              <a:t> </a:t>
            </a:r>
            <a:r>
              <a:rPr lang="es-ES" sz="2000" b="1" dirty="0" err="1"/>
              <a:t>potpuno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. </a:t>
            </a:r>
            <a:r>
              <a:rPr lang="hr-HR" sz="2000" b="1" dirty="0"/>
              <a:t>U</a:t>
            </a:r>
            <a:r>
              <a:rPr lang="es-ES" sz="2000" b="1" dirty="0" err="1"/>
              <a:t>vijek</a:t>
            </a:r>
            <a:r>
              <a:rPr lang="es-ES" sz="2000" b="1" dirty="0"/>
              <a:t> </a:t>
            </a:r>
            <a:r>
              <a:rPr lang="es-ES" sz="2000" b="1" dirty="0" err="1"/>
              <a:t>imaj</a:t>
            </a:r>
            <a:r>
              <a:rPr lang="hr-HR" sz="2000" b="1" dirty="0"/>
              <a:t>te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umu</a:t>
            </a:r>
            <a:r>
              <a:rPr lang="es-ES" sz="2000" b="1" dirty="0"/>
              <a:t> </a:t>
            </a:r>
            <a:r>
              <a:rPr lang="es-ES" sz="2000" b="1" dirty="0" err="1"/>
              <a:t>Njegovu</a:t>
            </a:r>
            <a:r>
              <a:rPr lang="es-ES" sz="2000" b="1" dirty="0"/>
              <a:t> </a:t>
            </a:r>
            <a:r>
              <a:rPr lang="es-ES" sz="2000" b="1" dirty="0" err="1"/>
              <a:t>Riječ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Tim. 2</a:t>
            </a:r>
            <a:r>
              <a:rPr lang="hr-HR" sz="2000" b="1" dirty="0"/>
              <a:t>,</a:t>
            </a:r>
            <a:r>
              <a:rPr lang="es-ES" sz="2000" b="1" dirty="0"/>
              <a:t>15); i </a:t>
            </a:r>
            <a:r>
              <a:rPr lang="es-ES" sz="2000" b="1" dirty="0" err="1"/>
              <a:t>držimo</a:t>
            </a:r>
            <a:r>
              <a:rPr lang="es-ES" sz="2000" b="1" dirty="0"/>
              <a:t> se </a:t>
            </a:r>
            <a:r>
              <a:rPr lang="es-ES" sz="2000" b="1" dirty="0" err="1"/>
              <a:t>Duha</a:t>
            </a:r>
            <a:r>
              <a:rPr lang="es-ES" sz="2000" b="1" dirty="0"/>
              <a:t> </a:t>
            </a:r>
            <a:r>
              <a:rPr lang="es-ES" sz="2000" b="1" dirty="0" err="1"/>
              <a:t>Svetoga</a:t>
            </a:r>
            <a:r>
              <a:rPr lang="es-ES" sz="2000" b="1" dirty="0"/>
              <a:t>, </a:t>
            </a:r>
            <a:r>
              <a:rPr lang="es-ES" sz="2000" b="1" dirty="0" err="1"/>
              <a:t>Utjehe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daje</a:t>
            </a:r>
            <a:r>
              <a:rPr lang="es-ES" sz="2000" b="1" dirty="0"/>
              <a:t> </a:t>
            </a:r>
            <a:r>
              <a:rPr lang="es-ES" sz="2000" b="1" dirty="0" err="1"/>
              <a:t>snagu</a:t>
            </a:r>
            <a:r>
              <a:rPr lang="es-ES" sz="2000" b="1" dirty="0"/>
              <a:t> i </a:t>
            </a:r>
            <a:r>
              <a:rPr lang="es-ES" sz="2000" b="1" dirty="0" err="1"/>
              <a:t>hrabrost</a:t>
            </a:r>
            <a:r>
              <a:rPr lang="es-ES" sz="2000" b="1" dirty="0"/>
              <a:t> (Z</a:t>
            </a:r>
            <a:r>
              <a:rPr lang="hr-HR" sz="2000" b="1" dirty="0"/>
              <a:t>ah</a:t>
            </a:r>
            <a:r>
              <a:rPr lang="es-ES" sz="2000" b="1" dirty="0"/>
              <a:t>. 4</a:t>
            </a:r>
            <a:r>
              <a:rPr lang="hr-HR" sz="2000" b="1" dirty="0"/>
              <a:t>,</a:t>
            </a:r>
            <a:r>
              <a:rPr lang="es-ES" sz="2000" b="1" dirty="0"/>
              <a:t>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6" y="2010519"/>
            <a:ext cx="6316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bilježi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tri </a:t>
            </a:r>
            <a:r>
              <a:rPr lang="es-ES" sz="2000" b="1" dirty="0" err="1"/>
              <a:t>Pavlova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 </a:t>
            </a: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odveden</a:t>
            </a:r>
            <a:r>
              <a:rPr lang="es-ES" sz="2000" b="1" dirty="0"/>
              <a:t> u </a:t>
            </a:r>
            <a:r>
              <a:rPr lang="es-ES" sz="2000" b="1" dirty="0" err="1"/>
              <a:t>Rim</a:t>
            </a:r>
            <a:r>
              <a:rPr lang="es-ES" sz="2000" b="1" dirty="0"/>
              <a:t>: U </a:t>
            </a:r>
            <a:r>
              <a:rPr lang="es-ES" sz="2000" b="1" dirty="0" err="1"/>
              <a:t>Filipima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16</a:t>
            </a:r>
            <a:r>
              <a:rPr lang="hr-HR" sz="2000" b="1" dirty="0"/>
              <a:t>,</a:t>
            </a:r>
            <a:r>
              <a:rPr lang="es-ES" sz="2000" b="1" dirty="0"/>
              <a:t>22-24); u </a:t>
            </a:r>
            <a:r>
              <a:rPr lang="es-ES" sz="2000" b="1" dirty="0" err="1"/>
              <a:t>Jeruzalemu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23</a:t>
            </a:r>
            <a:r>
              <a:rPr lang="hr-HR" sz="2000" b="1" dirty="0"/>
              <a:t>,</a:t>
            </a:r>
            <a:r>
              <a:rPr lang="es-ES" sz="2000" b="1" dirty="0"/>
              <a:t>10); i u </a:t>
            </a:r>
            <a:r>
              <a:rPr lang="es-ES" sz="2000" b="1" dirty="0" err="1"/>
              <a:t>Cezareji</a:t>
            </a:r>
            <a:r>
              <a:rPr lang="es-ES" sz="2000" b="1" dirty="0"/>
              <a:t> (</a:t>
            </a:r>
            <a:r>
              <a:rPr lang="es-ES" sz="2000" b="1" dirty="0" err="1"/>
              <a:t>Djela</a:t>
            </a:r>
            <a:r>
              <a:rPr lang="es-ES" sz="2000" b="1" dirty="0"/>
              <a:t> 23</a:t>
            </a:r>
            <a:r>
              <a:rPr lang="hr-HR" sz="2000" b="1" dirty="0"/>
              <a:t>,</a:t>
            </a:r>
            <a:r>
              <a:rPr lang="es-ES" sz="2000" b="1" dirty="0"/>
              <a:t>33-35). Ali, </a:t>
            </a:r>
            <a:r>
              <a:rPr lang="es-ES" sz="2000" b="1" dirty="0" err="1"/>
              <a:t>sigurno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je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nekoliko</a:t>
            </a:r>
            <a:r>
              <a:rPr lang="es-ES" sz="2000" b="1" dirty="0"/>
              <a:t> (2.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11</a:t>
            </a:r>
            <a:r>
              <a:rPr lang="hr-HR" sz="2000" b="1" dirty="0"/>
              <a:t>,</a:t>
            </a:r>
            <a:r>
              <a:rPr lang="es-ES" sz="2000" b="1" dirty="0"/>
              <a:t>23).</a:t>
            </a:r>
          </a:p>
        </p:txBody>
      </p:sp>
    </p:spTree>
    <p:extLst>
      <p:ext uri="{BB962C8B-B14F-4D97-AF65-F5344CB8AC3E}">
        <p14:creationId xmlns:p14="http://schemas.microsoft.com/office/powerpoint/2010/main" val="15940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087329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3600" b="1" dirty="0">
                <a:solidFill>
                  <a:srgbClr val="2F5882"/>
                </a:solidFill>
                <a:latin typeface="+mj-lt"/>
                <a:ea typeface="+mj-ea"/>
                <a:cs typeface="+mj-cs"/>
              </a:rPr>
              <a:t>DOBITNICI</a:t>
            </a:r>
          </a:p>
        </p:txBody>
      </p:sp>
    </p:spTree>
    <p:extLst>
      <p:ext uri="{BB962C8B-B14F-4D97-AF65-F5344CB8AC3E}">
        <p14:creationId xmlns:p14="http://schemas.microsoft.com/office/powerpoint/2010/main" val="30780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2619</Words>
  <Application>Microsoft Office PowerPoint</Application>
  <PresentationFormat>Panorámica</PresentationFormat>
  <Paragraphs>135</Paragraphs>
  <Slides>20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20</vt:i4>
      </vt:variant>
    </vt:vector>
  </HeadingPairs>
  <TitlesOfParts>
    <vt:vector size="36" baseType="lpstr">
      <vt:lpstr>Britannic Bold</vt:lpstr>
      <vt:lpstr>Aptos Display</vt:lpstr>
      <vt:lpstr>Comic Sans MS</vt:lpstr>
      <vt:lpstr>Calibri</vt:lpstr>
      <vt:lpstr>Gill Sans MT Ext Condensed Bold</vt:lpstr>
      <vt:lpstr>Arial Narrow</vt:lpstr>
      <vt:lpstr>Impact</vt:lpstr>
      <vt:lpstr>Arial</vt:lpstr>
      <vt:lpstr>Times New Roman</vt:lpstr>
      <vt:lpstr>Constantia</vt:lpstr>
      <vt:lpstr>Aptos</vt:lpstr>
      <vt:lpstr>Bodoni MT Poster Compressed</vt:lpstr>
      <vt:lpstr>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77</cp:revision>
  <dcterms:created xsi:type="dcterms:W3CDTF">2025-12-14T15:19:42Z</dcterms:created>
  <dcterms:modified xsi:type="dcterms:W3CDTF">2025-12-27T06:54:50Z</dcterms:modified>
</cp:coreProperties>
</file>