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320" r:id="rId3"/>
    <p:sldId id="323"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089" autoAdjust="0"/>
    <p:restoredTop sz="94660"/>
  </p:normalViewPr>
  <p:slideViewPr>
    <p:cSldViewPr snapToGrid="0">
      <p:cViewPr varScale="1">
        <p:scale>
          <a:sx n="75" d="100"/>
          <a:sy n="75" d="100"/>
        </p:scale>
        <p:origin x="60" y="6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hr-HR" sz="2000" b="1">
              <a:effectLst>
                <a:outerShdw blurRad="38100" dist="38100" dir="2700000" algn="tl">
                  <a:srgbClr val="000000">
                    <a:alpha val="43137"/>
                  </a:srgbClr>
                </a:outerShdw>
              </a:effectLst>
            </a:rPr>
            <a:t>Utjeha u DRIJETristu</a:t>
          </a:r>
          <a:endParaRPr lang="es-ES" sz="200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hr-HR" sz="2000" b="1">
              <a:effectLst>
                <a:outerShdw blurRad="38100" dist="38100" dir="2700000" algn="tl">
                  <a:srgbClr val="000000">
                    <a:alpha val="43137"/>
                  </a:srgbClr>
                </a:outerShdw>
              </a:effectLst>
            </a:rPr>
            <a:t>Ugodnost u ljubavi</a:t>
          </a:r>
          <a:endParaRPr lang="es-ES" sz="200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56A9467D-88B3-4059-93A8-2F095C499A4F}">
      <dgm:prSet custT="1"/>
      <dgm:spPr/>
      <dgm:t>
        <a:bodyPr lIns="0" rIns="0"/>
        <a:lstStyle/>
        <a:p>
          <a:r>
            <a:rPr lang="hr-HR" sz="2000" b="1">
              <a:effectLst>
                <a:outerShdw blurRad="38100" dist="38100" dir="2700000" algn="tl">
                  <a:srgbClr val="000000">
                    <a:alpha val="43137"/>
                  </a:srgbClr>
                </a:outerShdw>
              </a:effectLst>
            </a:rPr>
            <a:t>Iskrena naklonost</a:t>
          </a:r>
          <a:endParaRPr lang="es-ES" sz="200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en" sz="2000" b="1" dirty="0">
              <a:effectLst>
                <a:outerShdw blurRad="38100" dist="38100" dir="2700000" algn="tl">
                  <a:srgbClr val="000000">
                    <a:alpha val="43137"/>
                  </a:srgbClr>
                </a:outerShdw>
              </a:effectLst>
            </a:rPr>
            <a:t>Mercy</a:t>
          </a:r>
          <a:endParaRPr lang="es-ES" sz="200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hr-HR" sz="2000" b="1">
              <a:effectLst>
                <a:outerShdw blurRad="38100" dist="38100" dir="2700000" algn="tl">
                  <a:srgbClr val="000000">
                    <a:alpha val="43137"/>
                  </a:srgbClr>
                </a:outerShdw>
              </a:effectLst>
            </a:rPr>
            <a:t>Jedinstvo osjećaja i ljubavi</a:t>
          </a:r>
          <a:endParaRPr lang="es-ES" sz="20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pl-PL" sz="1800" b="1"/>
            <a:t>On ih ohrabruje da proučavaju i oponašaju model Hristovog života.</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hr-HR" sz="1800" b="1"/>
            <a:t>Njihova ljubav prema Kristu stimulativno nadahnjuje njihove umove.</a:t>
          </a:r>
          <a:endParaRPr lang="es-ES" sz="18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They should reflect the tender and warm emotions of human affection</a:t>
          </a:r>
          <a:endParaRPr lang="es-ES" sz="18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hr-HR" sz="1800" b="1"/>
            <a:t>Neka pokažu prisustnost istinske ljubavi kroz pojedinačna djela milosrđa.</a:t>
          </a:r>
          <a:endParaRPr lang="es-ES" sz="18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hr-HR" sz="1800" b="1"/>
            <a:t>Uzajamna ljubav čini da su misli slične i vodi do zajedničkog djelovanja.</a:t>
          </a:r>
          <a:endParaRPr lang="es-ES" sz="18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6FF28BD9-7C2B-4E16-8F82-567B14F3EB72}">
      <dgm:prSet custT="1"/>
      <dgm:spPr/>
      <dgm:t>
        <a:bodyPr lIns="0" rIns="0"/>
        <a:lstStyle/>
        <a:p>
          <a:r>
            <a:rPr lang="hr-HR" sz="2000" b="1">
              <a:effectLst>
                <a:outerShdw blurRad="38100" dist="38100" dir="2700000" algn="tl">
                  <a:srgbClr val="000000">
                    <a:alpha val="43137"/>
                  </a:srgbClr>
                </a:outerShdw>
              </a:effectLst>
            </a:rPr>
            <a:t>Zajedništvo Duha</a:t>
          </a:r>
          <a:endParaRPr lang="es-ES" sz="2000" dirty="0">
            <a:effectLst>
              <a:outerShdw blurRad="38100" dist="38100" dir="2700000" algn="tl">
                <a:srgbClr val="000000">
                  <a:alpha val="43137"/>
                </a:srgbClr>
              </a:outerShdw>
            </a:effectLst>
          </a:endParaRPr>
        </a:p>
      </dgm:t>
    </dgm:pt>
    <dgm:pt modelId="{0D8540FB-6BF1-464C-9F63-6FD03B91DEE1}" type="sibTrans" cxnId="{3CDEB68A-33C9-4904-B847-7F9CAA825EE6}">
      <dgm:prSet/>
      <dgm:spPr/>
      <dgm:t>
        <a:bodyPr/>
        <a:lstStyle/>
        <a:p>
          <a:endParaRPr lang="es-ES" sz="2000"/>
        </a:p>
      </dgm:t>
    </dgm:pt>
    <dgm:pt modelId="{709E9C65-9A14-4881-AC16-32F0CAC47E5C}" type="parTrans" cxnId="{3CDEB68A-33C9-4904-B847-7F9CAA825EE6}">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sr-Latn-RS" sz="1800" b="1"/>
            <a:t>Oni se moraju podvrgnuti utjecaju Duha. </a:t>
          </a:r>
          <a:endParaRPr lang="es-ES" sz="1800" dirty="0"/>
        </a:p>
      </dgm:t>
    </dgm:pt>
    <dgm:pt modelId="{4B1B8985-36A4-4563-9E8D-C05BE95F10C3}" type="sibTrans" cxnId="{FE2BE666-D7E4-4245-A6EE-4DA2CBEBD80B}">
      <dgm:prSet/>
      <dgm:spPr/>
      <dgm:t>
        <a:bodyPr/>
        <a:lstStyle/>
        <a:p>
          <a:endParaRPr lang="es-ES" sz="2000"/>
        </a:p>
      </dgm:t>
    </dgm:pt>
    <dgm:pt modelId="{4298B1E7-9979-4D7F-891D-EBE67C9D33A8}" type="parTrans" cxnId="{FE2BE666-D7E4-4245-A6EE-4DA2CBEBD80B}">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hr-HR" sz="1800" b="1">
              <a:solidFill>
                <a:schemeClr val="bg1"/>
              </a:solidFill>
              <a:effectLst>
                <a:outerShdw blurRad="38100" dist="38100" dir="2700000" algn="tl">
                  <a:srgbClr val="000000">
                    <a:alpha val="43137"/>
                  </a:srgbClr>
                </a:outerShdw>
              </a:effectLst>
            </a:rPr>
            <a:t>Odrekao se svojih božanskih povlastica (Fil. 2,6)</a:t>
          </a:r>
          <a:endParaRPr lang="en" sz="1800" b="1">
            <a:solidFill>
              <a:schemeClr val="bg1"/>
            </a:solidFill>
            <a:effectLst>
              <a:outerShdw blurRad="38100" dist="38100" dir="2700000" algn="tl">
                <a:srgbClr val="000000">
                  <a:alpha val="43137"/>
                </a:srgbClr>
              </a:outerShdw>
            </a:effectLst>
          </a:endParaRP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pl-PL" sz="1800" b="1">
              <a:solidFill>
                <a:schemeClr val="bg1"/>
              </a:solidFill>
              <a:effectLst>
                <a:outerShdw blurRad="38100" dist="38100" dir="2700000" algn="tl">
                  <a:srgbClr val="000000">
                    <a:alpha val="43137"/>
                  </a:srgbClr>
                </a:outerShdw>
              </a:effectLst>
            </a:rPr>
            <a:t>Postao je čovjek da nam služi (Fil 2,7)</a:t>
          </a:r>
          <a:endParaRPr lang="en" sz="1800" b="1">
            <a:solidFill>
              <a:schemeClr val="bg1"/>
            </a:solidFill>
            <a:effectLst>
              <a:outerShdw blurRad="38100" dist="38100" dir="2700000" algn="tl">
                <a:srgbClr val="000000">
                  <a:alpha val="43137"/>
                </a:srgbClr>
              </a:outerShdw>
            </a:effectLst>
          </a:endParaRP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pl-PL" sz="1800" b="1">
              <a:solidFill>
                <a:schemeClr val="bg1"/>
              </a:solidFill>
              <a:effectLst>
                <a:outerShdw blurRad="38100" dist="38100" dir="2700000" algn="tl">
                  <a:srgbClr val="000000">
                    <a:alpha val="43137"/>
                  </a:srgbClr>
                </a:outerShdw>
              </a:effectLst>
            </a:rPr>
            <a:t>Ponizno je slušao u svemu, čak i do smrti (Filip. 2,8)</a:t>
          </a:r>
          <a:endParaRPr lang="en" sz="1800" b="1" dirty="0">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pl-PL" sz="1800" b="1" kern="1200"/>
            <a:t>On ih ohrabruje da proučavaju i oponašaju model Hristovog života.</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hr-HR" sz="2000" b="1" kern="1200">
              <a:effectLst>
                <a:outerShdw blurRad="38100" dist="38100" dir="2700000" algn="tl">
                  <a:srgbClr val="000000">
                    <a:alpha val="43137"/>
                  </a:srgbClr>
                </a:outerShdw>
              </a:effectLst>
            </a:rPr>
            <a:t>Utjeha u DRIJETristu</a:t>
          </a:r>
          <a:endParaRPr lang="es-ES" sz="2000"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hr-HR" sz="1800" b="1" kern="1200"/>
            <a:t>Njihova ljubav prema Kristu stimulativno nadahnjuje njihove umove.</a:t>
          </a:r>
          <a:endParaRPr lang="es-ES" sz="18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hr-HR" sz="2000" b="1" kern="1200">
              <a:effectLst>
                <a:outerShdw blurRad="38100" dist="38100" dir="2700000" algn="tl">
                  <a:srgbClr val="000000">
                    <a:alpha val="43137"/>
                  </a:srgbClr>
                </a:outerShdw>
              </a:effectLst>
            </a:rPr>
            <a:t>Ugodnost u ljubavi</a:t>
          </a:r>
          <a:endParaRPr lang="es-ES" sz="2000"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sr-Latn-RS" sz="1800" b="1" kern="1200"/>
            <a:t>Oni se moraju podvrgnuti utjecaju Duha. </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hr-HR" sz="2000" b="1" kern="1200">
              <a:effectLst>
                <a:outerShdw blurRad="38100" dist="38100" dir="2700000" algn="tl">
                  <a:srgbClr val="000000">
                    <a:alpha val="43137"/>
                  </a:srgbClr>
                </a:outerShdw>
              </a:effectLst>
            </a:rPr>
            <a:t>Zajedništvo Duha</a:t>
          </a:r>
          <a:endParaRPr lang="es-ES" sz="2000"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They should reflect the tender and warm emotions of human affection</a:t>
          </a:r>
          <a:endParaRPr lang="es-ES" sz="18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hr-HR" sz="2000" b="1" kern="1200">
              <a:effectLst>
                <a:outerShdw blurRad="38100" dist="38100" dir="2700000" algn="tl">
                  <a:srgbClr val="000000">
                    <a:alpha val="43137"/>
                  </a:srgbClr>
                </a:outerShdw>
              </a:effectLst>
            </a:rPr>
            <a:t>Iskrena naklonost</a:t>
          </a:r>
          <a:endParaRPr lang="es-ES" sz="2000"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hr-HR" sz="1800" b="1" kern="1200"/>
            <a:t>Neka pokažu prisustnost istinske ljubavi kroz pojedinačna djela milosrđa.</a:t>
          </a:r>
          <a:endParaRPr lang="es-ES" sz="18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Mercy</a:t>
          </a:r>
          <a:endParaRPr lang="es-ES" sz="2000" kern="120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hr-HR" sz="1800" b="1" kern="1200"/>
            <a:t>Uzajamna ljubav čini da su misli slične i vodi do zajedničkog djelovanja.</a:t>
          </a:r>
          <a:endParaRPr lang="es-ES" sz="18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hr-HR" sz="2000" b="1" kern="1200">
              <a:effectLst>
                <a:outerShdw blurRad="38100" dist="38100" dir="2700000" algn="tl">
                  <a:srgbClr val="000000">
                    <a:alpha val="43137"/>
                  </a:srgbClr>
                </a:outerShdw>
              </a:effectLst>
            </a:rPr>
            <a:t>Jedinstvo osjećaja i ljubavi</a:t>
          </a:r>
          <a:endParaRPr lang="es-ES" sz="200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b="1" kern="1200">
              <a:solidFill>
                <a:schemeClr val="bg1"/>
              </a:solidFill>
              <a:effectLst>
                <a:outerShdw blurRad="38100" dist="38100" dir="2700000" algn="tl">
                  <a:srgbClr val="000000">
                    <a:alpha val="43137"/>
                  </a:srgbClr>
                </a:outerShdw>
              </a:effectLst>
            </a:rPr>
            <a:t>Odrekao se svojih božanskih povlastica (Fil. 2,6)</a:t>
          </a:r>
          <a:endParaRPr lang="en" sz="1800" b="1" kern="1200">
            <a:solidFill>
              <a:schemeClr val="bg1"/>
            </a:solidFill>
            <a:effectLst>
              <a:outerShdw blurRad="38100" dist="38100" dir="2700000" algn="tl">
                <a:srgbClr val="000000">
                  <a:alpha val="43137"/>
                </a:srgbClr>
              </a:outerShdw>
            </a:effectLst>
          </a:endParaRP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a:solidFill>
                <a:schemeClr val="bg1"/>
              </a:solidFill>
              <a:effectLst>
                <a:outerShdw blurRad="38100" dist="38100" dir="2700000" algn="tl">
                  <a:srgbClr val="000000">
                    <a:alpha val="43137"/>
                  </a:srgbClr>
                </a:outerShdw>
              </a:effectLst>
            </a:rPr>
            <a:t>Postao je čovjek da nam služi (Fil 2,7)</a:t>
          </a:r>
          <a:endParaRPr lang="en" sz="1800" b="1" kern="1200">
            <a:solidFill>
              <a:schemeClr val="bg1"/>
            </a:solidFill>
            <a:effectLst>
              <a:outerShdw blurRad="38100" dist="38100" dir="2700000" algn="tl">
                <a:srgbClr val="000000">
                  <a:alpha val="43137"/>
                </a:srgbClr>
              </a:outerShdw>
            </a:effectLst>
          </a:endParaRP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a:solidFill>
                <a:schemeClr val="bg1"/>
              </a:solidFill>
              <a:effectLst>
                <a:outerShdw blurRad="38100" dist="38100" dir="2700000" algn="tl">
                  <a:srgbClr val="000000">
                    <a:alpha val="43137"/>
                  </a:srgbClr>
                </a:outerShdw>
              </a:effectLst>
            </a:rPr>
            <a:t>Ponizno je slušao u svemu, čak i do smrti (Filip. 2,8)</a:t>
          </a:r>
          <a:endParaRPr lang="en" sz="1800" b="1" kern="1200" dirty="0">
            <a:solidFill>
              <a:schemeClr val="bg1"/>
            </a:solidFill>
            <a:effectLst>
              <a:outerShdw blurRad="38100" dist="38100" dir="2700000" algn="tl">
                <a:srgbClr val="000000">
                  <a:alpha val="43137"/>
                </a:srgbClr>
              </a:outerShdw>
            </a:effectLst>
          </a:endParaRP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DB54B-BB95-40DF-92E8-6CB05D8A9FBE}" type="datetimeFigureOut">
              <a:rPr lang="hr-HR" smtClean="0"/>
              <a:t>19.1.2026.</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83A6C-74F2-4540-B403-D5060B590B3A}" type="slidenum">
              <a:rPr lang="hr-HR" smtClean="0"/>
              <a:t>‹Nº›</a:t>
            </a:fld>
            <a:endParaRPr lang="hr-HR"/>
          </a:p>
        </p:txBody>
      </p:sp>
    </p:spTree>
    <p:extLst>
      <p:ext uri="{BB962C8B-B14F-4D97-AF65-F5344CB8AC3E}">
        <p14:creationId xmlns:p14="http://schemas.microsoft.com/office/powerpoint/2010/main" val="186601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3F783A6C-74F2-4540-B403-D5060B590B3A}" type="slidenum">
              <a:rPr lang="hr-HR" smtClean="0"/>
              <a:t>8</a:t>
            </a:fld>
            <a:endParaRPr lang="hr-HR"/>
          </a:p>
        </p:txBody>
      </p:sp>
    </p:spTree>
    <p:extLst>
      <p:ext uri="{BB962C8B-B14F-4D97-AF65-F5344CB8AC3E}">
        <p14:creationId xmlns:p14="http://schemas.microsoft.com/office/powerpoint/2010/main" val="429239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19/01/2026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7.jpg"/><Relationship Id="rId5" Type="http://schemas.openxmlformats.org/officeDocument/2006/relationships/diagramLayout" Target="../diagrams/layout2.xml"/><Relationship Id="rId10" Type="http://schemas.openxmlformats.org/officeDocument/2006/relationships/image" Target="../media/image26.jpeg"/><Relationship Id="rId4" Type="http://schemas.openxmlformats.org/officeDocument/2006/relationships/diagramData" Target="../diagrams/data2.xml"/><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42749" y="1060825"/>
            <a:ext cx="3958040"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err="1">
                <a:ln w="12700">
                  <a:solidFill>
                    <a:srgbClr val="196B24">
                      <a:lumMod val="50000"/>
                    </a:srgbClr>
                  </a:solidFill>
                  <a:prstDash val="solid"/>
                </a:ln>
                <a:pattFill prst="narHorz">
                  <a:fgClr>
                    <a:srgbClr val="196B24"/>
                  </a:fgClr>
                  <a:bgClr>
                    <a:srgbClr val="196B24">
                      <a:lumMod val="40000"/>
                      <a:lumOff val="60000"/>
                    </a:srgbClr>
                  </a:bgClr>
                </a:pattFill>
                <a:effectLst>
                  <a:innerShdw blurRad="177800">
                    <a:srgbClr val="196B24">
                      <a:lumMod val="50000"/>
                    </a:srgbClr>
                  </a:innerShdw>
                </a:effectLst>
                <a:uLnTx/>
                <a:uFillTx/>
                <a:latin typeface="Aptos" panose="02110004020202020204"/>
                <a:ea typeface="+mn-ea"/>
                <a:cs typeface="+mn-cs"/>
              </a:rPr>
              <a:t>JEDINSTVO</a:t>
            </a:r>
            <a:endParaRPr kumimoji="0" lang="es-ES" sz="4800" b="1" i="0" u="none" strike="noStrike" kern="1200" cap="none" spc="0" normalizeH="0" baseline="0" noProof="0" dirty="0">
              <a:ln w="12700">
                <a:solidFill>
                  <a:srgbClr val="196B24">
                    <a:lumMod val="50000"/>
                  </a:srgbClr>
                </a:solidFill>
                <a:prstDash val="solid"/>
              </a:ln>
              <a:pattFill prst="narHorz">
                <a:fgClr>
                  <a:srgbClr val="196B24"/>
                </a:fgClr>
                <a:bgClr>
                  <a:srgbClr val="196B24">
                    <a:lumMod val="40000"/>
                    <a:lumOff val="60000"/>
                  </a:srgbClr>
                </a:bgClr>
              </a:pattFill>
              <a:effectLst>
                <a:innerShdw blurRad="177800">
                  <a:srgbClr val="196B24">
                    <a:lumMod val="50000"/>
                  </a:srgbClr>
                </a:innerShdw>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b="1" dirty="0" err="1">
                <a:ln w="12700">
                  <a:solidFill>
                    <a:srgbClr val="196B24">
                      <a:lumMod val="50000"/>
                    </a:srgbClr>
                  </a:solidFill>
                  <a:prstDash val="solid"/>
                </a:ln>
                <a:pattFill prst="narHorz">
                  <a:fgClr>
                    <a:srgbClr val="196B24"/>
                  </a:fgClr>
                  <a:bgClr>
                    <a:srgbClr val="196B24">
                      <a:lumMod val="40000"/>
                      <a:lumOff val="60000"/>
                    </a:srgbClr>
                  </a:bgClr>
                </a:pattFill>
                <a:effectLst>
                  <a:innerShdw blurRad="177800">
                    <a:srgbClr val="196B24">
                      <a:lumMod val="50000"/>
                    </a:srgbClr>
                  </a:innerShdw>
                </a:effectLst>
                <a:latin typeface="Aptos" panose="02110004020202020204"/>
              </a:rPr>
              <a:t>KROZ</a:t>
            </a:r>
            <a:endParaRPr lang="es-ES" sz="4800" b="1" dirty="0">
              <a:ln w="12700">
                <a:solidFill>
                  <a:srgbClr val="196B24">
                    <a:lumMod val="50000"/>
                  </a:srgbClr>
                </a:solidFill>
                <a:prstDash val="solid"/>
              </a:ln>
              <a:pattFill prst="narHorz">
                <a:fgClr>
                  <a:srgbClr val="196B24"/>
                </a:fgClr>
                <a:bgClr>
                  <a:srgbClr val="196B24">
                    <a:lumMod val="40000"/>
                    <a:lumOff val="60000"/>
                  </a:srgbClr>
                </a:bgClr>
              </a:pattFill>
              <a:effectLst>
                <a:innerShdw blurRad="177800">
                  <a:srgbClr val="196B24">
                    <a:lumMod val="50000"/>
                  </a:srgbClr>
                </a:innerShdw>
              </a:effectLst>
              <a:latin typeface="Aptos" panose="0211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err="1">
                <a:ln w="12700">
                  <a:solidFill>
                    <a:srgbClr val="196B24">
                      <a:lumMod val="50000"/>
                    </a:srgbClr>
                  </a:solidFill>
                  <a:prstDash val="solid"/>
                </a:ln>
                <a:pattFill prst="narHorz">
                  <a:fgClr>
                    <a:srgbClr val="196B24"/>
                  </a:fgClr>
                  <a:bgClr>
                    <a:srgbClr val="196B24">
                      <a:lumMod val="40000"/>
                      <a:lumOff val="60000"/>
                    </a:srgbClr>
                  </a:bgClr>
                </a:pattFill>
                <a:effectLst>
                  <a:innerShdw blurRad="177800">
                    <a:srgbClr val="196B24">
                      <a:lumMod val="50000"/>
                    </a:srgbClr>
                  </a:innerShdw>
                </a:effectLst>
                <a:uLnTx/>
                <a:uFillTx/>
                <a:latin typeface="Aptos" panose="02110004020202020204"/>
                <a:ea typeface="+mn-ea"/>
                <a:cs typeface="+mn-cs"/>
              </a:rPr>
              <a:t>PONIZNOST</a:t>
            </a:r>
            <a:endParaRPr kumimoji="0" lang="es-ES" sz="4800" b="1" i="0" u="none" strike="noStrike" kern="1200" cap="none" spc="0" normalizeH="0" baseline="0" noProof="0" dirty="0">
              <a:ln w="12700">
                <a:solidFill>
                  <a:srgbClr val="196B24">
                    <a:lumMod val="50000"/>
                  </a:srgbClr>
                </a:solidFill>
                <a:prstDash val="solid"/>
              </a:ln>
              <a:pattFill prst="narHorz">
                <a:fgClr>
                  <a:srgbClr val="196B24"/>
                </a:fgClr>
                <a:bgClr>
                  <a:srgbClr val="196B24">
                    <a:lumMod val="40000"/>
                    <a:lumOff val="60000"/>
                  </a:srgbClr>
                </a:bgClr>
              </a:pattFill>
              <a:effectLst>
                <a:innerShdw blurRad="177800">
                  <a:srgbClr val="196B24">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A02B93">
                    <a:lumMod val="75000"/>
                  </a:srgbClr>
                </a:solidFill>
                <a:effectLst/>
                <a:uLnTx/>
                <a:uFillTx/>
                <a:latin typeface="Aptos" panose="02110004020202020204"/>
                <a:ea typeface="+mn-ea"/>
                <a:cs typeface="+mn-cs"/>
              </a:rPr>
              <a:t>4. </a:t>
            </a:r>
            <a:r>
              <a:rPr kumimoji="0" lang="es-ES" sz="1800" b="1" i="0" u="none" strike="noStrike" kern="1200" cap="none" spc="0" normalizeH="0" baseline="0" noProof="0" dirty="0" err="1">
                <a:ln>
                  <a:noFill/>
                </a:ln>
                <a:solidFill>
                  <a:srgbClr val="A02B93">
                    <a:lumMod val="75000"/>
                  </a:srgbClr>
                </a:solidFill>
                <a:effectLst/>
                <a:uLnTx/>
                <a:uFillTx/>
                <a:latin typeface="Aptos" panose="02110004020202020204"/>
                <a:ea typeface="+mn-ea"/>
                <a:cs typeface="+mn-cs"/>
              </a:rPr>
              <a:t>Pouka</a:t>
            </a:r>
            <a:r>
              <a:rPr kumimoji="0" lang="es-ES" sz="1800" b="1" i="0" u="none" strike="noStrike" kern="1200" cap="none" spc="0" normalizeH="0" baseline="0" noProof="0" dirty="0">
                <a:ln>
                  <a:noFill/>
                </a:ln>
                <a:solidFill>
                  <a:srgbClr val="A02B93">
                    <a:lumMod val="75000"/>
                  </a:srgbClr>
                </a:solidFill>
                <a:effectLst/>
                <a:uLnTx/>
                <a:uFillTx/>
                <a:latin typeface="Aptos" panose="02110004020202020204"/>
                <a:ea typeface="+mn-ea"/>
                <a:cs typeface="+mn-cs"/>
              </a:rPr>
              <a:t> </a:t>
            </a:r>
            <a:r>
              <a:rPr kumimoji="0" lang="es-ES" sz="1800" b="1" i="0" u="none" strike="noStrike" kern="1200" cap="none" spc="0" normalizeH="0" baseline="0" noProof="0" dirty="0" err="1">
                <a:ln>
                  <a:noFill/>
                </a:ln>
                <a:solidFill>
                  <a:srgbClr val="A02B93">
                    <a:lumMod val="75000"/>
                  </a:srgbClr>
                </a:solidFill>
                <a:effectLst/>
                <a:uLnTx/>
                <a:uFillTx/>
                <a:latin typeface="Aptos" panose="02110004020202020204"/>
                <a:ea typeface="+mn-ea"/>
                <a:cs typeface="+mn-cs"/>
              </a:rPr>
              <a:t>za</a:t>
            </a:r>
            <a:r>
              <a:rPr kumimoji="0" lang="es-ES" sz="1800" b="1" i="0" u="none" strike="noStrike" kern="1200" cap="none" spc="0" normalizeH="0" baseline="0" noProof="0" dirty="0">
                <a:ln>
                  <a:noFill/>
                </a:ln>
                <a:solidFill>
                  <a:srgbClr val="A02B93">
                    <a:lumMod val="75000"/>
                  </a:srgbClr>
                </a:solidFill>
                <a:effectLst/>
                <a:uLnTx/>
                <a:uFillTx/>
                <a:latin typeface="Aptos" panose="02110004020202020204"/>
                <a:ea typeface="+mn-ea"/>
                <a:cs typeface="+mn-cs"/>
              </a:rPr>
              <a:t> 24. </a:t>
            </a:r>
            <a:r>
              <a:rPr kumimoji="0" lang="es-ES" sz="1800" b="1" i="0" u="none" strike="noStrike" kern="1200" cap="none" spc="0" normalizeH="0" baseline="0" noProof="0" dirty="0" err="1">
                <a:ln>
                  <a:noFill/>
                </a:ln>
                <a:solidFill>
                  <a:srgbClr val="A02B93">
                    <a:lumMod val="75000"/>
                  </a:srgbClr>
                </a:solidFill>
                <a:effectLst/>
                <a:uLnTx/>
                <a:uFillTx/>
                <a:latin typeface="Aptos" panose="02110004020202020204"/>
                <a:ea typeface="+mn-ea"/>
                <a:cs typeface="+mn-cs"/>
              </a:rPr>
              <a:t>siječnja</a:t>
            </a:r>
            <a:r>
              <a:rPr kumimoji="0" lang="es-ES" sz="1800" b="1" i="0" u="none" strike="noStrike" kern="1200" cap="none" spc="0" normalizeH="0" baseline="0" noProof="0" dirty="0">
                <a:ln>
                  <a:noFill/>
                </a:ln>
                <a:solidFill>
                  <a:srgbClr val="A02B93">
                    <a:lumMod val="75000"/>
                  </a:srgbClr>
                </a:solidFill>
                <a:effectLst/>
                <a:uLnTx/>
                <a:uFillTx/>
                <a:latin typeface="Aptos" panose="02110004020202020204"/>
                <a:ea typeface="+mn-ea"/>
                <a:cs typeface="+mn-cs"/>
              </a:rPr>
              <a:t> 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2019300" y="1295400"/>
            <a:ext cx="7943850" cy="3970318"/>
          </a:xfrm>
          <a:prstGeom prst="rect">
            <a:avLst/>
          </a:prstGeom>
          <a:noFill/>
        </p:spPr>
        <p:txBody>
          <a:bodyPr wrap="square">
            <a:spAutoFit/>
          </a:bodyPr>
          <a:lstStyle/>
          <a:p>
            <a:pPr algn="just">
              <a:spcBef>
                <a:spcPts val="600"/>
              </a:spcBef>
            </a:pPr>
            <a:r>
              <a:rPr lang="en" sz="2800" b="1">
                <a:latin typeface="Constantia" panose="02030602050306030303" pitchFamily="18" charset="0"/>
              </a:rPr>
              <a:t>“</a:t>
            </a:r>
            <a:r>
              <a:rPr lang="en-US" sz="2800" b="1">
                <a:latin typeface="Constantia" panose="02030602050306030303" pitchFamily="18" charset="0"/>
              </a:rPr>
              <a:t>Bog dopušta svakom čovjeku da pokaže svoju individualnost. Ne želi da itko uroni njegov um u um drugog smrtnika. Oni koji žele biti preobraženi u umu i karakteru ne trebaju gledati prema ljudima, nego prema</a:t>
            </a:r>
            <a:r>
              <a:rPr lang="hr-HR" sz="2800" b="1">
                <a:latin typeface="Constantia" panose="02030602050306030303" pitchFamily="18" charset="0"/>
              </a:rPr>
              <a:t> božan-skom </a:t>
            </a:r>
            <a:r>
              <a:rPr lang="en-US" sz="2800" b="1">
                <a:latin typeface="Constantia" panose="02030602050306030303" pitchFamily="18" charset="0"/>
              </a:rPr>
              <a:t>primjeru. Bog </a:t>
            </a:r>
            <a:r>
              <a:rPr lang="hr-HR" sz="2800" b="1">
                <a:latin typeface="Constantia" panose="02030602050306030303" pitchFamily="18" charset="0"/>
              </a:rPr>
              <a:t>upućuje </a:t>
            </a:r>
            <a:r>
              <a:rPr lang="en-US" sz="2800" b="1">
                <a:latin typeface="Constantia" panose="02030602050306030303" pitchFamily="18" charset="0"/>
              </a:rPr>
              <a:t>poziv: "Neka ovaj um bude u tebi, koji je bio i u Kristu Isusu." Obraćenjem i preobrazbom ljudi trebaju primiti Kristov um."</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4AFEA4C1-B5BE-FFC2-BBB6-28B6D435CA7A}"/>
              </a:ext>
            </a:extLst>
          </p:cNvPr>
          <p:cNvSpPr txBox="1"/>
          <p:nvPr/>
        </p:nvSpPr>
        <p:spPr>
          <a:xfrm>
            <a:off x="5422900" y="5539472"/>
            <a:ext cx="4789805" cy="338554"/>
          </a:xfrm>
          <a:prstGeom prst="rect">
            <a:avLst/>
          </a:prstGeom>
          <a:noFill/>
        </p:spPr>
        <p:txBody>
          <a:bodyPr wrap="square" rtlCol="0">
            <a:spAutoFit/>
          </a:bodyPr>
          <a:lstStyle/>
          <a:p>
            <a:pPr algn="r"/>
            <a:r>
              <a:rPr lang="en" sz="1600" b="1"/>
              <a:t>E</a:t>
            </a:r>
            <a:r>
              <a:rPr lang="hr-HR" sz="1600" b="1"/>
              <a:t>llen G. White, </a:t>
            </a:r>
            <a:r>
              <a:rPr lang="hr-HR" sz="1600"/>
              <a:t>Da Ga bolje upoznam</a:t>
            </a:r>
            <a:r>
              <a:rPr lang="en" sz="1600" b="1"/>
              <a:t>, 8</a:t>
            </a:r>
            <a:r>
              <a:rPr lang="hr-HR" sz="1600" b="1"/>
              <a:t>. svibnja</a:t>
            </a:r>
            <a:endParaRPr lang="en" sz="1600" b="1" dirty="0"/>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857" r="29109" b="2"/>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0" y="705177"/>
            <a:ext cx="6413500" cy="532453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r>
              <a:rPr lang="sr-Latn-RS" sz="4000" b="1" dirty="0">
                <a:ln w="12700" cmpd="sng">
                  <a:noFill/>
                  <a:prstDash val="solid"/>
                </a:ln>
                <a:solidFill>
                  <a:srgbClr val="4EB3CF">
                    <a:lumMod val="75000"/>
                  </a:srgbClr>
                </a:solidFill>
                <a:latin typeface="Comic Sans MS" panose="030F0702030302020204" pitchFamily="66" charset="0"/>
              </a:rPr>
              <a:t>Učinite da moja radost bude potpuna,imajte istu misao i budite ujedinjeni u ljubavi jedni prema drugima, međusobno se slažite i stremite istome cilju.“ </a:t>
            </a:r>
            <a:endPar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lang="sr-Latn-RS" sz="4000" b="1" dirty="0">
                <a:ln w="12700" cmpd="sng">
                  <a:noFill/>
                  <a:prstDash val="solid"/>
                </a:ln>
                <a:solidFill>
                  <a:srgbClr val="4EB3CF">
                    <a:lumMod val="75000"/>
                  </a:srgbClr>
                </a:solidFill>
                <a:latin typeface="Comic Sans MS" panose="030F0702030302020204" pitchFamily="66" charset="0"/>
              </a:rPr>
              <a:t>Filipljanima</a:t>
            </a: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2</a:t>
            </a:r>
            <a:r>
              <a:rPr kumimoji="0" lang="sr-Latn-R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2 </a:t>
            </a:r>
            <a:r>
              <a:rPr kumimoji="0" lang="sr-Latn-R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SHP</a:t>
            </a:r>
            <a:endPar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74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6222031" y="3984948"/>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en-US" sz="2000" b="1" dirty="0" err="1">
                <a:solidFill>
                  <a:srgbClr val="B92F00"/>
                </a:solidFill>
              </a:rPr>
              <a:t>Podrijetlo</a:t>
            </a:r>
            <a:r>
              <a:rPr lang="en-US" sz="2000" b="1" dirty="0">
                <a:solidFill>
                  <a:srgbClr val="B92F00"/>
                </a:solidFill>
              </a:rPr>
              <a:t> </a:t>
            </a:r>
            <a:r>
              <a:rPr lang="en-US" sz="2000" b="1" dirty="0" err="1">
                <a:solidFill>
                  <a:srgbClr val="B92F00"/>
                </a:solidFill>
              </a:rPr>
              <a:t>nesloge</a:t>
            </a:r>
            <a:r>
              <a:rPr lang="en-US" sz="2000" b="1" dirty="0">
                <a:solidFill>
                  <a:srgbClr val="B92F00"/>
                </a:solidFill>
              </a:rPr>
              <a:t> (</a:t>
            </a:r>
            <a:r>
              <a:rPr lang="en-US" sz="2000" b="1" dirty="0" err="1">
                <a:solidFill>
                  <a:srgbClr val="B92F00"/>
                </a:solidFill>
              </a:rPr>
              <a:t>Filipljanima</a:t>
            </a:r>
            <a:r>
              <a:rPr lang="en-US" sz="2000" b="1" dirty="0">
                <a:solidFill>
                  <a:srgbClr val="B92F00"/>
                </a:solidFill>
              </a:rPr>
              <a:t> 2,1-3a</a:t>
            </a:r>
          </a:p>
          <a:p>
            <a:pPr>
              <a:spcBef>
                <a:spcPts val="3000"/>
              </a:spcBef>
            </a:pPr>
            <a:r>
              <a:rPr lang="en-US" sz="2000" b="1" dirty="0" err="1">
                <a:solidFill>
                  <a:srgbClr val="008496"/>
                </a:solidFill>
              </a:rPr>
              <a:t>Jedinstvo</a:t>
            </a:r>
            <a:r>
              <a:rPr lang="en-US" sz="2000" b="1" dirty="0">
                <a:solidFill>
                  <a:srgbClr val="008496"/>
                </a:solidFill>
              </a:rPr>
              <a:t> </a:t>
            </a:r>
            <a:r>
              <a:rPr lang="en-US" sz="2000" b="1" dirty="0" err="1">
                <a:solidFill>
                  <a:srgbClr val="008496"/>
                </a:solidFill>
              </a:rPr>
              <a:t>kroz</a:t>
            </a:r>
            <a:r>
              <a:rPr lang="en-US" sz="2000" b="1" dirty="0">
                <a:solidFill>
                  <a:srgbClr val="008496"/>
                </a:solidFill>
              </a:rPr>
              <a:t> </a:t>
            </a:r>
            <a:r>
              <a:rPr lang="en-US" sz="2000" b="1" dirty="0" err="1">
                <a:solidFill>
                  <a:srgbClr val="008496"/>
                </a:solidFill>
              </a:rPr>
              <a:t>poniznost</a:t>
            </a:r>
            <a:r>
              <a:rPr lang="en-US" sz="2000" b="1" dirty="0">
                <a:solidFill>
                  <a:srgbClr val="008496"/>
                </a:solidFill>
              </a:rPr>
              <a:t> (</a:t>
            </a:r>
            <a:r>
              <a:rPr lang="en-US" sz="2000" b="1" dirty="0" err="1">
                <a:solidFill>
                  <a:srgbClr val="008496"/>
                </a:solidFill>
              </a:rPr>
              <a:t>Filipljanima</a:t>
            </a:r>
            <a:r>
              <a:rPr lang="en-US" sz="2000" b="1" dirty="0">
                <a:solidFill>
                  <a:srgbClr val="008496"/>
                </a:solidFill>
              </a:rPr>
              <a:t> 2,3b</a:t>
            </a:r>
          </a:p>
          <a:p>
            <a:pPr>
              <a:spcBef>
                <a:spcPts val="3000"/>
              </a:spcBef>
            </a:pPr>
            <a:r>
              <a:rPr lang="en-US" sz="2000" b="1" dirty="0" err="1">
                <a:solidFill>
                  <a:srgbClr val="139E00"/>
                </a:solidFill>
              </a:rPr>
              <a:t>Misliti</a:t>
            </a:r>
            <a:r>
              <a:rPr lang="en-US" sz="2000" b="1" dirty="0">
                <a:solidFill>
                  <a:srgbClr val="139E00"/>
                </a:solidFill>
              </a:rPr>
              <a:t> </a:t>
            </a:r>
            <a:r>
              <a:rPr lang="en-US" sz="2000" b="1" dirty="0" err="1">
                <a:solidFill>
                  <a:srgbClr val="139E00"/>
                </a:solidFill>
              </a:rPr>
              <a:t>kao</a:t>
            </a:r>
            <a:r>
              <a:rPr lang="en-US" sz="2000" b="1" dirty="0">
                <a:solidFill>
                  <a:srgbClr val="139E00"/>
                </a:solidFill>
              </a:rPr>
              <a:t> Isus (</a:t>
            </a:r>
            <a:r>
              <a:rPr lang="en-US" sz="2000" b="1" dirty="0" err="1">
                <a:solidFill>
                  <a:srgbClr val="139E00"/>
                </a:solidFill>
              </a:rPr>
              <a:t>Filipljanima</a:t>
            </a:r>
            <a:r>
              <a:rPr lang="en-US" sz="2000" b="1" dirty="0">
                <a:solidFill>
                  <a:srgbClr val="139E00"/>
                </a:solidFill>
              </a:rPr>
              <a:t> 2,5)</a:t>
            </a:r>
          </a:p>
          <a:p>
            <a:pPr>
              <a:spcBef>
                <a:spcPts val="3000"/>
              </a:spcBef>
            </a:pPr>
            <a:r>
              <a:rPr lang="en-US" sz="2000" b="1" dirty="0">
                <a:solidFill>
                  <a:srgbClr val="9800B9"/>
                </a:solidFill>
              </a:rPr>
              <a:t>Stav </a:t>
            </a:r>
            <a:r>
              <a:rPr lang="en-US" sz="2000" b="1" dirty="0" err="1">
                <a:solidFill>
                  <a:srgbClr val="9800B9"/>
                </a:solidFill>
              </a:rPr>
              <a:t>Isusa</a:t>
            </a:r>
            <a:r>
              <a:rPr lang="en-US" sz="2000" b="1" dirty="0">
                <a:solidFill>
                  <a:srgbClr val="9800B9"/>
                </a:solidFill>
              </a:rPr>
              <a:t> (</a:t>
            </a:r>
            <a:r>
              <a:rPr lang="en-US" sz="2000" b="1" dirty="0" err="1">
                <a:solidFill>
                  <a:srgbClr val="9800B9"/>
                </a:solidFill>
              </a:rPr>
              <a:t>Filipljanima</a:t>
            </a:r>
            <a:r>
              <a:rPr lang="en-US" sz="2000" b="1" dirty="0">
                <a:solidFill>
                  <a:srgbClr val="9800B9"/>
                </a:solidFill>
              </a:rPr>
              <a:t> 2,6-8)</a:t>
            </a:r>
            <a:endParaRPr lang="en" sz="2000" b="1" dirty="0">
              <a:solidFill>
                <a:srgbClr val="9800B9"/>
              </a:solidFill>
            </a:endParaRP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599" y="126214"/>
            <a:ext cx="6374219" cy="1323439"/>
          </a:xfrm>
          <a:prstGeom prst="rect">
            <a:avLst/>
          </a:prstGeom>
          <a:noFill/>
        </p:spPr>
        <p:txBody>
          <a:bodyPr wrap="square" rtlCol="0">
            <a:spAutoFit/>
          </a:bodyPr>
          <a:lstStyle/>
          <a:p>
            <a:pPr>
              <a:spcBef>
                <a:spcPts val="600"/>
              </a:spcBef>
            </a:pPr>
            <a:r>
              <a:rPr lang="en-US" sz="2000" b="1" dirty="0"/>
              <a:t>Pavao je </a:t>
            </a:r>
            <a:r>
              <a:rPr lang="en-US" sz="2000" b="1" dirty="0" err="1"/>
              <a:t>upravo</a:t>
            </a:r>
            <a:r>
              <a:rPr lang="en-US" sz="2000" b="1" dirty="0"/>
              <a:t> </a:t>
            </a:r>
            <a:r>
              <a:rPr lang="en-US" sz="2000" b="1" dirty="0" err="1"/>
              <a:t>ohrabrio</a:t>
            </a:r>
            <a:r>
              <a:rPr lang="en-US" sz="2000" b="1" dirty="0"/>
              <a:t> </a:t>
            </a:r>
            <a:r>
              <a:rPr lang="en-US" sz="2000" b="1" dirty="0" err="1"/>
              <a:t>vjernike</a:t>
            </a:r>
            <a:r>
              <a:rPr lang="en-US" sz="2000" b="1" dirty="0"/>
              <a:t> u </a:t>
            </a:r>
            <a:r>
              <a:rPr lang="en-US" sz="2000" b="1" dirty="0" err="1"/>
              <a:t>Filipima</a:t>
            </a:r>
            <a:r>
              <a:rPr lang="en-US" sz="2000" b="1" dirty="0"/>
              <a:t> da </a:t>
            </a:r>
            <a:r>
              <a:rPr lang="en-US" sz="2000" b="1" dirty="0" err="1"/>
              <a:t>čvrsto</a:t>
            </a:r>
            <a:r>
              <a:rPr lang="en-US" sz="2000" b="1" dirty="0"/>
              <a:t> </a:t>
            </a:r>
            <a:r>
              <a:rPr lang="en-US" sz="2000" b="1" dirty="0" err="1"/>
              <a:t>ostanu</a:t>
            </a:r>
            <a:r>
              <a:rPr lang="en-US" sz="2000" b="1" dirty="0"/>
              <a:t> </a:t>
            </a:r>
            <a:r>
              <a:rPr lang="en-US" sz="2000" b="1" dirty="0" err="1"/>
              <a:t>suočeni</a:t>
            </a:r>
            <a:r>
              <a:rPr lang="en-US" sz="2000" b="1" dirty="0"/>
              <a:t> s </a:t>
            </a:r>
            <a:r>
              <a:rPr lang="en-US" sz="2000" b="1" dirty="0" err="1"/>
              <a:t>izazovima</a:t>
            </a:r>
            <a:r>
              <a:rPr lang="en-US" sz="2000" b="1" dirty="0"/>
              <a:t> </a:t>
            </a:r>
            <a:r>
              <a:rPr lang="en-US" sz="2000" b="1" dirty="0" err="1"/>
              <a:t>kršćanskog</a:t>
            </a:r>
            <a:r>
              <a:rPr lang="en-US" sz="2000" b="1" dirty="0"/>
              <a:t> </a:t>
            </a:r>
            <a:r>
              <a:rPr lang="en-US" sz="2000" b="1" dirty="0" err="1"/>
              <a:t>života</a:t>
            </a:r>
            <a:r>
              <a:rPr lang="en-US" sz="2000" b="1" dirty="0"/>
              <a:t>. </a:t>
            </a:r>
            <a:r>
              <a:rPr lang="en-US" sz="2000" b="1" dirty="0" err="1"/>
              <a:t>Zamolio</a:t>
            </a:r>
            <a:r>
              <a:rPr lang="en-US" sz="2000" b="1" dirty="0"/>
              <a:t> </a:t>
            </a:r>
            <a:r>
              <a:rPr lang="en-US" sz="2000" b="1" dirty="0" err="1"/>
              <a:t>ih</a:t>
            </a:r>
            <a:r>
              <a:rPr lang="en-US" sz="2000" b="1" dirty="0"/>
              <a:t> je da se </a:t>
            </a:r>
            <a:r>
              <a:rPr lang="en-US" sz="2000" b="1" dirty="0" err="1"/>
              <a:t>ponašaju</a:t>
            </a:r>
            <a:r>
              <a:rPr lang="en-US" sz="2000" b="1" dirty="0"/>
              <a:t> </a:t>
            </a:r>
            <a:r>
              <a:rPr lang="en-US" sz="2000" b="1" dirty="0" err="1"/>
              <a:t>dostojno</a:t>
            </a:r>
            <a:r>
              <a:rPr lang="en-US" sz="2000" b="1" dirty="0"/>
              <a:t> </a:t>
            </a:r>
            <a:r>
              <a:rPr lang="en-US" sz="2000" b="1" dirty="0" err="1"/>
              <a:t>nebeskih</a:t>
            </a:r>
            <a:r>
              <a:rPr lang="en-US" sz="2000" b="1" dirty="0"/>
              <a:t> </a:t>
            </a:r>
            <a:r>
              <a:rPr lang="en-US" sz="2000" b="1" dirty="0" err="1"/>
              <a:t>građana</a:t>
            </a:r>
            <a:r>
              <a:rPr lang="en-US" sz="2000" b="1" dirty="0"/>
              <a:t>, </a:t>
            </a:r>
            <a:r>
              <a:rPr lang="en-US" sz="2000" b="1" dirty="0" err="1"/>
              <a:t>naglašavajući</a:t>
            </a:r>
            <a:r>
              <a:rPr lang="en-US" sz="2000" b="1" dirty="0"/>
              <a:t>  </a:t>
            </a:r>
            <a:r>
              <a:rPr lang="en-US" sz="2000" b="1" dirty="0" err="1"/>
              <a:t>potrebu</a:t>
            </a:r>
            <a:r>
              <a:rPr lang="en-US" sz="2000" b="1" dirty="0"/>
              <a:t> </a:t>
            </a:r>
            <a:r>
              <a:rPr lang="en-US" sz="2000" b="1" dirty="0" err="1"/>
              <a:t>jedinstva</a:t>
            </a:r>
            <a:r>
              <a:rPr lang="en-US" sz="2000" b="1" dirty="0"/>
              <a:t>.</a:t>
            </a:r>
            <a:endParaRPr lang="en" sz="2000" b="1" dirty="0"/>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510318"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510318"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510318"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510318"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267449" cy="1323439"/>
          </a:xfrm>
          <a:prstGeom prst="rect">
            <a:avLst/>
          </a:prstGeom>
          <a:noFill/>
        </p:spPr>
        <p:txBody>
          <a:bodyPr wrap="square">
            <a:spAutoFit/>
          </a:bodyPr>
          <a:lstStyle/>
          <a:p>
            <a:pPr>
              <a:spcBef>
                <a:spcPts val="600"/>
              </a:spcBef>
            </a:pPr>
            <a:r>
              <a:rPr lang="en-US" sz="2000" b="1" dirty="0"/>
              <a:t>S </a:t>
            </a:r>
            <a:r>
              <a:rPr lang="en-US" sz="2000" b="1" dirty="0" err="1"/>
              <a:t>izrazom</a:t>
            </a:r>
            <a:r>
              <a:rPr lang="en-US" sz="2000" b="1" dirty="0"/>
              <a:t> "</a:t>
            </a:r>
            <a:r>
              <a:rPr lang="en-US" sz="2000" b="1" dirty="0" err="1"/>
              <a:t>dakle</a:t>
            </a:r>
            <a:r>
              <a:rPr lang="en-US" sz="2000" b="1" dirty="0"/>
              <a:t>", Pavao </a:t>
            </a:r>
            <a:r>
              <a:rPr lang="en-US" sz="2000" b="1" dirty="0" err="1"/>
              <a:t>započinje</a:t>
            </a:r>
            <a:r>
              <a:rPr lang="en-US" sz="2000" b="1" dirty="0"/>
              <a:t> novi </a:t>
            </a:r>
            <a:r>
              <a:rPr lang="en-US" sz="2000" b="1" dirty="0" err="1"/>
              <a:t>odlomak</a:t>
            </a:r>
            <a:r>
              <a:rPr lang="en-US" sz="2000" b="1" dirty="0"/>
              <a:t> u </a:t>
            </a:r>
            <a:r>
              <a:rPr lang="en-US" sz="2000" b="1" dirty="0" err="1"/>
              <a:t>kojem</a:t>
            </a:r>
            <a:r>
              <a:rPr lang="en-US" sz="2000" b="1" dirty="0"/>
              <a:t> </a:t>
            </a:r>
            <a:r>
              <a:rPr lang="en-US" sz="2000" b="1" dirty="0" err="1"/>
              <a:t>nam</a:t>
            </a:r>
            <a:r>
              <a:rPr lang="en-US" sz="2000" b="1" dirty="0"/>
              <a:t> </a:t>
            </a:r>
            <a:r>
              <a:rPr lang="en-US" sz="2000" b="1" dirty="0" err="1"/>
              <a:t>daje</a:t>
            </a:r>
            <a:r>
              <a:rPr lang="en-US" sz="2000" b="1" dirty="0"/>
              <a:t> </a:t>
            </a:r>
            <a:r>
              <a:rPr lang="en-US" sz="2000" b="1" dirty="0" err="1"/>
              <a:t>ključeve</a:t>
            </a:r>
            <a:r>
              <a:rPr lang="en-US" sz="2000" b="1" dirty="0"/>
              <a:t> za </a:t>
            </a:r>
            <a:r>
              <a:rPr lang="en-US" sz="2000" b="1" dirty="0" err="1"/>
              <a:t>razumijevanje</a:t>
            </a:r>
            <a:r>
              <a:rPr lang="en-US" sz="2000" b="1" dirty="0"/>
              <a:t> </a:t>
            </a:r>
            <a:r>
              <a:rPr lang="en-US" sz="2000" b="1" dirty="0" err="1"/>
              <a:t>kako</a:t>
            </a:r>
            <a:r>
              <a:rPr lang="en-US" sz="2000" b="1" dirty="0"/>
              <a:t> </a:t>
            </a:r>
            <a:r>
              <a:rPr lang="en-US" sz="2000" b="1" dirty="0" err="1"/>
              <a:t>postići</a:t>
            </a:r>
            <a:r>
              <a:rPr lang="en-US" sz="2000" b="1" dirty="0"/>
              <a:t> to </a:t>
            </a:r>
            <a:r>
              <a:rPr lang="en-US" sz="2000" b="1" dirty="0" err="1"/>
              <a:t>savršeno</a:t>
            </a:r>
            <a:r>
              <a:rPr lang="en-US" sz="2000" b="1" dirty="0"/>
              <a:t> </a:t>
            </a:r>
            <a:r>
              <a:rPr lang="en-US" sz="2000" b="1" dirty="0" err="1"/>
              <a:t>jedinstvo</a:t>
            </a:r>
            <a:r>
              <a:rPr lang="en-US" sz="2000" b="1" dirty="0"/>
              <a:t>: </a:t>
            </a:r>
            <a:r>
              <a:rPr lang="en-US" sz="2000" b="1" dirty="0" err="1"/>
              <a:t>oponašajući</a:t>
            </a:r>
            <a:r>
              <a:rPr lang="en-US" sz="2000" b="1" dirty="0"/>
              <a:t> </a:t>
            </a:r>
            <a:r>
              <a:rPr lang="en-US" sz="2000" b="1" dirty="0" err="1"/>
              <a:t>primjer</a:t>
            </a:r>
            <a:r>
              <a:rPr lang="en-US" sz="2000" b="1" dirty="0"/>
              <a:t> </a:t>
            </a:r>
            <a:r>
              <a:rPr lang="en-US" sz="2000" b="1" dirty="0" err="1"/>
              <a:t>Isusa</a:t>
            </a:r>
            <a:r>
              <a:rPr lang="en-US" sz="2000" b="1" dirty="0"/>
              <a:t> Krista.</a:t>
            </a:r>
            <a:endParaRPr lang="en" sz="2000" b="1" dirty="0"/>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176419"/>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r-HR" sz="4400" b="1">
                <a:ln/>
                <a:solidFill>
                  <a:schemeClr val="accent6"/>
                </a:solidFill>
              </a:rPr>
              <a:t>PODRIJETLO NEJEDINSTVA</a:t>
            </a:r>
            <a:endParaRPr lang="en" sz="4400" b="1" dirty="0">
              <a:ln/>
              <a:solidFill>
                <a:schemeClr val="accent6"/>
              </a:solidFill>
            </a:endParaRPr>
          </a:p>
        </p:txBody>
      </p:sp>
      <p:sp>
        <p:nvSpPr>
          <p:cNvPr id="5" name="CuadroTexto 4">
            <a:extLst>
              <a:ext uri="{FF2B5EF4-FFF2-40B4-BE49-F238E27FC236}">
                <a16:creationId xmlns:a16="http://schemas.microsoft.com/office/drawing/2014/main" id="{00BD2A5A-A65E-0015-02D3-52CC51E49A8C}"/>
              </a:ext>
            </a:extLst>
          </p:cNvPr>
          <p:cNvSpPr txBox="1"/>
          <p:nvPr/>
        </p:nvSpPr>
        <p:spPr>
          <a:xfrm>
            <a:off x="0" y="549138"/>
            <a:ext cx="8878957"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solidFill>
                <a:latin typeface="Comic Sans MS" panose="030F0702030302020204" pitchFamily="66" charset="0"/>
              </a:rPr>
              <a:t>“</a:t>
            </a:r>
            <a:r>
              <a:rPr lang="sr-Latn-RS" b="1" dirty="0">
                <a:solidFill>
                  <a:schemeClr val="tx2"/>
                </a:solidFill>
                <a:latin typeface="Comic Sans MS" panose="030F0702030302020204" pitchFamily="66" charset="0"/>
              </a:rPr>
              <a:t>Jer se rdi Kristova djela našao blizu smrti, izlažuči se životnoj pogibli da nadoknadi što je još nedostajalo vašoj pomoći koju ste mi poslali.</a:t>
            </a:r>
            <a:r>
              <a:rPr lang="en" b="1" dirty="0">
                <a:solidFill>
                  <a:schemeClr val="tx2"/>
                </a:solidFill>
                <a:latin typeface="Comic Sans MS" panose="030F0702030302020204" pitchFamily="66" charset="0"/>
              </a:rPr>
              <a:t> </a:t>
            </a:r>
            <a:r>
              <a:rPr lang="en" sz="1400" b="1" dirty="0">
                <a:solidFill>
                  <a:schemeClr val="tx2"/>
                </a:solidFill>
                <a:latin typeface="Comic Sans MS" panose="030F0702030302020204" pitchFamily="66" charset="0"/>
              </a:rPr>
              <a:t>(</a:t>
            </a:r>
            <a:r>
              <a:rPr lang="sr-Latn-RS" sz="1400" b="1" dirty="0">
                <a:solidFill>
                  <a:schemeClr val="tx2"/>
                </a:solidFill>
                <a:latin typeface="Comic Sans MS" panose="030F0702030302020204" pitchFamily="66" charset="0"/>
              </a:rPr>
              <a:t>Filipljani</a:t>
            </a:r>
            <a:r>
              <a:rPr lang="en" sz="1400" b="1" dirty="0">
                <a:solidFill>
                  <a:schemeClr val="tx2"/>
                </a:solidFill>
                <a:latin typeface="Comic Sans MS" panose="030F0702030302020204" pitchFamily="66" charset="0"/>
              </a:rPr>
              <a:t>2</a:t>
            </a:r>
            <a:r>
              <a:rPr lang="sr-Latn-RS" sz="1400" b="1" dirty="0">
                <a:solidFill>
                  <a:schemeClr val="tx2"/>
                </a:solidFill>
                <a:latin typeface="Comic Sans MS" panose="030F0702030302020204" pitchFamily="66" charset="0"/>
              </a:rPr>
              <a:t>,</a:t>
            </a:r>
            <a:r>
              <a:rPr lang="en" sz="1400" b="1" dirty="0">
                <a:solidFill>
                  <a:schemeClr val="tx2"/>
                </a:solidFill>
                <a:latin typeface="Comic Sans MS" panose="030F0702030302020204" pitchFamily="66" charset="0"/>
              </a:rPr>
              <a:t>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238538" y="1179444"/>
            <a:ext cx="8679319" cy="1015663"/>
          </a:xfrm>
          <a:prstGeom prst="rect">
            <a:avLst/>
          </a:prstGeom>
          <a:noFill/>
        </p:spPr>
        <p:txBody>
          <a:bodyPr wrap="square" rtlCol="0">
            <a:spAutoFit/>
          </a:bodyPr>
          <a:lstStyle/>
          <a:p>
            <a:pPr>
              <a:spcBef>
                <a:spcPts val="600"/>
              </a:spcBef>
            </a:pPr>
            <a:r>
              <a:rPr lang="hr-HR" sz="2000" b="1"/>
              <a:t>Prije nego što stavi prst na bolno mjesto, ukazujući na razloge za nejedinstvo koje je uočeno među Filipljanima, koji su prvi savjeti koje im daje da postignu jedinstvo, dovršavajući svoju radost (Filip.2,1.2)?</a:t>
            </a:r>
            <a:endParaRPr lang="en" sz="2000" b="1" dirty="0"/>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3860276239"/>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707886"/>
          </a:xfrm>
          <a:prstGeom prst="rect">
            <a:avLst/>
          </a:prstGeom>
          <a:noFill/>
        </p:spPr>
        <p:txBody>
          <a:bodyPr wrap="square" rtlCol="0">
            <a:spAutoFit/>
          </a:bodyPr>
          <a:lstStyle/>
          <a:p>
            <a:pPr>
              <a:spcBef>
                <a:spcPts val="600"/>
              </a:spcBef>
            </a:pPr>
            <a:r>
              <a:rPr lang="hr-HR" sz="2000" b="1"/>
              <a:t>Sve su to mogli postići samo ako su ostavili po strani ono što ih je dijelilo: ponos i svađe (Filip. 2,3a).</a:t>
            </a:r>
            <a:endParaRPr lang="en" sz="2000" b="1" dirty="0"/>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210260" y="210737"/>
            <a:ext cx="2981739"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015663"/>
          </a:xfrm>
          <a:prstGeom prst="rect">
            <a:avLst/>
          </a:prstGeom>
          <a:noFill/>
        </p:spPr>
        <p:txBody>
          <a:bodyPr wrap="square">
            <a:spAutoFit/>
          </a:bodyPr>
          <a:lstStyle/>
          <a:p>
            <a:pPr>
              <a:spcBef>
                <a:spcPts val="600"/>
              </a:spcBef>
            </a:pPr>
            <a:r>
              <a:rPr lang="hr-HR" sz="2000" b="1"/>
              <a:t>Oba ova problema bila su prisutna u Luciferovoj pobuni i spadaju među najozbiljnije probleme u odnosima (Gal. 5,26; Jakov 3,16 ).</a:t>
            </a:r>
            <a:endParaRPr lang="en" sz="2000" b="1" dirty="0"/>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hr-HR" sz="4400" b="1" spc="300">
                <a:ln w="6600">
                  <a:solidFill>
                    <a:srgbClr val="10A499"/>
                  </a:solidFill>
                  <a:prstDash val="solid"/>
                </a:ln>
                <a:solidFill>
                  <a:srgbClr val="96F5EE"/>
                </a:solidFill>
                <a:effectLst>
                  <a:outerShdw dist="38100" dir="2700000" algn="tl" rotWithShape="0">
                    <a:schemeClr val="accent2"/>
                  </a:outerShdw>
                </a:effectLst>
              </a:rPr>
              <a:t>JEDINSTVO KROZ PONIZNOST</a:t>
            </a:r>
            <a:endParaRPr lang="en" sz="4400" b="1" spc="300" dirty="0">
              <a:ln w="6600">
                <a:solidFill>
                  <a:srgbClr val="10A499"/>
                </a:solidFill>
                <a:prstDash val="solid"/>
              </a:ln>
              <a:solidFill>
                <a:srgbClr val="96F5EE"/>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en"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hr-HR"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U poniznosti smatrajte jedaan drugoga večim od sebe,! Ne gledajte pojedini samo na svoju vlastitu korist nego i na korist drugih!</a:t>
            </a:r>
            <a:r>
              <a:rPr lang="en"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hr-HR"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sr-Latn-RS" sz="1400"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Filipljaanima</a:t>
            </a:r>
            <a:r>
              <a:rPr lang="en" sz="1400"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2</a:t>
            </a:r>
            <a:r>
              <a:rPr lang="sr-Latn-RS" sz="1400"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sz="1400"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3b-4</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3" y="1473814"/>
            <a:ext cx="8386057" cy="1015663"/>
          </a:xfrm>
          <a:prstGeom prst="rect">
            <a:avLst/>
          </a:prstGeom>
          <a:noFill/>
        </p:spPr>
        <p:txBody>
          <a:bodyPr wrap="square" rtlCol="0">
            <a:spAutoFit/>
          </a:bodyPr>
          <a:lstStyle/>
          <a:p>
            <a:pPr>
              <a:spcBef>
                <a:spcPts val="600"/>
              </a:spcBef>
            </a:pPr>
            <a:r>
              <a:rPr lang="hr-HR" sz="2000" b="1"/>
              <a:t>Formula jedinstva koju Pavao predlaže nije nešto vanjsko, već unutarnji stav: poniznost. Osim što je to bila karakteristična osobina Isusa,i Pavao je poticao je svoje slušatelje na poniznost (Mt 11,29; 18,4; 23,12).</a:t>
            </a:r>
            <a:endParaRPr lang="en" sz="2000" b="1" dirty="0"/>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3374" y="2663686"/>
            <a:ext cx="5468443" cy="1617963"/>
          </a:xfrm>
          <a:prstGeom prst="rect">
            <a:avLst/>
          </a:prstGeom>
          <a:noFill/>
        </p:spPr>
        <p:txBody>
          <a:bodyPr wrap="square">
            <a:spAutoFit/>
          </a:bodyPr>
          <a:lstStyle/>
          <a:p>
            <a:pPr>
              <a:spcBef>
                <a:spcPts val="600"/>
              </a:spcBef>
            </a:pPr>
            <a:r>
              <a:rPr lang="hr-HR" sz="2000" b="1"/>
              <a:t>Da bismo postigli tu poniznost, Pavao predla- že da druge smatramo važnijima od sebe    (Filip. 2,3). Ali zar nismo svi jednaki pred Bogom? Zar ne bi trebala postojati jednakost da bi se postiglo jedinstvo?</a:t>
            </a:r>
            <a:endParaRPr lang="en" sz="2000" b="1" dirty="0"/>
          </a:p>
        </p:txBody>
      </p:sp>
      <p:sp>
        <p:nvSpPr>
          <p:cNvPr id="15" name="CuadroTexto 14">
            <a:extLst>
              <a:ext uri="{FF2B5EF4-FFF2-40B4-BE49-F238E27FC236}">
                <a16:creationId xmlns:a16="http://schemas.microsoft.com/office/drawing/2014/main" id="{8AB7D662-A7DB-042A-FF5A-FE4B06840749}"/>
              </a:ext>
            </a:extLst>
          </p:cNvPr>
          <p:cNvSpPr txBox="1"/>
          <p:nvPr/>
        </p:nvSpPr>
        <p:spPr>
          <a:xfrm>
            <a:off x="146176" y="6150114"/>
            <a:ext cx="9128636" cy="707886"/>
          </a:xfrm>
          <a:prstGeom prst="rect">
            <a:avLst/>
          </a:prstGeom>
          <a:noFill/>
        </p:spPr>
        <p:txBody>
          <a:bodyPr wrap="square">
            <a:spAutoFit/>
          </a:bodyPr>
          <a:lstStyle/>
          <a:p>
            <a:pPr>
              <a:spcBef>
                <a:spcPts val="600"/>
              </a:spcBef>
            </a:pPr>
            <a:r>
              <a:rPr lang="en-US" sz="2000" b="1" dirty="0"/>
              <a:t>Da </a:t>
            </a:r>
            <a:r>
              <a:rPr lang="en-US" sz="2000" b="1" dirty="0" err="1"/>
              <a:t>bismo</a:t>
            </a:r>
            <a:r>
              <a:rPr lang="en-US" sz="2000" b="1" dirty="0"/>
              <a:t> </a:t>
            </a:r>
            <a:r>
              <a:rPr lang="en-US" sz="2000" b="1" dirty="0" err="1"/>
              <a:t>mogli</a:t>
            </a:r>
            <a:r>
              <a:rPr lang="en-US" sz="2000" b="1" dirty="0"/>
              <a:t> </a:t>
            </a:r>
            <a:r>
              <a:rPr lang="en-US" sz="2000" b="1" dirty="0" err="1"/>
              <a:t>pomoći</a:t>
            </a:r>
            <a:r>
              <a:rPr lang="en-US" sz="2000" b="1" dirty="0"/>
              <a:t> </a:t>
            </a:r>
            <a:r>
              <a:rPr lang="en-US" sz="2000" b="1" dirty="0" err="1"/>
              <a:t>drugima</a:t>
            </a:r>
            <a:r>
              <a:rPr lang="en-US" sz="2000" b="1" dirty="0"/>
              <a:t>, </a:t>
            </a:r>
            <a:r>
              <a:rPr lang="en-US" sz="2000" b="1" dirty="0" err="1"/>
              <a:t>moramo</a:t>
            </a:r>
            <a:r>
              <a:rPr lang="en-US" sz="2000" b="1" dirty="0"/>
              <a:t> </a:t>
            </a:r>
            <a:r>
              <a:rPr lang="en-US" sz="2000" b="1" dirty="0" err="1"/>
              <a:t>naučiti</a:t>
            </a:r>
            <a:r>
              <a:rPr lang="en-US" sz="2000" b="1" dirty="0"/>
              <a:t> </a:t>
            </a:r>
            <a:r>
              <a:rPr lang="en-US" sz="2000" b="1" dirty="0" err="1"/>
              <a:t>slušati</a:t>
            </a:r>
            <a:r>
              <a:rPr lang="en-US" sz="2000" b="1" dirty="0"/>
              <a:t> </a:t>
            </a:r>
            <a:r>
              <a:rPr lang="en-US" sz="2000" b="1" dirty="0" err="1"/>
              <a:t>ih</a:t>
            </a:r>
            <a:r>
              <a:rPr lang="en-US" sz="2000" b="1" dirty="0"/>
              <a:t> </a:t>
            </a:r>
            <a:r>
              <a:rPr lang="en-US" sz="2000" b="1" dirty="0" err="1"/>
              <a:t>i</a:t>
            </a:r>
            <a:r>
              <a:rPr lang="en-US" sz="2000" b="1" dirty="0"/>
              <a:t> </a:t>
            </a:r>
            <a:r>
              <a:rPr lang="en-US" sz="2000" b="1" dirty="0" err="1"/>
              <a:t>razumjeti</a:t>
            </a:r>
            <a:r>
              <a:rPr lang="en-US" sz="2000" b="1" dirty="0"/>
              <a:t> </a:t>
            </a:r>
            <a:r>
              <a:rPr lang="en-US" sz="2000" b="1" dirty="0" err="1"/>
              <a:t>njihov</a:t>
            </a:r>
            <a:r>
              <a:rPr lang="en-US" sz="2000" b="1" dirty="0"/>
              <a:t> </a:t>
            </a:r>
            <a:r>
              <a:rPr lang="en-US" sz="2000" b="1" dirty="0" err="1"/>
              <a:t>pogled</a:t>
            </a:r>
            <a:r>
              <a:rPr lang="en-US" sz="2000" b="1" dirty="0"/>
              <a:t> </a:t>
            </a:r>
            <a:r>
              <a:rPr lang="en-US" sz="2000" b="1" dirty="0" err="1"/>
              <a:t>na</a:t>
            </a:r>
            <a:r>
              <a:rPr lang="en-US" sz="2000" b="1" dirty="0"/>
              <a:t> </a:t>
            </a:r>
            <a:r>
              <a:rPr lang="en-US" sz="2000" b="1" dirty="0" err="1"/>
              <a:t>stvari</a:t>
            </a:r>
            <a:r>
              <a:rPr lang="en-US" sz="2000" b="1" dirty="0"/>
              <a:t>. </a:t>
            </a:r>
            <a:r>
              <a:rPr lang="en-US" sz="2000" b="1" dirty="0" err="1"/>
              <a:t>Sve</a:t>
            </a:r>
            <a:r>
              <a:rPr lang="en-US" sz="2000" b="1" dirty="0"/>
              <a:t> je to </a:t>
            </a:r>
            <a:r>
              <a:rPr lang="en-US" sz="2000" b="1" dirty="0" err="1"/>
              <a:t>nedvojbeno</a:t>
            </a:r>
            <a:r>
              <a:rPr lang="en-US" sz="2000" b="1" dirty="0"/>
              <a:t> </a:t>
            </a:r>
            <a:r>
              <a:rPr lang="en-US" sz="2000" b="1" dirty="0" err="1"/>
              <a:t>djelo</a:t>
            </a:r>
            <a:r>
              <a:rPr lang="en-US" sz="2000" b="1" dirty="0"/>
              <a:t> Duha </a:t>
            </a:r>
            <a:r>
              <a:rPr lang="en-US" sz="2000" b="1" dirty="0" err="1"/>
              <a:t>Svetoga</a:t>
            </a:r>
            <a:r>
              <a:rPr lang="en-US" sz="2000" b="1" dirty="0"/>
              <a:t>.</a:t>
            </a:r>
            <a:endParaRPr lang="en" sz="2000" b="1" dirty="0"/>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1" y="4382285"/>
            <a:ext cx="5465876" cy="1631216"/>
          </a:xfrm>
          <a:prstGeom prst="rect">
            <a:avLst/>
          </a:prstGeom>
          <a:noFill/>
        </p:spPr>
        <p:txBody>
          <a:bodyPr wrap="square">
            <a:spAutoFit/>
          </a:bodyPr>
          <a:lstStyle/>
          <a:p>
            <a:pPr>
              <a:spcBef>
                <a:spcPts val="600"/>
              </a:spcBef>
            </a:pPr>
            <a:r>
              <a:rPr lang="hr-HR" sz="2000" b="1"/>
              <a:t>Pavao ne kaže da smo inferiorni u odnosu na druge, već da bismo se trebali smatrati takvima. Kao što sluga traži dobro svog gospodara, trebali bismo tražiti dobro onih koje smatramo superiornima od sebe (Fil 2,4</a:t>
            </a:r>
            <a:endParaRPr lang="en" sz="2000" b="1" dirty="0"/>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en-U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RAZMIŠLJATI KAO ISUS</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C0AFC944-9230-B472-043E-C415ED2FEF1C}"/>
              </a:ext>
            </a:extLst>
          </p:cNvPr>
          <p:cNvSpPr txBox="1"/>
          <p:nvPr/>
        </p:nvSpPr>
        <p:spPr>
          <a:xfrm>
            <a:off x="153847" y="593355"/>
            <a:ext cx="8419881" cy="584775"/>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Te</a:t>
            </a:r>
            <a:r>
              <a:rPr lang="hr-BA"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žite među sobom za onim za čim treba da težite u Kristu Isusu.</a:t>
            </a: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(Filipljanima 2,5)</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7" y="1315773"/>
            <a:ext cx="8567365" cy="1323439"/>
          </a:xfrm>
          <a:prstGeom prst="rect">
            <a:avLst/>
          </a:prstGeom>
          <a:noFill/>
        </p:spPr>
        <p:txBody>
          <a:bodyPr wrap="square" rtlCol="0">
            <a:spAutoFit/>
          </a:bodyPr>
          <a:lstStyle/>
          <a:p>
            <a:pPr>
              <a:spcBef>
                <a:spcPts val="600"/>
              </a:spcBef>
            </a:pPr>
            <a:r>
              <a:rPr lang="en-US" sz="2000" b="1" dirty="0"/>
              <a:t>Kako se </a:t>
            </a:r>
            <a:r>
              <a:rPr lang="en-US" sz="2000" b="1" dirty="0" err="1"/>
              <a:t>oblikuju</a:t>
            </a:r>
            <a:r>
              <a:rPr lang="en-US" sz="2000" b="1" dirty="0"/>
              <a:t> </a:t>
            </a:r>
            <a:r>
              <a:rPr lang="en-US" sz="2000" b="1" dirty="0" err="1"/>
              <a:t>naše</a:t>
            </a:r>
            <a:r>
              <a:rPr lang="en-US" sz="2000" b="1" dirty="0"/>
              <a:t> </a:t>
            </a:r>
            <a:r>
              <a:rPr lang="en-US" sz="2000" b="1" dirty="0" err="1"/>
              <a:t>misli</a:t>
            </a:r>
            <a:r>
              <a:rPr lang="en-US" sz="2000" b="1" dirty="0"/>
              <a:t>? </a:t>
            </a:r>
            <a:r>
              <a:rPr lang="en-US" sz="2000" b="1" dirty="0" err="1"/>
              <a:t>Kroz</a:t>
            </a:r>
            <a:r>
              <a:rPr lang="en-US" sz="2000" b="1" dirty="0"/>
              <a:t> "</a:t>
            </a:r>
            <a:r>
              <a:rPr lang="en-US" sz="2000" b="1" dirty="0" err="1"/>
              <a:t>puteve</a:t>
            </a:r>
            <a:r>
              <a:rPr lang="en-US" sz="2000" b="1" dirty="0"/>
              <a:t> </a:t>
            </a:r>
            <a:r>
              <a:rPr lang="en-US" sz="2000" b="1" dirty="0" err="1"/>
              <a:t>duše</a:t>
            </a:r>
            <a:r>
              <a:rPr lang="en-US" sz="2000" b="1" dirty="0"/>
              <a:t>", </a:t>
            </a:r>
            <a:r>
              <a:rPr lang="en-US" sz="2000" b="1" dirty="0" err="1"/>
              <a:t>odnosno</a:t>
            </a:r>
            <a:r>
              <a:rPr lang="en-US" sz="2000" b="1" dirty="0"/>
              <a:t> </a:t>
            </a:r>
            <a:r>
              <a:rPr lang="en-US" sz="2000" b="1" dirty="0" err="1"/>
              <a:t>naša</a:t>
            </a:r>
            <a:r>
              <a:rPr lang="en-US" sz="2000" b="1" dirty="0"/>
              <a:t> </a:t>
            </a:r>
            <a:r>
              <a:rPr lang="en-US" sz="2000" b="1" dirty="0" err="1"/>
              <a:t>osjetila</a:t>
            </a:r>
            <a:r>
              <a:rPr lang="en-US" sz="2000" b="1" dirty="0"/>
              <a:t>. </a:t>
            </a:r>
            <a:r>
              <a:rPr lang="en-US" sz="2000" b="1" dirty="0" err="1"/>
              <a:t>Sve</a:t>
            </a:r>
            <a:r>
              <a:rPr lang="en-US" sz="2000" b="1" dirty="0"/>
              <a:t> </a:t>
            </a:r>
            <a:r>
              <a:rPr lang="en-US" sz="2000" b="1" dirty="0" err="1"/>
              <a:t>što</a:t>
            </a:r>
            <a:r>
              <a:rPr lang="en-US" sz="2000" b="1" dirty="0"/>
              <a:t> </a:t>
            </a:r>
            <a:r>
              <a:rPr lang="en-US" sz="2000" b="1" dirty="0" err="1"/>
              <a:t>čitamo</a:t>
            </a:r>
            <a:r>
              <a:rPr lang="en-US" sz="2000" b="1" dirty="0"/>
              <a:t>, </a:t>
            </a:r>
            <a:r>
              <a:rPr lang="en-US" sz="2000" b="1" dirty="0" err="1"/>
              <a:t>vidimo</a:t>
            </a:r>
            <a:r>
              <a:rPr lang="en-US" sz="2000" b="1" dirty="0"/>
              <a:t> </a:t>
            </a:r>
            <a:r>
              <a:rPr lang="en-US" sz="2000" b="1" dirty="0" err="1"/>
              <a:t>ili</a:t>
            </a:r>
            <a:r>
              <a:rPr lang="en-US" sz="2000" b="1" dirty="0"/>
              <a:t> </a:t>
            </a:r>
            <a:r>
              <a:rPr lang="en-US" sz="2000" b="1" dirty="0" err="1"/>
              <a:t>čujemo</a:t>
            </a:r>
            <a:r>
              <a:rPr lang="en-US" sz="2000" b="1" dirty="0"/>
              <a:t> </a:t>
            </a:r>
            <a:r>
              <a:rPr lang="en-US" sz="2000" b="1" dirty="0" err="1"/>
              <a:t>na</a:t>
            </a:r>
            <a:r>
              <a:rPr lang="en-US" sz="2000" b="1" dirty="0"/>
              <a:t> </a:t>
            </a:r>
            <a:r>
              <a:rPr lang="en-US" sz="2000" b="1" dirty="0" err="1"/>
              <a:t>neki</a:t>
            </a:r>
            <a:r>
              <a:rPr lang="en-US" sz="2000" b="1" dirty="0"/>
              <a:t> </a:t>
            </a:r>
            <a:r>
              <a:rPr lang="en-US" sz="2000" b="1" dirty="0" err="1"/>
              <a:t>način</a:t>
            </a:r>
            <a:r>
              <a:rPr lang="en-US" sz="2000" b="1" dirty="0"/>
              <a:t> </a:t>
            </a:r>
            <a:r>
              <a:rPr lang="en-US" sz="2000" b="1" dirty="0" err="1"/>
              <a:t>oblikuje</a:t>
            </a:r>
            <a:r>
              <a:rPr lang="en-US" sz="2000" b="1" dirty="0"/>
              <a:t> </a:t>
            </a:r>
            <a:r>
              <a:rPr lang="en-US" sz="2000" b="1" dirty="0" err="1"/>
              <a:t>nas</a:t>
            </a:r>
            <a:r>
              <a:rPr lang="en-US" sz="2000" b="1" dirty="0"/>
              <a:t>. I, </a:t>
            </a:r>
            <a:r>
              <a:rPr lang="en-US" sz="2000" b="1" dirty="0" err="1"/>
              <a:t>naravno</a:t>
            </a:r>
            <a:r>
              <a:rPr lang="en-US" sz="2000" b="1" dirty="0"/>
              <a:t>, </a:t>
            </a:r>
            <a:r>
              <a:rPr lang="en-US" sz="2000" b="1" dirty="0" err="1"/>
              <a:t>Sotona</a:t>
            </a:r>
            <a:r>
              <a:rPr lang="en-US" sz="2000" b="1" dirty="0"/>
              <a:t> </a:t>
            </a:r>
            <a:r>
              <a:rPr lang="en-US" sz="2000" b="1" dirty="0" err="1"/>
              <a:t>bombardira</a:t>
            </a:r>
            <a:r>
              <a:rPr lang="en-US" sz="2000" b="1" dirty="0"/>
              <a:t> </a:t>
            </a:r>
            <a:r>
              <a:rPr lang="en-US" sz="2000" b="1" dirty="0" err="1"/>
              <a:t>naša</a:t>
            </a:r>
            <a:r>
              <a:rPr lang="en-US" sz="2000" b="1" dirty="0"/>
              <a:t> </a:t>
            </a:r>
            <a:r>
              <a:rPr lang="en-US" sz="2000" b="1" dirty="0" err="1"/>
              <a:t>osjetila</a:t>
            </a:r>
            <a:r>
              <a:rPr lang="en-US" sz="2000" b="1" dirty="0"/>
              <a:t> </a:t>
            </a:r>
            <a:r>
              <a:rPr lang="en-US" sz="2000" b="1" dirty="0" err="1"/>
              <a:t>kako</a:t>
            </a:r>
            <a:r>
              <a:rPr lang="en-US" sz="2000" b="1" dirty="0"/>
              <a:t> bi </a:t>
            </a:r>
            <a:r>
              <a:rPr lang="en-US" sz="2000" b="1" dirty="0" err="1"/>
              <a:t>oblikovao</a:t>
            </a:r>
            <a:r>
              <a:rPr lang="en-US" sz="2000" b="1" dirty="0"/>
              <a:t> </a:t>
            </a:r>
            <a:r>
              <a:rPr lang="en-US" sz="2000" b="1" dirty="0" err="1"/>
              <a:t>naš</a:t>
            </a:r>
            <a:r>
              <a:rPr lang="en-US" sz="2000" b="1" dirty="0"/>
              <a:t> um </a:t>
            </a:r>
            <a:r>
              <a:rPr lang="en-US" sz="2000" b="1" dirty="0" err="1"/>
              <a:t>prema</a:t>
            </a:r>
            <a:r>
              <a:rPr lang="en-US" sz="2000" b="1" dirty="0"/>
              <a:t> </a:t>
            </a:r>
            <a:r>
              <a:rPr lang="en-US" sz="2000" b="1" dirty="0" err="1"/>
              <a:t>svom</a:t>
            </a:r>
            <a:r>
              <a:rPr lang="en-US" sz="2000" b="1" dirty="0"/>
              <a:t> </a:t>
            </a:r>
            <a:r>
              <a:rPr lang="en-US" sz="2000" b="1" dirty="0" err="1"/>
              <a:t>načinu</a:t>
            </a:r>
            <a:r>
              <a:rPr lang="en-US" sz="2000" b="1" dirty="0"/>
              <a:t> </a:t>
            </a:r>
            <a:r>
              <a:rPr lang="en-US" sz="2000" b="1" dirty="0" err="1"/>
              <a:t>razmišljanja</a:t>
            </a:r>
            <a:r>
              <a:rPr lang="en-US" sz="2000" b="1" dirty="0"/>
              <a:t>.</a:t>
            </a:r>
            <a:endParaRPr lang="en" sz="2000" b="1" dirty="0"/>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56099" y="4572731"/>
            <a:ext cx="3797164" cy="1631216"/>
          </a:xfrm>
          <a:prstGeom prst="rect">
            <a:avLst/>
          </a:prstGeom>
          <a:noFill/>
        </p:spPr>
        <p:txBody>
          <a:bodyPr wrap="square">
            <a:spAutoFit/>
          </a:bodyPr>
          <a:lstStyle/>
          <a:p>
            <a:pPr>
              <a:spcBef>
                <a:spcPts val="600"/>
              </a:spcBef>
            </a:pPr>
            <a:r>
              <a:rPr lang="en-US" sz="2000" b="1" dirty="0"/>
              <a:t>To je </a:t>
            </a:r>
            <a:r>
              <a:rPr lang="en-US" sz="2000" b="1" dirty="0" err="1"/>
              <a:t>zato</a:t>
            </a:r>
            <a:r>
              <a:rPr lang="en-US" sz="2000" b="1" dirty="0"/>
              <a:t> </a:t>
            </a:r>
            <a:r>
              <a:rPr lang="en-US" sz="2000" b="1" dirty="0" err="1"/>
              <a:t>što</a:t>
            </a:r>
            <a:r>
              <a:rPr lang="en-US" sz="2000" b="1" dirty="0"/>
              <a:t> </a:t>
            </a:r>
            <a:r>
              <a:rPr lang="en-US" sz="2000" b="1" dirty="0" err="1"/>
              <a:t>su</a:t>
            </a:r>
            <a:r>
              <a:rPr lang="en-US" sz="2000" b="1" dirty="0"/>
              <a:t> </a:t>
            </a:r>
            <a:r>
              <a:rPr lang="en-US" sz="2000" b="1" dirty="0" err="1"/>
              <a:t>naše</a:t>
            </a:r>
            <a:r>
              <a:rPr lang="en-US" sz="2000" b="1" dirty="0"/>
              <a:t> </a:t>
            </a:r>
            <a:r>
              <a:rPr lang="en-US" sz="2000" b="1" dirty="0" err="1"/>
              <a:t>misli</a:t>
            </a:r>
            <a:r>
              <a:rPr lang="en-US" sz="2000" b="1" dirty="0"/>
              <a:t> </a:t>
            </a:r>
            <a:r>
              <a:rPr lang="en-US" sz="2000" b="1" dirty="0" err="1"/>
              <a:t>tjelesne</a:t>
            </a:r>
            <a:r>
              <a:rPr lang="en-US" sz="2000" b="1" dirty="0"/>
              <a:t>, a </a:t>
            </a:r>
            <a:r>
              <a:rPr lang="en-US" sz="2000" b="1" dirty="0" err="1"/>
              <a:t>srce</a:t>
            </a:r>
            <a:r>
              <a:rPr lang="en-US" sz="2000" b="1" dirty="0"/>
              <a:t> </a:t>
            </a:r>
            <a:r>
              <a:rPr lang="en-US" sz="2000" b="1" dirty="0" err="1"/>
              <a:t>varljivo</a:t>
            </a:r>
            <a:r>
              <a:rPr lang="en-US" sz="2000" b="1" dirty="0"/>
              <a:t> (Jer</a:t>
            </a:r>
            <a:r>
              <a:rPr lang="hr-BA" sz="2000" b="1" dirty="0"/>
              <a:t>. </a:t>
            </a:r>
            <a:r>
              <a:rPr lang="en-US" sz="2000" b="1" dirty="0"/>
              <a:t>17</a:t>
            </a:r>
            <a:r>
              <a:rPr lang="hr-BA" sz="2000" b="1" dirty="0"/>
              <a:t>,</a:t>
            </a:r>
            <a:r>
              <a:rPr lang="en-US" sz="2000" b="1" dirty="0"/>
              <a:t>9). Duh </a:t>
            </a:r>
            <a:r>
              <a:rPr lang="en-US" sz="2000" b="1" dirty="0" err="1"/>
              <a:t>će</a:t>
            </a:r>
            <a:r>
              <a:rPr lang="en-US" sz="2000" b="1" dirty="0"/>
              <a:t> </a:t>
            </a:r>
            <a:r>
              <a:rPr lang="en-US" sz="2000" b="1" dirty="0" err="1"/>
              <a:t>preobraziti</a:t>
            </a:r>
            <a:r>
              <a:rPr lang="en-US" sz="2000" b="1" dirty="0"/>
              <a:t> </a:t>
            </a:r>
            <a:r>
              <a:rPr lang="en-US" sz="2000" b="1" dirty="0" err="1"/>
              <a:t>naš</a:t>
            </a:r>
            <a:r>
              <a:rPr lang="en-US" sz="2000" b="1" dirty="0"/>
              <a:t> </a:t>
            </a:r>
            <a:r>
              <a:rPr lang="en-US" sz="2000" b="1" dirty="0" err="1"/>
              <a:t>tjelesni</a:t>
            </a:r>
            <a:r>
              <a:rPr lang="en-US" sz="2000" b="1" dirty="0"/>
              <a:t> um u </a:t>
            </a:r>
            <a:r>
              <a:rPr lang="en-US" sz="2000" b="1" dirty="0" err="1"/>
              <a:t>duhovni</a:t>
            </a:r>
            <a:r>
              <a:rPr lang="en-US" sz="2000" b="1" dirty="0"/>
              <a:t>, </a:t>
            </a:r>
            <a:r>
              <a:rPr lang="en-US" sz="2000" b="1" dirty="0" err="1"/>
              <a:t>poput</a:t>
            </a:r>
            <a:r>
              <a:rPr lang="en-US" sz="2000" b="1" dirty="0"/>
              <a:t> </a:t>
            </a:r>
            <a:r>
              <a:rPr lang="en-US" sz="2000" b="1" dirty="0" err="1"/>
              <a:t>Kristovog</a:t>
            </a:r>
            <a:r>
              <a:rPr lang="en-US" sz="2000" b="1" dirty="0"/>
              <a:t> (Rim</a:t>
            </a:r>
            <a:r>
              <a:rPr lang="hr-BA" sz="2000" b="1" dirty="0"/>
              <a:t>. </a:t>
            </a:r>
            <a:r>
              <a:rPr lang="en-US" sz="2000" b="1" dirty="0"/>
              <a:t> 8:1, 5).</a:t>
            </a:r>
            <a:endParaRPr lang="en" sz="2000" b="1" dirty="0"/>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1015663"/>
          </a:xfrm>
          <a:prstGeom prst="rect">
            <a:avLst/>
          </a:prstGeom>
          <a:noFill/>
        </p:spPr>
        <p:txBody>
          <a:bodyPr wrap="square">
            <a:spAutoFit/>
          </a:bodyPr>
          <a:lstStyle/>
          <a:p>
            <a:pPr>
              <a:spcBef>
                <a:spcPts val="600"/>
              </a:spcBef>
            </a:pPr>
            <a:r>
              <a:rPr lang="en-US" sz="2000" b="1" dirty="0" err="1"/>
              <a:t>Možda</a:t>
            </a:r>
            <a:r>
              <a:rPr lang="en-US" sz="2000" b="1" dirty="0"/>
              <a:t> </a:t>
            </a:r>
            <a:r>
              <a:rPr lang="en-US" sz="2000" b="1" dirty="0" err="1"/>
              <a:t>možemo</a:t>
            </a:r>
            <a:r>
              <a:rPr lang="en-US" sz="2000" b="1" dirty="0"/>
              <a:t>, </a:t>
            </a:r>
            <a:r>
              <a:rPr lang="en-US" sz="2000" b="1" dirty="0" err="1"/>
              <a:t>uz</a:t>
            </a:r>
            <a:r>
              <a:rPr lang="en-US" sz="2000" b="1" dirty="0"/>
              <a:t> </a:t>
            </a:r>
            <a:r>
              <a:rPr lang="en-US" sz="2000" b="1" dirty="0" err="1"/>
              <a:t>veliki</a:t>
            </a:r>
            <a:r>
              <a:rPr lang="en-US" sz="2000" b="1" dirty="0"/>
              <a:t> </a:t>
            </a:r>
            <a:r>
              <a:rPr lang="en-US" sz="2000" b="1" dirty="0" err="1"/>
              <a:t>trud</a:t>
            </a:r>
            <a:r>
              <a:rPr lang="en-US" sz="2000" b="1" dirty="0"/>
              <a:t>, </a:t>
            </a:r>
            <a:r>
              <a:rPr lang="en-US" sz="2000" b="1" dirty="0" err="1"/>
              <a:t>ostvariti</a:t>
            </a:r>
            <a:r>
              <a:rPr lang="en-US" sz="2000" b="1" dirty="0"/>
              <a:t> </a:t>
            </a:r>
            <a:r>
              <a:rPr lang="en-US" sz="2000" b="1" dirty="0" err="1"/>
              <a:t>prvi</a:t>
            </a:r>
            <a:r>
              <a:rPr lang="en-US" sz="2000" b="1" dirty="0"/>
              <a:t> </a:t>
            </a:r>
            <a:r>
              <a:rPr lang="en-US" sz="2000" b="1" dirty="0" err="1"/>
              <a:t>poziv</a:t>
            </a:r>
            <a:r>
              <a:rPr lang="en-US" sz="2000" b="1" dirty="0"/>
              <a:t>. Ali </a:t>
            </a:r>
            <a:r>
              <a:rPr lang="en-US" sz="2000" b="1" dirty="0" err="1"/>
              <a:t>promijeniti</a:t>
            </a:r>
            <a:r>
              <a:rPr lang="en-US" sz="2000" b="1" dirty="0"/>
              <a:t> </a:t>
            </a:r>
            <a:r>
              <a:rPr lang="en-US" sz="2000" b="1" dirty="0" err="1"/>
              <a:t>svoje</a:t>
            </a:r>
            <a:r>
              <a:rPr lang="en-US" sz="2000" b="1" dirty="0"/>
              <a:t> </a:t>
            </a:r>
            <a:r>
              <a:rPr lang="en-US" sz="2000" b="1" dirty="0" err="1"/>
              <a:t>mišljenje</a:t>
            </a:r>
            <a:r>
              <a:rPr lang="en-US" sz="2000" b="1" dirty="0"/>
              <a:t> da se </a:t>
            </a:r>
            <a:r>
              <a:rPr lang="en-US" sz="2000" b="1" dirty="0" err="1"/>
              <a:t>prilagodimo</a:t>
            </a:r>
            <a:r>
              <a:rPr lang="en-US" sz="2000" b="1" dirty="0"/>
              <a:t> </a:t>
            </a:r>
            <a:r>
              <a:rPr lang="en-US" sz="2000" b="1" dirty="0" err="1"/>
              <a:t>Isusovom</a:t>
            </a:r>
            <a:r>
              <a:rPr lang="en-US" sz="2000" b="1" dirty="0"/>
              <a:t> </a:t>
            </a:r>
            <a:r>
              <a:rPr lang="en-US" sz="2000" b="1" dirty="0" err="1"/>
              <a:t>umu</a:t>
            </a:r>
            <a:r>
              <a:rPr lang="en-US" sz="2000" b="1" dirty="0"/>
              <a:t> </a:t>
            </a:r>
            <a:r>
              <a:rPr lang="en-US" sz="2000" b="1" dirty="0" err="1"/>
              <a:t>može</a:t>
            </a:r>
            <a:r>
              <a:rPr lang="en-US" sz="2000" b="1" dirty="0"/>
              <a:t> u nama </a:t>
            </a:r>
            <a:r>
              <a:rPr lang="en-US" sz="2000" b="1" dirty="0" err="1"/>
              <a:t>samo</a:t>
            </a:r>
            <a:r>
              <a:rPr lang="en-US" sz="2000" b="1" dirty="0"/>
              <a:t> Duh Sveti.</a:t>
            </a:r>
            <a:endParaRPr lang="en" sz="2000" b="1" dirty="0"/>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7" y="2702036"/>
            <a:ext cx="8567364" cy="707886"/>
          </a:xfrm>
          <a:prstGeom prst="rect">
            <a:avLst/>
          </a:prstGeom>
          <a:noFill/>
        </p:spPr>
        <p:txBody>
          <a:bodyPr wrap="square">
            <a:spAutoFit/>
          </a:bodyPr>
          <a:lstStyle/>
          <a:p>
            <a:pPr>
              <a:spcBef>
                <a:spcPts val="600"/>
              </a:spcBef>
            </a:pPr>
            <a:r>
              <a:rPr lang="en-US" sz="2000" b="1" dirty="0"/>
              <a:t>Pa</a:t>
            </a:r>
            <a:r>
              <a:rPr lang="hr-BA" sz="2000" b="1" dirty="0"/>
              <a:t>vle</a:t>
            </a:r>
            <a:r>
              <a:rPr lang="en-US" sz="2000" b="1" dirty="0"/>
              <a:t> je </a:t>
            </a:r>
            <a:r>
              <a:rPr lang="en-US" sz="2000" b="1" dirty="0" err="1"/>
              <a:t>radikalan</a:t>
            </a:r>
            <a:r>
              <a:rPr lang="en-US" sz="2000" b="1" dirty="0"/>
              <a:t>. Ne </a:t>
            </a:r>
            <a:r>
              <a:rPr lang="en-US" sz="2000" b="1" dirty="0" err="1"/>
              <a:t>samo</a:t>
            </a:r>
            <a:r>
              <a:rPr lang="en-US" sz="2000" b="1" dirty="0"/>
              <a:t> da </a:t>
            </a:r>
            <a:r>
              <a:rPr lang="en-US" sz="2000" b="1" dirty="0" err="1"/>
              <a:t>nas</a:t>
            </a:r>
            <a:r>
              <a:rPr lang="en-US" sz="2000" b="1" dirty="0"/>
              <a:t> </a:t>
            </a:r>
            <a:r>
              <a:rPr lang="en-US" sz="2000" b="1" dirty="0" err="1"/>
              <a:t>poziva</a:t>
            </a:r>
            <a:r>
              <a:rPr lang="en-US" sz="2000" b="1" dirty="0"/>
              <a:t> da </a:t>
            </a:r>
            <a:r>
              <a:rPr lang="en-US" sz="2000" b="1" dirty="0" err="1"/>
              <a:t>promatramo</a:t>
            </a:r>
            <a:r>
              <a:rPr lang="en-US" sz="2000" b="1" dirty="0"/>
              <a:t> </a:t>
            </a:r>
            <a:r>
              <a:rPr lang="en-US" sz="2000" b="1" dirty="0" err="1"/>
              <a:t>svoje</a:t>
            </a:r>
            <a:r>
              <a:rPr lang="en-US" sz="2000" b="1" dirty="0"/>
              <a:t> </a:t>
            </a:r>
            <a:r>
              <a:rPr lang="en-US" sz="2000" b="1" dirty="0" err="1"/>
              <a:t>misli</a:t>
            </a:r>
            <a:r>
              <a:rPr lang="en-US" sz="2000" b="1" dirty="0"/>
              <a:t>, </a:t>
            </a:r>
            <a:r>
              <a:rPr lang="en-US" sz="2000" b="1" dirty="0" err="1"/>
              <a:t>već</a:t>
            </a:r>
            <a:r>
              <a:rPr lang="en-US" sz="2000" b="1" dirty="0"/>
              <a:t> </a:t>
            </a:r>
            <a:r>
              <a:rPr lang="en-US" sz="2000" b="1" dirty="0" err="1"/>
              <a:t>nas</a:t>
            </a:r>
            <a:r>
              <a:rPr lang="en-US" sz="2000" b="1" dirty="0"/>
              <a:t> </a:t>
            </a:r>
            <a:r>
              <a:rPr lang="en-US" sz="2000" b="1" dirty="0" err="1"/>
              <a:t>poziva</a:t>
            </a:r>
            <a:r>
              <a:rPr lang="en-US" sz="2000" b="1" dirty="0"/>
              <a:t> da </a:t>
            </a:r>
            <a:r>
              <a:rPr lang="en-US" sz="2000" b="1" dirty="0" err="1"/>
              <a:t>razmišljamo</a:t>
            </a:r>
            <a:r>
              <a:rPr lang="en-US" sz="2000" b="1" dirty="0"/>
              <a:t> </a:t>
            </a:r>
            <a:r>
              <a:rPr lang="en-US" sz="2000" b="1" dirty="0" err="1"/>
              <a:t>kao</a:t>
            </a:r>
            <a:r>
              <a:rPr lang="en-US" sz="2000" b="1" dirty="0"/>
              <a:t> </a:t>
            </a:r>
            <a:r>
              <a:rPr lang="en-US" sz="2000" b="1" dirty="0" err="1"/>
              <a:t>što</a:t>
            </a:r>
            <a:r>
              <a:rPr lang="en-US" sz="2000" b="1" dirty="0"/>
              <a:t> je Krist </a:t>
            </a:r>
            <a:r>
              <a:rPr lang="hr-BA" sz="2000" b="1" dirty="0"/>
              <a:t>raz</a:t>
            </a:r>
            <a:r>
              <a:rPr lang="en-US" sz="2000" b="1" dirty="0"/>
              <a:t>mi</a:t>
            </a:r>
            <a:r>
              <a:rPr lang="hr-BA" sz="2000" b="1" dirty="0"/>
              <a:t>šljao</a:t>
            </a:r>
            <a:r>
              <a:rPr lang="en-US" sz="2000" b="1" dirty="0"/>
              <a:t> (Fil</a:t>
            </a:r>
            <a:r>
              <a:rPr lang="hr-BA" sz="2000" b="1" dirty="0"/>
              <a:t>ip.</a:t>
            </a:r>
            <a:r>
              <a:rPr lang="en-US" sz="2000" b="1" dirty="0"/>
              <a:t> 4</a:t>
            </a:r>
            <a:r>
              <a:rPr lang="hr-BA" sz="2000" b="1" dirty="0"/>
              <a:t>,</a:t>
            </a:r>
            <a:r>
              <a:rPr lang="en-US" sz="2000" b="1" dirty="0"/>
              <a:t>8; 2</a:t>
            </a:r>
            <a:r>
              <a:rPr lang="hr-BA" sz="2000" b="1" dirty="0"/>
              <a:t>,</a:t>
            </a:r>
            <a:r>
              <a:rPr lang="en-US" sz="2000" b="1" dirty="0"/>
              <a:t>5).</a:t>
            </a:r>
            <a:endParaRPr lang="en" sz="2000" b="1" dirty="0"/>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3539430"/>
          </a:xfrm>
          <a:prstGeom prst="rect">
            <a:avLst/>
          </a:prstGeom>
          <a:noFill/>
        </p:spPr>
        <p:txBody>
          <a:bodyPr wrap="square">
            <a:spAutoFit/>
          </a:bodyPr>
          <a:lstStyle/>
          <a:p>
            <a:pPr algn="just">
              <a:spcBef>
                <a:spcPts val="600"/>
              </a:spcBef>
            </a:pPr>
            <a:r>
              <a:rPr lang="en" sz="3200" b="1" dirty="0">
                <a:latin typeface="Constantia" panose="02030602050306030303" pitchFamily="18" charset="0"/>
              </a:rPr>
              <a:t>“</a:t>
            </a:r>
            <a:r>
              <a:rPr lang="en-US" sz="3200" b="1" dirty="0">
                <a:latin typeface="Constantia" panose="02030602050306030303" pitchFamily="18" charset="0"/>
              </a:rPr>
              <a:t>Ipak, </a:t>
            </a:r>
            <a:r>
              <a:rPr lang="en-US" sz="3200" b="1" dirty="0" err="1">
                <a:latin typeface="Constantia" panose="02030602050306030303" pitchFamily="18" charset="0"/>
              </a:rPr>
              <a:t>imamo</a:t>
            </a:r>
            <a:r>
              <a:rPr lang="en-US" sz="3200" b="1" dirty="0">
                <a:latin typeface="Constantia" panose="02030602050306030303" pitchFamily="18" charset="0"/>
              </a:rPr>
              <a:t> </a:t>
            </a:r>
            <a:r>
              <a:rPr lang="en-US" sz="3200" b="1" dirty="0" err="1">
                <a:latin typeface="Constantia" panose="02030602050306030303" pitchFamily="18" charset="0"/>
              </a:rPr>
              <a:t>posla</a:t>
            </a:r>
            <a:r>
              <a:rPr lang="en-US" sz="3200" b="1" dirty="0">
                <a:latin typeface="Constantia" panose="02030602050306030303" pitchFamily="18" charset="0"/>
              </a:rPr>
              <a:t> da </a:t>
            </a:r>
            <a:r>
              <a:rPr lang="en-US" sz="3200" b="1" dirty="0" err="1">
                <a:latin typeface="Constantia" panose="02030602050306030303" pitchFamily="18" charset="0"/>
              </a:rPr>
              <a:t>odolimo</a:t>
            </a:r>
            <a:r>
              <a:rPr lang="en-US" sz="3200" b="1" dirty="0">
                <a:latin typeface="Constantia" panose="02030602050306030303" pitchFamily="18" charset="0"/>
              </a:rPr>
              <a:t> </a:t>
            </a:r>
            <a:r>
              <a:rPr lang="en-US" sz="3200" b="1" dirty="0" err="1">
                <a:latin typeface="Constantia" panose="02030602050306030303" pitchFamily="18" charset="0"/>
              </a:rPr>
              <a:t>iskušenju</a:t>
            </a:r>
            <a:r>
              <a:rPr lang="en-US" sz="3200" b="1" dirty="0">
                <a:latin typeface="Constantia" panose="02030602050306030303" pitchFamily="18" charset="0"/>
              </a:rPr>
              <a:t>. Oni koji ne </a:t>
            </a:r>
            <a:r>
              <a:rPr lang="en-US" sz="3200" b="1" dirty="0" err="1">
                <a:latin typeface="Constantia" panose="02030602050306030303" pitchFamily="18" charset="0"/>
              </a:rPr>
              <a:t>žele</a:t>
            </a:r>
            <a:r>
              <a:rPr lang="en-US" sz="3200" b="1" dirty="0">
                <a:latin typeface="Constantia" panose="02030602050306030303" pitchFamily="18" charset="0"/>
              </a:rPr>
              <a:t> </a:t>
            </a:r>
            <a:r>
              <a:rPr lang="en-US" sz="3200" b="1" dirty="0" err="1">
                <a:latin typeface="Constantia" panose="02030602050306030303" pitchFamily="18" charset="0"/>
              </a:rPr>
              <a:t>podleći</a:t>
            </a:r>
            <a:r>
              <a:rPr lang="en-US" sz="3200" b="1" dirty="0">
                <a:latin typeface="Constantia" panose="02030602050306030303" pitchFamily="18" charset="0"/>
              </a:rPr>
              <a:t> </a:t>
            </a:r>
            <a:r>
              <a:rPr lang="en-US" sz="3200" b="1" dirty="0" err="1">
                <a:latin typeface="Constantia" panose="02030602050306030303" pitchFamily="18" charset="0"/>
              </a:rPr>
              <a:t>Sotonskim</a:t>
            </a:r>
            <a:r>
              <a:rPr lang="en-US" sz="3200" b="1" dirty="0">
                <a:latin typeface="Constantia" panose="02030602050306030303" pitchFamily="18" charset="0"/>
              </a:rPr>
              <a:t> </a:t>
            </a:r>
            <a:r>
              <a:rPr lang="en-US" sz="3200" b="1" dirty="0" err="1">
                <a:latin typeface="Constantia" panose="02030602050306030303" pitchFamily="18" charset="0"/>
              </a:rPr>
              <a:t>spletkama</a:t>
            </a:r>
            <a:r>
              <a:rPr lang="en-US" sz="3200" b="1" dirty="0">
                <a:latin typeface="Constantia" panose="02030602050306030303" pitchFamily="18" charset="0"/>
              </a:rPr>
              <a:t> </a:t>
            </a:r>
            <a:r>
              <a:rPr lang="en-US" sz="3200" b="1" dirty="0" err="1">
                <a:latin typeface="Constantia" panose="02030602050306030303" pitchFamily="18" charset="0"/>
              </a:rPr>
              <a:t>moraju</a:t>
            </a:r>
            <a:r>
              <a:rPr lang="en-US" sz="3200" b="1" dirty="0">
                <a:latin typeface="Constantia" panose="02030602050306030303" pitchFamily="18" charset="0"/>
              </a:rPr>
              <a:t> dobro </a:t>
            </a:r>
            <a:r>
              <a:rPr lang="en-US" sz="3200" b="1" dirty="0" err="1">
                <a:latin typeface="Constantia" panose="02030602050306030303" pitchFamily="18" charset="0"/>
              </a:rPr>
              <a:t>čuvati</a:t>
            </a:r>
            <a:r>
              <a:rPr lang="en-US" sz="3200" b="1" dirty="0">
                <a:latin typeface="Constantia" panose="02030602050306030303" pitchFamily="18" charset="0"/>
              </a:rPr>
              <a:t> </a:t>
            </a:r>
            <a:r>
              <a:rPr lang="en-US" sz="3200" b="1" dirty="0" err="1">
                <a:latin typeface="Constantia" panose="02030602050306030303" pitchFamily="18" charset="0"/>
              </a:rPr>
              <a:t>puteve</a:t>
            </a:r>
            <a:r>
              <a:rPr lang="en-US" sz="3200" b="1" dirty="0">
                <a:latin typeface="Constantia" panose="02030602050306030303" pitchFamily="18" charset="0"/>
              </a:rPr>
              <a:t> </a:t>
            </a:r>
            <a:r>
              <a:rPr lang="en-US" sz="3200" b="1" dirty="0" err="1">
                <a:latin typeface="Constantia" panose="02030602050306030303" pitchFamily="18" charset="0"/>
              </a:rPr>
              <a:t>duše</a:t>
            </a:r>
            <a:r>
              <a:rPr lang="en-US" sz="3200" b="1" dirty="0">
                <a:latin typeface="Constantia" panose="02030602050306030303" pitchFamily="18" charset="0"/>
              </a:rPr>
              <a:t>; </a:t>
            </a:r>
            <a:r>
              <a:rPr lang="en-US" sz="3200" b="1" dirty="0" err="1">
                <a:latin typeface="Constantia" panose="02030602050306030303" pitchFamily="18" charset="0"/>
              </a:rPr>
              <a:t>Moraju</a:t>
            </a:r>
            <a:r>
              <a:rPr lang="en-US" sz="3200" b="1" dirty="0">
                <a:latin typeface="Constantia" panose="02030602050306030303" pitchFamily="18" charset="0"/>
              </a:rPr>
              <a:t> </a:t>
            </a:r>
            <a:r>
              <a:rPr lang="en-US" sz="3200" b="1" dirty="0" err="1">
                <a:latin typeface="Constantia" panose="02030602050306030303" pitchFamily="18" charset="0"/>
              </a:rPr>
              <a:t>izbjegavati</a:t>
            </a:r>
            <a:r>
              <a:rPr lang="en-US" sz="3200" b="1" dirty="0">
                <a:latin typeface="Constantia" panose="02030602050306030303" pitchFamily="18" charset="0"/>
              </a:rPr>
              <a:t> </a:t>
            </a:r>
            <a:r>
              <a:rPr lang="en-US" sz="3200" b="1" dirty="0" err="1">
                <a:latin typeface="Constantia" panose="02030602050306030303" pitchFamily="18" charset="0"/>
              </a:rPr>
              <a:t>čitanje</a:t>
            </a:r>
            <a:r>
              <a:rPr lang="en-US" sz="3200" b="1" dirty="0">
                <a:latin typeface="Constantia" panose="02030602050306030303" pitchFamily="18" charset="0"/>
              </a:rPr>
              <a:t>, </a:t>
            </a:r>
            <a:r>
              <a:rPr lang="en-US" sz="3200" b="1" dirty="0" err="1">
                <a:latin typeface="Constantia" panose="02030602050306030303" pitchFamily="18" charset="0"/>
              </a:rPr>
              <a:t>gledanje</a:t>
            </a:r>
            <a:r>
              <a:rPr lang="en-US" sz="3200" b="1" dirty="0">
                <a:latin typeface="Constantia" panose="02030602050306030303" pitchFamily="18" charset="0"/>
              </a:rPr>
              <a:t> </a:t>
            </a:r>
            <a:r>
              <a:rPr lang="en-US" sz="3200" b="1" dirty="0" err="1">
                <a:latin typeface="Constantia" panose="02030602050306030303" pitchFamily="18" charset="0"/>
              </a:rPr>
              <a:t>ili</a:t>
            </a:r>
            <a:r>
              <a:rPr lang="en-US" sz="3200" b="1" dirty="0">
                <a:latin typeface="Constantia" panose="02030602050306030303" pitchFamily="18" charset="0"/>
              </a:rPr>
              <a:t> </a:t>
            </a:r>
            <a:r>
              <a:rPr lang="en-US" sz="3200" b="1" dirty="0" err="1">
                <a:latin typeface="Constantia" panose="02030602050306030303" pitchFamily="18" charset="0"/>
              </a:rPr>
              <a:t>slušanje</a:t>
            </a:r>
            <a:r>
              <a:rPr lang="en-US" sz="3200" b="1" dirty="0">
                <a:latin typeface="Constantia" panose="02030602050306030303" pitchFamily="18" charset="0"/>
              </a:rPr>
              <a:t> </a:t>
            </a:r>
            <a:r>
              <a:rPr lang="en-US" sz="3200" b="1" dirty="0" err="1">
                <a:latin typeface="Constantia" panose="02030602050306030303" pitchFamily="18" charset="0"/>
              </a:rPr>
              <a:t>onoga</a:t>
            </a:r>
            <a:r>
              <a:rPr lang="en-US" sz="3200" b="1" dirty="0">
                <a:latin typeface="Constantia" panose="02030602050306030303" pitchFamily="18" charset="0"/>
              </a:rPr>
              <a:t> </a:t>
            </a:r>
            <a:r>
              <a:rPr lang="en-US" sz="3200" b="1" dirty="0" err="1">
                <a:latin typeface="Constantia" panose="02030602050306030303" pitchFamily="18" charset="0"/>
              </a:rPr>
              <a:t>što</a:t>
            </a:r>
            <a:r>
              <a:rPr lang="en-US" sz="3200" b="1" dirty="0">
                <a:latin typeface="Constantia" panose="02030602050306030303" pitchFamily="18" charset="0"/>
              </a:rPr>
              <a:t> bi </a:t>
            </a:r>
            <a:r>
              <a:rPr lang="en-US" sz="3200" b="1" dirty="0" err="1">
                <a:latin typeface="Constantia" panose="02030602050306030303" pitchFamily="18" charset="0"/>
              </a:rPr>
              <a:t>moglo</a:t>
            </a:r>
            <a:r>
              <a:rPr lang="en-US" sz="3200" b="1" dirty="0">
                <a:latin typeface="Constantia" panose="02030602050306030303" pitchFamily="18" charset="0"/>
              </a:rPr>
              <a:t> </a:t>
            </a:r>
            <a:r>
              <a:rPr lang="en-US" sz="3200" b="1" dirty="0" err="1">
                <a:latin typeface="Constantia" panose="02030602050306030303" pitchFamily="18" charset="0"/>
              </a:rPr>
              <a:t>sugerirati</a:t>
            </a:r>
            <a:r>
              <a:rPr lang="en-US" sz="3200" b="1" dirty="0">
                <a:latin typeface="Constantia" panose="02030602050306030303" pitchFamily="18" charset="0"/>
              </a:rPr>
              <a:t> </a:t>
            </a:r>
            <a:r>
              <a:rPr lang="en-US" sz="3200" b="1" dirty="0" err="1">
                <a:latin typeface="Constantia" panose="02030602050306030303" pitchFamily="18" charset="0"/>
              </a:rPr>
              <a:t>nečiste</a:t>
            </a:r>
            <a:r>
              <a:rPr lang="en-US" sz="3200" b="1" dirty="0">
                <a:latin typeface="Constantia" panose="02030602050306030303" pitchFamily="18" charset="0"/>
              </a:rPr>
              <a:t> </a:t>
            </a:r>
            <a:r>
              <a:rPr lang="en-US" sz="3200" b="1" dirty="0" err="1">
                <a:latin typeface="Constantia" panose="02030602050306030303" pitchFamily="18" charset="0"/>
              </a:rPr>
              <a:t>misli</a:t>
            </a:r>
            <a:r>
              <a:rPr lang="en-US" sz="3200" b="1" dirty="0">
                <a:latin typeface="Constantia" panose="02030602050306030303" pitchFamily="18" charset="0"/>
              </a:rPr>
              <a:t>. Um ne </a:t>
            </a:r>
            <a:r>
              <a:rPr lang="en-US" sz="3200" b="1" dirty="0" err="1">
                <a:latin typeface="Constantia" panose="02030602050306030303" pitchFamily="18" charset="0"/>
              </a:rPr>
              <a:t>smije</a:t>
            </a:r>
            <a:r>
              <a:rPr lang="en-US" sz="3200" b="1" dirty="0">
                <a:latin typeface="Constantia" panose="02030602050306030303" pitchFamily="18" charset="0"/>
              </a:rPr>
              <a:t> </a:t>
            </a:r>
            <a:r>
              <a:rPr lang="en-US" sz="3200" b="1" dirty="0" err="1">
                <a:latin typeface="Constantia" panose="02030602050306030303" pitchFamily="18" charset="0"/>
              </a:rPr>
              <a:t>lutati</a:t>
            </a:r>
            <a:r>
              <a:rPr lang="en-US" sz="3200" b="1" dirty="0">
                <a:latin typeface="Constantia" panose="02030602050306030303" pitchFamily="18" charset="0"/>
              </a:rPr>
              <a:t> </a:t>
            </a:r>
            <a:r>
              <a:rPr lang="en-US" sz="3200" b="1" dirty="0" err="1">
                <a:latin typeface="Constantia" panose="02030602050306030303" pitchFamily="18" charset="0"/>
              </a:rPr>
              <a:t>nasumično</a:t>
            </a:r>
            <a:r>
              <a:rPr lang="en-US" sz="3200" b="1" dirty="0">
                <a:latin typeface="Constantia" panose="02030602050306030303" pitchFamily="18" charset="0"/>
              </a:rPr>
              <a:t> o </a:t>
            </a:r>
            <a:r>
              <a:rPr lang="en-US" sz="3200" b="1" dirty="0" err="1">
                <a:latin typeface="Constantia" panose="02030602050306030303" pitchFamily="18" charset="0"/>
              </a:rPr>
              <a:t>svakoj</a:t>
            </a:r>
            <a:r>
              <a:rPr lang="en-US" sz="3200" b="1" dirty="0">
                <a:latin typeface="Constantia" panose="02030602050306030303" pitchFamily="18" charset="0"/>
              </a:rPr>
              <a:t> </a:t>
            </a:r>
            <a:r>
              <a:rPr lang="en-US" sz="3200" b="1" dirty="0" err="1">
                <a:latin typeface="Constantia" panose="02030602050306030303" pitchFamily="18" charset="0"/>
              </a:rPr>
              <a:t>temi</a:t>
            </a:r>
            <a:r>
              <a:rPr lang="en-US" sz="3200" b="1" dirty="0">
                <a:latin typeface="Constantia" panose="02030602050306030303" pitchFamily="18" charset="0"/>
              </a:rPr>
              <a:t> </a:t>
            </a:r>
            <a:r>
              <a:rPr lang="en-US" sz="3200" b="1" dirty="0" err="1">
                <a:latin typeface="Constantia" panose="02030602050306030303" pitchFamily="18" charset="0"/>
              </a:rPr>
              <a:t>koju</a:t>
            </a:r>
            <a:r>
              <a:rPr lang="en-US" sz="3200" b="1" dirty="0">
                <a:latin typeface="Constantia" panose="02030602050306030303" pitchFamily="18" charset="0"/>
              </a:rPr>
              <a:t> </a:t>
            </a:r>
            <a:r>
              <a:rPr lang="en-US" sz="3200" b="1" dirty="0" err="1">
                <a:latin typeface="Constantia" panose="02030602050306030303" pitchFamily="18" charset="0"/>
              </a:rPr>
              <a:t>protivnik</a:t>
            </a:r>
            <a:r>
              <a:rPr lang="en-US" sz="3200" b="1" dirty="0">
                <a:latin typeface="Constantia" panose="02030602050306030303" pitchFamily="18" charset="0"/>
              </a:rPr>
              <a:t> </a:t>
            </a:r>
            <a:r>
              <a:rPr lang="en-US" sz="3200" b="1" dirty="0" err="1">
                <a:latin typeface="Constantia" panose="02030602050306030303" pitchFamily="18" charset="0"/>
              </a:rPr>
              <a:t>duša</a:t>
            </a:r>
            <a:r>
              <a:rPr lang="en-US" sz="3200" b="1" dirty="0">
                <a:latin typeface="Constantia" panose="02030602050306030303" pitchFamily="18" charset="0"/>
              </a:rPr>
              <a:t> </a:t>
            </a:r>
            <a:r>
              <a:rPr lang="en-US" sz="3200" b="1" dirty="0" err="1">
                <a:latin typeface="Constantia" panose="02030602050306030303" pitchFamily="18" charset="0"/>
              </a:rPr>
              <a:t>može</a:t>
            </a:r>
            <a:r>
              <a:rPr lang="en-US" sz="3200" b="1" dirty="0">
                <a:latin typeface="Constantia" panose="02030602050306030303" pitchFamily="18" charset="0"/>
              </a:rPr>
              <a:t> </a:t>
            </a:r>
            <a:r>
              <a:rPr lang="en-US" sz="3200" b="1" dirty="0" err="1">
                <a:latin typeface="Constantia" panose="02030602050306030303" pitchFamily="18" charset="0"/>
              </a:rPr>
              <a:t>predložiti</a:t>
            </a:r>
            <a:r>
              <a:rPr lang="en-US" sz="3200" b="1" dirty="0">
                <a:latin typeface="Constantia" panose="02030602050306030303" pitchFamily="18" charset="0"/>
              </a:rPr>
              <a:t>."</a:t>
            </a:r>
            <a:endParaRPr lang="en"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7900976D-1FD8-390F-0BE3-739219CA3CB2}"/>
              </a:ext>
            </a:extLst>
          </p:cNvPr>
          <p:cNvSpPr txBox="1"/>
          <p:nvPr/>
        </p:nvSpPr>
        <p:spPr>
          <a:xfrm>
            <a:off x="6995676" y="827752"/>
            <a:ext cx="5068503" cy="338554"/>
          </a:xfrm>
          <a:prstGeom prst="rect">
            <a:avLst/>
          </a:prstGeom>
          <a:noFill/>
        </p:spPr>
        <p:txBody>
          <a:bodyPr wrap="none" rtlCol="0">
            <a:spAutoFit/>
          </a:bodyPr>
          <a:lstStyle/>
          <a:p>
            <a:pPr algn="r"/>
            <a:r>
              <a:rPr lang="en" sz="1600" b="1" dirty="0"/>
              <a:t>E</a:t>
            </a:r>
            <a:r>
              <a:rPr lang="hr-BA" sz="1600" b="1" dirty="0"/>
              <a:t>llen G. White, </a:t>
            </a:r>
            <a:r>
              <a:rPr lang="en-US" sz="1600" i="1" dirty="0" err="1"/>
              <a:t>Patrijarsi</a:t>
            </a:r>
            <a:r>
              <a:rPr lang="en-US" sz="1600" i="1" dirty="0"/>
              <a:t> </a:t>
            </a:r>
            <a:r>
              <a:rPr lang="en-US" sz="1600" i="1" dirty="0" err="1"/>
              <a:t>i</a:t>
            </a:r>
            <a:r>
              <a:rPr lang="en-US" sz="1600" i="1" dirty="0"/>
              <a:t> </a:t>
            </a:r>
            <a:r>
              <a:rPr lang="en-US" sz="1600" i="1" dirty="0" err="1"/>
              <a:t>proroci</a:t>
            </a:r>
            <a:r>
              <a:rPr lang="en" sz="1600" b="1" dirty="0"/>
              <a:t>, </a:t>
            </a:r>
            <a:r>
              <a:rPr lang="hr-BA" sz="1600" b="1" dirty="0"/>
              <a:t>str</a:t>
            </a:r>
            <a:r>
              <a:rPr lang="en" sz="1600" b="1" dirty="0"/>
              <a:t>. 436</a:t>
            </a:r>
            <a:r>
              <a:rPr lang="hr-BA" sz="1600" b="1" dirty="0"/>
              <a:t>. u izvorniku.</a:t>
            </a:r>
            <a:endParaRPr lang="en" sz="1600" b="1" dirty="0"/>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en-US"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ISUSOV STAV (1)</a:t>
            </a:r>
            <a:endPar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60214"/>
            <a:ext cx="12192000" cy="369332"/>
          </a:xfrm>
          <a:prstGeom prst="rect">
            <a:avLst/>
          </a:prstGeom>
          <a:noFill/>
        </p:spPr>
        <p:txBody>
          <a:bodyPr wrap="square">
            <a:spAutoFit/>
          </a:bodyPr>
          <a:lstStyle/>
          <a:p>
            <a:pPr algn="ctr"/>
            <a:r>
              <a:rPr lang="en" b="1">
                <a:solidFill>
                  <a:srgbClr val="FFFF00"/>
                </a:solidFill>
                <a:effectLst>
                  <a:outerShdw blurRad="38100" dist="38100" dir="2700000" algn="tl">
                    <a:srgbClr val="000000">
                      <a:alpha val="43137"/>
                    </a:srgbClr>
                  </a:outerShdw>
                </a:effectLst>
                <a:latin typeface="Comic Sans MS" panose="030F0702030302020204" pitchFamily="66" charset="0"/>
              </a:rPr>
              <a:t>“</a:t>
            </a:r>
            <a:r>
              <a:rPr lang="hr-HR" b="1">
                <a:solidFill>
                  <a:srgbClr val="FFFF00"/>
                </a:solidFill>
                <a:effectLst>
                  <a:outerShdw blurRad="38100" dist="38100" dir="2700000" algn="tl">
                    <a:srgbClr val="000000">
                      <a:alpha val="43137"/>
                    </a:srgbClr>
                  </a:outerShdw>
                </a:effectLst>
                <a:latin typeface="Comic Sans MS" panose="030F0702030302020204" pitchFamily="66" charset="0"/>
              </a:rPr>
              <a:t>On, božanske naravi, nije se ljubomorno držao svoje jednakosti s Bogom.</a:t>
            </a:r>
            <a:r>
              <a:rPr lang="en" b="1">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a:solidFill>
                  <a:srgbClr val="FFFF00"/>
                </a:solidFill>
                <a:effectLst>
                  <a:outerShdw blurRad="38100" dist="38100" dir="2700000" algn="tl">
                    <a:srgbClr val="000000">
                      <a:alpha val="43137"/>
                    </a:srgbClr>
                  </a:outerShdw>
                </a:effectLst>
                <a:latin typeface="Comic Sans MS" panose="030F0702030302020204" pitchFamily="66" charset="0"/>
              </a:rPr>
              <a:t>(</a:t>
            </a:r>
            <a:r>
              <a:rPr lang="hr-HR" sz="1400" b="1">
                <a:solidFill>
                  <a:srgbClr val="FFFF00"/>
                </a:solidFill>
                <a:effectLst>
                  <a:outerShdw blurRad="38100" dist="38100" dir="2700000" algn="tl">
                    <a:srgbClr val="000000">
                      <a:alpha val="43137"/>
                    </a:srgbClr>
                  </a:outerShdw>
                </a:effectLst>
                <a:latin typeface="Comic Sans MS" panose="030F0702030302020204" pitchFamily="66" charset="0"/>
              </a:rPr>
              <a:t>Filipljanima</a:t>
            </a:r>
            <a:r>
              <a:rPr lang="en" sz="1400" b="1">
                <a:solidFill>
                  <a:srgbClr val="FFFF00"/>
                </a:solidFill>
                <a:effectLst>
                  <a:outerShdw blurRad="38100" dist="38100" dir="2700000" algn="tl">
                    <a:srgbClr val="000000">
                      <a:alpha val="43137"/>
                    </a:srgbClr>
                  </a:outerShdw>
                </a:effectLst>
                <a:latin typeface="Comic Sans MS" panose="030F0702030302020204" pitchFamily="66" charset="0"/>
              </a:rPr>
              <a:t> 2</a:t>
            </a:r>
            <a:r>
              <a:rPr lang="hr-HR" sz="1400" b="1">
                <a:solidFill>
                  <a:srgbClr val="FFFF00"/>
                </a:solidFill>
                <a:effectLst>
                  <a:outerShdw blurRad="38100" dist="38100" dir="2700000" algn="tl">
                    <a:srgbClr val="000000">
                      <a:alpha val="43137"/>
                    </a:srgbClr>
                  </a:outerShdw>
                </a:effectLst>
                <a:latin typeface="Comic Sans MS" panose="030F0702030302020204" pitchFamily="66" charset="0"/>
              </a:rPr>
              <a:t>,</a:t>
            </a:r>
            <a:r>
              <a:rPr lang="en" sz="1400" b="1">
                <a:solidFill>
                  <a:srgbClr val="FFFF00"/>
                </a:solidFill>
                <a:effectLst>
                  <a:outerShdw blurRad="38100" dist="38100" dir="2700000" algn="tl">
                    <a:srgbClr val="000000">
                      <a:alpha val="43137"/>
                    </a:srgbClr>
                  </a:outerShdw>
                </a:effectLst>
                <a:latin typeface="Comic Sans MS" panose="030F0702030302020204" pitchFamily="66" charset="0"/>
              </a:rPr>
              <a:t>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it-IT" sz="2000" b="1"/>
              <a:t>Pavao ističe tri Isusove osobine:</a:t>
            </a:r>
            <a:endParaRPr lang="en" sz="2000" b="1" dirty="0"/>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1174471143"/>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356662"/>
            <a:ext cx="7144359" cy="707886"/>
          </a:xfrm>
          <a:prstGeom prst="rect">
            <a:avLst/>
          </a:prstGeom>
          <a:noFill/>
        </p:spPr>
        <p:txBody>
          <a:bodyPr wrap="square" rtlCol="0">
            <a:spAutoFit/>
          </a:bodyPr>
          <a:lstStyle/>
          <a:p>
            <a:pPr>
              <a:spcBef>
                <a:spcPts val="600"/>
              </a:spcBef>
            </a:pPr>
            <a:r>
              <a:rPr lang="hr-HR" sz="2000" b="1"/>
              <a:t>Kao Stvoritelj, postao je stvorenje. Prihvatio je da će biti zlostavljan i umrijeti na križu kako bi nas otkupio.</a:t>
            </a:r>
            <a:endParaRPr lang="en" sz="2000" b="1" dirty="0"/>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30980" y="6008908"/>
            <a:ext cx="7144360" cy="707886"/>
          </a:xfrm>
          <a:prstGeom prst="rect">
            <a:avLst/>
          </a:prstGeom>
          <a:noFill/>
        </p:spPr>
        <p:txBody>
          <a:bodyPr wrap="square">
            <a:spAutoFit/>
          </a:bodyPr>
          <a:lstStyle/>
          <a:p>
            <a:pPr>
              <a:spcBef>
                <a:spcPts val="600"/>
              </a:spcBef>
            </a:pPr>
            <a:r>
              <a:rPr lang="hr-HR" sz="2000" b="1"/>
              <a:t>On je naš uzor. Moramo biti spremni poniziti se i žrtvovati za dobrobit drugih.</a:t>
            </a:r>
            <a:endParaRPr lang="en" sz="2000" b="1" dirty="0"/>
          </a:p>
        </p:txBody>
      </p:sp>
      <p:sp>
        <p:nvSpPr>
          <p:cNvPr id="8" name="CuadroTexto 7">
            <a:extLst>
              <a:ext uri="{FF2B5EF4-FFF2-40B4-BE49-F238E27FC236}">
                <a16:creationId xmlns:a16="http://schemas.microsoft.com/office/drawing/2014/main" id="{55BDCBA1-5E0B-1793-24BA-EF6D83481202}"/>
              </a:ext>
            </a:extLst>
          </p:cNvPr>
          <p:cNvSpPr txBox="1"/>
          <p:nvPr/>
        </p:nvSpPr>
        <p:spPr>
          <a:xfrm>
            <a:off x="165100" y="5156200"/>
            <a:ext cx="7135642" cy="707886"/>
          </a:xfrm>
          <a:prstGeom prst="rect">
            <a:avLst/>
          </a:prstGeom>
          <a:noFill/>
        </p:spPr>
        <p:txBody>
          <a:bodyPr wrap="square">
            <a:spAutoFit/>
          </a:bodyPr>
          <a:lstStyle/>
          <a:p>
            <a:pPr>
              <a:spcBef>
                <a:spcPts val="600"/>
              </a:spcBef>
            </a:pPr>
            <a:r>
              <a:rPr lang="hr-HR" sz="2000" b="1"/>
              <a:t>Kad o tome razmišljamo, možemo se samo pokloniti i obožavati našeg divnog Spasitelja.</a:t>
            </a:r>
            <a:endParaRPr lang="en" sz="2000" b="1" dirty="0"/>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048260"/>
            <a:ext cx="7144358" cy="1015663"/>
          </a:xfrm>
          <a:prstGeom prst="rect">
            <a:avLst/>
          </a:prstGeom>
          <a:noFill/>
        </p:spPr>
        <p:txBody>
          <a:bodyPr wrap="square">
            <a:spAutoFit/>
          </a:bodyPr>
          <a:lstStyle/>
          <a:p>
            <a:pPr>
              <a:spcBef>
                <a:spcPts val="600"/>
              </a:spcBef>
            </a:pPr>
            <a:r>
              <a:rPr lang="hr-HR" sz="2000" b="1"/>
              <a:t>Iako je bio na ravnopravnoj razini s druge dvije Božanske osobe, Isusova pokornost Očevoj volji uvijek je bila savršena. Nikada nije bilo trenutka kad je odbio pokoriti se.</a:t>
            </a:r>
            <a:endParaRPr lang="en" sz="2000" b="1" dirty="0"/>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44" dur="500"/>
                                        <p:tgtEl>
                                          <p:spTgt spid="2">
                                            <p:graphicEl>
                                              <a:dgm id="{FCA06444-AC4B-4EC3-8BEC-323D0F7CE06F}"/>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47" dur="500"/>
                                        <p:tgtEl>
                                          <p:spTgt spid="2">
                                            <p:graphicEl>
                                              <a:dgm id="{80AE798F-9999-4FB6-8016-A160C3D801D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par>
                          <p:cTn id="55" fill="hold">
                            <p:stCondLst>
                              <p:cond delay="500"/>
                            </p:stCondLst>
                            <p:childTnLst>
                              <p:par>
                                <p:cTn id="56" presetID="22" presetClass="entr" presetSubtype="2" fill="hold" nodeType="afterEffect">
                                  <p:stCondLst>
                                    <p:cond delay="0"/>
                                  </p:stCondLst>
                                  <p:childTnLst>
                                    <p:set>
                                      <p:cBhvr>
                                        <p:cTn id="57"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8" dur="500"/>
                                        <p:tgtEl>
                                          <p:spTgt spid="2">
                                            <p:graphicEl>
                                              <a:dgm id="{C2FDA4A1-9C8B-4AB2-8804-E6F5287D1812}"/>
                                            </p:graphic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61" dur="500"/>
                                        <p:tgtEl>
                                          <p:spTgt spid="2">
                                            <p:graphicEl>
                                              <a:dgm id="{53AA9E43-F8BB-40F2-9B27-29D1FF9CFF9D}"/>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66" dur="500"/>
                                        <p:tgtEl>
                                          <p:spTgt spid="2">
                                            <p:graphicEl>
                                              <a:dgm id="{C2FDA4A1-9C8B-4AB2-8804-E6F5287D1812}"/>
                                            </p:graphic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69" dur="500"/>
                                        <p:tgtEl>
                                          <p:spTgt spid="2">
                                            <p:graphicEl>
                                              <a:dgm id="{53AA9E43-F8BB-40F2-9B27-29D1FF9CFF9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5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80" dur="500"/>
                                        <p:tgtEl>
                                          <p:spTgt spid="2">
                                            <p:graphicEl>
                                              <a:dgm id="{19352A9B-ABA8-4B1D-BA66-0C1BD53D8556}"/>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83" dur="500"/>
                                        <p:tgtEl>
                                          <p:spTgt spid="2">
                                            <p:graphicEl>
                                              <a:dgm id="{A3CEF08D-DC7F-4D2F-85B3-E34880BCE56A}"/>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ipe(left)">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left)">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wipe(left)">
                                      <p:cBhvr>
                                        <p:cTn id="98" dur="500"/>
                                        <p:tgtEl>
                                          <p:spTgt spid="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2519"/>
            <a:ext cx="7614017" cy="707886"/>
          </a:xfrm>
          <a:prstGeom prst="rect">
            <a:avLst/>
          </a:prstGeom>
          <a:noFill/>
        </p:spPr>
        <p:txBody>
          <a:bodyPr wrap="square">
            <a:spAutoFit/>
            <a:scene3d>
              <a:camera prst="orthographicFront"/>
              <a:lightRig rig="threePt" dir="t"/>
            </a:scene3d>
            <a:sp3d extrusionH="57150">
              <a:bevelT w="57150" h="38100" prst="hardEdge"/>
            </a:sp3d>
          </a:bodyPr>
          <a:lstStyle/>
          <a:p>
            <a:pPr algn="ctr"/>
            <a:r>
              <a:rPr lang="hr-HR" sz="4000" b="1" spc="30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ISUSOV STAV (2</a:t>
            </a:r>
            <a:r>
              <a:rPr lang="en" sz="4000" b="1" spc="30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a:t>
            </a:r>
            <a:endParaRPr lang="en"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772686"/>
            <a:ext cx="7030706" cy="1566386"/>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 b="1">
                <a:effectLst>
                  <a:outerShdw blurRad="38100" dist="38100" dir="2700000" algn="tl">
                    <a:srgbClr val="000000">
                      <a:alpha val="43137"/>
                    </a:srgbClr>
                  </a:outerShdw>
                </a:effectLst>
                <a:latin typeface="Comic Sans MS" panose="030F0702030302020204" pitchFamily="66" charset="0"/>
              </a:rPr>
              <a:t>“</a:t>
            </a:r>
            <a:r>
              <a:rPr lang="hr-HR" b="1">
                <a:effectLst>
                  <a:outerShdw blurRad="38100" dist="38100" dir="2700000" algn="tl">
                    <a:srgbClr val="000000">
                      <a:alpha val="43137"/>
                    </a:srgbClr>
                  </a:outerShdw>
                </a:effectLst>
                <a:latin typeface="Comic Sans MS" panose="030F0702030302020204" pitchFamily="66" charset="0"/>
              </a:rPr>
              <a:t>Zaista, velika je tajna pobožnog života. Krist se pojavio u ljudskom tijrlu, potvrđen je od Duha, viđen je od anđela, objavljen je narodima, po svijetu su vjerovali u njega, na Nebu je uzdignut u slavi. SHP</a:t>
            </a:r>
            <a:r>
              <a:rPr lang="en" b="1">
                <a:effectLst>
                  <a:outerShdw blurRad="38100" dist="38100" dir="2700000" algn="tl">
                    <a:srgbClr val="000000">
                      <a:alpha val="43137"/>
                    </a:srgbClr>
                  </a:outerShdw>
                </a:effectLst>
                <a:latin typeface="Comic Sans MS" panose="030F0702030302020204" pitchFamily="66" charset="0"/>
              </a:rPr>
              <a:t>”</a:t>
            </a:r>
            <a:br>
              <a:rPr lang="en" b="1" dirty="0">
                <a:effectLst>
                  <a:outerShdw blurRad="38100" dist="38100" dir="2700000" algn="tl">
                    <a:srgbClr val="000000">
                      <a:alpha val="43137"/>
                    </a:srgbClr>
                  </a:outerShdw>
                </a:effectLst>
                <a:latin typeface="Comic Sans MS" panose="030F0702030302020204" pitchFamily="66" charset="0"/>
              </a:rPr>
            </a:br>
            <a:r>
              <a:rPr lang="en" sz="1400" b="1">
                <a:effectLst>
                  <a:outerShdw blurRad="38100" dist="38100" dir="2700000" algn="tl">
                    <a:srgbClr val="000000">
                      <a:alpha val="43137"/>
                    </a:srgbClr>
                  </a:outerShdw>
                </a:effectLst>
                <a:latin typeface="Comic Sans MS" panose="030F0702030302020204" pitchFamily="66" charset="0"/>
              </a:rPr>
              <a:t>(1</a:t>
            </a:r>
            <a:r>
              <a:rPr lang="hr-HR" sz="1400" b="1">
                <a:effectLst>
                  <a:outerShdw blurRad="38100" dist="38100" dir="2700000" algn="tl">
                    <a:srgbClr val="000000">
                      <a:alpha val="43137"/>
                    </a:srgbClr>
                  </a:outerShdw>
                </a:effectLst>
                <a:latin typeface="Comic Sans MS" panose="030F0702030302020204" pitchFamily="66" charset="0"/>
              </a:rPr>
              <a:t>.</a:t>
            </a:r>
            <a:r>
              <a:rPr lang="en" sz="1400" b="1">
                <a:effectLst>
                  <a:outerShdw blurRad="38100" dist="38100" dir="2700000" algn="tl">
                    <a:srgbClr val="000000">
                      <a:alpha val="43137"/>
                    </a:srgbClr>
                  </a:outerShdw>
                </a:effectLst>
                <a:latin typeface="Comic Sans MS" panose="030F0702030302020204" pitchFamily="66" charset="0"/>
              </a:rPr>
              <a:t> Timo</a:t>
            </a:r>
            <a:r>
              <a:rPr lang="hr-HR" sz="1400" b="1">
                <a:effectLst>
                  <a:outerShdw blurRad="38100" dist="38100" dir="2700000" algn="tl">
                    <a:srgbClr val="000000">
                      <a:alpha val="43137"/>
                    </a:srgbClr>
                  </a:outerShdw>
                </a:effectLst>
                <a:latin typeface="Comic Sans MS" panose="030F0702030302020204" pitchFamily="66" charset="0"/>
              </a:rPr>
              <a:t>teju</a:t>
            </a:r>
            <a:r>
              <a:rPr lang="en" sz="1400" b="1">
                <a:effectLst>
                  <a:outerShdw blurRad="38100" dist="38100" dir="2700000" algn="tl">
                    <a:srgbClr val="000000">
                      <a:alpha val="43137"/>
                    </a:srgbClr>
                  </a:outerShdw>
                </a:effectLst>
                <a:latin typeface="Comic Sans MS" panose="030F0702030302020204" pitchFamily="66" charset="0"/>
              </a:rPr>
              <a:t> 3</a:t>
            </a:r>
            <a:r>
              <a:rPr lang="hr-HR" sz="1400" b="1">
                <a:effectLst>
                  <a:outerShdw blurRad="38100" dist="38100" dir="2700000" algn="tl">
                    <a:srgbClr val="000000">
                      <a:alpha val="43137"/>
                    </a:srgbClr>
                  </a:outerShdw>
                </a:effectLst>
                <a:latin typeface="Comic Sans MS" panose="030F0702030302020204" pitchFamily="66" charset="0"/>
              </a:rPr>
              <a:t>,</a:t>
            </a:r>
            <a:r>
              <a:rPr lang="en" sz="1400" b="1">
                <a:effectLst>
                  <a:outerShdw blurRad="38100" dist="38100" dir="2700000" algn="tl">
                    <a:srgbClr val="000000">
                      <a:alpha val="43137"/>
                    </a:srgbClr>
                  </a:outerShdw>
                </a:effectLst>
                <a:latin typeface="Comic Sans MS" panose="030F0702030302020204" pitchFamily="66" charset="0"/>
              </a:rPr>
              <a:t>16</a:t>
            </a:r>
            <a:r>
              <a:rPr lang="en" sz="1400" b="1" dirty="0">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800601" y="2485609"/>
            <a:ext cx="7391398" cy="707886"/>
          </a:xfrm>
          <a:prstGeom prst="rect">
            <a:avLst/>
          </a:prstGeom>
          <a:noFill/>
        </p:spPr>
        <p:txBody>
          <a:bodyPr wrap="square" rtlCol="0">
            <a:spAutoFit/>
          </a:bodyPr>
          <a:lstStyle/>
          <a:p>
            <a:pPr>
              <a:spcBef>
                <a:spcPts val="600"/>
              </a:spcBef>
            </a:pPr>
            <a:r>
              <a:rPr lang="hr-HR" sz="2000" b="1" dirty="0"/>
              <a:t>Kristova nevjerojatna ponizost u postajanju čovjekom bit će predmet proučavanja za otkupljene kroz vječnost.</a:t>
            </a:r>
            <a:endParaRPr lang="en" sz="2000" b="1" dirty="0"/>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800599" y="5706096"/>
            <a:ext cx="7391401" cy="1015663"/>
          </a:xfrm>
          <a:prstGeom prst="rect">
            <a:avLst/>
          </a:prstGeom>
          <a:noFill/>
        </p:spPr>
        <p:txBody>
          <a:bodyPr wrap="square">
            <a:spAutoFit/>
          </a:bodyPr>
          <a:lstStyle/>
          <a:p>
            <a:pPr>
              <a:spcBef>
                <a:spcPts val="600"/>
              </a:spcBef>
            </a:pPr>
            <a:r>
              <a:rPr lang="hr-HR" sz="2000" b="1" dirty="0"/>
              <a:t>Ovaj primjer nas poziva da napustimo svoju sebičnost i želju da nam se služi, te ih zamijenimo poniznošću i spremnošću da služimo drugima.</a:t>
            </a:r>
            <a:endParaRPr lang="en" sz="2000" b="1" dirty="0"/>
          </a:p>
        </p:txBody>
      </p:sp>
      <p:sp>
        <p:nvSpPr>
          <p:cNvPr id="9" name="CuadroTexto 8">
            <a:extLst>
              <a:ext uri="{FF2B5EF4-FFF2-40B4-BE49-F238E27FC236}">
                <a16:creationId xmlns:a16="http://schemas.microsoft.com/office/drawing/2014/main" id="{D1F28DD5-EE47-974C-57E3-B8590579ED5D}"/>
              </a:ext>
            </a:extLst>
          </p:cNvPr>
          <p:cNvSpPr txBox="1"/>
          <p:nvPr/>
        </p:nvSpPr>
        <p:spPr>
          <a:xfrm>
            <a:off x="4800599" y="4530008"/>
            <a:ext cx="7391400" cy="1015663"/>
          </a:xfrm>
          <a:prstGeom prst="rect">
            <a:avLst/>
          </a:prstGeom>
          <a:noFill/>
        </p:spPr>
        <p:txBody>
          <a:bodyPr wrap="square">
            <a:spAutoFit/>
          </a:bodyPr>
          <a:lstStyle/>
          <a:p>
            <a:pPr>
              <a:spcBef>
                <a:spcPts val="600"/>
              </a:spcBef>
            </a:pPr>
            <a:r>
              <a:rPr lang="hr-HR" sz="2000" b="1"/>
              <a:t>Isus je prešao iz univerzalne nadmoći u apsolutnu službu. To je upravo suprotno od onoga čemu je Lucifer težio, koji je, kao sluga, želio univerzalnu nadmoć.</a:t>
            </a:r>
            <a:endParaRPr lang="en" sz="2000" b="1" dirty="0"/>
          </a:p>
        </p:txBody>
      </p:sp>
      <p:sp>
        <p:nvSpPr>
          <p:cNvPr id="11" name="CuadroTexto 10">
            <a:extLst>
              <a:ext uri="{FF2B5EF4-FFF2-40B4-BE49-F238E27FC236}">
                <a16:creationId xmlns:a16="http://schemas.microsoft.com/office/drawing/2014/main" id="{9015224D-7577-3EE4-E266-773F64CF1ACE}"/>
              </a:ext>
            </a:extLst>
          </p:cNvPr>
          <p:cNvSpPr txBox="1"/>
          <p:nvPr/>
        </p:nvSpPr>
        <p:spPr>
          <a:xfrm>
            <a:off x="4800600" y="3353920"/>
            <a:ext cx="7391400" cy="1015663"/>
          </a:xfrm>
          <a:prstGeom prst="rect">
            <a:avLst/>
          </a:prstGeom>
          <a:noFill/>
        </p:spPr>
        <p:txBody>
          <a:bodyPr wrap="square">
            <a:spAutoFit/>
          </a:bodyPr>
          <a:lstStyle/>
          <a:p>
            <a:pPr>
              <a:spcBef>
                <a:spcPts val="600"/>
              </a:spcBef>
            </a:pPr>
            <a:r>
              <a:rPr lang="hr-HR" sz="2000" b="1"/>
              <a:t>Nevjerojatno je da je beskrajno i vječno Biće postalo konačno ljudsko biće, podložno smrti. To je ono što Pavao naziva "tajnom pobožnosti" (1. Tim. 3,16).</a:t>
            </a:r>
            <a:endParaRPr lang="en" sz="2000" b="1" dirty="0"/>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1037</TotalTime>
  <Words>1147</Words>
  <Application>Microsoft Office PowerPoint</Application>
  <PresentationFormat>Panorámica</PresentationFormat>
  <Paragraphs>62</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77</cp:revision>
  <dcterms:created xsi:type="dcterms:W3CDTF">2025-12-31T11:02:26Z</dcterms:created>
  <dcterms:modified xsi:type="dcterms:W3CDTF">2026-01-19T06:58:25Z</dcterms:modified>
</cp:coreProperties>
</file>