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3"/>
  </p:notesMasterIdLst>
  <p:sldIdLst>
    <p:sldId id="396" r:id="rId6"/>
    <p:sldId id="388" r:id="rId7"/>
    <p:sldId id="478" r:id="rId8"/>
    <p:sldId id="323" r:id="rId9"/>
    <p:sldId id="257" r:id="rId10"/>
    <p:sldId id="321" r:id="rId11"/>
    <p:sldId id="259" r:id="rId12"/>
    <p:sldId id="260" r:id="rId13"/>
    <p:sldId id="264" r:id="rId14"/>
    <p:sldId id="322" r:id="rId15"/>
    <p:sldId id="262" r:id="rId16"/>
    <p:sldId id="318" r:id="rId17"/>
    <p:sldId id="479" r:id="rId18"/>
    <p:sldId id="408" r:id="rId19"/>
    <p:sldId id="390" r:id="rId20"/>
    <p:sldId id="483" r:id="rId21"/>
    <p:sldId id="482" r:id="rId22"/>
  </p:sldIdLst>
  <p:sldSz cx="12192000" cy="6858000"/>
  <p:notesSz cx="6858000" cy="9144000"/>
  <p:embeddedFontLst>
    <p:embeddedFont>
      <p:font typeface="Arial Narrow" panose="020B0606020202030204" pitchFamily="34" charset="0"/>
      <p:regular r:id="rId24"/>
      <p:bold r:id="rId25"/>
      <p:italic r:id="rId26"/>
      <p:boldItalic r:id="rId27"/>
    </p:embeddedFont>
    <p:embeddedFont>
      <p:font typeface="Bodoni MT Poster Compressed" panose="02070706080601050204" pitchFamily="18" charset="0"/>
      <p:regular r:id="rId28"/>
    </p:embeddedFont>
    <p:embeddedFont>
      <p:font typeface="Britannic Bold" panose="020B0903060703020204" pitchFamily="34" charset="0"/>
      <p:regular r:id="rId29"/>
    </p:embeddedFont>
    <p:embeddedFont>
      <p:font typeface="Comic Sans MS" panose="030F0702030302020204" pitchFamily="66"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Gill Sans MT Ext Condensed Bold" panose="020B0902020104020203" pitchFamily="34" charset="0"/>
      <p:regular r:id="rId38"/>
    </p:embeddedFont>
    <p:embeddedFont>
      <p:font typeface="Impact" panose="020B0806030902050204" pitchFamily="34" charset="0"/>
      <p:regular r:id="rId3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EE0"/>
    <a:srgbClr val="736FC7"/>
    <a:srgbClr val="4743AC"/>
    <a:srgbClr val="B6BCD8"/>
    <a:srgbClr val="7A84B8"/>
    <a:srgbClr val="4C578F"/>
    <a:srgbClr val="BEC4E0"/>
    <a:srgbClr val="7785BF"/>
    <a:srgbClr val="344070"/>
    <a:srgbClr val="F6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84"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C5240-8CFD-40DC-91D5-5979507B04BB}"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FD7F8419-2D07-49D4-B58F-3A8E3E663CB5}">
      <dgm:prSet custT="1"/>
      <dgm:spPr/>
      <dgm:t>
        <a:bodyPr lIns="0" rIns="0"/>
        <a:lstStyle/>
        <a:p>
          <a:r>
            <a:rPr lang="hr-HR" sz="2000" b="1">
              <a:effectLst>
                <a:outerShdw blurRad="38100" dist="38100" dir="2700000" algn="tl">
                  <a:srgbClr val="000000">
                    <a:alpha val="43137"/>
                  </a:srgbClr>
                </a:outerShdw>
              </a:effectLst>
            </a:rPr>
            <a:t>Utjeha u DRIJETristu</a:t>
          </a:r>
          <a:endParaRPr lang="es-ES" sz="2000" dirty="0">
            <a:effectLst>
              <a:outerShdw blurRad="38100" dist="38100" dir="2700000" algn="tl">
                <a:srgbClr val="000000">
                  <a:alpha val="43137"/>
                </a:srgbClr>
              </a:outerShdw>
            </a:effectLst>
          </a:endParaRPr>
        </a:p>
      </dgm:t>
    </dgm:pt>
    <dgm:pt modelId="{AF902ECB-696D-4306-9B2A-74737C112DE2}" type="parTrans" cxnId="{A76317FF-46CF-4112-97E4-8B6D4B900787}">
      <dgm:prSet/>
      <dgm:spPr/>
      <dgm:t>
        <a:bodyPr/>
        <a:lstStyle/>
        <a:p>
          <a:endParaRPr lang="es-ES" sz="2000"/>
        </a:p>
      </dgm:t>
    </dgm:pt>
    <dgm:pt modelId="{A076DEE4-FA44-4778-9161-DF660CFE9885}" type="sibTrans" cxnId="{A76317FF-46CF-4112-97E4-8B6D4B900787}">
      <dgm:prSet/>
      <dgm:spPr/>
      <dgm:t>
        <a:bodyPr/>
        <a:lstStyle/>
        <a:p>
          <a:endParaRPr lang="es-ES" sz="2000"/>
        </a:p>
      </dgm:t>
    </dgm:pt>
    <dgm:pt modelId="{EC6CCAEB-6E49-4B97-9F6E-42936A927667}">
      <dgm:prSet custT="1"/>
      <dgm:spPr/>
      <dgm:t>
        <a:bodyPr lIns="0" rIns="0"/>
        <a:lstStyle/>
        <a:p>
          <a:r>
            <a:rPr lang="hr-HR" sz="2000" b="1">
              <a:effectLst>
                <a:outerShdw blurRad="38100" dist="38100" dir="2700000" algn="tl">
                  <a:srgbClr val="000000">
                    <a:alpha val="43137"/>
                  </a:srgbClr>
                </a:outerShdw>
              </a:effectLst>
            </a:rPr>
            <a:t>Ugodnost u ljubavi</a:t>
          </a:r>
          <a:endParaRPr lang="es-ES" sz="2000" dirty="0">
            <a:effectLst>
              <a:outerShdw blurRad="38100" dist="38100" dir="2700000" algn="tl">
                <a:srgbClr val="000000">
                  <a:alpha val="43137"/>
                </a:srgbClr>
              </a:outerShdw>
            </a:effectLst>
          </a:endParaRPr>
        </a:p>
      </dgm:t>
    </dgm:pt>
    <dgm:pt modelId="{C9D7DAC6-F7B9-4808-A9DE-1DC76AFACCBB}" type="parTrans" cxnId="{81FDB6DE-F677-4552-8449-0E7AF68BC42C}">
      <dgm:prSet/>
      <dgm:spPr/>
      <dgm:t>
        <a:bodyPr/>
        <a:lstStyle/>
        <a:p>
          <a:endParaRPr lang="es-ES" sz="2000"/>
        </a:p>
      </dgm:t>
    </dgm:pt>
    <dgm:pt modelId="{92F046A5-1128-4F58-B411-CA449BAB5588}" type="sibTrans" cxnId="{81FDB6DE-F677-4552-8449-0E7AF68BC42C}">
      <dgm:prSet/>
      <dgm:spPr/>
      <dgm:t>
        <a:bodyPr/>
        <a:lstStyle/>
        <a:p>
          <a:endParaRPr lang="es-ES" sz="2000"/>
        </a:p>
      </dgm:t>
    </dgm:pt>
    <dgm:pt modelId="{56A9467D-88B3-4059-93A8-2F095C499A4F}">
      <dgm:prSet custT="1"/>
      <dgm:spPr/>
      <dgm:t>
        <a:bodyPr lIns="0" rIns="0"/>
        <a:lstStyle/>
        <a:p>
          <a:r>
            <a:rPr lang="hr-HR" sz="2000" b="1">
              <a:effectLst>
                <a:outerShdw blurRad="38100" dist="38100" dir="2700000" algn="tl">
                  <a:srgbClr val="000000">
                    <a:alpha val="43137"/>
                  </a:srgbClr>
                </a:outerShdw>
              </a:effectLst>
            </a:rPr>
            <a:t>Iskrena naklonost</a:t>
          </a:r>
          <a:endParaRPr lang="es-ES" sz="2000" dirty="0">
            <a:effectLst>
              <a:outerShdw blurRad="38100" dist="38100" dir="2700000" algn="tl">
                <a:srgbClr val="000000">
                  <a:alpha val="43137"/>
                </a:srgbClr>
              </a:outerShdw>
            </a:effectLst>
          </a:endParaRPr>
        </a:p>
      </dgm:t>
    </dgm:pt>
    <dgm:pt modelId="{B3F101F9-F905-49B0-B7F9-6E9114D615E2}" type="parTrans" cxnId="{95D7A3E7-1B61-4D2E-9690-7D72BFDFC4AE}">
      <dgm:prSet/>
      <dgm:spPr/>
      <dgm:t>
        <a:bodyPr/>
        <a:lstStyle/>
        <a:p>
          <a:endParaRPr lang="es-ES" sz="2000"/>
        </a:p>
      </dgm:t>
    </dgm:pt>
    <dgm:pt modelId="{3FCFD674-8903-4536-AB67-1E329E19C8CC}" type="sibTrans" cxnId="{95D7A3E7-1B61-4D2E-9690-7D72BFDFC4AE}">
      <dgm:prSet/>
      <dgm:spPr/>
      <dgm:t>
        <a:bodyPr/>
        <a:lstStyle/>
        <a:p>
          <a:endParaRPr lang="es-ES" sz="2000"/>
        </a:p>
      </dgm:t>
    </dgm:pt>
    <dgm:pt modelId="{8F80357D-8326-4909-AB5C-D3F69333F0F3}">
      <dgm:prSet custT="1"/>
      <dgm:spPr/>
      <dgm:t>
        <a:bodyPr lIns="0" rIns="0"/>
        <a:lstStyle/>
        <a:p>
          <a:r>
            <a:rPr lang="en" sz="2000" b="1" dirty="0">
              <a:effectLst>
                <a:outerShdw blurRad="38100" dist="38100" dir="2700000" algn="tl">
                  <a:srgbClr val="000000">
                    <a:alpha val="43137"/>
                  </a:srgbClr>
                </a:outerShdw>
              </a:effectLst>
            </a:rPr>
            <a:t>Mercy</a:t>
          </a:r>
          <a:endParaRPr lang="es-ES" sz="2000" dirty="0">
            <a:effectLst>
              <a:outerShdw blurRad="38100" dist="38100" dir="2700000" algn="tl">
                <a:srgbClr val="000000">
                  <a:alpha val="43137"/>
                </a:srgbClr>
              </a:outerShdw>
            </a:effectLst>
          </a:endParaRPr>
        </a:p>
      </dgm:t>
    </dgm:pt>
    <dgm:pt modelId="{8B51C7D3-34B8-4A9F-B54E-66CC59F0C674}" type="parTrans" cxnId="{4295B46C-F812-4952-8D96-7670EB827785}">
      <dgm:prSet/>
      <dgm:spPr/>
      <dgm:t>
        <a:bodyPr/>
        <a:lstStyle/>
        <a:p>
          <a:endParaRPr lang="es-ES" sz="2000"/>
        </a:p>
      </dgm:t>
    </dgm:pt>
    <dgm:pt modelId="{E8876D48-1B82-44E9-A890-9CEE1E740717}" type="sibTrans" cxnId="{4295B46C-F812-4952-8D96-7670EB827785}">
      <dgm:prSet/>
      <dgm:spPr/>
      <dgm:t>
        <a:bodyPr/>
        <a:lstStyle/>
        <a:p>
          <a:endParaRPr lang="es-ES" sz="2000"/>
        </a:p>
      </dgm:t>
    </dgm:pt>
    <dgm:pt modelId="{94B0EDF4-6967-4D3D-A099-3A55A81223E9}">
      <dgm:prSet custT="1">
        <dgm:style>
          <a:lnRef idx="0">
            <a:schemeClr val="accent1"/>
          </a:lnRef>
          <a:fillRef idx="3">
            <a:schemeClr val="accent1"/>
          </a:fillRef>
          <a:effectRef idx="3">
            <a:schemeClr val="accent1"/>
          </a:effectRef>
          <a:fontRef idx="minor">
            <a:schemeClr val="lt1"/>
          </a:fontRef>
        </dgm:style>
      </dgm:prSet>
      <dgm:spPr>
        <a:gradFill rotWithShape="0">
          <a:gsLst>
            <a:gs pos="0">
              <a:srgbClr val="00A8A4"/>
            </a:gs>
            <a:gs pos="50000">
              <a:schemeClr val="tx2"/>
            </a:gs>
            <a:gs pos="100000">
              <a:schemeClr val="tx2">
                <a:lumMod val="75000"/>
              </a:schemeClr>
            </a:gs>
          </a:gsLst>
        </a:gradFill>
      </dgm:spPr>
      <dgm:t>
        <a:bodyPr lIns="0" rIns="0"/>
        <a:lstStyle/>
        <a:p>
          <a:r>
            <a:rPr lang="hr-HR" sz="2000" b="1">
              <a:effectLst>
                <a:outerShdw blurRad="38100" dist="38100" dir="2700000" algn="tl">
                  <a:srgbClr val="000000">
                    <a:alpha val="43137"/>
                  </a:srgbClr>
                </a:outerShdw>
              </a:effectLst>
            </a:rPr>
            <a:t>Jedinstvo osjećaja i ljubavi</a:t>
          </a:r>
          <a:endParaRPr lang="es-ES" sz="2000" dirty="0">
            <a:effectLst>
              <a:outerShdw blurRad="38100" dist="38100" dir="2700000" algn="tl">
                <a:srgbClr val="000000">
                  <a:alpha val="43137"/>
                </a:srgbClr>
              </a:outerShdw>
            </a:effectLst>
          </a:endParaRPr>
        </a:p>
      </dgm:t>
    </dgm:pt>
    <dgm:pt modelId="{DCBCEBDD-0D69-4D26-ABDC-FF356676ED89}" type="parTrans" cxnId="{A06E8EEA-4B86-4909-B2BE-1D44C003238A}">
      <dgm:prSet/>
      <dgm:spPr/>
      <dgm:t>
        <a:bodyPr/>
        <a:lstStyle/>
        <a:p>
          <a:endParaRPr lang="es-ES" sz="2000"/>
        </a:p>
      </dgm:t>
    </dgm:pt>
    <dgm:pt modelId="{983C17E3-2632-428F-B392-408AB5BECCA3}" type="sibTrans" cxnId="{A06E8EEA-4B86-4909-B2BE-1D44C003238A}">
      <dgm:prSet/>
      <dgm:spPr/>
      <dgm:t>
        <a:bodyPr/>
        <a:lstStyle/>
        <a:p>
          <a:endParaRPr lang="es-ES" sz="2000"/>
        </a:p>
      </dgm:t>
    </dgm:pt>
    <dgm:pt modelId="{E4A382FF-2984-43EB-87BE-8E359BEF2DD1}">
      <dgm:prSet custT="1"/>
      <dgm:spPr>
        <a:solidFill>
          <a:schemeClr val="accent2">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pl-PL" sz="1800" b="1"/>
            <a:t>On ih ohrabruje da proučavaju i oponašaju model Hristovog života.</a:t>
          </a:r>
          <a:endParaRPr lang="es-ES" sz="1800" dirty="0"/>
        </a:p>
      </dgm:t>
    </dgm:pt>
    <dgm:pt modelId="{38E44033-10BD-49FB-91FC-8681A76742E5}" type="parTrans" cxnId="{17C8008B-DB9F-456F-8D8A-BF689D3413F6}">
      <dgm:prSet/>
      <dgm:spPr/>
      <dgm:t>
        <a:bodyPr/>
        <a:lstStyle/>
        <a:p>
          <a:endParaRPr lang="es-ES" sz="2000"/>
        </a:p>
      </dgm:t>
    </dgm:pt>
    <dgm:pt modelId="{F6EF2498-00B4-4CA2-90F2-B870C0340A93}" type="sibTrans" cxnId="{17C8008B-DB9F-456F-8D8A-BF689D3413F6}">
      <dgm:prSet/>
      <dgm:spPr/>
      <dgm:t>
        <a:bodyPr/>
        <a:lstStyle/>
        <a:p>
          <a:endParaRPr lang="es-ES" sz="2000"/>
        </a:p>
      </dgm:t>
    </dgm:pt>
    <dgm:pt modelId="{58139FC0-3CA8-4712-9CEA-20CE99BF9FAE}">
      <dgm:prSet custT="1"/>
      <dgm:spPr>
        <a:solidFill>
          <a:schemeClr val="accent3">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hr-HR" sz="1800" b="1"/>
            <a:t>Njihova ljubav prema Kristu stimulativno nadahnjuje njihove umove.</a:t>
          </a:r>
          <a:endParaRPr lang="es-ES" sz="1800" dirty="0"/>
        </a:p>
      </dgm:t>
    </dgm:pt>
    <dgm:pt modelId="{32011D1C-DB4D-4596-950C-9741D603101C}" type="parTrans" cxnId="{732490F2-E54B-4E84-8AA3-445DEDCBBC5D}">
      <dgm:prSet/>
      <dgm:spPr/>
      <dgm:t>
        <a:bodyPr/>
        <a:lstStyle/>
        <a:p>
          <a:endParaRPr lang="es-ES" sz="2000"/>
        </a:p>
      </dgm:t>
    </dgm:pt>
    <dgm:pt modelId="{6750EB8B-7579-41B3-9A67-910D9AB8101E}" type="sibTrans" cxnId="{732490F2-E54B-4E84-8AA3-445DEDCBBC5D}">
      <dgm:prSet/>
      <dgm:spPr/>
      <dgm:t>
        <a:bodyPr/>
        <a:lstStyle/>
        <a:p>
          <a:endParaRPr lang="es-ES" sz="2000"/>
        </a:p>
      </dgm:t>
    </dgm:pt>
    <dgm:pt modelId="{A52085F7-1359-4E6E-9534-A77E007B1756}">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en" sz="1800" b="1" dirty="0"/>
            <a:t>They should reflect the tender and warm emotions of human affection</a:t>
          </a:r>
          <a:endParaRPr lang="es-ES" sz="1800" dirty="0"/>
        </a:p>
      </dgm:t>
    </dgm:pt>
    <dgm:pt modelId="{6FD8A6BF-FF8D-4EF6-9F29-EB11625F012A}" type="parTrans" cxnId="{B2903920-FFF7-4830-A952-D33880BEA88B}">
      <dgm:prSet/>
      <dgm:spPr/>
      <dgm:t>
        <a:bodyPr/>
        <a:lstStyle/>
        <a:p>
          <a:endParaRPr lang="es-ES" sz="2000"/>
        </a:p>
      </dgm:t>
    </dgm:pt>
    <dgm:pt modelId="{6826BB39-2AD7-4336-83BF-3DF9A3A2AB2B}" type="sibTrans" cxnId="{B2903920-FFF7-4830-A952-D33880BEA88B}">
      <dgm:prSet/>
      <dgm:spPr/>
      <dgm:t>
        <a:bodyPr/>
        <a:lstStyle/>
        <a:p>
          <a:endParaRPr lang="es-ES" sz="2000"/>
        </a:p>
      </dgm:t>
    </dgm:pt>
    <dgm:pt modelId="{BECD3B4E-C305-45FA-83F9-305E02E34FF9}">
      <dgm:prSet custT="1"/>
      <dgm:spPr>
        <a:solidFill>
          <a:schemeClr val="accent6">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hr-HR" sz="1800" b="1"/>
            <a:t>Neka pokažu prisustnost istinske ljubavi kroz pojedinačna djela milosrđa.</a:t>
          </a:r>
          <a:endParaRPr lang="es-ES" sz="1800" dirty="0"/>
        </a:p>
      </dgm:t>
    </dgm:pt>
    <dgm:pt modelId="{9BD2FB5B-3614-475E-8815-5038F12C926D}" type="parTrans" cxnId="{CD97C8FC-188B-4712-A43B-EC7744E2FE21}">
      <dgm:prSet/>
      <dgm:spPr/>
      <dgm:t>
        <a:bodyPr/>
        <a:lstStyle/>
        <a:p>
          <a:endParaRPr lang="es-ES" sz="2000"/>
        </a:p>
      </dgm:t>
    </dgm:pt>
    <dgm:pt modelId="{DF479058-5044-4E96-8B85-AF2EBB35446D}" type="sibTrans" cxnId="{CD97C8FC-188B-4712-A43B-EC7744E2FE21}">
      <dgm:prSet/>
      <dgm:spPr/>
      <dgm:t>
        <a:bodyPr/>
        <a:lstStyle/>
        <a:p>
          <a:endParaRPr lang="es-ES" sz="2000"/>
        </a:p>
      </dgm:t>
    </dgm:pt>
    <dgm:pt modelId="{1B6D6EAF-DEE1-48AA-97B9-D8EB4672A963}">
      <dgm:prSet custT="1"/>
      <dgm:spPr>
        <a:solidFill>
          <a:srgbClr val="9DFDE6"/>
        </a:solidFill>
        <a:ln>
          <a:solidFill>
            <a:srgbClr val="9DFDE6">
              <a:alpha val="90000"/>
            </a:srgbClr>
          </a:solidFill>
        </a:ln>
        <a:effectLst>
          <a:outerShdw blurRad="50800" dist="38100" dir="2700000" algn="tl" rotWithShape="0">
            <a:prstClr val="black">
              <a:alpha val="40000"/>
            </a:prstClr>
          </a:outerShdw>
        </a:effectLst>
      </dgm:spPr>
      <dgm:t>
        <a:bodyPr lIns="144000" rIns="144000"/>
        <a:lstStyle/>
        <a:p>
          <a:pPr>
            <a:buNone/>
          </a:pPr>
          <a:r>
            <a:rPr lang="hr-HR" sz="1800" b="1"/>
            <a:t>Uzajamna ljubav čini da su misli slične i vodi do zajedničkog djelovanja.</a:t>
          </a:r>
          <a:endParaRPr lang="es-ES" sz="1800" dirty="0"/>
        </a:p>
      </dgm:t>
    </dgm:pt>
    <dgm:pt modelId="{166C417D-3E36-4E80-8674-EFA5487D2F26}" type="parTrans" cxnId="{74EEFF8F-6E44-41E9-B611-FAE86F3CFFFA}">
      <dgm:prSet/>
      <dgm:spPr/>
      <dgm:t>
        <a:bodyPr/>
        <a:lstStyle/>
        <a:p>
          <a:endParaRPr lang="es-ES" sz="2000"/>
        </a:p>
      </dgm:t>
    </dgm:pt>
    <dgm:pt modelId="{45CC6CB3-E203-48BB-A304-9E17139D704F}" type="sibTrans" cxnId="{74EEFF8F-6E44-41E9-B611-FAE86F3CFFFA}">
      <dgm:prSet/>
      <dgm:spPr/>
      <dgm:t>
        <a:bodyPr/>
        <a:lstStyle/>
        <a:p>
          <a:endParaRPr lang="es-ES" sz="2000"/>
        </a:p>
      </dgm:t>
    </dgm:pt>
    <dgm:pt modelId="{6FF28BD9-7C2B-4E16-8F82-567B14F3EB72}">
      <dgm:prSet custT="1"/>
      <dgm:spPr/>
      <dgm:t>
        <a:bodyPr lIns="0" rIns="0"/>
        <a:lstStyle/>
        <a:p>
          <a:r>
            <a:rPr lang="hr-HR" sz="2000" b="1">
              <a:effectLst>
                <a:outerShdw blurRad="38100" dist="38100" dir="2700000" algn="tl">
                  <a:srgbClr val="000000">
                    <a:alpha val="43137"/>
                  </a:srgbClr>
                </a:outerShdw>
              </a:effectLst>
            </a:rPr>
            <a:t>Zajedništvo Duha</a:t>
          </a:r>
          <a:endParaRPr lang="es-ES" sz="2000" dirty="0">
            <a:effectLst>
              <a:outerShdw blurRad="38100" dist="38100" dir="2700000" algn="tl">
                <a:srgbClr val="000000">
                  <a:alpha val="43137"/>
                </a:srgbClr>
              </a:outerShdw>
            </a:effectLst>
          </a:endParaRPr>
        </a:p>
      </dgm:t>
    </dgm:pt>
    <dgm:pt modelId="{0D8540FB-6BF1-464C-9F63-6FD03B91DEE1}" type="sibTrans" cxnId="{3CDEB68A-33C9-4904-B847-7F9CAA825EE6}">
      <dgm:prSet/>
      <dgm:spPr/>
      <dgm:t>
        <a:bodyPr/>
        <a:lstStyle/>
        <a:p>
          <a:endParaRPr lang="es-ES" sz="2000"/>
        </a:p>
      </dgm:t>
    </dgm:pt>
    <dgm:pt modelId="{709E9C65-9A14-4881-AC16-32F0CAC47E5C}" type="parTrans" cxnId="{3CDEB68A-33C9-4904-B847-7F9CAA825EE6}">
      <dgm:prSet/>
      <dgm:spPr/>
      <dgm:t>
        <a:bodyPr/>
        <a:lstStyle/>
        <a:p>
          <a:endParaRPr lang="es-ES" sz="2000"/>
        </a:p>
      </dgm:t>
    </dgm:pt>
    <dgm:pt modelId="{831C5BFB-C584-41A1-9FE6-1BE13AAE9586}">
      <dgm:prSet custT="1"/>
      <dgm:spPr>
        <a:solidFill>
          <a:schemeClr val="accent4">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sr-Latn-RS" sz="1800" b="1"/>
            <a:t>Oni se moraju podvrgnuti utjecaju Duha. </a:t>
          </a:r>
          <a:endParaRPr lang="es-ES" sz="1800" dirty="0"/>
        </a:p>
      </dgm:t>
    </dgm:pt>
    <dgm:pt modelId="{4B1B8985-36A4-4563-9E8D-C05BE95F10C3}" type="sibTrans" cxnId="{FE2BE666-D7E4-4245-A6EE-4DA2CBEBD80B}">
      <dgm:prSet/>
      <dgm:spPr/>
      <dgm:t>
        <a:bodyPr/>
        <a:lstStyle/>
        <a:p>
          <a:endParaRPr lang="es-ES" sz="2000"/>
        </a:p>
      </dgm:t>
    </dgm:pt>
    <dgm:pt modelId="{4298B1E7-9979-4D7F-891D-EBE67C9D33A8}" type="parTrans" cxnId="{FE2BE666-D7E4-4245-A6EE-4DA2CBEBD80B}">
      <dgm:prSet/>
      <dgm:spPr/>
      <dgm:t>
        <a:bodyPr/>
        <a:lstStyle/>
        <a:p>
          <a:endParaRPr lang="es-ES" sz="2000"/>
        </a:p>
      </dgm:t>
    </dgm:pt>
    <dgm:pt modelId="{100DECC8-33A6-47B9-A123-D67DB4B86473}" type="pres">
      <dgm:prSet presAssocID="{546C5240-8CFD-40DC-91D5-5979507B04BB}" presName="Name0" presStyleCnt="0">
        <dgm:presLayoutVars>
          <dgm:dir/>
          <dgm:animLvl val="lvl"/>
          <dgm:resizeHandles val="exact"/>
        </dgm:presLayoutVars>
      </dgm:prSet>
      <dgm:spPr/>
    </dgm:pt>
    <dgm:pt modelId="{C86C29A1-9F66-42C4-AF41-4EBF07013A95}" type="pres">
      <dgm:prSet presAssocID="{FD7F8419-2D07-49D4-B58F-3A8E3E663CB5}" presName="linNode" presStyleCnt="0"/>
      <dgm:spPr/>
    </dgm:pt>
    <dgm:pt modelId="{F345F0DC-739B-4912-85FD-798D40B447B8}" type="pres">
      <dgm:prSet presAssocID="{FD7F8419-2D07-49D4-B58F-3A8E3E663CB5}" presName="parentText" presStyleLbl="node1" presStyleIdx="0" presStyleCnt="6" custScaleX="87558" custLinFactNeighborX="-3999">
        <dgm:presLayoutVars>
          <dgm:chMax val="1"/>
          <dgm:bulletEnabled val="1"/>
        </dgm:presLayoutVars>
      </dgm:prSet>
      <dgm:spPr/>
    </dgm:pt>
    <dgm:pt modelId="{F1BFC727-A5C7-457B-B84C-ED1B5ACCB513}" type="pres">
      <dgm:prSet presAssocID="{FD7F8419-2D07-49D4-B58F-3A8E3E663CB5}" presName="descendantText" presStyleLbl="alignAccFollowNode1" presStyleIdx="0" presStyleCnt="6" custScaleX="112673" custScaleY="110130" custLinFactNeighborX="-206">
        <dgm:presLayoutVars>
          <dgm:bulletEnabled val="1"/>
        </dgm:presLayoutVars>
      </dgm:prSet>
      <dgm:spPr/>
    </dgm:pt>
    <dgm:pt modelId="{FF127ADD-A98D-42BF-AF2B-52B78FF9C0E0}" type="pres">
      <dgm:prSet presAssocID="{A076DEE4-FA44-4778-9161-DF660CFE9885}" presName="sp" presStyleCnt="0"/>
      <dgm:spPr/>
    </dgm:pt>
    <dgm:pt modelId="{7D707308-657D-46A6-B1E7-2390B04A0523}" type="pres">
      <dgm:prSet presAssocID="{EC6CCAEB-6E49-4B97-9F6E-42936A927667}" presName="linNode" presStyleCnt="0"/>
      <dgm:spPr/>
    </dgm:pt>
    <dgm:pt modelId="{38A2E8CB-CFE4-465A-8900-6ABEE3E03BF6}" type="pres">
      <dgm:prSet presAssocID="{EC6CCAEB-6E49-4B97-9F6E-42936A927667}" presName="parentText" presStyleLbl="node1" presStyleIdx="1" presStyleCnt="6" custScaleX="87558" custLinFactNeighborX="-3999">
        <dgm:presLayoutVars>
          <dgm:chMax val="1"/>
          <dgm:bulletEnabled val="1"/>
        </dgm:presLayoutVars>
      </dgm:prSet>
      <dgm:spPr/>
    </dgm:pt>
    <dgm:pt modelId="{70AE16FB-1CA3-4D95-8532-67B1C21F24F5}" type="pres">
      <dgm:prSet presAssocID="{EC6CCAEB-6E49-4B97-9F6E-42936A927667}" presName="descendantText" presStyleLbl="alignAccFollowNode1" presStyleIdx="1" presStyleCnt="6" custScaleX="112673" custScaleY="110130" custLinFactNeighborX="-439">
        <dgm:presLayoutVars>
          <dgm:bulletEnabled val="1"/>
        </dgm:presLayoutVars>
      </dgm:prSet>
      <dgm:spPr/>
    </dgm:pt>
    <dgm:pt modelId="{98F72CFB-9164-4FBF-B730-495E089E1733}" type="pres">
      <dgm:prSet presAssocID="{92F046A5-1128-4F58-B411-CA449BAB5588}" presName="sp" presStyleCnt="0"/>
      <dgm:spPr/>
    </dgm:pt>
    <dgm:pt modelId="{FF82CE75-09B0-4C72-8387-80F013465E9B}" type="pres">
      <dgm:prSet presAssocID="{6FF28BD9-7C2B-4E16-8F82-567B14F3EB72}" presName="linNode" presStyleCnt="0"/>
      <dgm:spPr/>
    </dgm:pt>
    <dgm:pt modelId="{225F09F4-9F2B-4BA9-BFC5-4949A0E5B0A4}" type="pres">
      <dgm:prSet presAssocID="{6FF28BD9-7C2B-4E16-8F82-567B14F3EB72}" presName="parentText" presStyleLbl="node1" presStyleIdx="2" presStyleCnt="6" custScaleX="87558" custLinFactNeighborX="-3999">
        <dgm:presLayoutVars>
          <dgm:chMax val="1"/>
          <dgm:bulletEnabled val="1"/>
        </dgm:presLayoutVars>
      </dgm:prSet>
      <dgm:spPr/>
    </dgm:pt>
    <dgm:pt modelId="{A07AF936-934C-43B9-9E11-CB036ADFDB92}" type="pres">
      <dgm:prSet presAssocID="{6FF28BD9-7C2B-4E16-8F82-567B14F3EB72}" presName="descendantText" presStyleLbl="alignAccFollowNode1" presStyleIdx="2" presStyleCnt="6" custScaleX="112673" custScaleY="110130" custLinFactNeighborX="-439">
        <dgm:presLayoutVars>
          <dgm:bulletEnabled val="1"/>
        </dgm:presLayoutVars>
      </dgm:prSet>
      <dgm:spPr/>
    </dgm:pt>
    <dgm:pt modelId="{C10A8E77-D4F9-4E67-B63D-2DA0F88A2FFB}" type="pres">
      <dgm:prSet presAssocID="{0D8540FB-6BF1-464C-9F63-6FD03B91DEE1}" presName="sp" presStyleCnt="0"/>
      <dgm:spPr/>
    </dgm:pt>
    <dgm:pt modelId="{757A99E6-F5DA-447D-8881-D0E4EF1958A5}" type="pres">
      <dgm:prSet presAssocID="{56A9467D-88B3-4059-93A8-2F095C499A4F}" presName="linNode" presStyleCnt="0"/>
      <dgm:spPr/>
    </dgm:pt>
    <dgm:pt modelId="{C254F32F-86CA-4E99-979B-AF9096E5D968}" type="pres">
      <dgm:prSet presAssocID="{56A9467D-88B3-4059-93A8-2F095C499A4F}" presName="parentText" presStyleLbl="node1" presStyleIdx="3" presStyleCnt="6" custScaleX="87558" custLinFactNeighborX="-3999">
        <dgm:presLayoutVars>
          <dgm:chMax val="1"/>
          <dgm:bulletEnabled val="1"/>
        </dgm:presLayoutVars>
      </dgm:prSet>
      <dgm:spPr/>
    </dgm:pt>
    <dgm:pt modelId="{A95744FE-A75C-42EE-A600-0978F5810D02}" type="pres">
      <dgm:prSet presAssocID="{56A9467D-88B3-4059-93A8-2F095C499A4F}" presName="descendantText" presStyleLbl="alignAccFollowNode1" presStyleIdx="3" presStyleCnt="6" custScaleX="112673" custScaleY="110130" custLinFactNeighborX="-439">
        <dgm:presLayoutVars>
          <dgm:bulletEnabled val="1"/>
        </dgm:presLayoutVars>
      </dgm:prSet>
      <dgm:spPr/>
    </dgm:pt>
    <dgm:pt modelId="{4DDC786D-F441-4C8C-A28A-A22CA62BF555}" type="pres">
      <dgm:prSet presAssocID="{3FCFD674-8903-4536-AB67-1E329E19C8CC}" presName="sp" presStyleCnt="0"/>
      <dgm:spPr/>
    </dgm:pt>
    <dgm:pt modelId="{DCE10AF4-8E12-4D4D-9F9F-EE1788E7B621}" type="pres">
      <dgm:prSet presAssocID="{8F80357D-8326-4909-AB5C-D3F69333F0F3}" presName="linNode" presStyleCnt="0"/>
      <dgm:spPr/>
    </dgm:pt>
    <dgm:pt modelId="{9F224E3E-D8F3-4E8C-94A2-5FFD1B0B6430}" type="pres">
      <dgm:prSet presAssocID="{8F80357D-8326-4909-AB5C-D3F69333F0F3}" presName="parentText" presStyleLbl="node1" presStyleIdx="4" presStyleCnt="6" custScaleX="87558" custLinFactNeighborX="-3999">
        <dgm:presLayoutVars>
          <dgm:chMax val="1"/>
          <dgm:bulletEnabled val="1"/>
        </dgm:presLayoutVars>
      </dgm:prSet>
      <dgm:spPr/>
    </dgm:pt>
    <dgm:pt modelId="{E4276F12-D4D7-4759-9AAC-224505EC7F61}" type="pres">
      <dgm:prSet presAssocID="{8F80357D-8326-4909-AB5C-D3F69333F0F3}" presName="descendantText" presStyleLbl="alignAccFollowNode1" presStyleIdx="4" presStyleCnt="6" custScaleX="112673" custScaleY="110130" custLinFactNeighborX="-439">
        <dgm:presLayoutVars>
          <dgm:bulletEnabled val="1"/>
        </dgm:presLayoutVars>
      </dgm:prSet>
      <dgm:spPr/>
    </dgm:pt>
    <dgm:pt modelId="{16F3583D-92B4-4318-8DEC-C573A9CADBEB}" type="pres">
      <dgm:prSet presAssocID="{E8876D48-1B82-44E9-A890-9CEE1E740717}" presName="sp" presStyleCnt="0"/>
      <dgm:spPr/>
    </dgm:pt>
    <dgm:pt modelId="{1AD75263-520F-4208-B500-2E3BB7DCF9DF}" type="pres">
      <dgm:prSet presAssocID="{94B0EDF4-6967-4D3D-A099-3A55A81223E9}" presName="linNode" presStyleCnt="0"/>
      <dgm:spPr/>
    </dgm:pt>
    <dgm:pt modelId="{D322E446-1E18-40C5-B54D-DBDC6663ED62}" type="pres">
      <dgm:prSet presAssocID="{94B0EDF4-6967-4D3D-A099-3A55A81223E9}" presName="parentText" presStyleLbl="node1" presStyleIdx="5" presStyleCnt="6" custScaleX="87558" custLinFactNeighborX="-3999">
        <dgm:presLayoutVars>
          <dgm:chMax val="1"/>
          <dgm:bulletEnabled val="1"/>
        </dgm:presLayoutVars>
      </dgm:prSet>
      <dgm:spPr/>
    </dgm:pt>
    <dgm:pt modelId="{0F736E9E-DC0F-41A1-89FA-11AAAE29D790}" type="pres">
      <dgm:prSet presAssocID="{94B0EDF4-6967-4D3D-A099-3A55A81223E9}" presName="descendantText" presStyleLbl="alignAccFollowNode1" presStyleIdx="5" presStyleCnt="6" custScaleX="112673" custScaleY="110130" custLinFactNeighborX="-439">
        <dgm:presLayoutVars>
          <dgm:bulletEnabled val="1"/>
        </dgm:presLayoutVars>
      </dgm:prSet>
      <dgm:spPr/>
    </dgm:pt>
  </dgm:ptLst>
  <dgm:cxnLst>
    <dgm:cxn modelId="{B6DD8A08-F9B1-451E-AFD6-523A1E8BCEE3}" type="presOf" srcId="{831C5BFB-C584-41A1-9FE6-1BE13AAE9586}" destId="{A07AF936-934C-43B9-9E11-CB036ADFDB92}" srcOrd="0" destOrd="0" presId="urn:microsoft.com/office/officeart/2005/8/layout/vList5"/>
    <dgm:cxn modelId="{B2903920-FFF7-4830-A952-D33880BEA88B}" srcId="{56A9467D-88B3-4059-93A8-2F095C499A4F}" destId="{A52085F7-1359-4E6E-9534-A77E007B1756}" srcOrd="0" destOrd="0" parTransId="{6FD8A6BF-FF8D-4EF6-9F29-EB11625F012A}" sibTransId="{6826BB39-2AD7-4336-83BF-3DF9A3A2AB2B}"/>
    <dgm:cxn modelId="{D48C9121-99BF-4245-AFB4-97D2CC8A3D1D}" type="presOf" srcId="{A52085F7-1359-4E6E-9534-A77E007B1756}" destId="{A95744FE-A75C-42EE-A600-0978F5810D02}" srcOrd="0" destOrd="0" presId="urn:microsoft.com/office/officeart/2005/8/layout/vList5"/>
    <dgm:cxn modelId="{6273B227-EB97-428C-958E-B731A7512454}" type="presOf" srcId="{EC6CCAEB-6E49-4B97-9F6E-42936A927667}" destId="{38A2E8CB-CFE4-465A-8900-6ABEE3E03BF6}" srcOrd="0" destOrd="0" presId="urn:microsoft.com/office/officeart/2005/8/layout/vList5"/>
    <dgm:cxn modelId="{FE2BE666-D7E4-4245-A6EE-4DA2CBEBD80B}" srcId="{6FF28BD9-7C2B-4E16-8F82-567B14F3EB72}" destId="{831C5BFB-C584-41A1-9FE6-1BE13AAE9586}" srcOrd="0" destOrd="0" parTransId="{4298B1E7-9979-4D7F-891D-EBE67C9D33A8}" sibTransId="{4B1B8985-36A4-4563-9E8D-C05BE95F10C3}"/>
    <dgm:cxn modelId="{4295B46C-F812-4952-8D96-7670EB827785}" srcId="{546C5240-8CFD-40DC-91D5-5979507B04BB}" destId="{8F80357D-8326-4909-AB5C-D3F69333F0F3}" srcOrd="4" destOrd="0" parTransId="{8B51C7D3-34B8-4A9F-B54E-66CC59F0C674}" sibTransId="{E8876D48-1B82-44E9-A890-9CEE1E740717}"/>
    <dgm:cxn modelId="{1E7FEB4C-4ED9-4BE2-85D1-3979D1EBCB59}" type="presOf" srcId="{94B0EDF4-6967-4D3D-A099-3A55A81223E9}" destId="{D322E446-1E18-40C5-B54D-DBDC6663ED62}" srcOrd="0" destOrd="0" presId="urn:microsoft.com/office/officeart/2005/8/layout/vList5"/>
    <dgm:cxn modelId="{F1396773-7429-4C74-9506-80473EECAA05}" type="presOf" srcId="{1B6D6EAF-DEE1-48AA-97B9-D8EB4672A963}" destId="{0F736E9E-DC0F-41A1-89FA-11AAAE29D790}" srcOrd="0" destOrd="0" presId="urn:microsoft.com/office/officeart/2005/8/layout/vList5"/>
    <dgm:cxn modelId="{3CDEB68A-33C9-4904-B847-7F9CAA825EE6}" srcId="{546C5240-8CFD-40DC-91D5-5979507B04BB}" destId="{6FF28BD9-7C2B-4E16-8F82-567B14F3EB72}" srcOrd="2" destOrd="0" parTransId="{709E9C65-9A14-4881-AC16-32F0CAC47E5C}" sibTransId="{0D8540FB-6BF1-464C-9F63-6FD03B91DEE1}"/>
    <dgm:cxn modelId="{17C8008B-DB9F-456F-8D8A-BF689D3413F6}" srcId="{FD7F8419-2D07-49D4-B58F-3A8E3E663CB5}" destId="{E4A382FF-2984-43EB-87BE-8E359BEF2DD1}" srcOrd="0" destOrd="0" parTransId="{38E44033-10BD-49FB-91FC-8681A76742E5}" sibTransId="{F6EF2498-00B4-4CA2-90F2-B870C0340A93}"/>
    <dgm:cxn modelId="{74EEFF8F-6E44-41E9-B611-FAE86F3CFFFA}" srcId="{94B0EDF4-6967-4D3D-A099-3A55A81223E9}" destId="{1B6D6EAF-DEE1-48AA-97B9-D8EB4672A963}" srcOrd="0" destOrd="0" parTransId="{166C417D-3E36-4E80-8674-EFA5487D2F26}" sibTransId="{45CC6CB3-E203-48BB-A304-9E17139D704F}"/>
    <dgm:cxn modelId="{ADD3E291-2635-4759-AF45-823AAAAC5445}" type="presOf" srcId="{BECD3B4E-C305-45FA-83F9-305E02E34FF9}" destId="{E4276F12-D4D7-4759-9AAC-224505EC7F61}" srcOrd="0" destOrd="0" presId="urn:microsoft.com/office/officeart/2005/8/layout/vList5"/>
    <dgm:cxn modelId="{945B8195-C9E8-4D13-A12A-B68BE42C37F4}" type="presOf" srcId="{58139FC0-3CA8-4712-9CEA-20CE99BF9FAE}" destId="{70AE16FB-1CA3-4D95-8532-67B1C21F24F5}" srcOrd="0" destOrd="0" presId="urn:microsoft.com/office/officeart/2005/8/layout/vList5"/>
    <dgm:cxn modelId="{2782699B-7D0F-4029-9B38-30C615F194A7}" type="presOf" srcId="{6FF28BD9-7C2B-4E16-8F82-567B14F3EB72}" destId="{225F09F4-9F2B-4BA9-BFC5-4949A0E5B0A4}" srcOrd="0" destOrd="0" presId="urn:microsoft.com/office/officeart/2005/8/layout/vList5"/>
    <dgm:cxn modelId="{D777B5AA-62F0-44BD-B95E-336F92384ABC}" type="presOf" srcId="{56A9467D-88B3-4059-93A8-2F095C499A4F}" destId="{C254F32F-86CA-4E99-979B-AF9096E5D968}" srcOrd="0" destOrd="0" presId="urn:microsoft.com/office/officeart/2005/8/layout/vList5"/>
    <dgm:cxn modelId="{1915CCAD-44F1-4A33-9D63-44F14DCF5200}" type="presOf" srcId="{E4A382FF-2984-43EB-87BE-8E359BEF2DD1}" destId="{F1BFC727-A5C7-457B-B84C-ED1B5ACCB513}" srcOrd="0" destOrd="0" presId="urn:microsoft.com/office/officeart/2005/8/layout/vList5"/>
    <dgm:cxn modelId="{6CFE8BB0-7409-4BA5-BBA6-33E52BF196C5}" type="presOf" srcId="{FD7F8419-2D07-49D4-B58F-3A8E3E663CB5}" destId="{F345F0DC-739B-4912-85FD-798D40B447B8}" srcOrd="0" destOrd="0" presId="urn:microsoft.com/office/officeart/2005/8/layout/vList5"/>
    <dgm:cxn modelId="{A9175CC7-C727-4C07-959E-3B32D1321134}" type="presOf" srcId="{8F80357D-8326-4909-AB5C-D3F69333F0F3}" destId="{9F224E3E-D8F3-4E8C-94A2-5FFD1B0B6430}" srcOrd="0" destOrd="0" presId="urn:microsoft.com/office/officeart/2005/8/layout/vList5"/>
    <dgm:cxn modelId="{81FDB6DE-F677-4552-8449-0E7AF68BC42C}" srcId="{546C5240-8CFD-40DC-91D5-5979507B04BB}" destId="{EC6CCAEB-6E49-4B97-9F6E-42936A927667}" srcOrd="1" destOrd="0" parTransId="{C9D7DAC6-F7B9-4808-A9DE-1DC76AFACCBB}" sibTransId="{92F046A5-1128-4F58-B411-CA449BAB5588}"/>
    <dgm:cxn modelId="{EC7E6FE6-B0F4-4B64-86F9-568E8D0DA83D}" type="presOf" srcId="{546C5240-8CFD-40DC-91D5-5979507B04BB}" destId="{100DECC8-33A6-47B9-A123-D67DB4B86473}" srcOrd="0" destOrd="0" presId="urn:microsoft.com/office/officeart/2005/8/layout/vList5"/>
    <dgm:cxn modelId="{95D7A3E7-1B61-4D2E-9690-7D72BFDFC4AE}" srcId="{546C5240-8CFD-40DC-91D5-5979507B04BB}" destId="{56A9467D-88B3-4059-93A8-2F095C499A4F}" srcOrd="3" destOrd="0" parTransId="{B3F101F9-F905-49B0-B7F9-6E9114D615E2}" sibTransId="{3FCFD674-8903-4536-AB67-1E329E19C8CC}"/>
    <dgm:cxn modelId="{A06E8EEA-4B86-4909-B2BE-1D44C003238A}" srcId="{546C5240-8CFD-40DC-91D5-5979507B04BB}" destId="{94B0EDF4-6967-4D3D-A099-3A55A81223E9}" srcOrd="5" destOrd="0" parTransId="{DCBCEBDD-0D69-4D26-ABDC-FF356676ED89}" sibTransId="{983C17E3-2632-428F-B392-408AB5BECCA3}"/>
    <dgm:cxn modelId="{732490F2-E54B-4E84-8AA3-445DEDCBBC5D}" srcId="{EC6CCAEB-6E49-4B97-9F6E-42936A927667}" destId="{58139FC0-3CA8-4712-9CEA-20CE99BF9FAE}" srcOrd="0" destOrd="0" parTransId="{32011D1C-DB4D-4596-950C-9741D603101C}" sibTransId="{6750EB8B-7579-41B3-9A67-910D9AB8101E}"/>
    <dgm:cxn modelId="{CD97C8FC-188B-4712-A43B-EC7744E2FE21}" srcId="{8F80357D-8326-4909-AB5C-D3F69333F0F3}" destId="{BECD3B4E-C305-45FA-83F9-305E02E34FF9}" srcOrd="0" destOrd="0" parTransId="{9BD2FB5B-3614-475E-8815-5038F12C926D}" sibTransId="{DF479058-5044-4E96-8B85-AF2EBB35446D}"/>
    <dgm:cxn modelId="{A76317FF-46CF-4112-97E4-8B6D4B900787}" srcId="{546C5240-8CFD-40DC-91D5-5979507B04BB}" destId="{FD7F8419-2D07-49D4-B58F-3A8E3E663CB5}" srcOrd="0" destOrd="0" parTransId="{AF902ECB-696D-4306-9B2A-74737C112DE2}" sibTransId="{A076DEE4-FA44-4778-9161-DF660CFE9885}"/>
    <dgm:cxn modelId="{FF8C90B7-8505-48BE-96CE-06B12A3C3802}" type="presParOf" srcId="{100DECC8-33A6-47B9-A123-D67DB4B86473}" destId="{C86C29A1-9F66-42C4-AF41-4EBF07013A95}" srcOrd="0" destOrd="0" presId="urn:microsoft.com/office/officeart/2005/8/layout/vList5"/>
    <dgm:cxn modelId="{A31E117F-6773-4620-BD5A-7AF355C53A96}" type="presParOf" srcId="{C86C29A1-9F66-42C4-AF41-4EBF07013A95}" destId="{F345F0DC-739B-4912-85FD-798D40B447B8}" srcOrd="0" destOrd="0" presId="urn:microsoft.com/office/officeart/2005/8/layout/vList5"/>
    <dgm:cxn modelId="{C0FBB465-0E60-428F-9EA2-36087112E08E}" type="presParOf" srcId="{C86C29A1-9F66-42C4-AF41-4EBF07013A95}" destId="{F1BFC727-A5C7-457B-B84C-ED1B5ACCB513}" srcOrd="1" destOrd="0" presId="urn:microsoft.com/office/officeart/2005/8/layout/vList5"/>
    <dgm:cxn modelId="{B0DC8E24-E8A1-49A3-A9FA-BA8E9C88C67B}" type="presParOf" srcId="{100DECC8-33A6-47B9-A123-D67DB4B86473}" destId="{FF127ADD-A98D-42BF-AF2B-52B78FF9C0E0}" srcOrd="1" destOrd="0" presId="urn:microsoft.com/office/officeart/2005/8/layout/vList5"/>
    <dgm:cxn modelId="{0AEBF32C-5323-43C1-A04C-601EECB8375C}" type="presParOf" srcId="{100DECC8-33A6-47B9-A123-D67DB4B86473}" destId="{7D707308-657D-46A6-B1E7-2390B04A0523}" srcOrd="2" destOrd="0" presId="urn:microsoft.com/office/officeart/2005/8/layout/vList5"/>
    <dgm:cxn modelId="{6F06E53A-27C0-4EC4-A3C2-0B33F3056937}" type="presParOf" srcId="{7D707308-657D-46A6-B1E7-2390B04A0523}" destId="{38A2E8CB-CFE4-465A-8900-6ABEE3E03BF6}" srcOrd="0" destOrd="0" presId="urn:microsoft.com/office/officeart/2005/8/layout/vList5"/>
    <dgm:cxn modelId="{438B3D15-FCC0-4057-8EA1-E7FB47C120CF}" type="presParOf" srcId="{7D707308-657D-46A6-B1E7-2390B04A0523}" destId="{70AE16FB-1CA3-4D95-8532-67B1C21F24F5}" srcOrd="1" destOrd="0" presId="urn:microsoft.com/office/officeart/2005/8/layout/vList5"/>
    <dgm:cxn modelId="{F0852A01-8C05-42EA-86EE-CF9B0DD3D740}" type="presParOf" srcId="{100DECC8-33A6-47B9-A123-D67DB4B86473}" destId="{98F72CFB-9164-4FBF-B730-495E089E1733}" srcOrd="3" destOrd="0" presId="urn:microsoft.com/office/officeart/2005/8/layout/vList5"/>
    <dgm:cxn modelId="{CB516E8D-4AC0-40A5-ADDB-C5AE972BADD8}" type="presParOf" srcId="{100DECC8-33A6-47B9-A123-D67DB4B86473}" destId="{FF82CE75-09B0-4C72-8387-80F013465E9B}" srcOrd="4" destOrd="0" presId="urn:microsoft.com/office/officeart/2005/8/layout/vList5"/>
    <dgm:cxn modelId="{AE28BA5C-BB94-4B5F-893F-348440D56AFB}" type="presParOf" srcId="{FF82CE75-09B0-4C72-8387-80F013465E9B}" destId="{225F09F4-9F2B-4BA9-BFC5-4949A0E5B0A4}" srcOrd="0" destOrd="0" presId="urn:microsoft.com/office/officeart/2005/8/layout/vList5"/>
    <dgm:cxn modelId="{C16E4796-3966-4E51-B5E7-195D17A7B2D4}" type="presParOf" srcId="{FF82CE75-09B0-4C72-8387-80F013465E9B}" destId="{A07AF936-934C-43B9-9E11-CB036ADFDB92}" srcOrd="1" destOrd="0" presId="urn:microsoft.com/office/officeart/2005/8/layout/vList5"/>
    <dgm:cxn modelId="{2603093F-9EC9-4E8D-990A-4738046BC52F}" type="presParOf" srcId="{100DECC8-33A6-47B9-A123-D67DB4B86473}" destId="{C10A8E77-D4F9-4E67-B63D-2DA0F88A2FFB}" srcOrd="5" destOrd="0" presId="urn:microsoft.com/office/officeart/2005/8/layout/vList5"/>
    <dgm:cxn modelId="{B3981ACD-3401-48E8-9D77-F2C981772D2F}" type="presParOf" srcId="{100DECC8-33A6-47B9-A123-D67DB4B86473}" destId="{757A99E6-F5DA-447D-8881-D0E4EF1958A5}" srcOrd="6" destOrd="0" presId="urn:microsoft.com/office/officeart/2005/8/layout/vList5"/>
    <dgm:cxn modelId="{A7273271-47A7-46BA-86DA-043C30897C5C}" type="presParOf" srcId="{757A99E6-F5DA-447D-8881-D0E4EF1958A5}" destId="{C254F32F-86CA-4E99-979B-AF9096E5D968}" srcOrd="0" destOrd="0" presId="urn:microsoft.com/office/officeart/2005/8/layout/vList5"/>
    <dgm:cxn modelId="{6088ED7D-5DDA-4094-9A01-1D8B89893C5F}" type="presParOf" srcId="{757A99E6-F5DA-447D-8881-D0E4EF1958A5}" destId="{A95744FE-A75C-42EE-A600-0978F5810D02}" srcOrd="1" destOrd="0" presId="urn:microsoft.com/office/officeart/2005/8/layout/vList5"/>
    <dgm:cxn modelId="{ABBC74CE-E276-45C0-852F-4D003325BDC0}" type="presParOf" srcId="{100DECC8-33A6-47B9-A123-D67DB4B86473}" destId="{4DDC786D-F441-4C8C-A28A-A22CA62BF555}" srcOrd="7" destOrd="0" presId="urn:microsoft.com/office/officeart/2005/8/layout/vList5"/>
    <dgm:cxn modelId="{35F5DFAC-6AB8-4A9C-8C58-1F4065431514}" type="presParOf" srcId="{100DECC8-33A6-47B9-A123-D67DB4B86473}" destId="{DCE10AF4-8E12-4D4D-9F9F-EE1788E7B621}" srcOrd="8" destOrd="0" presId="urn:microsoft.com/office/officeart/2005/8/layout/vList5"/>
    <dgm:cxn modelId="{050B530C-483C-40A0-A974-0FFA7859518D}" type="presParOf" srcId="{DCE10AF4-8E12-4D4D-9F9F-EE1788E7B621}" destId="{9F224E3E-D8F3-4E8C-94A2-5FFD1B0B6430}" srcOrd="0" destOrd="0" presId="urn:microsoft.com/office/officeart/2005/8/layout/vList5"/>
    <dgm:cxn modelId="{F2A0FA0A-DB43-420B-825B-BB89B44C5EF3}" type="presParOf" srcId="{DCE10AF4-8E12-4D4D-9F9F-EE1788E7B621}" destId="{E4276F12-D4D7-4759-9AAC-224505EC7F61}" srcOrd="1" destOrd="0" presId="urn:microsoft.com/office/officeart/2005/8/layout/vList5"/>
    <dgm:cxn modelId="{FB9460DB-B897-468E-9272-E0B7BCFF2D43}" type="presParOf" srcId="{100DECC8-33A6-47B9-A123-D67DB4B86473}" destId="{16F3583D-92B4-4318-8DEC-C573A9CADBEB}" srcOrd="9" destOrd="0" presId="urn:microsoft.com/office/officeart/2005/8/layout/vList5"/>
    <dgm:cxn modelId="{D3F220AF-A383-4839-ACCC-8BBE783530C7}" type="presParOf" srcId="{100DECC8-33A6-47B9-A123-D67DB4B86473}" destId="{1AD75263-520F-4208-B500-2E3BB7DCF9DF}" srcOrd="10" destOrd="0" presId="urn:microsoft.com/office/officeart/2005/8/layout/vList5"/>
    <dgm:cxn modelId="{C507D3C3-7128-407E-A4F6-0356459ABFD0}" type="presParOf" srcId="{1AD75263-520F-4208-B500-2E3BB7DCF9DF}" destId="{D322E446-1E18-40C5-B54D-DBDC6663ED62}" srcOrd="0" destOrd="0" presId="urn:microsoft.com/office/officeart/2005/8/layout/vList5"/>
    <dgm:cxn modelId="{EEA73248-782D-45F7-901C-86019B819925}" type="presParOf" srcId="{1AD75263-520F-4208-B500-2E3BB7DCF9DF}" destId="{0F736E9E-DC0F-41A1-89FA-11AAAE29D79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89DDD-AA11-423E-B517-A50B07090706}"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es-ES"/>
        </a:p>
      </dgm:t>
    </dgm:pt>
    <dgm:pt modelId="{8ADE643F-72B2-4CDF-B585-01EB97094AA0}">
      <dgm:prSet custT="1"/>
      <dgm:spPr>
        <a:solidFill>
          <a:schemeClr val="accent3">
            <a:lumMod val="50000"/>
            <a:alpha val="90000"/>
          </a:schemeClr>
        </a:solidFill>
      </dgm:spPr>
      <dgm:t>
        <a:bodyPr/>
        <a:lstStyle/>
        <a:p>
          <a:r>
            <a:rPr lang="hr-HR" sz="1800" b="1">
              <a:solidFill>
                <a:schemeClr val="bg1"/>
              </a:solidFill>
              <a:effectLst>
                <a:outerShdw blurRad="38100" dist="38100" dir="2700000" algn="tl">
                  <a:srgbClr val="000000">
                    <a:alpha val="43137"/>
                  </a:srgbClr>
                </a:outerShdw>
              </a:effectLst>
            </a:rPr>
            <a:t>Odrekao se svojih božanskih povlastica (Fil. 2,6)</a:t>
          </a:r>
          <a:endParaRPr lang="en" sz="1800" b="1">
            <a:solidFill>
              <a:schemeClr val="bg1"/>
            </a:solidFill>
            <a:effectLst>
              <a:outerShdw blurRad="38100" dist="38100" dir="2700000" algn="tl">
                <a:srgbClr val="000000">
                  <a:alpha val="43137"/>
                </a:srgbClr>
              </a:outerShdw>
            </a:effectLst>
          </a:endParaRPr>
        </a:p>
      </dgm:t>
    </dgm:pt>
    <dgm:pt modelId="{C880D8E4-A3AD-47E2-8B91-21504A1A0028}" type="par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FFCC0A-E590-451A-9496-B6FEF841E2DD}" type="sibTrans" cxnId="{6603B3FA-C491-4BBC-BAEE-594C85F9F42A}">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E61D59A-35F5-42C4-9C27-4ED46D4135C9}">
      <dgm:prSet custT="1"/>
      <dgm:spPr>
        <a:solidFill>
          <a:schemeClr val="accent1">
            <a:lumMod val="50000"/>
            <a:alpha val="90000"/>
          </a:schemeClr>
        </a:solidFill>
      </dgm:spPr>
      <dgm:t>
        <a:bodyPr/>
        <a:lstStyle/>
        <a:p>
          <a:r>
            <a:rPr lang="pl-PL" sz="1800" b="1">
              <a:solidFill>
                <a:schemeClr val="bg1"/>
              </a:solidFill>
              <a:effectLst>
                <a:outerShdw blurRad="38100" dist="38100" dir="2700000" algn="tl">
                  <a:srgbClr val="000000">
                    <a:alpha val="43137"/>
                  </a:srgbClr>
                </a:outerShdw>
              </a:effectLst>
            </a:rPr>
            <a:t>Postao je čovjek da nam služi (Fil 2,7)</a:t>
          </a:r>
          <a:endParaRPr lang="en" sz="1800" b="1">
            <a:solidFill>
              <a:schemeClr val="bg1"/>
            </a:solidFill>
            <a:effectLst>
              <a:outerShdw blurRad="38100" dist="38100" dir="2700000" algn="tl">
                <a:srgbClr val="000000">
                  <a:alpha val="43137"/>
                </a:srgbClr>
              </a:outerShdw>
            </a:effectLst>
          </a:endParaRPr>
        </a:p>
      </dgm:t>
    </dgm:pt>
    <dgm:pt modelId="{62D08924-2DC7-44F8-93E7-A9F474C2F5B7}" type="par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8133F66-4F92-4177-83E4-E12BD011EBF4}" type="sibTrans" cxnId="{03C21CBD-961B-4C18-A4BC-B477B36B9EC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E5FD4988-CB9F-4940-B04F-36F636E50122}">
      <dgm:prSet custT="1"/>
      <dgm:spPr>
        <a:solidFill>
          <a:schemeClr val="accent4">
            <a:lumMod val="50000"/>
            <a:alpha val="90000"/>
          </a:schemeClr>
        </a:solidFill>
      </dgm:spPr>
      <dgm:t>
        <a:bodyPr/>
        <a:lstStyle/>
        <a:p>
          <a:r>
            <a:rPr lang="pl-PL" sz="1800" b="1">
              <a:solidFill>
                <a:schemeClr val="bg1"/>
              </a:solidFill>
              <a:effectLst>
                <a:outerShdw blurRad="38100" dist="38100" dir="2700000" algn="tl">
                  <a:srgbClr val="000000">
                    <a:alpha val="43137"/>
                  </a:srgbClr>
                </a:outerShdw>
              </a:effectLst>
            </a:rPr>
            <a:t>Ponizno je slušao u svemu, čak i do smrti (Filip. 2,8)</a:t>
          </a:r>
          <a:endParaRPr lang="en" sz="1800" b="1" dirty="0">
            <a:solidFill>
              <a:schemeClr val="bg1"/>
            </a:solidFill>
            <a:effectLst>
              <a:outerShdw blurRad="38100" dist="38100" dir="2700000" algn="tl">
                <a:srgbClr val="000000">
                  <a:alpha val="43137"/>
                </a:srgbClr>
              </a:outerShdw>
            </a:effectLst>
          </a:endParaRPr>
        </a:p>
      </dgm:t>
    </dgm:pt>
    <dgm:pt modelId="{95A59C0B-9954-47A5-8BE9-8D52EC78D1AA}" type="sib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7016E7F-4EED-48A9-91D8-87EE3D871C15}" type="parTrans" cxnId="{6A191350-B00B-4811-9702-E6968439EC1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E2BF70-12D3-4D55-8792-64F2993FCD54}" type="pres">
      <dgm:prSet presAssocID="{08189DDD-AA11-423E-B517-A50B07090706}" presName="Name0" presStyleCnt="0">
        <dgm:presLayoutVars>
          <dgm:chMax val="7"/>
          <dgm:dir/>
          <dgm:animLvl val="lvl"/>
          <dgm:resizeHandles val="exact"/>
        </dgm:presLayoutVars>
      </dgm:prSet>
      <dgm:spPr/>
    </dgm:pt>
    <dgm:pt modelId="{FCA06444-AC4B-4EC3-8BEC-323D0F7CE06F}" type="pres">
      <dgm:prSet presAssocID="{8ADE643F-72B2-4CDF-B585-01EB97094AA0}" presName="circle1" presStyleLbl="node1" presStyleIdx="0" presStyleCnt="3"/>
      <dgm:spPr/>
    </dgm:pt>
    <dgm:pt modelId="{F7073B43-4691-440A-B83D-35CBCF13ED5D}" type="pres">
      <dgm:prSet presAssocID="{8ADE643F-72B2-4CDF-B585-01EB97094AA0}" presName="space" presStyleCnt="0"/>
      <dgm:spPr/>
    </dgm:pt>
    <dgm:pt modelId="{80AE798F-9999-4FB6-8016-A160C3D801D0}" type="pres">
      <dgm:prSet presAssocID="{8ADE643F-72B2-4CDF-B585-01EB97094AA0}" presName="rect1" presStyleLbl="alignAcc1" presStyleIdx="0" presStyleCnt="3"/>
      <dgm:spPr/>
    </dgm:pt>
    <dgm:pt modelId="{5BDDE259-FEDF-4825-BFCD-2EF597866D3B}" type="pres">
      <dgm:prSet presAssocID="{8E61D59A-35F5-42C4-9C27-4ED46D4135C9}" presName="vertSpace2" presStyleLbl="node1" presStyleIdx="0" presStyleCnt="3"/>
      <dgm:spPr/>
    </dgm:pt>
    <dgm:pt modelId="{C2FDA4A1-9C8B-4AB2-8804-E6F5287D1812}" type="pres">
      <dgm:prSet presAssocID="{8E61D59A-35F5-42C4-9C27-4ED46D4135C9}" presName="circle2" presStyleLbl="node1" presStyleIdx="1" presStyleCnt="3"/>
      <dgm:spPr/>
    </dgm:pt>
    <dgm:pt modelId="{53AA9E43-F8BB-40F2-9B27-29D1FF9CFF9D}" type="pres">
      <dgm:prSet presAssocID="{8E61D59A-35F5-42C4-9C27-4ED46D4135C9}" presName="rect2" presStyleLbl="alignAcc1" presStyleIdx="1" presStyleCnt="3"/>
      <dgm:spPr/>
    </dgm:pt>
    <dgm:pt modelId="{D722263F-6599-4665-A156-A5357A37FCCD}" type="pres">
      <dgm:prSet presAssocID="{E5FD4988-CB9F-4940-B04F-36F636E50122}" presName="vertSpace3" presStyleLbl="node1" presStyleIdx="1" presStyleCnt="3"/>
      <dgm:spPr/>
    </dgm:pt>
    <dgm:pt modelId="{19352A9B-ABA8-4B1D-BA66-0C1BD53D8556}" type="pres">
      <dgm:prSet presAssocID="{E5FD4988-CB9F-4940-B04F-36F636E50122}" presName="circle3" presStyleLbl="node1" presStyleIdx="2" presStyleCnt="3"/>
      <dgm:spPr/>
    </dgm:pt>
    <dgm:pt modelId="{A3CEF08D-DC7F-4D2F-85B3-E34880BCE56A}" type="pres">
      <dgm:prSet presAssocID="{E5FD4988-CB9F-4940-B04F-36F636E50122}" presName="rect3" presStyleLbl="alignAcc1" presStyleIdx="2" presStyleCnt="3"/>
      <dgm:spPr/>
    </dgm:pt>
    <dgm:pt modelId="{C7282502-6B31-4B29-83D1-C0EC6740BC42}" type="pres">
      <dgm:prSet presAssocID="{8ADE643F-72B2-4CDF-B585-01EB97094AA0}" presName="rect1ParTxNoCh" presStyleLbl="alignAcc1" presStyleIdx="2" presStyleCnt="3">
        <dgm:presLayoutVars>
          <dgm:chMax val="1"/>
          <dgm:bulletEnabled val="1"/>
        </dgm:presLayoutVars>
      </dgm:prSet>
      <dgm:spPr/>
    </dgm:pt>
    <dgm:pt modelId="{2AF0BC78-45D0-4B2C-9D88-C685346B172F}" type="pres">
      <dgm:prSet presAssocID="{8E61D59A-35F5-42C4-9C27-4ED46D4135C9}" presName="rect2ParTxNoCh" presStyleLbl="alignAcc1" presStyleIdx="2" presStyleCnt="3">
        <dgm:presLayoutVars>
          <dgm:chMax val="1"/>
          <dgm:bulletEnabled val="1"/>
        </dgm:presLayoutVars>
      </dgm:prSet>
      <dgm:spPr/>
    </dgm:pt>
    <dgm:pt modelId="{31C9E348-A541-4AE3-91F5-EB6198CB9225}" type="pres">
      <dgm:prSet presAssocID="{E5FD4988-CB9F-4940-B04F-36F636E50122}" presName="rect3ParTxNoCh" presStyleLbl="alignAcc1" presStyleIdx="2" presStyleCnt="3">
        <dgm:presLayoutVars>
          <dgm:chMax val="1"/>
          <dgm:bulletEnabled val="1"/>
        </dgm:presLayoutVars>
      </dgm:prSet>
      <dgm:spPr/>
    </dgm:pt>
  </dgm:ptLst>
  <dgm:cxnLst>
    <dgm:cxn modelId="{99EC8F13-0264-4AC5-92C3-F559FDB2D53A}" type="presOf" srcId="{8ADE643F-72B2-4CDF-B585-01EB97094AA0}" destId="{80AE798F-9999-4FB6-8016-A160C3D801D0}" srcOrd="0" destOrd="0" presId="urn:microsoft.com/office/officeart/2005/8/layout/target3"/>
    <dgm:cxn modelId="{3501F73B-2EFD-4FBD-B20B-6D26D1917380}" type="presOf" srcId="{E5FD4988-CB9F-4940-B04F-36F636E50122}" destId="{A3CEF08D-DC7F-4D2F-85B3-E34880BCE56A}" srcOrd="0" destOrd="0" presId="urn:microsoft.com/office/officeart/2005/8/layout/target3"/>
    <dgm:cxn modelId="{E7EE9346-147D-4DE9-A4D4-6205298ED758}" type="presOf" srcId="{8ADE643F-72B2-4CDF-B585-01EB97094AA0}" destId="{C7282502-6B31-4B29-83D1-C0EC6740BC42}" srcOrd="1" destOrd="0" presId="urn:microsoft.com/office/officeart/2005/8/layout/target3"/>
    <dgm:cxn modelId="{6A191350-B00B-4811-9702-E6968439EC14}" srcId="{08189DDD-AA11-423E-B517-A50B07090706}" destId="{E5FD4988-CB9F-4940-B04F-36F636E50122}" srcOrd="2" destOrd="0" parTransId="{D7016E7F-4EED-48A9-91D8-87EE3D871C15}" sibTransId="{95A59C0B-9954-47A5-8BE9-8D52EC78D1AA}"/>
    <dgm:cxn modelId="{4C853697-5DD6-46E6-90FA-799B9C1B5E1F}" type="presOf" srcId="{8E61D59A-35F5-42C4-9C27-4ED46D4135C9}" destId="{2AF0BC78-45D0-4B2C-9D88-C685346B172F}" srcOrd="1" destOrd="0" presId="urn:microsoft.com/office/officeart/2005/8/layout/target3"/>
    <dgm:cxn modelId="{346D04BC-006E-4AD3-AF24-96445FF2E2DC}" type="presOf" srcId="{08189DDD-AA11-423E-B517-A50B07090706}" destId="{04E2BF70-12D3-4D55-8792-64F2993FCD54}" srcOrd="0" destOrd="0" presId="urn:microsoft.com/office/officeart/2005/8/layout/target3"/>
    <dgm:cxn modelId="{03C21CBD-961B-4C18-A4BC-B477B36B9EC1}" srcId="{08189DDD-AA11-423E-B517-A50B07090706}" destId="{8E61D59A-35F5-42C4-9C27-4ED46D4135C9}" srcOrd="1" destOrd="0" parTransId="{62D08924-2DC7-44F8-93E7-A9F474C2F5B7}" sibTransId="{E8133F66-4F92-4177-83E4-E12BD011EBF4}"/>
    <dgm:cxn modelId="{25E2DAD9-4DED-4F6C-8BDB-9CA32C704B83}" type="presOf" srcId="{E5FD4988-CB9F-4940-B04F-36F636E50122}" destId="{31C9E348-A541-4AE3-91F5-EB6198CB9225}" srcOrd="1" destOrd="0" presId="urn:microsoft.com/office/officeart/2005/8/layout/target3"/>
    <dgm:cxn modelId="{EE850BF5-2DA9-43BB-A396-5B856DAA3721}" type="presOf" srcId="{8E61D59A-35F5-42C4-9C27-4ED46D4135C9}" destId="{53AA9E43-F8BB-40F2-9B27-29D1FF9CFF9D}" srcOrd="0" destOrd="0" presId="urn:microsoft.com/office/officeart/2005/8/layout/target3"/>
    <dgm:cxn modelId="{6603B3FA-C491-4BBC-BAEE-594C85F9F42A}" srcId="{08189DDD-AA11-423E-B517-A50B07090706}" destId="{8ADE643F-72B2-4CDF-B585-01EB97094AA0}" srcOrd="0" destOrd="0" parTransId="{C880D8E4-A3AD-47E2-8B91-21504A1A0028}" sibTransId="{3BFFCC0A-E590-451A-9496-B6FEF841E2DD}"/>
    <dgm:cxn modelId="{6D0FA9F2-CEC1-46EE-B8B8-724EB8149AF7}" type="presParOf" srcId="{04E2BF70-12D3-4D55-8792-64F2993FCD54}" destId="{FCA06444-AC4B-4EC3-8BEC-323D0F7CE06F}" srcOrd="0" destOrd="0" presId="urn:microsoft.com/office/officeart/2005/8/layout/target3"/>
    <dgm:cxn modelId="{AE5EA16A-FC4F-41EC-B8F1-C855FCE1D0FF}" type="presParOf" srcId="{04E2BF70-12D3-4D55-8792-64F2993FCD54}" destId="{F7073B43-4691-440A-B83D-35CBCF13ED5D}" srcOrd="1" destOrd="0" presId="urn:microsoft.com/office/officeart/2005/8/layout/target3"/>
    <dgm:cxn modelId="{CF46D42F-82B1-4A03-A88D-42E1ED4F256E}" type="presParOf" srcId="{04E2BF70-12D3-4D55-8792-64F2993FCD54}" destId="{80AE798F-9999-4FB6-8016-A160C3D801D0}" srcOrd="2" destOrd="0" presId="urn:microsoft.com/office/officeart/2005/8/layout/target3"/>
    <dgm:cxn modelId="{C1EC1CD4-116E-4DE9-82A5-4F478721318F}" type="presParOf" srcId="{04E2BF70-12D3-4D55-8792-64F2993FCD54}" destId="{5BDDE259-FEDF-4825-BFCD-2EF597866D3B}" srcOrd="3" destOrd="0" presId="urn:microsoft.com/office/officeart/2005/8/layout/target3"/>
    <dgm:cxn modelId="{CD4FE213-9303-4ABB-B25D-3D3397213119}" type="presParOf" srcId="{04E2BF70-12D3-4D55-8792-64F2993FCD54}" destId="{C2FDA4A1-9C8B-4AB2-8804-E6F5287D1812}" srcOrd="4" destOrd="0" presId="urn:microsoft.com/office/officeart/2005/8/layout/target3"/>
    <dgm:cxn modelId="{B98A62AB-2F88-4879-B4A6-7D047562FA29}" type="presParOf" srcId="{04E2BF70-12D3-4D55-8792-64F2993FCD54}" destId="{53AA9E43-F8BB-40F2-9B27-29D1FF9CFF9D}" srcOrd="5" destOrd="0" presId="urn:microsoft.com/office/officeart/2005/8/layout/target3"/>
    <dgm:cxn modelId="{63795A61-E3A8-4CC7-9E70-CBE395A0BAE0}" type="presParOf" srcId="{04E2BF70-12D3-4D55-8792-64F2993FCD54}" destId="{D722263F-6599-4665-A156-A5357A37FCCD}" srcOrd="6" destOrd="0" presId="urn:microsoft.com/office/officeart/2005/8/layout/target3"/>
    <dgm:cxn modelId="{B9921562-2BE2-4EE5-922C-F2A774230452}" type="presParOf" srcId="{04E2BF70-12D3-4D55-8792-64F2993FCD54}" destId="{19352A9B-ABA8-4B1D-BA66-0C1BD53D8556}" srcOrd="7" destOrd="0" presId="urn:microsoft.com/office/officeart/2005/8/layout/target3"/>
    <dgm:cxn modelId="{5478337C-4625-4696-99C7-BDFED6DDEC9B}" type="presParOf" srcId="{04E2BF70-12D3-4D55-8792-64F2993FCD54}" destId="{A3CEF08D-DC7F-4D2F-85B3-E34880BCE56A}" srcOrd="8" destOrd="0" presId="urn:microsoft.com/office/officeart/2005/8/layout/target3"/>
    <dgm:cxn modelId="{8694638B-9A89-440E-83CD-27AF110B19E0}" type="presParOf" srcId="{04E2BF70-12D3-4D55-8792-64F2993FCD54}" destId="{C7282502-6B31-4B29-83D1-C0EC6740BC42}" srcOrd="9" destOrd="0" presId="urn:microsoft.com/office/officeart/2005/8/layout/target3"/>
    <dgm:cxn modelId="{15EF45F5-9AE1-4DB5-AF15-542FA8B8689F}" type="presParOf" srcId="{04E2BF70-12D3-4D55-8792-64F2993FCD54}" destId="{2AF0BC78-45D0-4B2C-9D88-C685346B172F}" srcOrd="10" destOrd="0" presId="urn:microsoft.com/office/officeart/2005/8/layout/target3"/>
    <dgm:cxn modelId="{D0DA5DAA-19CF-4FB5-9F17-5B8D92FE1D26}" type="presParOf" srcId="{04E2BF70-12D3-4D55-8792-64F2993FCD54}" destId="{31C9E348-A541-4AE3-91F5-EB6198CB9225}"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FC727-A5C7-457B-B84C-ED1B5ACCB513}">
      <dsp:nvSpPr>
        <dsp:cNvPr id="0" name=""/>
        <dsp:cNvSpPr/>
      </dsp:nvSpPr>
      <dsp:spPr>
        <a:xfrm rot="5400000">
          <a:off x="7553530" y="-3908581"/>
          <a:ext cx="415574" cy="8290469"/>
        </a:xfrm>
        <a:prstGeom prst="round2SameRect">
          <a:avLst/>
        </a:prstGeom>
        <a:solidFill>
          <a:schemeClr val="accent2">
            <a:tint val="40000"/>
            <a:hueOff val="0"/>
            <a:satOff val="0"/>
            <a:lum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pl-PL" sz="1800" b="1" kern="1200"/>
            <a:t>On ih ohrabruje da proučavaju i oponašaju model Hristovog života.</a:t>
          </a:r>
          <a:endParaRPr lang="es-ES" sz="1800" kern="1200" dirty="0"/>
        </a:p>
      </dsp:txBody>
      <dsp:txXfrm rot="-5400000">
        <a:off x="3616083" y="49153"/>
        <a:ext cx="8270182" cy="375000"/>
      </dsp:txXfrm>
    </dsp:sp>
    <dsp:sp modelId="{F345F0DC-739B-4912-85FD-798D40B447B8}">
      <dsp:nvSpPr>
        <dsp:cNvPr id="0" name=""/>
        <dsp:cNvSpPr/>
      </dsp:nvSpPr>
      <dsp:spPr>
        <a:xfrm>
          <a:off x="0" y="810"/>
          <a:ext cx="3623912" cy="4716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Utjeha u DRIJETristu</a:t>
          </a:r>
          <a:endParaRPr lang="es-ES" sz="2000" kern="1200" dirty="0">
            <a:effectLst>
              <a:outerShdw blurRad="38100" dist="38100" dir="2700000" algn="tl">
                <a:srgbClr val="000000">
                  <a:alpha val="43137"/>
                </a:srgbClr>
              </a:outerShdw>
            </a:effectLst>
          </a:endParaRPr>
        </a:p>
      </dsp:txBody>
      <dsp:txXfrm>
        <a:off x="23026" y="23836"/>
        <a:ext cx="3577860" cy="425634"/>
      </dsp:txXfrm>
    </dsp:sp>
    <dsp:sp modelId="{70AE16FB-1CA3-4D95-8532-67B1C21F24F5}">
      <dsp:nvSpPr>
        <dsp:cNvPr id="0" name=""/>
        <dsp:cNvSpPr/>
      </dsp:nvSpPr>
      <dsp:spPr>
        <a:xfrm rot="5400000">
          <a:off x="7543886" y="-3413310"/>
          <a:ext cx="415574" cy="8290469"/>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hr-HR" sz="1800" b="1" kern="1200"/>
            <a:t>Njihova ljubav prema Kristu stimulativno nadahnjuje njihove umove.</a:t>
          </a:r>
          <a:endParaRPr lang="es-ES" sz="1800" kern="1200" dirty="0"/>
        </a:p>
      </dsp:txBody>
      <dsp:txXfrm rot="-5400000">
        <a:off x="3606439" y="544424"/>
        <a:ext cx="8270182" cy="375000"/>
      </dsp:txXfrm>
    </dsp:sp>
    <dsp:sp modelId="{38A2E8CB-CFE4-465A-8900-6ABEE3E03BF6}">
      <dsp:nvSpPr>
        <dsp:cNvPr id="0" name=""/>
        <dsp:cNvSpPr/>
      </dsp:nvSpPr>
      <dsp:spPr>
        <a:xfrm>
          <a:off x="0" y="496081"/>
          <a:ext cx="3623912" cy="4716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Ugodnost u ljubavi</a:t>
          </a:r>
          <a:endParaRPr lang="es-ES" sz="2000" kern="1200" dirty="0">
            <a:effectLst>
              <a:outerShdw blurRad="38100" dist="38100" dir="2700000" algn="tl">
                <a:srgbClr val="000000">
                  <a:alpha val="43137"/>
                </a:srgbClr>
              </a:outerShdw>
            </a:effectLst>
          </a:endParaRPr>
        </a:p>
      </dsp:txBody>
      <dsp:txXfrm>
        <a:off x="23026" y="519107"/>
        <a:ext cx="3577860" cy="425634"/>
      </dsp:txXfrm>
    </dsp:sp>
    <dsp:sp modelId="{A07AF936-934C-43B9-9E11-CB036ADFDB92}">
      <dsp:nvSpPr>
        <dsp:cNvPr id="0" name=""/>
        <dsp:cNvSpPr/>
      </dsp:nvSpPr>
      <dsp:spPr>
        <a:xfrm rot="5400000">
          <a:off x="7543886" y="-2918039"/>
          <a:ext cx="415574" cy="8290469"/>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sr-Latn-RS" sz="1800" b="1" kern="1200"/>
            <a:t>Oni se moraju podvrgnuti utjecaju Duha. </a:t>
          </a:r>
          <a:endParaRPr lang="es-ES" sz="1800" kern="1200" dirty="0"/>
        </a:p>
      </dsp:txBody>
      <dsp:txXfrm rot="-5400000">
        <a:off x="3606439" y="1039695"/>
        <a:ext cx="8270182" cy="375000"/>
      </dsp:txXfrm>
    </dsp:sp>
    <dsp:sp modelId="{225F09F4-9F2B-4BA9-BFC5-4949A0E5B0A4}">
      <dsp:nvSpPr>
        <dsp:cNvPr id="0" name=""/>
        <dsp:cNvSpPr/>
      </dsp:nvSpPr>
      <dsp:spPr>
        <a:xfrm>
          <a:off x="0" y="991352"/>
          <a:ext cx="3623912" cy="47168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Zajedništvo Duha</a:t>
          </a:r>
          <a:endParaRPr lang="es-ES" sz="2000" kern="1200" dirty="0">
            <a:effectLst>
              <a:outerShdw blurRad="38100" dist="38100" dir="2700000" algn="tl">
                <a:srgbClr val="000000">
                  <a:alpha val="43137"/>
                </a:srgbClr>
              </a:outerShdw>
            </a:effectLst>
          </a:endParaRPr>
        </a:p>
      </dsp:txBody>
      <dsp:txXfrm>
        <a:off x="23026" y="1014378"/>
        <a:ext cx="3577860" cy="425634"/>
      </dsp:txXfrm>
    </dsp:sp>
    <dsp:sp modelId="{A95744FE-A75C-42EE-A600-0978F5810D02}">
      <dsp:nvSpPr>
        <dsp:cNvPr id="0" name=""/>
        <dsp:cNvSpPr/>
      </dsp:nvSpPr>
      <dsp:spPr>
        <a:xfrm rot="5400000">
          <a:off x="7543886" y="-2422768"/>
          <a:ext cx="415574" cy="8290469"/>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en" sz="1800" b="1" kern="1200" dirty="0"/>
            <a:t>They should reflect the tender and warm emotions of human affection</a:t>
          </a:r>
          <a:endParaRPr lang="es-ES" sz="1800" kern="1200" dirty="0"/>
        </a:p>
      </dsp:txBody>
      <dsp:txXfrm rot="-5400000">
        <a:off x="3606439" y="1534966"/>
        <a:ext cx="8270182" cy="375000"/>
      </dsp:txXfrm>
    </dsp:sp>
    <dsp:sp modelId="{C254F32F-86CA-4E99-979B-AF9096E5D968}">
      <dsp:nvSpPr>
        <dsp:cNvPr id="0" name=""/>
        <dsp:cNvSpPr/>
      </dsp:nvSpPr>
      <dsp:spPr>
        <a:xfrm>
          <a:off x="0" y="1486623"/>
          <a:ext cx="3623912" cy="4716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Iskrena naklonost</a:t>
          </a:r>
          <a:endParaRPr lang="es-ES" sz="2000" kern="1200" dirty="0">
            <a:effectLst>
              <a:outerShdw blurRad="38100" dist="38100" dir="2700000" algn="tl">
                <a:srgbClr val="000000">
                  <a:alpha val="43137"/>
                </a:srgbClr>
              </a:outerShdw>
            </a:effectLst>
          </a:endParaRPr>
        </a:p>
      </dsp:txBody>
      <dsp:txXfrm>
        <a:off x="23026" y="1509649"/>
        <a:ext cx="3577860" cy="425634"/>
      </dsp:txXfrm>
    </dsp:sp>
    <dsp:sp modelId="{E4276F12-D4D7-4759-9AAC-224505EC7F61}">
      <dsp:nvSpPr>
        <dsp:cNvPr id="0" name=""/>
        <dsp:cNvSpPr/>
      </dsp:nvSpPr>
      <dsp:spPr>
        <a:xfrm rot="5400000">
          <a:off x="7543886" y="-1927497"/>
          <a:ext cx="415574" cy="8290469"/>
        </a:xfrm>
        <a:prstGeom prst="round2SameRect">
          <a:avLst/>
        </a:prstGeom>
        <a:solidFill>
          <a:schemeClr val="accent6">
            <a:tint val="40000"/>
            <a:hueOff val="0"/>
            <a:satOff val="0"/>
            <a:lumOff val="0"/>
          </a:schemeClr>
        </a:solidFill>
        <a:ln w="12700" cap="flat" cmpd="sng" algn="ctr">
          <a:solidFill>
            <a:schemeClr val="accent6">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hr-HR" sz="1800" b="1" kern="1200"/>
            <a:t>Neka pokažu prisustnost istinske ljubavi kroz pojedinačna djela milosrđa.</a:t>
          </a:r>
          <a:endParaRPr lang="es-ES" sz="1800" kern="1200" dirty="0"/>
        </a:p>
      </dsp:txBody>
      <dsp:txXfrm rot="-5400000">
        <a:off x="3606439" y="2030237"/>
        <a:ext cx="8270182" cy="375000"/>
      </dsp:txXfrm>
    </dsp:sp>
    <dsp:sp modelId="{9F224E3E-D8F3-4E8C-94A2-5FFD1B0B6430}">
      <dsp:nvSpPr>
        <dsp:cNvPr id="0" name=""/>
        <dsp:cNvSpPr/>
      </dsp:nvSpPr>
      <dsp:spPr>
        <a:xfrm>
          <a:off x="0" y="1981894"/>
          <a:ext cx="3623912" cy="47168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Mercy</a:t>
          </a:r>
          <a:endParaRPr lang="es-ES" sz="2000" kern="1200" dirty="0">
            <a:effectLst>
              <a:outerShdw blurRad="38100" dist="38100" dir="2700000" algn="tl">
                <a:srgbClr val="000000">
                  <a:alpha val="43137"/>
                </a:srgbClr>
              </a:outerShdw>
            </a:effectLst>
          </a:endParaRPr>
        </a:p>
      </dsp:txBody>
      <dsp:txXfrm>
        <a:off x="23026" y="2004920"/>
        <a:ext cx="3577860" cy="425634"/>
      </dsp:txXfrm>
    </dsp:sp>
    <dsp:sp modelId="{0F736E9E-DC0F-41A1-89FA-11AAAE29D790}">
      <dsp:nvSpPr>
        <dsp:cNvPr id="0" name=""/>
        <dsp:cNvSpPr/>
      </dsp:nvSpPr>
      <dsp:spPr>
        <a:xfrm rot="5400000">
          <a:off x="7543886" y="-1432226"/>
          <a:ext cx="415574" cy="8290469"/>
        </a:xfrm>
        <a:prstGeom prst="round2SameRect">
          <a:avLst/>
        </a:prstGeom>
        <a:solidFill>
          <a:srgbClr val="9DFDE6"/>
        </a:solidFill>
        <a:ln w="12700" cap="flat" cmpd="sng" algn="ctr">
          <a:solidFill>
            <a:srgbClr val="9DFDE6">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171450" lvl="1" indent="-171450" algn="l" defTabSz="800100">
            <a:lnSpc>
              <a:spcPct val="90000"/>
            </a:lnSpc>
            <a:spcBef>
              <a:spcPct val="0"/>
            </a:spcBef>
            <a:spcAft>
              <a:spcPct val="15000"/>
            </a:spcAft>
            <a:buNone/>
          </a:pPr>
          <a:r>
            <a:rPr lang="hr-HR" sz="1800" b="1" kern="1200"/>
            <a:t>Uzajamna ljubav čini da su misli slične i vodi do zajedničkog djelovanja.</a:t>
          </a:r>
          <a:endParaRPr lang="es-ES" sz="1800" kern="1200" dirty="0"/>
        </a:p>
      </dsp:txBody>
      <dsp:txXfrm rot="-5400000">
        <a:off x="3606439" y="2525508"/>
        <a:ext cx="8270182" cy="375000"/>
      </dsp:txXfrm>
    </dsp:sp>
    <dsp:sp modelId="{D322E446-1E18-40C5-B54D-DBDC6663ED62}">
      <dsp:nvSpPr>
        <dsp:cNvPr id="0" name=""/>
        <dsp:cNvSpPr/>
      </dsp:nvSpPr>
      <dsp:spPr>
        <a:xfrm>
          <a:off x="0" y="2477165"/>
          <a:ext cx="3623912" cy="471686"/>
        </a:xfrm>
        <a:prstGeom prst="roundRect">
          <a:avLst/>
        </a:prstGeom>
        <a:gradFill rotWithShape="0">
          <a:gsLst>
            <a:gs pos="0">
              <a:srgbClr val="00A8A4"/>
            </a:gs>
            <a:gs pos="50000">
              <a:schemeClr val="tx2"/>
            </a:gs>
            <a:gs pos="100000">
              <a:schemeClr val="tx2">
                <a:lumMod val="7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Jedinstvo osjećaja i ljubavi</a:t>
          </a:r>
          <a:endParaRPr lang="es-ES" sz="2000" kern="1200" dirty="0">
            <a:effectLst>
              <a:outerShdw blurRad="38100" dist="38100" dir="2700000" algn="tl">
                <a:srgbClr val="000000">
                  <a:alpha val="43137"/>
                </a:srgbClr>
              </a:outerShdw>
            </a:effectLst>
          </a:endParaRPr>
        </a:p>
      </dsp:txBody>
      <dsp:txXfrm>
        <a:off x="23026" y="2500191"/>
        <a:ext cx="3577860" cy="425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6444-AC4B-4EC3-8BEC-323D0F7CE06F}">
      <dsp:nvSpPr>
        <dsp:cNvPr id="0" name=""/>
        <dsp:cNvSpPr/>
      </dsp:nvSpPr>
      <dsp:spPr>
        <a:xfrm>
          <a:off x="0" y="0"/>
          <a:ext cx="1395652" cy="1395652"/>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AE798F-9999-4FB6-8016-A160C3D801D0}">
      <dsp:nvSpPr>
        <dsp:cNvPr id="0" name=""/>
        <dsp:cNvSpPr/>
      </dsp:nvSpPr>
      <dsp:spPr>
        <a:xfrm>
          <a:off x="697826" y="0"/>
          <a:ext cx="6588803" cy="1395652"/>
        </a:xfrm>
        <a:prstGeom prst="rect">
          <a:avLst/>
        </a:prstGeom>
        <a:solidFill>
          <a:schemeClr val="accent3">
            <a:lumMod val="5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b="1" kern="1200">
              <a:solidFill>
                <a:schemeClr val="bg1"/>
              </a:solidFill>
              <a:effectLst>
                <a:outerShdw blurRad="38100" dist="38100" dir="2700000" algn="tl">
                  <a:srgbClr val="000000">
                    <a:alpha val="43137"/>
                  </a:srgbClr>
                </a:outerShdw>
              </a:effectLst>
            </a:rPr>
            <a:t>Odrekao se svojih božanskih povlastica (Fil. 2,6)</a:t>
          </a:r>
          <a:endParaRPr lang="en" sz="1800" b="1" kern="1200">
            <a:solidFill>
              <a:schemeClr val="bg1"/>
            </a:solidFill>
            <a:effectLst>
              <a:outerShdw blurRad="38100" dist="38100" dir="2700000" algn="tl">
                <a:srgbClr val="000000">
                  <a:alpha val="43137"/>
                </a:srgbClr>
              </a:outerShdw>
            </a:effectLst>
          </a:endParaRPr>
        </a:p>
      </dsp:txBody>
      <dsp:txXfrm>
        <a:off x="697826" y="0"/>
        <a:ext cx="6588803" cy="418696"/>
      </dsp:txXfrm>
    </dsp:sp>
    <dsp:sp modelId="{C2FDA4A1-9C8B-4AB2-8804-E6F5287D1812}">
      <dsp:nvSpPr>
        <dsp:cNvPr id="0" name=""/>
        <dsp:cNvSpPr/>
      </dsp:nvSpPr>
      <dsp:spPr>
        <a:xfrm>
          <a:off x="244239" y="418696"/>
          <a:ext cx="907172" cy="907172"/>
        </a:xfrm>
        <a:prstGeom prst="pie">
          <a:avLst>
            <a:gd name="adj1" fmla="val 5400000"/>
            <a:gd name="adj2" fmla="val 16200000"/>
          </a:avLst>
        </a:prstGeom>
        <a:gradFill rotWithShape="0">
          <a:gsLst>
            <a:gs pos="0">
              <a:schemeClr val="accent3">
                <a:hueOff val="-5999998"/>
                <a:satOff val="0"/>
                <a:lumOff val="-15000"/>
                <a:alphaOff val="0"/>
                <a:satMod val="103000"/>
                <a:lumMod val="102000"/>
                <a:tint val="94000"/>
              </a:schemeClr>
            </a:gs>
            <a:gs pos="50000">
              <a:schemeClr val="accent3">
                <a:hueOff val="-5999998"/>
                <a:satOff val="0"/>
                <a:lumOff val="-15000"/>
                <a:alphaOff val="0"/>
                <a:satMod val="110000"/>
                <a:lumMod val="100000"/>
                <a:shade val="100000"/>
              </a:schemeClr>
            </a:gs>
            <a:gs pos="100000">
              <a:schemeClr val="accent3">
                <a:hueOff val="-5999998"/>
                <a:satOff val="0"/>
                <a:lumOff val="-15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AA9E43-F8BB-40F2-9B27-29D1FF9CFF9D}">
      <dsp:nvSpPr>
        <dsp:cNvPr id="0" name=""/>
        <dsp:cNvSpPr/>
      </dsp:nvSpPr>
      <dsp:spPr>
        <a:xfrm>
          <a:off x="697826" y="418696"/>
          <a:ext cx="6588803" cy="907172"/>
        </a:xfrm>
        <a:prstGeom prst="rect">
          <a:avLst/>
        </a:prstGeom>
        <a:solidFill>
          <a:schemeClr val="accent1">
            <a:lumMod val="50000"/>
            <a:alpha val="90000"/>
          </a:schemeClr>
        </a:solidFill>
        <a:ln w="12700" cap="flat" cmpd="sng" algn="ctr">
          <a:solidFill>
            <a:schemeClr val="accent3">
              <a:hueOff val="-5999998"/>
              <a:satOff val="0"/>
              <a:lumOff val="-15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a:solidFill>
                <a:schemeClr val="bg1"/>
              </a:solidFill>
              <a:effectLst>
                <a:outerShdw blurRad="38100" dist="38100" dir="2700000" algn="tl">
                  <a:srgbClr val="000000">
                    <a:alpha val="43137"/>
                  </a:srgbClr>
                </a:outerShdw>
              </a:effectLst>
            </a:rPr>
            <a:t>Postao je čovjek da nam služi (Fil 2,7)</a:t>
          </a:r>
          <a:endParaRPr lang="en" sz="1800" b="1" kern="1200">
            <a:solidFill>
              <a:schemeClr val="bg1"/>
            </a:solidFill>
            <a:effectLst>
              <a:outerShdw blurRad="38100" dist="38100" dir="2700000" algn="tl">
                <a:srgbClr val="000000">
                  <a:alpha val="43137"/>
                </a:srgbClr>
              </a:outerShdw>
            </a:effectLst>
          </a:endParaRPr>
        </a:p>
      </dsp:txBody>
      <dsp:txXfrm>
        <a:off x="697826" y="418696"/>
        <a:ext cx="6588803" cy="418695"/>
      </dsp:txXfrm>
    </dsp:sp>
    <dsp:sp modelId="{19352A9B-ABA8-4B1D-BA66-0C1BD53D8556}">
      <dsp:nvSpPr>
        <dsp:cNvPr id="0" name=""/>
        <dsp:cNvSpPr/>
      </dsp:nvSpPr>
      <dsp:spPr>
        <a:xfrm>
          <a:off x="488478" y="837391"/>
          <a:ext cx="418695" cy="418695"/>
        </a:xfrm>
        <a:prstGeom prst="pie">
          <a:avLst>
            <a:gd name="adj1" fmla="val 5400000"/>
            <a:gd name="adj2" fmla="val 16200000"/>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CEF08D-DC7F-4D2F-85B3-E34880BCE56A}">
      <dsp:nvSpPr>
        <dsp:cNvPr id="0" name=""/>
        <dsp:cNvSpPr/>
      </dsp:nvSpPr>
      <dsp:spPr>
        <a:xfrm>
          <a:off x="697826" y="837391"/>
          <a:ext cx="6588803" cy="418695"/>
        </a:xfrm>
        <a:prstGeom prst="rect">
          <a:avLst/>
        </a:prstGeom>
        <a:solidFill>
          <a:schemeClr val="accent4">
            <a:lumMod val="50000"/>
            <a:alpha val="90000"/>
          </a:schemeClr>
        </a:solidFill>
        <a:ln w="12700" cap="flat" cmpd="sng" algn="ctr">
          <a:solidFill>
            <a:schemeClr val="accent3">
              <a:hueOff val="-11999996"/>
              <a:satOff val="0"/>
              <a:lumOff val="-30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a:solidFill>
                <a:schemeClr val="bg1"/>
              </a:solidFill>
              <a:effectLst>
                <a:outerShdw blurRad="38100" dist="38100" dir="2700000" algn="tl">
                  <a:srgbClr val="000000">
                    <a:alpha val="43137"/>
                  </a:srgbClr>
                </a:outerShdw>
              </a:effectLst>
            </a:rPr>
            <a:t>Ponizno je slušao u svemu, čak i do smrti (Filip. 2,8)</a:t>
          </a:r>
          <a:endParaRPr lang="en" sz="1800" b="1" kern="1200" dirty="0">
            <a:solidFill>
              <a:schemeClr val="bg1"/>
            </a:solidFill>
            <a:effectLst>
              <a:outerShdw blurRad="38100" dist="38100" dir="2700000" algn="tl">
                <a:srgbClr val="000000">
                  <a:alpha val="43137"/>
                </a:srgbClr>
              </a:outerShdw>
            </a:effectLst>
          </a:endParaRPr>
        </a:p>
      </dsp:txBody>
      <dsp:txXfrm>
        <a:off x="697826" y="837391"/>
        <a:ext cx="6588803" cy="41869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DB54B-BB95-40DF-92E8-6CB05D8A9FBE}" type="datetimeFigureOut">
              <a:rPr lang="hr-HR" smtClean="0"/>
              <a:t>19.1.2026.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83A6C-74F2-4540-B403-D5060B590B3A}" type="slidenum">
              <a:rPr lang="hr-HR" smtClean="0"/>
              <a:t>‹Nº›</a:t>
            </a:fld>
            <a:endParaRPr lang="hr-HR"/>
          </a:p>
        </p:txBody>
      </p:sp>
    </p:spTree>
    <p:extLst>
      <p:ext uri="{BB962C8B-B14F-4D97-AF65-F5344CB8AC3E}">
        <p14:creationId xmlns:p14="http://schemas.microsoft.com/office/powerpoint/2010/main" val="186601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3F783A6C-74F2-4540-B403-D5060B590B3A}" type="slidenum">
              <a:rPr lang="hr-HR" smtClean="0"/>
              <a:t>10</a:t>
            </a:fld>
            <a:endParaRPr lang="hr-HR"/>
          </a:p>
        </p:txBody>
      </p:sp>
    </p:spTree>
    <p:extLst>
      <p:ext uri="{BB962C8B-B14F-4D97-AF65-F5344CB8AC3E}">
        <p14:creationId xmlns:p14="http://schemas.microsoft.com/office/powerpoint/2010/main" val="429239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9F0A-0FA4-3A03-0C83-63E42FA9C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88C7-24CA-AF47-5892-AFC8F473DB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7E08C1-1604-A3DA-4D4A-BBDB7A6D9E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2535-0CB6-E624-92E2-A5EE834ED924}"/>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4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6F4F38-242B-7560-E50F-32A493D2095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883350-400D-FB3D-F87D-1E8F5E3A11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E203638-2C91-2B25-F6DC-AFBAC56D49F4}"/>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CBF65A61-83AD-00DB-3C7F-60135A8DB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2EDF8F-A5F1-DB23-BB71-F93FAE55986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8334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8E99C-2064-8188-E582-7AFF836F7E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E280A0-564D-128C-0914-EA2FF3DE6C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3C0DA7-0372-E7C0-F02A-B506E965D96C}"/>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173392CC-B3FE-7AA3-189C-21970054CF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58C36E-47D3-B3B3-AAF7-BC6F04F3DBB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53903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0FCA960-E243-B595-32E1-D493236575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D81752-310F-0E5D-DA11-DCE0751E3A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BFBE61-078A-FFA7-3184-14C4E3C36185}"/>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248D08A5-05EF-41F8-5B09-8F06CDF7CB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C6B19A-C9CB-6049-D304-CFE0E61248C2}"/>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15969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295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28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355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879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828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318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0044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17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39115-A460-E566-2A8C-672999D1CA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531F6F-20D8-1560-EE9E-48721F201B3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E20902-2AF9-9B0A-EEF9-E3F75FA5FCBF}"/>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3808F64D-D1E2-2B5A-B2C6-F61B4A56A8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60158-40F3-8E4C-B761-E6C87D3B47F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6220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6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1586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746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51713497"/>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07673927"/>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198568"/>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80874590"/>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92828208"/>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22325337"/>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18362672"/>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7E945-0E09-CFC8-B06D-5FC52F6B01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EA93A1-B786-EF11-CBCC-03F2A6F3E0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DE3FFA-287D-E64A-9A85-FB6DB7340C9E}"/>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B6C74D4B-4898-A3F7-4003-9862A7E728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F00B2E-3109-3B50-59B6-7122D31F20C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7057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55305927"/>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8870213"/>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01270341"/>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7576473"/>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46947671"/>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16342933"/>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44315205"/>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69732816"/>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1859211"/>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6351880"/>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DB3AB-BC80-DE0D-38CD-2732173F64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FB0525-36F2-8FAF-9160-55DC54E8E9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BBD955-EA30-045E-12C4-375A43BF684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EEB85C1-550A-E44B-AC04-5FE000AFE35F}"/>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6" name="Marcador de pie de página 5">
            <a:extLst>
              <a:ext uri="{FF2B5EF4-FFF2-40B4-BE49-F238E27FC236}">
                <a16:creationId xmlns:a16="http://schemas.microsoft.com/office/drawing/2014/main" id="{841558D9-30C6-C2F0-250E-697DE9E96D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601FE2-82CD-82E1-B01B-1807DC914153}"/>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72146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70085532"/>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0901258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27675895"/>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77144044"/>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16919790"/>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61349416"/>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37502413"/>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60883368"/>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39720274"/>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7693317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FE130D-0CA3-B1A0-463F-9E958633DF1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1111F8-C947-5BBF-DDA9-656342D38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8FC6CF-B543-6219-F38B-D4A046D1DEC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87025D8-F5F9-6009-AA20-52B81C8E3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48A96C-6B70-8D9B-A090-9A8603BAD04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22357D-63F9-B73E-E74C-F16D1C038658}"/>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8" name="Marcador de pie de página 7">
            <a:extLst>
              <a:ext uri="{FF2B5EF4-FFF2-40B4-BE49-F238E27FC236}">
                <a16:creationId xmlns:a16="http://schemas.microsoft.com/office/drawing/2014/main" id="{19FDB0BA-B70E-2325-BC67-885924C6529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76B6969-1FF4-30EC-C922-1991E4D9186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41897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1660396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99617837"/>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0531424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5473145"/>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92285120"/>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3998862"/>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37508812"/>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90953753"/>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10900534"/>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4248755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0A267-FF05-300C-7BAE-A19E979D73E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A35ED0-ED45-1AEC-6A82-B95A61B21C95}"/>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4" name="Marcador de pie de página 3">
            <a:extLst>
              <a:ext uri="{FF2B5EF4-FFF2-40B4-BE49-F238E27FC236}">
                <a16:creationId xmlns:a16="http://schemas.microsoft.com/office/drawing/2014/main" id="{4AFAAD8D-F659-85EC-79E9-4A0CC1EB884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4B0992-598C-47E8-290E-3BDE34DEF1AF}"/>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495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73136605"/>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0656388"/>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A28705-ABC4-9254-3816-77CBF232BC7F}"/>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3" name="Marcador de pie de página 2">
            <a:extLst>
              <a:ext uri="{FF2B5EF4-FFF2-40B4-BE49-F238E27FC236}">
                <a16:creationId xmlns:a16="http://schemas.microsoft.com/office/drawing/2014/main" id="{A32A9BA5-5E25-42F9-77D4-6080D94FD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337D8D-1531-71E8-C52D-C4F4EC300A4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605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F99DE-424E-3659-99E5-533B246621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3BBF13-A161-5AC3-DC71-FA6F968F2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EEDECDE-B6CE-D26B-1D40-DA0C3A917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CF3FFA-43BF-7E68-95B7-2410B4F683BB}"/>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6" name="Marcador de pie de página 5">
            <a:extLst>
              <a:ext uri="{FF2B5EF4-FFF2-40B4-BE49-F238E27FC236}">
                <a16:creationId xmlns:a16="http://schemas.microsoft.com/office/drawing/2014/main" id="{F18AE8E3-DC82-C72B-3864-3353071694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316FD7-6481-AF63-0467-D970819C0CE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8621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E9BF4-1AA3-1220-71DA-71790FFC2B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22D83D-C553-6014-D63B-776AFB1C5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C68C03B-2756-908E-EFA9-29993B25F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824123-F811-7075-6808-64AC67D53888}"/>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6" name="Marcador de pie de página 5">
            <a:extLst>
              <a:ext uri="{FF2B5EF4-FFF2-40B4-BE49-F238E27FC236}">
                <a16:creationId xmlns:a16="http://schemas.microsoft.com/office/drawing/2014/main" id="{02A26F86-3421-57C8-9B5D-B170D2F8A6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8AC0DB-1697-1757-D34F-45C740A50B9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72639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0BE034-27D6-C347-5032-4F8C37EDF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60ED67-C1FD-555D-318F-9118A9F71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24723B-5406-1418-64CA-A0AD290B6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1EA2CA86-C492-03CC-672A-22D81C06C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2E90720-C8DB-5AA6-3C51-36F6E23D7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B8556D-1B8A-4B14-B2CD-661435D97765}" type="slidenum">
              <a:rPr lang="es-ES" smtClean="0"/>
              <a:t>‹Nº›</a:t>
            </a:fld>
            <a:endParaRPr lang="es-ES"/>
          </a:p>
        </p:txBody>
      </p:sp>
    </p:spTree>
    <p:extLst>
      <p:ext uri="{BB962C8B-B14F-4D97-AF65-F5344CB8AC3E}">
        <p14:creationId xmlns:p14="http://schemas.microsoft.com/office/powerpoint/2010/main" val="183154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954950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241685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5607323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5919517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33.jpg"/><Relationship Id="rId5" Type="http://schemas.openxmlformats.org/officeDocument/2006/relationships/diagramLayout" Target="../diagrams/layout2.xml"/><Relationship Id="rId10" Type="http://schemas.openxmlformats.org/officeDocument/2006/relationships/image" Target="../media/image32.jpeg"/><Relationship Id="rId4" Type="http://schemas.openxmlformats.org/officeDocument/2006/relationships/diagramData" Target="../diagrams/data2.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6.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0.jpeg"/><Relationship Id="rId5" Type="http://schemas.openxmlformats.org/officeDocument/2006/relationships/diagramLayout" Target="../diagrams/layout1.xml"/><Relationship Id="rId10" Type="http://schemas.openxmlformats.org/officeDocument/2006/relationships/image" Target="../media/image19.jpeg"/><Relationship Id="rId4" Type="http://schemas.openxmlformats.org/officeDocument/2006/relationships/diagramData" Target="../diagrams/data1.xm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jpeg"/><Relationship Id="rId5" Type="http://schemas.microsoft.com/office/2007/relationships/hdphoto" Target="../media/hdphoto3.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a:t>
            </a:r>
            <a:r>
              <a:rPr kumimoji="0" lang="en-US" sz="72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60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KRIST</a:t>
            </a:r>
            <a:r>
              <a:rPr lang="sr-Latn-RS" sz="6000" b="1">
                <a:solidFill>
                  <a:srgbClr val="FF9900"/>
                </a:solidFill>
                <a:effectLst>
                  <a:outerShdw blurRad="38100" dist="38100" dir="2700000" algn="tl">
                    <a:srgbClr val="000000">
                      <a:alpha val="43137"/>
                    </a:srgbClr>
                  </a:outerShdw>
                </a:effectLst>
                <a:latin typeface="Gill Sans MT Ext Condensed Bold" panose="020B0902020104020203" pitchFamily="34" charset="0"/>
              </a:rPr>
              <a:t> U</a:t>
            </a:r>
            <a:r>
              <a:rPr kumimoji="0" lang="en-US" sz="60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FILI</a:t>
            </a:r>
            <a:r>
              <a:rPr lang="sr-Latn-BA" sz="60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B</a:t>
            </a:r>
            <a:r>
              <a:rPr kumimoji="0" lang="en-US" sz="60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LJANIMA </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tromjesečje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en-US" sz="2000" b="1" dirty="0">
                <a:solidFill>
                  <a:srgbClr val="DDDDDD"/>
                </a:solidFill>
                <a:effectLst>
                  <a:outerShdw blurRad="38100" dist="38100" dir="2700000" algn="tl">
                    <a:srgbClr val="000000">
                      <a:alpha val="43137"/>
                    </a:srgbClr>
                  </a:outerShdw>
                </a:effectLst>
              </a:rPr>
              <a:t>24</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siječnja</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95264D53-3477-E950-2BD7-C437547FADCD}"/>
              </a:ext>
            </a:extLst>
          </p:cNvPr>
          <p:cNvPicPr>
            <a:picLocks noChangeAspect="1"/>
          </p:cNvPicPr>
          <p:nvPr/>
        </p:nvPicPr>
        <p:blipFill>
          <a:blip r:embed="rId3"/>
          <a:stretch>
            <a:fillRect/>
          </a:stretch>
        </p:blipFill>
        <p:spPr>
          <a:xfrm>
            <a:off x="0" y="935665"/>
            <a:ext cx="12301870" cy="5338935"/>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76D8DE-2ABA-1006-8CB6-C46B929F85F9}"/>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96995A1-5EF7-3675-96B8-D06D8F2D0ACD}"/>
              </a:ext>
            </a:extLst>
          </p:cNvPr>
          <p:cNvSpPr>
            <a:spLocks/>
          </p:cNvSpPr>
          <p:nvPr/>
        </p:nvSpPr>
        <p:spPr>
          <a:xfrm>
            <a:off x="0" y="0"/>
            <a:ext cx="12192000" cy="1273330"/>
          </a:xfrm>
          <a:prstGeom prst="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415D65-800B-5841-D401-9D751611C840}"/>
              </a:ext>
            </a:extLst>
          </p:cNvPr>
          <p:cNvSpPr txBox="1"/>
          <p:nvPr/>
        </p:nvSpPr>
        <p:spPr>
          <a:xfrm>
            <a:off x="0" y="8604"/>
            <a:ext cx="12192000" cy="830997"/>
          </a:xfrm>
          <a:prstGeom prst="rect">
            <a:avLst/>
          </a:prstGeom>
          <a:noFill/>
        </p:spPr>
        <p:txBody>
          <a:bodyPr wrap="square">
            <a:spAutoFit/>
          </a:bodyPr>
          <a:lstStyle/>
          <a:p>
            <a:pPr algn="ctr"/>
            <a:r>
              <a:rPr lang="en-US"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rPr>
              <a:t>ISUSOV STAV (1)</a:t>
            </a:r>
            <a:endParaRPr lang="en" sz="4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3D358F2F-2A65-CC88-79B9-A60E59687C00}"/>
              </a:ext>
            </a:extLst>
          </p:cNvPr>
          <p:cNvSpPr txBox="1"/>
          <p:nvPr/>
        </p:nvSpPr>
        <p:spPr>
          <a:xfrm>
            <a:off x="0" y="860214"/>
            <a:ext cx="12192000" cy="369332"/>
          </a:xfrm>
          <a:prstGeom prst="rect">
            <a:avLst/>
          </a:prstGeom>
          <a:noFill/>
        </p:spPr>
        <p:txBody>
          <a:bodyPr wrap="square">
            <a:spAutoFit/>
          </a:bodyPr>
          <a:lstStyle/>
          <a:p>
            <a:pPr algn="ctr"/>
            <a:r>
              <a:rPr lang="en" b="1">
                <a:solidFill>
                  <a:srgbClr val="FFFF00"/>
                </a:solidFill>
                <a:effectLst>
                  <a:outerShdw blurRad="38100" dist="38100" dir="2700000" algn="tl">
                    <a:srgbClr val="000000">
                      <a:alpha val="43137"/>
                    </a:srgbClr>
                  </a:outerShdw>
                </a:effectLst>
                <a:latin typeface="Comic Sans MS" panose="030F0702030302020204" pitchFamily="66" charset="0"/>
              </a:rPr>
              <a:t>“</a:t>
            </a:r>
            <a:r>
              <a:rPr lang="hr-HR" b="1">
                <a:solidFill>
                  <a:srgbClr val="FFFF00"/>
                </a:solidFill>
                <a:effectLst>
                  <a:outerShdw blurRad="38100" dist="38100" dir="2700000" algn="tl">
                    <a:srgbClr val="000000">
                      <a:alpha val="43137"/>
                    </a:srgbClr>
                  </a:outerShdw>
                </a:effectLst>
                <a:latin typeface="Comic Sans MS" panose="030F0702030302020204" pitchFamily="66" charset="0"/>
              </a:rPr>
              <a:t>On, božanske naravi, nije se ljubomorno držao svoje jednakosti s Bogom.</a:t>
            </a:r>
            <a:r>
              <a:rPr lang="en" b="1">
                <a:solidFill>
                  <a:srgbClr val="FFFF00"/>
                </a:solidFill>
                <a:effectLst>
                  <a:outerShdw blurRad="38100" dist="38100" dir="2700000" algn="tl">
                    <a:srgbClr val="000000">
                      <a:alpha val="43137"/>
                    </a:srgbClr>
                  </a:outerShdw>
                </a:effectLst>
                <a:latin typeface="Comic Sans MS" panose="030F0702030302020204" pitchFamily="66" charset="0"/>
              </a:rPr>
              <a:t>” </a:t>
            </a:r>
            <a:r>
              <a:rPr lang="en" sz="1400" b="1">
                <a:solidFill>
                  <a:srgbClr val="FFFF00"/>
                </a:solidFill>
                <a:effectLst>
                  <a:outerShdw blurRad="38100" dist="38100" dir="2700000" algn="tl">
                    <a:srgbClr val="000000">
                      <a:alpha val="43137"/>
                    </a:srgbClr>
                  </a:outerShdw>
                </a:effectLst>
                <a:latin typeface="Comic Sans MS" panose="030F0702030302020204" pitchFamily="66" charset="0"/>
              </a:rPr>
              <a:t>(</a:t>
            </a:r>
            <a:r>
              <a:rPr lang="hr-HR" sz="1400" b="1">
                <a:solidFill>
                  <a:srgbClr val="FFFF00"/>
                </a:solidFill>
                <a:effectLst>
                  <a:outerShdw blurRad="38100" dist="38100" dir="2700000" algn="tl">
                    <a:srgbClr val="000000">
                      <a:alpha val="43137"/>
                    </a:srgbClr>
                  </a:outerShdw>
                </a:effectLst>
                <a:latin typeface="Comic Sans MS" panose="030F0702030302020204" pitchFamily="66" charset="0"/>
              </a:rPr>
              <a:t>Filipljanima</a:t>
            </a:r>
            <a:r>
              <a:rPr lang="en" sz="1400" b="1">
                <a:solidFill>
                  <a:srgbClr val="FFFF00"/>
                </a:solidFill>
                <a:effectLst>
                  <a:outerShdw blurRad="38100" dist="38100" dir="2700000" algn="tl">
                    <a:srgbClr val="000000">
                      <a:alpha val="43137"/>
                    </a:srgbClr>
                  </a:outerShdw>
                </a:effectLst>
                <a:latin typeface="Comic Sans MS" panose="030F0702030302020204" pitchFamily="66" charset="0"/>
              </a:rPr>
              <a:t> 2</a:t>
            </a:r>
            <a:r>
              <a:rPr lang="hr-HR" sz="1400" b="1">
                <a:solidFill>
                  <a:srgbClr val="FFFF00"/>
                </a:solidFill>
                <a:effectLst>
                  <a:outerShdw blurRad="38100" dist="38100" dir="2700000" algn="tl">
                    <a:srgbClr val="000000">
                      <a:alpha val="43137"/>
                    </a:srgbClr>
                  </a:outerShdw>
                </a:effectLst>
                <a:latin typeface="Comic Sans MS" panose="030F0702030302020204" pitchFamily="66" charset="0"/>
              </a:rPr>
              <a:t>,</a:t>
            </a:r>
            <a:r>
              <a:rPr lang="en" sz="1400" b="1">
                <a:solidFill>
                  <a:srgbClr val="FFFF00"/>
                </a:solidFill>
                <a:effectLst>
                  <a:outerShdw blurRad="38100" dist="38100" dir="2700000" algn="tl">
                    <a:srgbClr val="000000">
                      <a:alpha val="43137"/>
                    </a:srgbClr>
                  </a:outerShdw>
                </a:effectLst>
                <a:latin typeface="Comic Sans MS" panose="030F0702030302020204" pitchFamily="66" charset="0"/>
              </a:rPr>
              <a:t>6)</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505B672-A3AD-F4BA-7350-4258020D5DAD}"/>
              </a:ext>
            </a:extLst>
          </p:cNvPr>
          <p:cNvSpPr txBox="1"/>
          <p:nvPr/>
        </p:nvSpPr>
        <p:spPr>
          <a:xfrm>
            <a:off x="806244" y="1427574"/>
            <a:ext cx="6577777" cy="400110"/>
          </a:xfrm>
          <a:prstGeom prst="rect">
            <a:avLst/>
          </a:prstGeom>
          <a:noFill/>
        </p:spPr>
        <p:txBody>
          <a:bodyPr wrap="square" rtlCol="0">
            <a:spAutoFit/>
          </a:bodyPr>
          <a:lstStyle/>
          <a:p>
            <a:pPr>
              <a:spcBef>
                <a:spcPts val="600"/>
              </a:spcBef>
            </a:pPr>
            <a:r>
              <a:rPr lang="it-IT" sz="2000" b="1"/>
              <a:t>Pavao ističe tri Isusove osobine:</a:t>
            </a:r>
            <a:endParaRPr lang="en" sz="2000" b="1" dirty="0"/>
          </a:p>
        </p:txBody>
      </p:sp>
      <p:graphicFrame>
        <p:nvGraphicFramePr>
          <p:cNvPr id="2" name="Diagrama 1">
            <a:extLst>
              <a:ext uri="{FF2B5EF4-FFF2-40B4-BE49-F238E27FC236}">
                <a16:creationId xmlns:a16="http://schemas.microsoft.com/office/drawing/2014/main" id="{DB0CB03B-0821-F70E-9A37-FA719F8CEB4F}"/>
              </a:ext>
            </a:extLst>
          </p:cNvPr>
          <p:cNvGraphicFramePr/>
          <p:nvPr>
            <p:extLst>
              <p:ext uri="{D42A27DB-BD31-4B8C-83A1-F6EECF244321}">
                <p14:modId xmlns:p14="http://schemas.microsoft.com/office/powerpoint/2010/main" val="1174471143"/>
              </p:ext>
            </p:extLst>
          </p:nvPr>
        </p:nvGraphicFramePr>
        <p:xfrm>
          <a:off x="97393" y="1886678"/>
          <a:ext cx="7286629" cy="1395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B89CD912-EA1A-C64C-5F04-72D45D96EDBD}"/>
              </a:ext>
            </a:extLst>
          </p:cNvPr>
          <p:cNvSpPr txBox="1"/>
          <p:nvPr/>
        </p:nvSpPr>
        <p:spPr>
          <a:xfrm>
            <a:off x="156390" y="3356662"/>
            <a:ext cx="7144359" cy="707886"/>
          </a:xfrm>
          <a:prstGeom prst="rect">
            <a:avLst/>
          </a:prstGeom>
          <a:noFill/>
        </p:spPr>
        <p:txBody>
          <a:bodyPr wrap="square" rtlCol="0">
            <a:spAutoFit/>
          </a:bodyPr>
          <a:lstStyle/>
          <a:p>
            <a:pPr>
              <a:spcBef>
                <a:spcPts val="600"/>
              </a:spcBef>
            </a:pPr>
            <a:r>
              <a:rPr lang="hr-HR" sz="2000" b="1"/>
              <a:t>Kao Stvoritelj, postao je stvorenje. Prihvatio je da će biti zlostavljan i umrijeti na križu kako bi nas otkupio.</a:t>
            </a:r>
            <a:endParaRPr lang="en" sz="2000" b="1" dirty="0"/>
          </a:p>
        </p:txBody>
      </p:sp>
      <p:pic>
        <p:nvPicPr>
          <p:cNvPr id="10" name="Imagen 9" descr="Un dibujo de una persona&#10;&#10;El contenido generado por IA puede ser incorrecto.">
            <a:extLst>
              <a:ext uri="{FF2B5EF4-FFF2-40B4-BE49-F238E27FC236}">
                <a16:creationId xmlns:a16="http://schemas.microsoft.com/office/drawing/2014/main" id="{DFC318CF-D247-E757-0C3A-EF126EC044B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578258" y="1496373"/>
            <a:ext cx="4515419" cy="2037093"/>
          </a:xfrm>
          <a:prstGeom prst="snip2DiagRect">
            <a:avLst>
              <a:gd name="adj1" fmla="val 14962"/>
              <a:gd name="adj2" fmla="val 16667"/>
            </a:avLst>
          </a:prstGeom>
          <a:solidFill>
            <a:srgbClr val="FFFFFF">
              <a:shade val="85000"/>
            </a:srgbClr>
          </a:solidFill>
          <a:ln w="5715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animal&#10;&#10;El contenido generado por IA puede ser incorrecto.">
            <a:extLst>
              <a:ext uri="{FF2B5EF4-FFF2-40B4-BE49-F238E27FC236}">
                <a16:creationId xmlns:a16="http://schemas.microsoft.com/office/drawing/2014/main" id="{5E37C7C4-F082-CE49-6E21-14763B141B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50438" y="3742826"/>
            <a:ext cx="2207447" cy="2946389"/>
          </a:xfrm>
          <a:prstGeom prst="snip2DiagRect">
            <a:avLst/>
          </a:prstGeom>
          <a:solidFill>
            <a:srgbClr val="FFFFFF">
              <a:shade val="85000"/>
            </a:srgbClr>
          </a:solidFill>
          <a:ln w="5715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intura de una persona con el sol de fondo&#10;&#10;El contenido generado por IA puede ser incorrecto.">
            <a:extLst>
              <a:ext uri="{FF2B5EF4-FFF2-40B4-BE49-F238E27FC236}">
                <a16:creationId xmlns:a16="http://schemas.microsoft.com/office/drawing/2014/main" id="{AC93DE51-3C13-7A26-DE95-DFE239E188B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886231" y="3744924"/>
            <a:ext cx="2207446" cy="2948175"/>
          </a:xfrm>
          <a:prstGeom prst="snip2DiagRect">
            <a:avLst>
              <a:gd name="adj1" fmla="val 16035"/>
              <a:gd name="adj2" fmla="val 0"/>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E7B81BC5-8E3A-A8AB-7CF3-254923CACCBB}"/>
              </a:ext>
            </a:extLst>
          </p:cNvPr>
          <p:cNvSpPr txBox="1"/>
          <p:nvPr/>
        </p:nvSpPr>
        <p:spPr>
          <a:xfrm>
            <a:off x="130980" y="6008908"/>
            <a:ext cx="7144360" cy="707886"/>
          </a:xfrm>
          <a:prstGeom prst="rect">
            <a:avLst/>
          </a:prstGeom>
          <a:noFill/>
        </p:spPr>
        <p:txBody>
          <a:bodyPr wrap="square">
            <a:spAutoFit/>
          </a:bodyPr>
          <a:lstStyle/>
          <a:p>
            <a:pPr>
              <a:spcBef>
                <a:spcPts val="600"/>
              </a:spcBef>
            </a:pPr>
            <a:r>
              <a:rPr lang="hr-HR" sz="2000" b="1"/>
              <a:t>On je naš uzor. Moramo biti spremni poniziti se i žrtvovati za dobrobit drugih.</a:t>
            </a:r>
            <a:endParaRPr lang="en" sz="2000" b="1" dirty="0"/>
          </a:p>
        </p:txBody>
      </p:sp>
      <p:sp>
        <p:nvSpPr>
          <p:cNvPr id="8" name="CuadroTexto 7">
            <a:extLst>
              <a:ext uri="{FF2B5EF4-FFF2-40B4-BE49-F238E27FC236}">
                <a16:creationId xmlns:a16="http://schemas.microsoft.com/office/drawing/2014/main" id="{55BDCBA1-5E0B-1793-24BA-EF6D83481202}"/>
              </a:ext>
            </a:extLst>
          </p:cNvPr>
          <p:cNvSpPr txBox="1"/>
          <p:nvPr/>
        </p:nvSpPr>
        <p:spPr>
          <a:xfrm>
            <a:off x="165100" y="5156200"/>
            <a:ext cx="7135642" cy="707886"/>
          </a:xfrm>
          <a:prstGeom prst="rect">
            <a:avLst/>
          </a:prstGeom>
          <a:noFill/>
        </p:spPr>
        <p:txBody>
          <a:bodyPr wrap="square">
            <a:spAutoFit/>
          </a:bodyPr>
          <a:lstStyle/>
          <a:p>
            <a:pPr>
              <a:spcBef>
                <a:spcPts val="600"/>
              </a:spcBef>
            </a:pPr>
            <a:r>
              <a:rPr lang="hr-HR" sz="2000" b="1"/>
              <a:t>Kad o tome razmišljamo, možemo se samo pokloniti i obožavati našeg divnog Spasitelja.</a:t>
            </a:r>
            <a:endParaRPr lang="en" sz="2000" b="1" dirty="0"/>
          </a:p>
        </p:txBody>
      </p:sp>
      <p:sp>
        <p:nvSpPr>
          <p:cNvPr id="12" name="CuadroTexto 11">
            <a:extLst>
              <a:ext uri="{FF2B5EF4-FFF2-40B4-BE49-F238E27FC236}">
                <a16:creationId xmlns:a16="http://schemas.microsoft.com/office/drawing/2014/main" id="{5CB65058-7A50-3C83-C03B-8585A46B471C}"/>
              </a:ext>
            </a:extLst>
          </p:cNvPr>
          <p:cNvSpPr txBox="1"/>
          <p:nvPr/>
        </p:nvSpPr>
        <p:spPr>
          <a:xfrm>
            <a:off x="156387" y="4048260"/>
            <a:ext cx="7144358" cy="1015663"/>
          </a:xfrm>
          <a:prstGeom prst="rect">
            <a:avLst/>
          </a:prstGeom>
          <a:noFill/>
        </p:spPr>
        <p:txBody>
          <a:bodyPr wrap="square">
            <a:spAutoFit/>
          </a:bodyPr>
          <a:lstStyle/>
          <a:p>
            <a:pPr>
              <a:spcBef>
                <a:spcPts val="600"/>
              </a:spcBef>
            </a:pPr>
            <a:r>
              <a:rPr lang="hr-HR" sz="2000" b="1"/>
              <a:t>Iako je bio na ravnopravnoj razini s druge dvije Božanske osobe, Isusova pokornost Očevoj volji uvijek je bila savršena. Nikada nije bilo trenutka kad je odbio pokoriti se.</a:t>
            </a:r>
            <a:endParaRPr lang="en" sz="2000" b="1" dirty="0"/>
          </a:p>
        </p:txBody>
      </p:sp>
    </p:spTree>
    <p:extLst>
      <p:ext uri="{BB962C8B-B14F-4D97-AF65-F5344CB8AC3E}">
        <p14:creationId xmlns:p14="http://schemas.microsoft.com/office/powerpoint/2010/main" val="29907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
                                            <p:graphicEl>
                                              <a:dgm id="{FCA06444-AC4B-4EC3-8BEC-323D0F7CE06F}"/>
                                            </p:graphicEl>
                                          </p:spTgt>
                                        </p:tgtEl>
                                        <p:attrNameLst>
                                          <p:attrName>style.visibility</p:attrName>
                                        </p:attrNameLst>
                                      </p:cBhvr>
                                      <p:to>
                                        <p:strVal val="visible"/>
                                      </p:to>
                                    </p:set>
                                    <p:animEffect transition="in" filter="wipe(right)">
                                      <p:cBhvr>
                                        <p:cTn id="36" dur="500"/>
                                        <p:tgtEl>
                                          <p:spTgt spid="2">
                                            <p:graphicEl>
                                              <a:dgm id="{FCA06444-AC4B-4EC3-8BEC-323D0F7CE06F}"/>
                                            </p:graphic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2">
                                            <p:graphicEl>
                                              <a:dgm id="{80AE798F-9999-4FB6-8016-A160C3D801D0}"/>
                                            </p:graphicEl>
                                          </p:spTgt>
                                        </p:tgtEl>
                                        <p:attrNameLst>
                                          <p:attrName>style.visibility</p:attrName>
                                        </p:attrNameLst>
                                      </p:cBhvr>
                                      <p:to>
                                        <p:strVal val="visible"/>
                                      </p:to>
                                    </p:set>
                                    <p:animEffect transition="in" filter="wipe(left)">
                                      <p:cBhvr>
                                        <p:cTn id="39" dur="500"/>
                                        <p:tgtEl>
                                          <p:spTgt spid="2">
                                            <p:graphicEl>
                                              <a:dgm id="{80AE798F-9999-4FB6-8016-A160C3D801D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
                                            <p:graphicEl>
                                              <a:dgm id="{FCA06444-AC4B-4EC3-8BEC-323D0F7CE06F}"/>
                                            </p:graphicEl>
                                          </p:spTgt>
                                        </p:tgtEl>
                                        <p:attrNameLst>
                                          <p:attrName>style.visibility</p:attrName>
                                        </p:attrNameLst>
                                      </p:cBhvr>
                                      <p:to>
                                        <p:strVal val="visible"/>
                                      </p:to>
                                    </p:set>
                                    <p:animEffect transition="in" filter="wipe(right)">
                                      <p:cBhvr>
                                        <p:cTn id="44" dur="500"/>
                                        <p:tgtEl>
                                          <p:spTgt spid="2">
                                            <p:graphicEl>
                                              <a:dgm id="{FCA06444-AC4B-4EC3-8BEC-323D0F7CE06F}"/>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
                                            <p:graphicEl>
                                              <a:dgm id="{80AE798F-9999-4FB6-8016-A160C3D801D0}"/>
                                            </p:graphicEl>
                                          </p:spTgt>
                                        </p:tgtEl>
                                        <p:attrNameLst>
                                          <p:attrName>style.visibility</p:attrName>
                                        </p:attrNameLst>
                                      </p:cBhvr>
                                      <p:to>
                                        <p:strVal val="visible"/>
                                      </p:to>
                                    </p:set>
                                    <p:animEffect transition="in" filter="wipe(left)">
                                      <p:cBhvr>
                                        <p:cTn id="47" dur="500"/>
                                        <p:tgtEl>
                                          <p:spTgt spid="2">
                                            <p:graphicEl>
                                              <a:dgm id="{80AE798F-9999-4FB6-8016-A160C3D801D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par>
                          <p:cTn id="55" fill="hold">
                            <p:stCondLst>
                              <p:cond delay="500"/>
                            </p:stCondLst>
                            <p:childTnLst>
                              <p:par>
                                <p:cTn id="56" presetID="22" presetClass="entr" presetSubtype="2" fill="hold" nodeType="afterEffect">
                                  <p:stCondLst>
                                    <p:cond delay="0"/>
                                  </p:stCondLst>
                                  <p:childTnLst>
                                    <p:set>
                                      <p:cBhvr>
                                        <p:cTn id="57" dur="1" fill="hold">
                                          <p:stCondLst>
                                            <p:cond delay="0"/>
                                          </p:stCondLst>
                                        </p:cTn>
                                        <p:tgtEl>
                                          <p:spTgt spid="2">
                                            <p:graphicEl>
                                              <a:dgm id="{C2FDA4A1-9C8B-4AB2-8804-E6F5287D1812}"/>
                                            </p:graphicEl>
                                          </p:spTgt>
                                        </p:tgtEl>
                                        <p:attrNameLst>
                                          <p:attrName>style.visibility</p:attrName>
                                        </p:attrNameLst>
                                      </p:cBhvr>
                                      <p:to>
                                        <p:strVal val="visible"/>
                                      </p:to>
                                    </p:set>
                                    <p:animEffect transition="in" filter="wipe(right)">
                                      <p:cBhvr>
                                        <p:cTn id="58" dur="500"/>
                                        <p:tgtEl>
                                          <p:spTgt spid="2">
                                            <p:graphicEl>
                                              <a:dgm id="{C2FDA4A1-9C8B-4AB2-8804-E6F5287D1812}"/>
                                            </p:graphic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2">
                                            <p:graphicEl>
                                              <a:dgm id="{53AA9E43-F8BB-40F2-9B27-29D1FF9CFF9D}"/>
                                            </p:graphicEl>
                                          </p:spTgt>
                                        </p:tgtEl>
                                        <p:attrNameLst>
                                          <p:attrName>style.visibility</p:attrName>
                                        </p:attrNameLst>
                                      </p:cBhvr>
                                      <p:to>
                                        <p:strVal val="visible"/>
                                      </p:to>
                                    </p:set>
                                    <p:animEffect transition="in" filter="wipe(left)">
                                      <p:cBhvr>
                                        <p:cTn id="61" dur="500"/>
                                        <p:tgtEl>
                                          <p:spTgt spid="2">
                                            <p:graphicEl>
                                              <a:dgm id="{53AA9E43-F8BB-40F2-9B27-29D1FF9CFF9D}"/>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2">
                                            <p:graphicEl>
                                              <a:dgm id="{C2FDA4A1-9C8B-4AB2-8804-E6F5287D1812}"/>
                                            </p:graphicEl>
                                          </p:spTgt>
                                        </p:tgtEl>
                                        <p:attrNameLst>
                                          <p:attrName>style.visibility</p:attrName>
                                        </p:attrNameLst>
                                      </p:cBhvr>
                                      <p:to>
                                        <p:strVal val="visible"/>
                                      </p:to>
                                    </p:set>
                                    <p:animEffect transition="in" filter="wipe(right)">
                                      <p:cBhvr>
                                        <p:cTn id="66" dur="500"/>
                                        <p:tgtEl>
                                          <p:spTgt spid="2">
                                            <p:graphicEl>
                                              <a:dgm id="{C2FDA4A1-9C8B-4AB2-8804-E6F5287D1812}"/>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
                                            <p:graphicEl>
                                              <a:dgm id="{53AA9E43-F8BB-40F2-9B27-29D1FF9CFF9D}"/>
                                            </p:graphicEl>
                                          </p:spTgt>
                                        </p:tgtEl>
                                        <p:attrNameLst>
                                          <p:attrName>style.visibility</p:attrName>
                                        </p:attrNameLst>
                                      </p:cBhvr>
                                      <p:to>
                                        <p:strVal val="visible"/>
                                      </p:to>
                                    </p:set>
                                    <p:animEffect transition="in" filter="wipe(left)">
                                      <p:cBhvr>
                                        <p:cTn id="69" dur="500"/>
                                        <p:tgtEl>
                                          <p:spTgt spid="2">
                                            <p:graphicEl>
                                              <a:dgm id="{53AA9E43-F8BB-40F2-9B27-29D1FF9CFF9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500" fill="hold"/>
                                        <p:tgtEl>
                                          <p:spTgt spid="16"/>
                                        </p:tgtEl>
                                        <p:attrNameLst>
                                          <p:attrName>ppt_w</p:attrName>
                                        </p:attrNameLst>
                                      </p:cBhvr>
                                      <p:tavLst>
                                        <p:tav tm="0">
                                          <p:val>
                                            <p:fltVal val="0"/>
                                          </p:val>
                                        </p:tav>
                                        <p:tav tm="100000">
                                          <p:val>
                                            <p:strVal val="#ppt_w"/>
                                          </p:val>
                                        </p:tav>
                                      </p:tavLst>
                                    </p:anim>
                                    <p:anim calcmode="lin" valueType="num">
                                      <p:cBhvr>
                                        <p:cTn id="75" dur="500" fill="hold"/>
                                        <p:tgtEl>
                                          <p:spTgt spid="16"/>
                                        </p:tgtEl>
                                        <p:attrNameLst>
                                          <p:attrName>ppt_h</p:attrName>
                                        </p:attrNameLst>
                                      </p:cBhvr>
                                      <p:tavLst>
                                        <p:tav tm="0">
                                          <p:val>
                                            <p:fltVal val="0"/>
                                          </p:val>
                                        </p:tav>
                                        <p:tav tm="100000">
                                          <p:val>
                                            <p:strVal val="#ppt_h"/>
                                          </p:val>
                                        </p:tav>
                                      </p:tavLst>
                                    </p:anim>
                                    <p:animEffect transition="in" filter="fade">
                                      <p:cBhvr>
                                        <p:cTn id="76" dur="500"/>
                                        <p:tgtEl>
                                          <p:spTgt spid="16"/>
                                        </p:tgtEl>
                                      </p:cBhvr>
                                    </p:animEffect>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2">
                                            <p:graphicEl>
                                              <a:dgm id="{19352A9B-ABA8-4B1D-BA66-0C1BD53D8556}"/>
                                            </p:graphicEl>
                                          </p:spTgt>
                                        </p:tgtEl>
                                        <p:attrNameLst>
                                          <p:attrName>style.visibility</p:attrName>
                                        </p:attrNameLst>
                                      </p:cBhvr>
                                      <p:to>
                                        <p:strVal val="visible"/>
                                      </p:to>
                                    </p:set>
                                    <p:animEffect transition="in" filter="wipe(right)">
                                      <p:cBhvr>
                                        <p:cTn id="80" dur="500"/>
                                        <p:tgtEl>
                                          <p:spTgt spid="2">
                                            <p:graphicEl>
                                              <a:dgm id="{19352A9B-ABA8-4B1D-BA66-0C1BD53D8556}"/>
                                            </p:graphic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
                                            <p:graphicEl>
                                              <a:dgm id="{A3CEF08D-DC7F-4D2F-85B3-E34880BCE56A}"/>
                                            </p:graphicEl>
                                          </p:spTgt>
                                        </p:tgtEl>
                                        <p:attrNameLst>
                                          <p:attrName>style.visibility</p:attrName>
                                        </p:attrNameLst>
                                      </p:cBhvr>
                                      <p:to>
                                        <p:strVal val="visible"/>
                                      </p:to>
                                    </p:set>
                                    <p:animEffect transition="in" filter="wipe(left)">
                                      <p:cBhvr>
                                        <p:cTn id="83" dur="500"/>
                                        <p:tgtEl>
                                          <p:spTgt spid="2">
                                            <p:graphicEl>
                                              <a:dgm id="{A3CEF08D-DC7F-4D2F-85B3-E34880BCE56A}"/>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left)">
                                      <p:cBhvr>
                                        <p:cTn id="88" dur="500"/>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left)">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wipe(left)">
                                      <p:cBhvr>
                                        <p:cTn id="98" dur="500"/>
                                        <p:tgtEl>
                                          <p:spTgt spid="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8" grpId="0"/>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1FA824-3EC0-2C67-E4F0-5F1920CFFF81}"/>
              </a:ext>
            </a:extLst>
          </p:cNvPr>
          <p:cNvSpPr txBox="1"/>
          <p:nvPr/>
        </p:nvSpPr>
        <p:spPr>
          <a:xfrm>
            <a:off x="4577982" y="2519"/>
            <a:ext cx="7614017" cy="707886"/>
          </a:xfrm>
          <a:prstGeom prst="rect">
            <a:avLst/>
          </a:prstGeom>
          <a:noFill/>
        </p:spPr>
        <p:txBody>
          <a:bodyPr wrap="square">
            <a:spAutoFit/>
            <a:scene3d>
              <a:camera prst="orthographicFront"/>
              <a:lightRig rig="threePt" dir="t"/>
            </a:scene3d>
            <a:sp3d extrusionH="57150">
              <a:bevelT w="57150" h="38100" prst="hardEdge"/>
            </a:sp3d>
          </a:bodyPr>
          <a:lstStyle/>
          <a:p>
            <a:pPr algn="ctr"/>
            <a:r>
              <a:rPr lang="hr-HR" sz="4000" b="1" spc="30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rPr>
              <a:t>ISUSOV STAV (2</a:t>
            </a:r>
            <a:r>
              <a:rPr lang="en" sz="4000" b="1" spc="30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rPr>
              <a:t>)</a:t>
            </a:r>
            <a:endParaRPr lang="en" sz="4000" b="1" spc="30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EE72F06-AA6E-3C78-434B-A6B5313B83F5}"/>
              </a:ext>
            </a:extLst>
          </p:cNvPr>
          <p:cNvSpPr txBox="1"/>
          <p:nvPr/>
        </p:nvSpPr>
        <p:spPr>
          <a:xfrm>
            <a:off x="4869637" y="772686"/>
            <a:ext cx="7030706" cy="1566386"/>
          </a:xfrm>
          <a:prstGeom prst="roundRect">
            <a:avLst/>
          </a:prstGeom>
          <a:solidFill>
            <a:schemeClr val="bg2">
              <a:lumMod val="2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 b="1">
                <a:effectLst>
                  <a:outerShdw blurRad="38100" dist="38100" dir="2700000" algn="tl">
                    <a:srgbClr val="000000">
                      <a:alpha val="43137"/>
                    </a:srgbClr>
                  </a:outerShdw>
                </a:effectLst>
                <a:latin typeface="Comic Sans MS" panose="030F0702030302020204" pitchFamily="66" charset="0"/>
              </a:rPr>
              <a:t>“</a:t>
            </a:r>
            <a:r>
              <a:rPr lang="hr-HR" b="1">
                <a:effectLst>
                  <a:outerShdw blurRad="38100" dist="38100" dir="2700000" algn="tl">
                    <a:srgbClr val="000000">
                      <a:alpha val="43137"/>
                    </a:srgbClr>
                  </a:outerShdw>
                </a:effectLst>
                <a:latin typeface="Comic Sans MS" panose="030F0702030302020204" pitchFamily="66" charset="0"/>
              </a:rPr>
              <a:t>Zaista, velika je tajna pobožnog života. Krist se pojavio u ljudskom tijrlu, potvrđen je od Duha, viđen je od anđela, objavljen je narodima, po svijetu su vjerovali u njega, na Nebu je uzdignut u slavi. SHP</a:t>
            </a:r>
            <a:r>
              <a:rPr lang="en" b="1">
                <a:effectLst>
                  <a:outerShdw blurRad="38100" dist="38100" dir="2700000" algn="tl">
                    <a:srgbClr val="000000">
                      <a:alpha val="43137"/>
                    </a:srgbClr>
                  </a:outerShdw>
                </a:effectLst>
                <a:latin typeface="Comic Sans MS" panose="030F0702030302020204" pitchFamily="66" charset="0"/>
              </a:rPr>
              <a:t>”</a:t>
            </a:r>
            <a:br>
              <a:rPr lang="en" b="1" dirty="0">
                <a:effectLst>
                  <a:outerShdw blurRad="38100" dist="38100" dir="2700000" algn="tl">
                    <a:srgbClr val="000000">
                      <a:alpha val="43137"/>
                    </a:srgbClr>
                  </a:outerShdw>
                </a:effectLst>
                <a:latin typeface="Comic Sans MS" panose="030F0702030302020204" pitchFamily="66" charset="0"/>
              </a:rPr>
            </a:br>
            <a:r>
              <a:rPr lang="en" sz="1400" b="1">
                <a:effectLst>
                  <a:outerShdw blurRad="38100" dist="38100" dir="2700000" algn="tl">
                    <a:srgbClr val="000000">
                      <a:alpha val="43137"/>
                    </a:srgbClr>
                  </a:outerShdw>
                </a:effectLst>
                <a:latin typeface="Comic Sans MS" panose="030F0702030302020204" pitchFamily="66" charset="0"/>
              </a:rPr>
              <a:t>(1</a:t>
            </a:r>
            <a:r>
              <a:rPr lang="hr-HR" sz="1400" b="1">
                <a:effectLst>
                  <a:outerShdw blurRad="38100" dist="38100" dir="2700000" algn="tl">
                    <a:srgbClr val="000000">
                      <a:alpha val="43137"/>
                    </a:srgbClr>
                  </a:outerShdw>
                </a:effectLst>
                <a:latin typeface="Comic Sans MS" panose="030F0702030302020204" pitchFamily="66" charset="0"/>
              </a:rPr>
              <a:t>.</a:t>
            </a:r>
            <a:r>
              <a:rPr lang="en" sz="1400" b="1">
                <a:effectLst>
                  <a:outerShdw blurRad="38100" dist="38100" dir="2700000" algn="tl">
                    <a:srgbClr val="000000">
                      <a:alpha val="43137"/>
                    </a:srgbClr>
                  </a:outerShdw>
                </a:effectLst>
                <a:latin typeface="Comic Sans MS" panose="030F0702030302020204" pitchFamily="66" charset="0"/>
              </a:rPr>
              <a:t> Timo</a:t>
            </a:r>
            <a:r>
              <a:rPr lang="hr-HR" sz="1400" b="1">
                <a:effectLst>
                  <a:outerShdw blurRad="38100" dist="38100" dir="2700000" algn="tl">
                    <a:srgbClr val="000000">
                      <a:alpha val="43137"/>
                    </a:srgbClr>
                  </a:outerShdw>
                </a:effectLst>
                <a:latin typeface="Comic Sans MS" panose="030F0702030302020204" pitchFamily="66" charset="0"/>
              </a:rPr>
              <a:t>teju</a:t>
            </a:r>
            <a:r>
              <a:rPr lang="en" sz="1400" b="1">
                <a:effectLst>
                  <a:outerShdw blurRad="38100" dist="38100" dir="2700000" algn="tl">
                    <a:srgbClr val="000000">
                      <a:alpha val="43137"/>
                    </a:srgbClr>
                  </a:outerShdw>
                </a:effectLst>
                <a:latin typeface="Comic Sans MS" panose="030F0702030302020204" pitchFamily="66" charset="0"/>
              </a:rPr>
              <a:t> 3</a:t>
            </a:r>
            <a:r>
              <a:rPr lang="hr-HR" sz="1400" b="1">
                <a:effectLst>
                  <a:outerShdw blurRad="38100" dist="38100" dir="2700000" algn="tl">
                    <a:srgbClr val="000000">
                      <a:alpha val="43137"/>
                    </a:srgbClr>
                  </a:outerShdw>
                </a:effectLst>
                <a:latin typeface="Comic Sans MS" panose="030F0702030302020204" pitchFamily="66" charset="0"/>
              </a:rPr>
              <a:t>,</a:t>
            </a:r>
            <a:r>
              <a:rPr lang="en" sz="1400" b="1">
                <a:effectLst>
                  <a:outerShdw blurRad="38100" dist="38100" dir="2700000" algn="tl">
                    <a:srgbClr val="000000">
                      <a:alpha val="43137"/>
                    </a:srgbClr>
                  </a:outerShdw>
                </a:effectLst>
                <a:latin typeface="Comic Sans MS" panose="030F0702030302020204" pitchFamily="66" charset="0"/>
              </a:rPr>
              <a:t>16</a:t>
            </a:r>
            <a:r>
              <a:rPr lang="en" sz="1400" b="1" dirty="0">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49955E2B-46C7-DEDA-8BCC-CE5F37662BEE}"/>
              </a:ext>
            </a:extLst>
          </p:cNvPr>
          <p:cNvSpPr txBox="1"/>
          <p:nvPr/>
        </p:nvSpPr>
        <p:spPr>
          <a:xfrm>
            <a:off x="4800601" y="2485609"/>
            <a:ext cx="7391398" cy="707886"/>
          </a:xfrm>
          <a:prstGeom prst="rect">
            <a:avLst/>
          </a:prstGeom>
          <a:noFill/>
        </p:spPr>
        <p:txBody>
          <a:bodyPr wrap="square" rtlCol="0">
            <a:spAutoFit/>
          </a:bodyPr>
          <a:lstStyle/>
          <a:p>
            <a:pPr>
              <a:spcBef>
                <a:spcPts val="600"/>
              </a:spcBef>
            </a:pPr>
            <a:r>
              <a:rPr lang="hr-HR" sz="2000" b="1" dirty="0"/>
              <a:t>Kristova nevjerojatna ponizost u postajanju čovjekom bit će predmet proučavanja za otkupljene kroz vječnost.</a:t>
            </a:r>
            <a:endParaRPr lang="en" sz="2000" b="1" dirty="0"/>
          </a:p>
        </p:txBody>
      </p:sp>
      <p:pic>
        <p:nvPicPr>
          <p:cNvPr id="4" name="Imagen 3" descr="Dibujo de una persona&#10;&#10;El contenido generado por IA puede ser incorrecto.">
            <a:extLst>
              <a:ext uri="{FF2B5EF4-FFF2-40B4-BE49-F238E27FC236}">
                <a16:creationId xmlns:a16="http://schemas.microsoft.com/office/drawing/2014/main" id="{E6480FD0-D1F2-0E45-A5DC-3BEB07152A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316" y="54813"/>
            <a:ext cx="4496666" cy="6748373"/>
          </a:xfrm>
          <a:prstGeom prst="roundRect">
            <a:avLst>
              <a:gd name="adj" fmla="val 7413"/>
            </a:avLst>
          </a:prstGeom>
          <a:ln>
            <a:noFill/>
          </a:ln>
          <a:effectLst>
            <a:outerShdw blurRad="50800" dist="38100" dir="2700000" algn="t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7" name="CuadroTexto 6">
            <a:extLst>
              <a:ext uri="{FF2B5EF4-FFF2-40B4-BE49-F238E27FC236}">
                <a16:creationId xmlns:a16="http://schemas.microsoft.com/office/drawing/2014/main" id="{D969A899-D9A3-9274-50ED-CD5FDCC42476}"/>
              </a:ext>
            </a:extLst>
          </p:cNvPr>
          <p:cNvSpPr txBox="1"/>
          <p:nvPr/>
        </p:nvSpPr>
        <p:spPr>
          <a:xfrm>
            <a:off x="4800599" y="5706096"/>
            <a:ext cx="7391401" cy="1015663"/>
          </a:xfrm>
          <a:prstGeom prst="rect">
            <a:avLst/>
          </a:prstGeom>
          <a:noFill/>
        </p:spPr>
        <p:txBody>
          <a:bodyPr wrap="square">
            <a:spAutoFit/>
          </a:bodyPr>
          <a:lstStyle/>
          <a:p>
            <a:pPr>
              <a:spcBef>
                <a:spcPts val="600"/>
              </a:spcBef>
            </a:pPr>
            <a:r>
              <a:rPr lang="hr-HR" sz="2000" b="1" dirty="0"/>
              <a:t>Ovaj primjer nas poziva da napustimo svoju sebičnost i želju da nam se služi, te ih zamijenimo poniznošću i spremnošću da služimo drugima.</a:t>
            </a:r>
            <a:endParaRPr lang="en" sz="2000" b="1" dirty="0"/>
          </a:p>
        </p:txBody>
      </p:sp>
      <p:sp>
        <p:nvSpPr>
          <p:cNvPr id="9" name="CuadroTexto 8">
            <a:extLst>
              <a:ext uri="{FF2B5EF4-FFF2-40B4-BE49-F238E27FC236}">
                <a16:creationId xmlns:a16="http://schemas.microsoft.com/office/drawing/2014/main" id="{D1F28DD5-EE47-974C-57E3-B8590579ED5D}"/>
              </a:ext>
            </a:extLst>
          </p:cNvPr>
          <p:cNvSpPr txBox="1"/>
          <p:nvPr/>
        </p:nvSpPr>
        <p:spPr>
          <a:xfrm>
            <a:off x="4800599" y="4530008"/>
            <a:ext cx="7391400" cy="1015663"/>
          </a:xfrm>
          <a:prstGeom prst="rect">
            <a:avLst/>
          </a:prstGeom>
          <a:noFill/>
        </p:spPr>
        <p:txBody>
          <a:bodyPr wrap="square">
            <a:spAutoFit/>
          </a:bodyPr>
          <a:lstStyle/>
          <a:p>
            <a:pPr>
              <a:spcBef>
                <a:spcPts val="600"/>
              </a:spcBef>
            </a:pPr>
            <a:r>
              <a:rPr lang="hr-HR" sz="2000" b="1"/>
              <a:t>Isus je prešao iz univerzalne nadmoći u apsolutnu službu. To je upravo suprotno od onoga čemu je Lucifer težio, koji je, kao sluga, želio univerzalnu nadmoć.</a:t>
            </a:r>
            <a:endParaRPr lang="en" sz="2000" b="1" dirty="0"/>
          </a:p>
        </p:txBody>
      </p:sp>
      <p:sp>
        <p:nvSpPr>
          <p:cNvPr id="11" name="CuadroTexto 10">
            <a:extLst>
              <a:ext uri="{FF2B5EF4-FFF2-40B4-BE49-F238E27FC236}">
                <a16:creationId xmlns:a16="http://schemas.microsoft.com/office/drawing/2014/main" id="{9015224D-7577-3EE4-E266-773F64CF1ACE}"/>
              </a:ext>
            </a:extLst>
          </p:cNvPr>
          <p:cNvSpPr txBox="1"/>
          <p:nvPr/>
        </p:nvSpPr>
        <p:spPr>
          <a:xfrm>
            <a:off x="4800600" y="3353920"/>
            <a:ext cx="7391400" cy="1015663"/>
          </a:xfrm>
          <a:prstGeom prst="rect">
            <a:avLst/>
          </a:prstGeom>
          <a:noFill/>
        </p:spPr>
        <p:txBody>
          <a:bodyPr wrap="square">
            <a:spAutoFit/>
          </a:bodyPr>
          <a:lstStyle/>
          <a:p>
            <a:pPr>
              <a:spcBef>
                <a:spcPts val="600"/>
              </a:spcBef>
            </a:pPr>
            <a:r>
              <a:rPr lang="hr-HR" sz="2000" b="1"/>
              <a:t>Nevjerojatno je da je beskrajno i vječno Biće postalo konačno ljudsko biće, podložno smrti. To je ono što Pavao naziva "tajnom pobožnosti" (1. Tim. 3,16).</a:t>
            </a:r>
            <a:endParaRPr lang="en" sz="2000" b="1" dirty="0"/>
          </a:p>
        </p:txBody>
      </p:sp>
    </p:spTree>
    <p:extLst>
      <p:ext uri="{BB962C8B-B14F-4D97-AF65-F5344CB8AC3E}">
        <p14:creationId xmlns:p14="http://schemas.microsoft.com/office/powerpoint/2010/main" val="267553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3"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3)">
                                      <p:cBhvr>
                                        <p:cTn id="16" dur="750"/>
                                        <p:tgtEl>
                                          <p:spTgt spid="5"/>
                                        </p:tgtEl>
                                      </p:cBhvr>
                                    </p:animEffect>
                                  </p:childTnLst>
                                </p:cTn>
                              </p:par>
                              <p:par>
                                <p:cTn id="17" presetID="21"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3)">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F248CD-B893-91ED-E0AD-668CD827F8EC}"/>
              </a:ext>
            </a:extLst>
          </p:cNvPr>
          <p:cNvSpPr txBox="1"/>
          <p:nvPr/>
        </p:nvSpPr>
        <p:spPr>
          <a:xfrm>
            <a:off x="2019300" y="1295400"/>
            <a:ext cx="7943850" cy="3970318"/>
          </a:xfrm>
          <a:prstGeom prst="rect">
            <a:avLst/>
          </a:prstGeom>
          <a:noFill/>
        </p:spPr>
        <p:txBody>
          <a:bodyPr wrap="square">
            <a:spAutoFit/>
          </a:bodyPr>
          <a:lstStyle/>
          <a:p>
            <a:pPr algn="just">
              <a:spcBef>
                <a:spcPts val="600"/>
              </a:spcBef>
            </a:pPr>
            <a:r>
              <a:rPr lang="en" sz="2800" b="1">
                <a:latin typeface="Constantia" panose="02030602050306030303" pitchFamily="18" charset="0"/>
              </a:rPr>
              <a:t>“</a:t>
            </a:r>
            <a:r>
              <a:rPr lang="en-US" sz="2800" b="1">
                <a:latin typeface="Constantia" panose="02030602050306030303" pitchFamily="18" charset="0"/>
              </a:rPr>
              <a:t>Bog dopušta svakom čovjeku da pokaže svoju individualnost. Ne želi da itko uroni njegov um u um drugog smrtnika. Oni koji žele biti preobraženi u umu i karakteru ne trebaju gledati prema ljudima, nego prema</a:t>
            </a:r>
            <a:r>
              <a:rPr lang="hr-HR" sz="2800" b="1">
                <a:latin typeface="Constantia" panose="02030602050306030303" pitchFamily="18" charset="0"/>
              </a:rPr>
              <a:t> božan-skom </a:t>
            </a:r>
            <a:r>
              <a:rPr lang="en-US" sz="2800" b="1">
                <a:latin typeface="Constantia" panose="02030602050306030303" pitchFamily="18" charset="0"/>
              </a:rPr>
              <a:t>primjeru. Bog </a:t>
            </a:r>
            <a:r>
              <a:rPr lang="hr-HR" sz="2800" b="1">
                <a:latin typeface="Constantia" panose="02030602050306030303" pitchFamily="18" charset="0"/>
              </a:rPr>
              <a:t>upućuje </a:t>
            </a:r>
            <a:r>
              <a:rPr lang="en-US" sz="2800" b="1">
                <a:latin typeface="Constantia" panose="02030602050306030303" pitchFamily="18" charset="0"/>
              </a:rPr>
              <a:t>poziv: "Neka ovaj um bude u tebi, koji je bio i u Kristu Isusu." Obraćenjem i preobrazbom ljudi trebaju primiti Kristov um."</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4AFEA4C1-B5BE-FFC2-BBB6-28B6D435CA7A}"/>
              </a:ext>
            </a:extLst>
          </p:cNvPr>
          <p:cNvSpPr txBox="1"/>
          <p:nvPr/>
        </p:nvSpPr>
        <p:spPr>
          <a:xfrm>
            <a:off x="5422900" y="5539472"/>
            <a:ext cx="4789805" cy="338554"/>
          </a:xfrm>
          <a:prstGeom prst="rect">
            <a:avLst/>
          </a:prstGeom>
          <a:noFill/>
        </p:spPr>
        <p:txBody>
          <a:bodyPr wrap="square" rtlCol="0">
            <a:spAutoFit/>
          </a:bodyPr>
          <a:lstStyle/>
          <a:p>
            <a:pPr algn="r"/>
            <a:r>
              <a:rPr lang="en" sz="1600" b="1"/>
              <a:t>E</a:t>
            </a:r>
            <a:r>
              <a:rPr lang="hr-HR" sz="1600" b="1"/>
              <a:t>llen G. White, </a:t>
            </a:r>
            <a:r>
              <a:rPr lang="hr-HR" sz="1600"/>
              <a:t>Da Ga bolje upoznam</a:t>
            </a:r>
            <a:r>
              <a:rPr lang="en" sz="1600" b="1"/>
              <a:t>, 8</a:t>
            </a:r>
            <a:r>
              <a:rPr lang="hr-HR" sz="1600" b="1"/>
              <a:t>. svibnja</a:t>
            </a:r>
            <a:endParaRPr lang="en" sz="1600" b="1" dirty="0"/>
          </a:p>
        </p:txBody>
      </p:sp>
    </p:spTree>
    <p:extLst>
      <p:ext uri="{BB962C8B-B14F-4D97-AF65-F5344CB8AC3E}">
        <p14:creationId xmlns:p14="http://schemas.microsoft.com/office/powerpoint/2010/main" val="42680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5C45-4223-AB9F-ADF3-DABFB514C826}"/>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FEFCE9B3-67BF-176D-135B-A512AC529F06}"/>
              </a:ext>
            </a:extLst>
          </p:cNvPr>
          <p:cNvSpPr>
            <a:spLocks noChangeArrowheads="1"/>
          </p:cNvSpPr>
          <p:nvPr/>
        </p:nvSpPr>
        <p:spPr bwMode="auto">
          <a:xfrm>
            <a:off x="341620"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F7F236C0-6AE0-1F63-57D3-7C52826E4092}"/>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12A7C541-19B8-262C-5879-C9AF13EAC2E6}"/>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4BC91A16-8AB8-3FBB-8185-ECE27057EA34}"/>
              </a:ext>
            </a:extLst>
          </p:cNvPr>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B7DDB953-DCF7-F67D-8E46-2B4CF08DB50A}"/>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C352974C-FA20-23C2-D8D6-7AB4D10F5F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31B8B1F2-C1B3-4F7A-7D0B-B597B84B4D82}"/>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3ACEFDE5-9EDE-DEBC-0FC2-C8282AA602A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C5B19DFF-7A6D-C33D-FAA4-446D7AD32CA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957378C-4D03-E207-79E2-8EAB12992574}"/>
              </a:ext>
            </a:extLst>
          </p:cNvPr>
          <p:cNvSpPr txBox="1"/>
          <p:nvPr/>
        </p:nvSpPr>
        <p:spPr>
          <a:xfrm>
            <a:off x="150472" y="3804219"/>
            <a:ext cx="11956648" cy="3046988"/>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Članovi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Božanstva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vječito</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postoje</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skladnom</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odnosu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punom</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ljubavi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koji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predstavlja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obrazac</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jedinstva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ljubavi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koji bi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trebalo</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budu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odlika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odnosa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među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vjernicima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Pavao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naglašava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ovu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temu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ne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samo</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Poslanici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Filipljanima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već</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drugim</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mjestima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Na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primjer</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početku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Prve</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poslanice</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Korinćanima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piše</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Zaklinjem</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vas,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braćo</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imenom</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Gospod</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in</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a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našega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Isusa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K</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rista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svi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budete</a:t>
            </a:r>
            <a:r>
              <a:rPr lang="hr-BA" sz="2400" b="1" dirty="0">
                <a:solidFill>
                  <a:srgbClr val="FFFFFF"/>
                </a:solidFill>
                <a:effectLst>
                  <a:glow rad="127000">
                    <a:srgbClr val="000000"/>
                  </a:glow>
                </a:effectLst>
                <a:latin typeface="Arial"/>
                <a:cs typeface="Arial" charset="0"/>
              </a:rPr>
              <a:t> složni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da ne bud</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e</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među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vama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ra</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zdora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već</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budete</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lang="hr-BA" sz="2400" b="1" dirty="0">
                <a:solidFill>
                  <a:srgbClr val="FFFFFF"/>
                </a:solidFill>
                <a:effectLst>
                  <a:glow rad="127000">
                    <a:srgbClr val="000000"/>
                  </a:glow>
                </a:effectLst>
                <a:latin typeface="Arial"/>
                <a:cs typeface="Arial" charset="0"/>
              </a:rPr>
              <a:t>sjedinj</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eni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u </a:t>
            </a:r>
            <a:r>
              <a:rPr lang="hr-BA" sz="2400" b="1" dirty="0">
                <a:solidFill>
                  <a:srgbClr val="FFFFFF"/>
                </a:solidFill>
                <a:effectLst>
                  <a:glow rad="127000">
                    <a:srgbClr val="000000"/>
                  </a:glow>
                </a:effectLst>
                <a:latin typeface="Arial"/>
                <a:cs typeface="Arial" charset="0"/>
              </a:rPr>
              <a:t>ist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om </a:t>
            </a:r>
            <a:r>
              <a:rPr lang="hr-BA" sz="2400" b="1" dirty="0">
                <a:solidFill>
                  <a:srgbClr val="FFFFFF"/>
                </a:solidFill>
                <a:effectLst>
                  <a:glow rad="127000">
                    <a:srgbClr val="000000"/>
                  </a:glow>
                </a:effectLst>
                <a:latin typeface="Arial"/>
                <a:cs typeface="Arial" charset="0"/>
              </a:rPr>
              <a:t>osjećaj</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u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lang="hr-BA" sz="2400" b="1" dirty="0">
                <a:solidFill>
                  <a:srgbClr val="FFFFFF"/>
                </a:solidFill>
                <a:effectLst>
                  <a:glow rad="127000">
                    <a:srgbClr val="000000"/>
                  </a:glow>
                </a:effectLst>
                <a:latin typeface="Arial"/>
                <a:cs typeface="Arial" charset="0"/>
              </a:rPr>
              <a:t>ist</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oj</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misli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(1.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Korinćanima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1,10; u</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s</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poredi</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s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Rimljanima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15,5–7, Gala</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ćan</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3,26–29, Efe</a:t>
            </a:r>
            <a:r>
              <a:rPr kumimoji="0" lang="hr-BA"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žan</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4,1–6,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a:ea typeface="+mn-ea"/>
                <a:cs typeface="Arial" charset="0"/>
              </a:rPr>
              <a:t>Kološanima</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3,12–15).</a:t>
            </a:r>
          </a:p>
        </p:txBody>
      </p:sp>
      <p:pic>
        <p:nvPicPr>
          <p:cNvPr id="5" name="Picture 4">
            <a:extLst>
              <a:ext uri="{FF2B5EF4-FFF2-40B4-BE49-F238E27FC236}">
                <a16:creationId xmlns:a16="http://schemas.microsoft.com/office/drawing/2014/main" id="{64AB7C56-2095-2786-4915-E384530DD470}"/>
              </a:ext>
            </a:extLst>
          </p:cNvPr>
          <p:cNvPicPr>
            <a:picLocks noChangeAspect="1"/>
          </p:cNvPicPr>
          <p:nvPr/>
        </p:nvPicPr>
        <p:blipFill>
          <a:blip r:embed="rId6"/>
          <a:stretch>
            <a:fillRect/>
          </a:stretch>
        </p:blipFill>
        <p:spPr>
          <a:xfrm>
            <a:off x="3605953" y="-97653"/>
            <a:ext cx="4430295" cy="1828800"/>
          </a:xfrm>
          <a:prstGeom prst="rect">
            <a:avLst/>
          </a:prstGeom>
        </p:spPr>
      </p:pic>
    </p:spTree>
    <p:extLst>
      <p:ext uri="{BB962C8B-B14F-4D97-AF65-F5344CB8AC3E}">
        <p14:creationId xmlns:p14="http://schemas.microsoft.com/office/powerpoint/2010/main" val="2760150176"/>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”Jedinstvo kroz poniznost”,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Jedinstvo kroz poniznost</a:t>
            </a:r>
            <a:r>
              <a:rPr lang="hr-HR" sz="2800" dirty="0">
                <a:solidFill>
                  <a:srgbClr val="FFFF99"/>
                </a:solidFill>
              </a:rPr>
              <a:t>”, </a:t>
            </a:r>
            <a:r>
              <a:rPr lang="hr-HR" sz="2800">
                <a:solidFill>
                  <a:srgbClr val="FFFF99"/>
                </a:solidFill>
              </a:rPr>
              <a:t>možemo da koristimo iduć</a:t>
            </a:r>
            <a:r>
              <a:rPr lang="sr-Latn-RS" sz="2800">
                <a:solidFill>
                  <a:srgbClr val="FFFF99"/>
                </a:solidFill>
              </a:rPr>
              <a:t>e sedmice</a:t>
            </a:r>
            <a:r>
              <a:rPr lang="hr-HR" sz="2800">
                <a:solidFill>
                  <a:srgbClr val="FFFF99"/>
                </a:solidFill>
              </a:rPr>
              <a:t>? </a:t>
            </a:r>
            <a:endParaRPr lang="hr-HR" sz="2800" dirty="0">
              <a:solidFill>
                <a:srgbClr val="FFFF99"/>
              </a:solidFill>
            </a:endParaRPr>
          </a:p>
          <a:p>
            <a:pPr eaLnBrk="1" hangingPunct="1">
              <a:buFontTx/>
              <a:buNone/>
            </a:pPr>
            <a:r>
              <a:rPr lang="en-US" sz="2400" dirty="0">
                <a:solidFill>
                  <a:srgbClr val="FFFF99"/>
                </a:solidFill>
              </a:rPr>
              <a:t> </a:t>
            </a: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619039"/>
            <a:ext cx="10563743"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a:ln>
                  <a:noFill/>
                </a:ln>
                <a:solidFill>
                  <a:srgbClr val="FF9900"/>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a:ln>
                  <a:noFill/>
                </a:ln>
                <a:solidFill>
                  <a:srgbClr val="FF9900"/>
                </a:solidFill>
                <a:effectLst/>
                <a:uLnTx/>
                <a:uFillTx/>
                <a:latin typeface="Arial"/>
                <a:ea typeface="+mn-ea"/>
                <a:cs typeface="Arial" charset="0"/>
              </a:rPr>
              <a:t>Razgovarajte u razredu ili grupi: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a:ln>
                  <a:noFill/>
                </a:ln>
                <a:solidFill>
                  <a:srgbClr val="FFFFFF"/>
                </a:solidFill>
                <a:effectLst/>
                <a:uLnTx/>
                <a:uFillTx/>
                <a:latin typeface="Arial"/>
                <a:ea typeface="+mn-ea"/>
                <a:cs typeface="Arial" charset="0"/>
              </a:rPr>
              <a:t>1. Pročitaj </a:t>
            </a:r>
            <a:r>
              <a:rPr kumimoji="0" lang="hr-HR" sz="1200" b="0" i="1" u="none" strike="noStrike" kern="1200" cap="none" spc="0" normalizeH="0" baseline="0" noProof="0">
                <a:ln>
                  <a:noFill/>
                </a:ln>
                <a:solidFill>
                  <a:srgbClr val="FFFFFF"/>
                </a:solidFill>
                <a:effectLst/>
                <a:uLnTx/>
                <a:uFillTx/>
                <a:latin typeface="Arial"/>
                <a:ea typeface="+mn-ea"/>
                <a:cs typeface="Arial" charset="0"/>
              </a:rPr>
              <a:t>Filip</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2,1-3. </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Koji su činioci, po svoj prilici, doveli do razjedinjenosti u crkvi?</a:t>
            </a:r>
            <a:r>
              <a:rPr kumimoji="0" lang="sr-Latn-RS" sz="1400" b="1" i="0" u="none" strike="noStrike" kern="1200" cap="none" spc="0" normalizeH="0" noProof="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Šta Pavle predlaže kao lijek?</a:t>
            </a:r>
            <a:r>
              <a:rPr kumimoji="0" lang="hr-HR" sz="1400" b="1" i="0" u="none" strike="noStrike" kern="1200" cap="none" spc="0" normalizeH="0" baseline="0" noProof="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a:ln>
                  <a:noFill/>
                </a:ln>
                <a:solidFill>
                  <a:srgbClr val="FFFFFF"/>
                </a:solidFill>
                <a:effectLst/>
                <a:uLnTx/>
                <a:uFillTx/>
                <a:latin typeface="Arial"/>
                <a:ea typeface="+mn-ea"/>
                <a:cs typeface="Arial" charset="0"/>
              </a:rPr>
              <a:t>2</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Filip. 2,3.4.</a:t>
            </a:r>
            <a:r>
              <a:rPr kumimoji="0" lang="sr-Latn-RS"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Na koje praktične </a:t>
            </a:r>
            <a:r>
              <a:rPr kumimoji="0" lang="hr-HR" sz="1400" b="1" i="0" u="none" strike="noStrike" kern="1200" cap="none" spc="0" normalizeH="0" baseline="0" noProof="0">
                <a:ln>
                  <a:noFill/>
                </a:ln>
                <a:solidFill>
                  <a:srgbClr val="FFFFFF"/>
                </a:solidFill>
                <a:effectLst/>
                <a:uLnTx/>
                <a:uFillTx/>
                <a:latin typeface="Arial"/>
                <a:ea typeface="+mn-ea"/>
                <a:cs typeface="Arial" charset="0"/>
              </a:rPr>
              <a:t>korake ih Pavle podstiće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bi se postiglo jedinstvo u crkvi ?</a:t>
            </a:r>
            <a:endParaRPr kumimoji="0" lang="hr-HR" sz="1467"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2,5</a:t>
            </a:r>
            <a:r>
              <a:rPr kumimoji="0" lang="hr-HR" sz="1200" b="0" i="1" u="none" strike="noStrike" kern="1200" cap="none" spc="0" normalizeH="0" baseline="0" noProof="0">
                <a:ln>
                  <a:noFill/>
                </a:ln>
                <a:solidFill>
                  <a:srgbClr val="FFFFFF"/>
                </a:solidFill>
                <a:effectLst/>
                <a:uLnTx/>
                <a:uFillTx/>
                <a:latin typeface="Arial"/>
                <a:ea typeface="+mn-ea"/>
                <a:cs typeface="Arial" charset="0"/>
              </a:rPr>
              <a:t>. </a:t>
            </a:r>
            <a:r>
              <a:rPr kumimoji="0" lang="hr-HR" sz="1400" b="1" i="0" u="none" strike="noStrike" kern="1200" cap="none" spc="0" normalizeH="0" baseline="0" noProof="0">
                <a:ln>
                  <a:noFill/>
                </a:ln>
                <a:solidFill>
                  <a:srgbClr val="FFFFFF"/>
                </a:solidFill>
                <a:effectLst/>
                <a:uLnTx/>
                <a:uFillTx/>
                <a:latin typeface="Arial"/>
                <a:ea typeface="+mn-ea"/>
                <a:cs typeface="Arial" charset="0"/>
              </a:rPr>
              <a:t>Šta mislite št</a:t>
            </a:r>
            <a:r>
              <a:rPr lang="hr-HR" sz="1400" b="1">
                <a:solidFill>
                  <a:srgbClr val="FFFFFF"/>
                </a:solidFill>
                <a:latin typeface="Arial"/>
                <a:cs typeface="Arial" charset="0"/>
              </a:rPr>
              <a:t>a</a:t>
            </a:r>
            <a:r>
              <a:rPr kumimoji="0" lang="hr-HR" sz="1400" b="1" i="0" u="none" strike="noStrike" kern="1200" cap="none" spc="0" normalizeH="0" baseline="0" noProof="0">
                <a:ln>
                  <a:noFill/>
                </a:ln>
                <a:solidFill>
                  <a:srgbClr val="FFFFFF"/>
                </a:solidFill>
                <a:effectLst/>
                <a:uLnTx/>
                <a:uFillTx/>
                <a:latin typeface="Arial"/>
                <a:ea typeface="+mn-ea"/>
                <a:cs typeface="Arial" charset="0"/>
              </a:rPr>
              <a:t> znači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imati ”um</a:t>
            </a:r>
            <a:r>
              <a:rPr kumimoji="0" lang="hr-HR" sz="1400" b="1" i="0" u="none" strike="noStrike" kern="1200" cap="none" spc="0" normalizeH="0" baseline="0" noProof="0">
                <a:ln>
                  <a:noFill/>
                </a:ln>
                <a:solidFill>
                  <a:srgbClr val="FFFFFF"/>
                </a:solidFill>
                <a:effectLst/>
                <a:uLnTx/>
                <a:uFillTx/>
                <a:latin typeface="Arial"/>
                <a:ea typeface="+mn-ea"/>
                <a:cs typeface="Arial" charset="0"/>
              </a:rPr>
              <a:t>” Hristov</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4,8</a:t>
            </a:r>
            <a:r>
              <a:rPr kumimoji="0" lang="hr-HR" sz="1200" b="0" i="1" u="none" strike="noStrike" kern="1200" cap="none" spc="0" normalizeH="0" baseline="0" noProof="0">
                <a:ln>
                  <a:noFill/>
                </a:ln>
                <a:solidFill>
                  <a:srgbClr val="FFFFFF"/>
                </a:solidFill>
                <a:effectLst/>
                <a:uLnTx/>
                <a:uFillTx/>
                <a:latin typeface="Arial"/>
                <a:ea typeface="+mn-ea"/>
                <a:cs typeface="Arial" charset="0"/>
              </a:rPr>
              <a:t>. </a:t>
            </a:r>
            <a:r>
              <a:rPr lang="hr-HR" sz="1400" b="1">
                <a:solidFill>
                  <a:srgbClr val="FFFFFF"/>
                </a:solidFill>
                <a:latin typeface="Arial"/>
                <a:cs typeface="Arial" charset="0"/>
              </a:rPr>
              <a:t>Z</a:t>
            </a:r>
            <a:r>
              <a:rPr kumimoji="0" lang="hr-HR" sz="1400" b="1" i="0" u="none" strike="noStrike" kern="1200" cap="none" spc="0" normalizeH="0" baseline="0" noProof="0">
                <a:ln>
                  <a:noFill/>
                </a:ln>
                <a:solidFill>
                  <a:srgbClr val="FFFFFF"/>
                </a:solidFill>
                <a:effectLst/>
                <a:uLnTx/>
                <a:uFillTx/>
                <a:latin typeface="Arial"/>
                <a:ea typeface="+mn-ea"/>
                <a:cs typeface="Arial" charset="0"/>
              </a:rPr>
              <a:t>ašto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je tako </a:t>
            </a:r>
            <a:r>
              <a:rPr kumimoji="0" lang="hr-HR" sz="1400" b="1" i="0" u="none" strike="noStrike" kern="1200" cap="none" spc="0" normalizeH="0" baseline="0" noProof="0">
                <a:ln>
                  <a:noFill/>
                </a:ln>
                <a:solidFill>
                  <a:srgbClr val="FFFFFF"/>
                </a:solidFill>
                <a:effectLst/>
                <a:uLnTx/>
                <a:uFillTx/>
                <a:latin typeface="Arial"/>
                <a:ea typeface="+mn-ea"/>
                <a:cs typeface="Arial" charset="0"/>
              </a:rPr>
              <a:t>važno da sledimo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ono što </a:t>
            </a:r>
            <a:r>
              <a:rPr kumimoji="0" lang="hr-HR" sz="1400" b="1" i="0" u="none" strike="noStrike" kern="1200" cap="none" spc="0" normalizeH="0" baseline="0" noProof="0">
                <a:ln>
                  <a:noFill/>
                </a:ln>
                <a:solidFill>
                  <a:srgbClr val="FFFFFF"/>
                </a:solidFill>
                <a:effectLst/>
                <a:uLnTx/>
                <a:uFillTx/>
                <a:latin typeface="Arial"/>
                <a:ea typeface="+mn-ea"/>
                <a:cs typeface="Arial" charset="0"/>
              </a:rPr>
              <a:t>nam Pavle ovde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kaže?</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2,5-8</a:t>
            </a:r>
            <a:r>
              <a:rPr kumimoji="0" lang="hr-HR" sz="1200" b="0" i="1" u="none" strike="noStrike" kern="1200" cap="none" spc="0" normalizeH="0" baseline="0" noProof="0">
                <a:ln>
                  <a:noFill/>
                </a:ln>
                <a:solidFill>
                  <a:srgbClr val="FFFFFF"/>
                </a:solidFill>
                <a:effectLst/>
                <a:uLnTx/>
                <a:uFillTx/>
                <a:latin typeface="Arial"/>
                <a:ea typeface="+mn-ea"/>
                <a:cs typeface="Arial" charset="0"/>
              </a:rPr>
              <a:t>. </a:t>
            </a:r>
            <a:r>
              <a:rPr kumimoji="0" lang="hr-HR" sz="1400" b="1" i="0" u="none" strike="noStrike" kern="1200" cap="none" spc="0" normalizeH="0" baseline="0" noProof="0">
                <a:ln>
                  <a:noFill/>
                </a:ln>
                <a:solidFill>
                  <a:srgbClr val="FFFFFF"/>
                </a:solidFill>
                <a:effectLst/>
                <a:uLnTx/>
                <a:uFillTx/>
                <a:latin typeface="Arial"/>
                <a:ea typeface="+mn-ea"/>
                <a:cs typeface="Arial" charset="0"/>
              </a:rPr>
              <a:t>Šta nam Pavle tu govori</a:t>
            </a:r>
            <a:r>
              <a:rPr lang="hr-HR" sz="1400" b="1">
                <a:solidFill>
                  <a:srgbClr val="FFFFFF"/>
                </a:solidFill>
                <a:latin typeface="Arial"/>
                <a:cs typeface="Arial" charset="0"/>
              </a:rPr>
              <a:t>?</a:t>
            </a:r>
            <a:r>
              <a:rPr kumimoji="0" lang="hr-HR" sz="1400" b="1" i="0" u="none" strike="noStrike" kern="1200" cap="none" spc="0" normalizeH="0" baseline="0" noProof="0">
                <a:ln>
                  <a:noFill/>
                </a:ln>
                <a:solidFill>
                  <a:srgbClr val="FFFFFF"/>
                </a:solidFill>
                <a:effectLst/>
                <a:uLnTx/>
                <a:uFillTx/>
                <a:latin typeface="Arial"/>
                <a:ea typeface="+mn-ea"/>
                <a:cs typeface="Arial" charset="0"/>
              </a:rPr>
              <a:t> Kakve su implikacije? Kako da u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svom životu </a:t>
            </a:r>
            <a:r>
              <a:rPr kumimoji="0" lang="hr-HR" sz="1400" b="1" i="0" u="none" strike="noStrike" kern="1200" cap="none" spc="0" normalizeH="0" baseline="0" noProof="0">
                <a:ln>
                  <a:noFill/>
                </a:ln>
                <a:solidFill>
                  <a:srgbClr val="FFFFFF"/>
                </a:solidFill>
                <a:effectLst/>
                <a:uLnTx/>
                <a:uFillTx/>
                <a:latin typeface="Arial"/>
                <a:ea typeface="+mn-ea"/>
                <a:cs typeface="Arial" charset="0"/>
              </a:rPr>
              <a:t>ovo primenimo?</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Gal. 3,13</a:t>
            </a:r>
            <a:r>
              <a:rPr kumimoji="0" lang="hr-HR" sz="1400" b="0" i="1" u="none" strike="noStrike" kern="1200" cap="none" spc="0" normalizeH="0" baseline="0" noProof="0">
                <a:ln>
                  <a:noFill/>
                </a:ln>
                <a:solidFill>
                  <a:srgbClr val="FFFFFF"/>
                </a:solidFill>
                <a:effectLst/>
                <a:uLnTx/>
                <a:uFillTx/>
                <a:latin typeface="Arial"/>
                <a:ea typeface="+mn-ea"/>
                <a:cs typeface="Arial" charset="0"/>
              </a:rPr>
              <a:t>. </a:t>
            </a:r>
            <a:r>
              <a:rPr kumimoji="0" lang="hr-HR" sz="1400" b="1" i="0" u="none" strike="noStrike" kern="1200" cap="none" spc="0" normalizeH="0" baseline="0" noProof="0">
                <a:ln>
                  <a:noFill/>
                </a:ln>
                <a:solidFill>
                  <a:srgbClr val="FFFFFF"/>
                </a:solidFill>
                <a:effectLst/>
                <a:uLnTx/>
                <a:uFillTx/>
                <a:latin typeface="Arial"/>
                <a:ea typeface="+mn-ea"/>
                <a:cs typeface="Arial" charset="0"/>
              </a:rPr>
              <a:t>Šta Pavle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ovdje govori da je postao za nas, </a:t>
            </a:r>
            <a:r>
              <a:rPr kumimoji="0" lang="hr-HR" sz="1400" b="1" i="0" u="none" strike="noStrike" kern="1200" cap="none" spc="0" normalizeH="0" baseline="0" noProof="0">
                <a:ln>
                  <a:noFill/>
                </a:ln>
                <a:solidFill>
                  <a:srgbClr val="FFFFFF"/>
                </a:solidFill>
                <a:effectLst/>
                <a:uLnTx/>
                <a:uFillTx/>
                <a:latin typeface="Arial"/>
                <a:ea typeface="+mn-ea"/>
                <a:cs typeface="Arial" charset="0"/>
              </a:rPr>
              <a:t>po </a:t>
            </a:r>
            <a:r>
              <a:rPr lang="hr-HR" sz="1400" b="1">
                <a:solidFill>
                  <a:srgbClr val="FFFFFF"/>
                </a:solidFill>
                <a:latin typeface="Arial"/>
                <a:cs typeface="Arial" charset="0"/>
              </a:rPr>
              <a:t>prime</a:t>
            </a:r>
            <a:r>
              <a:rPr kumimoji="0" lang="hr-HR" sz="1400" b="1" i="0" u="none" strike="noStrike" kern="1200" cap="none" spc="0" normalizeH="0" baseline="0" noProof="0">
                <a:ln>
                  <a:noFill/>
                </a:ln>
                <a:solidFill>
                  <a:srgbClr val="FFFFFF"/>
                </a:solidFill>
                <a:effectLst/>
                <a:uLnTx/>
                <a:uFillTx/>
                <a:latin typeface="Arial"/>
                <a:ea typeface="+mn-ea"/>
                <a:cs typeface="Arial" charset="0"/>
              </a:rPr>
              <a:t>ru na Hrista koji je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to postao da bi nas spasio?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Rim 12,2 </a:t>
            </a:r>
            <a:r>
              <a:rPr kumimoji="0" lang="hr-HR" sz="1200" b="0" i="1" u="none" strike="noStrike" kern="1200" cap="none" spc="0" normalizeH="0" baseline="0" noProof="0">
                <a:ln>
                  <a:noFill/>
                </a:ln>
                <a:solidFill>
                  <a:srgbClr val="FFFFFF"/>
                </a:solidFill>
                <a:effectLst/>
                <a:uLnTx/>
                <a:uFillTx/>
                <a:latin typeface="Arial"/>
                <a:ea typeface="+mn-ea"/>
                <a:cs typeface="Arial" charset="0"/>
              </a:rPr>
              <a:t>.</a:t>
            </a:r>
            <a:r>
              <a:rPr kumimoji="0" lang="hr-HR" sz="1400" b="0" i="1" u="none" strike="noStrike" kern="1200" cap="none" spc="0" normalizeH="0" baseline="0" noProof="0">
                <a:ln>
                  <a:noFill/>
                </a:ln>
                <a:solidFill>
                  <a:srgbClr val="FFFFFF"/>
                </a:solidFill>
                <a:effectLst/>
                <a:uLnTx/>
                <a:uFillTx/>
                <a:latin typeface="Arial"/>
                <a:ea typeface="+mn-ea"/>
                <a:cs typeface="Arial" charset="0"/>
              </a:rPr>
              <a:t> </a:t>
            </a:r>
            <a:r>
              <a:rPr kumimoji="0" lang="hr-HR" sz="1400" b="1" i="0" u="none" strike="noStrike" kern="1200" cap="none" spc="0" normalizeH="0" baseline="0" noProof="0">
                <a:ln>
                  <a:noFill/>
                </a:ln>
                <a:solidFill>
                  <a:srgbClr val="FFFFFF"/>
                </a:solidFill>
                <a:effectLst/>
                <a:uLnTx/>
                <a:uFillTx/>
                <a:latin typeface="Arial"/>
                <a:ea typeface="+mn-ea"/>
                <a:cs typeface="Arial" charset="0"/>
              </a:rPr>
              <a:t>Šta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moramo učiniti kako bismo mogli ispitati koja je dobra, ugodna i savršena volja Božja?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Rim. 8,3; Heb. 2,14-18; 4,15.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U čemu se </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ogledalo Hristovo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dragovoljno poniženje i preuzimanje </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ljudske </a:t>
            </a:r>
            <a:r>
              <a:rPr lang="sr-Latn-RS" sz="1400" b="1">
                <a:solidFill>
                  <a:srgbClr val="FFFFFF"/>
                </a:solidFill>
                <a:latin typeface="Arial"/>
                <a:cs typeface="Arial" charset="0"/>
              </a:rPr>
              <a:t>prirode?</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additive="base">
                                        <p:cTn id="19"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additive="base">
                                        <p:cTn id="25"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a:t>
            </a:r>
            <a:r>
              <a:rPr lang="en-US" dirty="0" err="1">
                <a:solidFill>
                  <a:srgbClr val="FFCC66"/>
                </a:solidFill>
              </a:rPr>
              <a:t>redak</a:t>
            </a:r>
            <a:r>
              <a:rPr lang="hr-HR" dirty="0">
                <a:solidFill>
                  <a:srgbClr val="FFCC66"/>
                </a:solidFill>
              </a:rPr>
              <a:t> </a:t>
            </a:r>
            <a:endParaRPr lang="en-US" dirty="0">
              <a:solidFill>
                <a:srgbClr val="FFCC66"/>
              </a:solidFill>
            </a:endParaRPr>
          </a:p>
        </p:txBody>
      </p:sp>
      <p:sp>
        <p:nvSpPr>
          <p:cNvPr id="8195" name="Text Box 3"/>
          <p:cNvSpPr txBox="1">
            <a:spLocks noChangeArrowheads="1"/>
          </p:cNvSpPr>
          <p:nvPr/>
        </p:nvSpPr>
        <p:spPr bwMode="auto">
          <a:xfrm>
            <a:off x="1608543" y="2050201"/>
            <a:ext cx="68877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Filipljanima </a:t>
            </a:r>
            <a:r>
              <a:rPr lang="en-US" sz="4800" dirty="0">
                <a:solidFill>
                  <a:srgbClr val="FFFF99"/>
                </a:solidFill>
                <a:latin typeface="Impact" pitchFamily="34" charset="0"/>
              </a:rPr>
              <a:t>2</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lang="en-US" sz="4800" dirty="0">
                <a:solidFill>
                  <a:srgbClr val="FFFF99"/>
                </a:solidFill>
                <a:latin typeface="Impact" pitchFamily="34" charset="0"/>
              </a:rPr>
              <a:t>21</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175658" y="3641356"/>
            <a:ext cx="6538665" cy="1243965"/>
          </a:xfrm>
        </p:spPr>
        <p:txBody>
          <a:bodyPr/>
          <a:lstStyle/>
          <a:p>
            <a:pPr marL="0" indent="0">
              <a:buNone/>
            </a:pPr>
            <a:r>
              <a:rPr lang="en-US" dirty="0"/>
              <a:t>“Jer </a:t>
            </a:r>
            <a:r>
              <a:rPr lang="en-US" dirty="0" err="1"/>
              <a:t>svi</a:t>
            </a:r>
            <a:r>
              <a:rPr lang="en-US" dirty="0"/>
              <a:t> </a:t>
            </a:r>
            <a:r>
              <a:rPr lang="en-US" dirty="0" err="1"/>
              <a:t>drugi</a:t>
            </a:r>
            <a:r>
              <a:rPr lang="hr-BA" dirty="0"/>
              <a:t> </a:t>
            </a:r>
            <a:r>
              <a:rPr lang="en-US" dirty="0" err="1"/>
              <a:t>tra</a:t>
            </a:r>
            <a:r>
              <a:rPr lang="hr-BA" dirty="0"/>
              <a:t>že svoju korist, a ne korist Krista</a:t>
            </a:r>
            <a:r>
              <a:rPr lang="hr-HR" dirty="0"/>
              <a:t> Isusa.</a:t>
            </a:r>
            <a:r>
              <a:rPr lang="hr-HR" sz="4000" baseline="30000" dirty="0"/>
              <a:t>” </a:t>
            </a:r>
            <a:r>
              <a:rPr lang="en-US" sz="4000" baseline="30000" dirty="0"/>
              <a:t>         </a:t>
            </a:r>
            <a:r>
              <a:rPr lang="hr-HR" sz="3600" baseline="30000" dirty="0"/>
              <a:t>                                                                                                                                                                                                                                                                                                                                                                                                                                                                                                                                                                                                                                                                                                                                                    </a:t>
            </a:r>
            <a:r>
              <a:rPr lang="hr-HR" baseline="30000"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8026402" y="459005"/>
            <a:ext cx="4284319"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940629"/>
            <a:ext cx="12192000" cy="2862322"/>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Filibljanima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2,1–4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započinje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odeljak</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kome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Pavle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govori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o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Hristovom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primeru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poniznosti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kao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uzoru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hrišćanski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život</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Filibljanima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2,1–18). Hristos je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naš</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vrhovni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uzor</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pokornosti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Bogu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ljubavi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prema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Njemu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jedinstvu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Njim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Tokom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svoje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zemaljske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službe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Hristos je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negovao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duboko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zajedništvo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Ocem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više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puta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isticao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njihovo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jedinstvo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(Jovan 5,19; Jovan 10,30.38; Jovan 12,45; Jovan 14,9.10; Jovan 17,11. 21–24). Isto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tako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Isus je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naglašavao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svoje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jedinstvo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Svetim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Duhom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(Jovan 14,16.26; Jovan 15,26; Jovan 16,7).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Članovi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Božanstva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večito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postoje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skladnom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odnosu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punom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ljubavi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koji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predstavlja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obrazac</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jedinstva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ljubavi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koji bi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trebalo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budu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odlika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odnosa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među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vernicima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Pavle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naglašava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ovu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temu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ne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samo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Poslanici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Filibljanima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već</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drugim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mestima</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DA3CA-C708-7460-7012-32F318622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416256"/>
            <a:ext cx="4718304"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50622"/>
            <a:ext cx="4713997"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descr="Imagen que contiene persona, mujer, sostener, usando&#10;&#10;El contenido generado por IA puede ser incorrecto.">
            <a:extLst>
              <a:ext uri="{FF2B5EF4-FFF2-40B4-BE49-F238E27FC236}">
                <a16:creationId xmlns:a16="http://schemas.microsoft.com/office/drawing/2014/main" id="{7CFD5EE0-19BB-4D2D-40DF-44A617D18C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857" r="29109" b="2"/>
          <a:stretch>
            <a:fillRect/>
          </a:stretch>
        </p:blipFill>
        <p:spPr>
          <a:xfrm>
            <a:off x="6525453" y="10"/>
            <a:ext cx="5666547" cy="6857990"/>
          </a:xfrm>
          <a:prstGeom prst="rect">
            <a:avLst/>
          </a:pr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049657AE-91CC-A816-B130-9FB34735889D}"/>
              </a:ext>
            </a:extLst>
          </p:cNvPr>
          <p:cNvSpPr txBox="1"/>
          <p:nvPr/>
        </p:nvSpPr>
        <p:spPr>
          <a:xfrm>
            <a:off x="0" y="705177"/>
            <a:ext cx="6413500" cy="532453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a:t>
            </a:r>
            <a:r>
              <a:rPr lang="sr-Latn-RS" sz="4000" b="1" dirty="0">
                <a:ln w="12700" cmpd="sng">
                  <a:noFill/>
                  <a:prstDash val="solid"/>
                </a:ln>
                <a:solidFill>
                  <a:srgbClr val="4EB3CF">
                    <a:lumMod val="75000"/>
                  </a:srgbClr>
                </a:solidFill>
                <a:latin typeface="Comic Sans MS" panose="030F0702030302020204" pitchFamily="66" charset="0"/>
              </a:rPr>
              <a:t>Učinite da moja radost bude potpuna,imajte istu misao i budite ujedinjeni u ljubavi jedni prema drugima, međusobno se slažite i stremite istome cilju.“ </a:t>
            </a:r>
            <a:endParaRPr kumimoji="0" lang="es-E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lang="sr-Latn-RS" sz="4000" b="1" dirty="0">
                <a:ln w="12700" cmpd="sng">
                  <a:noFill/>
                  <a:prstDash val="solid"/>
                </a:ln>
                <a:solidFill>
                  <a:srgbClr val="4EB3CF">
                    <a:lumMod val="75000"/>
                  </a:srgbClr>
                </a:solidFill>
                <a:latin typeface="Comic Sans MS" panose="030F0702030302020204" pitchFamily="66" charset="0"/>
              </a:rPr>
              <a:t>Filipljanima</a:t>
            </a:r>
            <a:r>
              <a:rPr kumimoji="0" lang="es-E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 2</a:t>
            </a:r>
            <a:r>
              <a:rPr kumimoji="0" lang="sr-Latn-R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a:t>
            </a:r>
            <a:r>
              <a:rPr kumimoji="0" lang="es-E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2 </a:t>
            </a:r>
            <a:r>
              <a:rPr kumimoji="0" lang="sr-Latn-R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SHP</a:t>
            </a:r>
            <a:endParaRPr kumimoji="0" lang="es-E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740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36CCBA-2CE8-5143-1017-A7A024C41AA9}"/>
              </a:ext>
            </a:extLst>
          </p:cNvPr>
          <p:cNvSpPr txBox="1"/>
          <p:nvPr/>
        </p:nvSpPr>
        <p:spPr>
          <a:xfrm>
            <a:off x="6222031" y="3984948"/>
            <a:ext cx="5953125" cy="2477601"/>
          </a:xfrm>
          <a:prstGeom prst="rect">
            <a:avLst/>
          </a:prstGeom>
          <a:noFill/>
        </p:spPr>
        <p:txBody>
          <a:bodyPr wrap="square" rtlCol="0">
            <a:spAutoFit/>
            <a:scene3d>
              <a:camera prst="orthographicFront"/>
              <a:lightRig rig="threePt" dir="t"/>
            </a:scene3d>
            <a:sp3d extrusionH="57150">
              <a:bevelT w="38100" h="38100"/>
            </a:sp3d>
          </a:bodyPr>
          <a:lstStyle/>
          <a:p>
            <a:pPr>
              <a:spcBef>
                <a:spcPts val="3000"/>
              </a:spcBef>
            </a:pPr>
            <a:r>
              <a:rPr lang="en-US" sz="2000" b="1" dirty="0" err="1">
                <a:solidFill>
                  <a:srgbClr val="B92F00"/>
                </a:solidFill>
              </a:rPr>
              <a:t>Podrijetlo</a:t>
            </a:r>
            <a:r>
              <a:rPr lang="en-US" sz="2000" b="1" dirty="0">
                <a:solidFill>
                  <a:srgbClr val="B92F00"/>
                </a:solidFill>
              </a:rPr>
              <a:t> </a:t>
            </a:r>
            <a:r>
              <a:rPr lang="en-US" sz="2000" b="1" dirty="0" err="1">
                <a:solidFill>
                  <a:srgbClr val="B92F00"/>
                </a:solidFill>
              </a:rPr>
              <a:t>nesloge</a:t>
            </a:r>
            <a:r>
              <a:rPr lang="en-US" sz="2000" b="1" dirty="0">
                <a:solidFill>
                  <a:srgbClr val="B92F00"/>
                </a:solidFill>
              </a:rPr>
              <a:t> (</a:t>
            </a:r>
            <a:r>
              <a:rPr lang="en-US" sz="2000" b="1" dirty="0" err="1">
                <a:solidFill>
                  <a:srgbClr val="B92F00"/>
                </a:solidFill>
              </a:rPr>
              <a:t>Filipljanima</a:t>
            </a:r>
            <a:r>
              <a:rPr lang="en-US" sz="2000" b="1" dirty="0">
                <a:solidFill>
                  <a:srgbClr val="B92F00"/>
                </a:solidFill>
              </a:rPr>
              <a:t> 2,1-3a</a:t>
            </a:r>
          </a:p>
          <a:p>
            <a:pPr>
              <a:spcBef>
                <a:spcPts val="3000"/>
              </a:spcBef>
            </a:pPr>
            <a:r>
              <a:rPr lang="en-US" sz="2000" b="1" dirty="0" err="1">
                <a:solidFill>
                  <a:srgbClr val="008496"/>
                </a:solidFill>
              </a:rPr>
              <a:t>Jedinstvo</a:t>
            </a:r>
            <a:r>
              <a:rPr lang="en-US" sz="2000" b="1" dirty="0">
                <a:solidFill>
                  <a:srgbClr val="008496"/>
                </a:solidFill>
              </a:rPr>
              <a:t> </a:t>
            </a:r>
            <a:r>
              <a:rPr lang="en-US" sz="2000" b="1" dirty="0" err="1">
                <a:solidFill>
                  <a:srgbClr val="008496"/>
                </a:solidFill>
              </a:rPr>
              <a:t>kroz</a:t>
            </a:r>
            <a:r>
              <a:rPr lang="en-US" sz="2000" b="1" dirty="0">
                <a:solidFill>
                  <a:srgbClr val="008496"/>
                </a:solidFill>
              </a:rPr>
              <a:t> </a:t>
            </a:r>
            <a:r>
              <a:rPr lang="en-US" sz="2000" b="1" dirty="0" err="1">
                <a:solidFill>
                  <a:srgbClr val="008496"/>
                </a:solidFill>
              </a:rPr>
              <a:t>poniznost</a:t>
            </a:r>
            <a:r>
              <a:rPr lang="en-US" sz="2000" b="1" dirty="0">
                <a:solidFill>
                  <a:srgbClr val="008496"/>
                </a:solidFill>
              </a:rPr>
              <a:t> (</a:t>
            </a:r>
            <a:r>
              <a:rPr lang="en-US" sz="2000" b="1" dirty="0" err="1">
                <a:solidFill>
                  <a:srgbClr val="008496"/>
                </a:solidFill>
              </a:rPr>
              <a:t>Filipljanima</a:t>
            </a:r>
            <a:r>
              <a:rPr lang="en-US" sz="2000" b="1" dirty="0">
                <a:solidFill>
                  <a:srgbClr val="008496"/>
                </a:solidFill>
              </a:rPr>
              <a:t> 2,3b</a:t>
            </a:r>
          </a:p>
          <a:p>
            <a:pPr>
              <a:spcBef>
                <a:spcPts val="3000"/>
              </a:spcBef>
            </a:pPr>
            <a:r>
              <a:rPr lang="en-US" sz="2000" b="1" dirty="0" err="1">
                <a:solidFill>
                  <a:srgbClr val="139E00"/>
                </a:solidFill>
              </a:rPr>
              <a:t>Misliti</a:t>
            </a:r>
            <a:r>
              <a:rPr lang="en-US" sz="2000" b="1" dirty="0">
                <a:solidFill>
                  <a:srgbClr val="139E00"/>
                </a:solidFill>
              </a:rPr>
              <a:t> </a:t>
            </a:r>
            <a:r>
              <a:rPr lang="en-US" sz="2000" b="1" dirty="0" err="1">
                <a:solidFill>
                  <a:srgbClr val="139E00"/>
                </a:solidFill>
              </a:rPr>
              <a:t>kao</a:t>
            </a:r>
            <a:r>
              <a:rPr lang="en-US" sz="2000" b="1" dirty="0">
                <a:solidFill>
                  <a:srgbClr val="139E00"/>
                </a:solidFill>
              </a:rPr>
              <a:t> Isus (</a:t>
            </a:r>
            <a:r>
              <a:rPr lang="en-US" sz="2000" b="1" dirty="0" err="1">
                <a:solidFill>
                  <a:srgbClr val="139E00"/>
                </a:solidFill>
              </a:rPr>
              <a:t>Filipljanima</a:t>
            </a:r>
            <a:r>
              <a:rPr lang="en-US" sz="2000" b="1" dirty="0">
                <a:solidFill>
                  <a:srgbClr val="139E00"/>
                </a:solidFill>
              </a:rPr>
              <a:t> 2,5)</a:t>
            </a:r>
          </a:p>
          <a:p>
            <a:pPr>
              <a:spcBef>
                <a:spcPts val="3000"/>
              </a:spcBef>
            </a:pPr>
            <a:r>
              <a:rPr lang="en-US" sz="2000" b="1" dirty="0">
                <a:solidFill>
                  <a:srgbClr val="9800B9"/>
                </a:solidFill>
              </a:rPr>
              <a:t>Stav </a:t>
            </a:r>
            <a:r>
              <a:rPr lang="en-US" sz="2000" b="1" dirty="0" err="1">
                <a:solidFill>
                  <a:srgbClr val="9800B9"/>
                </a:solidFill>
              </a:rPr>
              <a:t>Isusa</a:t>
            </a:r>
            <a:r>
              <a:rPr lang="en-US" sz="2000" b="1" dirty="0">
                <a:solidFill>
                  <a:srgbClr val="9800B9"/>
                </a:solidFill>
              </a:rPr>
              <a:t> (</a:t>
            </a:r>
            <a:r>
              <a:rPr lang="en-US" sz="2000" b="1" dirty="0" err="1">
                <a:solidFill>
                  <a:srgbClr val="9800B9"/>
                </a:solidFill>
              </a:rPr>
              <a:t>Filipljanima</a:t>
            </a:r>
            <a:r>
              <a:rPr lang="en-US" sz="2000" b="1" dirty="0">
                <a:solidFill>
                  <a:srgbClr val="9800B9"/>
                </a:solidFill>
              </a:rPr>
              <a:t> 2,6-8)</a:t>
            </a:r>
            <a:endParaRPr lang="en" sz="2000" b="1" dirty="0">
              <a:solidFill>
                <a:srgbClr val="9800B9"/>
              </a:solidFill>
            </a:endParaRPr>
          </a:p>
        </p:txBody>
      </p:sp>
      <p:sp>
        <p:nvSpPr>
          <p:cNvPr id="3" name="CuadroTexto 2">
            <a:extLst>
              <a:ext uri="{FF2B5EF4-FFF2-40B4-BE49-F238E27FC236}">
                <a16:creationId xmlns:a16="http://schemas.microsoft.com/office/drawing/2014/main" id="{CEF4EA7C-9E89-20BF-5017-265B309549BE}"/>
              </a:ext>
            </a:extLst>
          </p:cNvPr>
          <p:cNvSpPr txBox="1"/>
          <p:nvPr/>
        </p:nvSpPr>
        <p:spPr>
          <a:xfrm>
            <a:off x="228599" y="126214"/>
            <a:ext cx="6374219" cy="1323439"/>
          </a:xfrm>
          <a:prstGeom prst="rect">
            <a:avLst/>
          </a:prstGeom>
          <a:noFill/>
        </p:spPr>
        <p:txBody>
          <a:bodyPr wrap="square" rtlCol="0">
            <a:spAutoFit/>
          </a:bodyPr>
          <a:lstStyle/>
          <a:p>
            <a:pPr>
              <a:spcBef>
                <a:spcPts val="600"/>
              </a:spcBef>
            </a:pPr>
            <a:r>
              <a:rPr lang="en-US" sz="2000" b="1" dirty="0"/>
              <a:t>Pavao je </a:t>
            </a:r>
            <a:r>
              <a:rPr lang="en-US" sz="2000" b="1" dirty="0" err="1"/>
              <a:t>upravo</a:t>
            </a:r>
            <a:r>
              <a:rPr lang="en-US" sz="2000" b="1" dirty="0"/>
              <a:t> </a:t>
            </a:r>
            <a:r>
              <a:rPr lang="en-US" sz="2000" b="1" dirty="0" err="1"/>
              <a:t>ohrabrio</a:t>
            </a:r>
            <a:r>
              <a:rPr lang="en-US" sz="2000" b="1" dirty="0"/>
              <a:t> </a:t>
            </a:r>
            <a:r>
              <a:rPr lang="en-US" sz="2000" b="1" dirty="0" err="1"/>
              <a:t>vjernike</a:t>
            </a:r>
            <a:r>
              <a:rPr lang="en-US" sz="2000" b="1" dirty="0"/>
              <a:t> u </a:t>
            </a:r>
            <a:r>
              <a:rPr lang="en-US" sz="2000" b="1" dirty="0" err="1"/>
              <a:t>Filipima</a:t>
            </a:r>
            <a:r>
              <a:rPr lang="en-US" sz="2000" b="1" dirty="0"/>
              <a:t> da </a:t>
            </a:r>
            <a:r>
              <a:rPr lang="en-US" sz="2000" b="1" dirty="0" err="1"/>
              <a:t>čvrsto</a:t>
            </a:r>
            <a:r>
              <a:rPr lang="en-US" sz="2000" b="1" dirty="0"/>
              <a:t> </a:t>
            </a:r>
            <a:r>
              <a:rPr lang="en-US" sz="2000" b="1" dirty="0" err="1"/>
              <a:t>ostanu</a:t>
            </a:r>
            <a:r>
              <a:rPr lang="en-US" sz="2000" b="1" dirty="0"/>
              <a:t> </a:t>
            </a:r>
            <a:r>
              <a:rPr lang="en-US" sz="2000" b="1" dirty="0" err="1"/>
              <a:t>suočeni</a:t>
            </a:r>
            <a:r>
              <a:rPr lang="en-US" sz="2000" b="1" dirty="0"/>
              <a:t> s </a:t>
            </a:r>
            <a:r>
              <a:rPr lang="en-US" sz="2000" b="1" dirty="0" err="1"/>
              <a:t>izazovima</a:t>
            </a:r>
            <a:r>
              <a:rPr lang="en-US" sz="2000" b="1" dirty="0"/>
              <a:t> </a:t>
            </a:r>
            <a:r>
              <a:rPr lang="en-US" sz="2000" b="1" dirty="0" err="1"/>
              <a:t>kršćanskog</a:t>
            </a:r>
            <a:r>
              <a:rPr lang="en-US" sz="2000" b="1" dirty="0"/>
              <a:t> </a:t>
            </a:r>
            <a:r>
              <a:rPr lang="en-US" sz="2000" b="1" dirty="0" err="1"/>
              <a:t>života</a:t>
            </a:r>
            <a:r>
              <a:rPr lang="en-US" sz="2000" b="1" dirty="0"/>
              <a:t>. </a:t>
            </a:r>
            <a:r>
              <a:rPr lang="en-US" sz="2000" b="1" dirty="0" err="1"/>
              <a:t>Zamolio</a:t>
            </a:r>
            <a:r>
              <a:rPr lang="en-US" sz="2000" b="1" dirty="0"/>
              <a:t> </a:t>
            </a:r>
            <a:r>
              <a:rPr lang="en-US" sz="2000" b="1" dirty="0" err="1"/>
              <a:t>ih</a:t>
            </a:r>
            <a:r>
              <a:rPr lang="en-US" sz="2000" b="1" dirty="0"/>
              <a:t> je da se </a:t>
            </a:r>
            <a:r>
              <a:rPr lang="en-US" sz="2000" b="1" dirty="0" err="1"/>
              <a:t>ponašaju</a:t>
            </a:r>
            <a:r>
              <a:rPr lang="en-US" sz="2000" b="1" dirty="0"/>
              <a:t> </a:t>
            </a:r>
            <a:r>
              <a:rPr lang="en-US" sz="2000" b="1" dirty="0" err="1"/>
              <a:t>dostojno</a:t>
            </a:r>
            <a:r>
              <a:rPr lang="en-US" sz="2000" b="1" dirty="0"/>
              <a:t> </a:t>
            </a:r>
            <a:r>
              <a:rPr lang="en-US" sz="2000" b="1" dirty="0" err="1"/>
              <a:t>nebeskih</a:t>
            </a:r>
            <a:r>
              <a:rPr lang="en-US" sz="2000" b="1" dirty="0"/>
              <a:t> </a:t>
            </a:r>
            <a:r>
              <a:rPr lang="en-US" sz="2000" b="1" dirty="0" err="1"/>
              <a:t>građana</a:t>
            </a:r>
            <a:r>
              <a:rPr lang="en-US" sz="2000" b="1" dirty="0"/>
              <a:t>, </a:t>
            </a:r>
            <a:r>
              <a:rPr lang="en-US" sz="2000" b="1" dirty="0" err="1"/>
              <a:t>naglašavajući</a:t>
            </a:r>
            <a:r>
              <a:rPr lang="en-US" sz="2000" b="1" dirty="0"/>
              <a:t>  </a:t>
            </a:r>
            <a:r>
              <a:rPr lang="en-US" sz="2000" b="1" dirty="0" err="1"/>
              <a:t>potrebu</a:t>
            </a:r>
            <a:r>
              <a:rPr lang="en-US" sz="2000" b="1" dirty="0"/>
              <a:t> </a:t>
            </a:r>
            <a:r>
              <a:rPr lang="en-US" sz="2000" b="1" dirty="0" err="1"/>
              <a:t>jedinstva</a:t>
            </a:r>
            <a:r>
              <a:rPr lang="en-US" sz="2000" b="1" dirty="0"/>
              <a:t>.</a:t>
            </a:r>
            <a:endParaRPr lang="en" sz="2000" b="1" dirty="0"/>
          </a:p>
        </p:txBody>
      </p:sp>
      <p:pic>
        <p:nvPicPr>
          <p:cNvPr id="5" name="Imagen 4" descr="Un hombre parado junto a una ventana&#10;&#10;El contenido generado por IA puede ser incorrecto.">
            <a:extLst>
              <a:ext uri="{FF2B5EF4-FFF2-40B4-BE49-F238E27FC236}">
                <a16:creationId xmlns:a16="http://schemas.microsoft.com/office/drawing/2014/main" id="{0BA81CDF-5FE8-F9DD-9A82-40FCBA166D9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52425" y="3257550"/>
            <a:ext cx="4010025" cy="3267075"/>
          </a:xfrm>
          <a:prstGeom prst="rect">
            <a:avLst/>
          </a:prstGeom>
          <a:solidFill>
            <a:srgbClr val="FFFFFF">
              <a:shade val="85000"/>
            </a:srgbClr>
          </a:solidFill>
          <a:ln w="88900" cap="sq">
            <a:gradFill>
              <a:gsLst>
                <a:gs pos="16000">
                  <a:srgbClr val="D0C57C"/>
                </a:gs>
                <a:gs pos="0">
                  <a:srgbClr val="DEC254"/>
                </a:gs>
                <a:gs pos="18000">
                  <a:srgbClr val="69A3B9"/>
                </a:gs>
                <a:gs pos="100000">
                  <a:srgbClr val="69A3B9"/>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4988F67-F8E8-2367-64DC-4D8303575F92}"/>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851860" y="87493"/>
            <a:ext cx="5111540" cy="3423434"/>
          </a:xfrm>
          <a:prstGeom prst="rect">
            <a:avLst/>
          </a:prstGeom>
          <a:effectLst>
            <a:innerShdw blurRad="114300">
              <a:prstClr val="black"/>
            </a:innerShdw>
          </a:effectLst>
        </p:spPr>
      </p:pic>
      <p:pic>
        <p:nvPicPr>
          <p:cNvPr id="15" name="Imagen 14" descr="Flecha&#10;&#10;El contenido generado por IA puede ser incorrecto.">
            <a:extLst>
              <a:ext uri="{FF2B5EF4-FFF2-40B4-BE49-F238E27FC236}">
                <a16:creationId xmlns:a16="http://schemas.microsoft.com/office/drawing/2014/main" id="{9B882356-5937-9579-8798-15142B723E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5510318" y="5362220"/>
            <a:ext cx="576075" cy="411694"/>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78423AD2-DC56-EFE9-1E5B-38AB9B33C8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5510318" y="4673584"/>
            <a:ext cx="576075" cy="411694"/>
          </a:xfrm>
          <a:prstGeom prst="rect">
            <a:avLst/>
          </a:prstGeom>
          <a:effectLst>
            <a:outerShdw blurRad="50800" dist="38100" dir="8100000" algn="tr" rotWithShape="0">
              <a:prstClr val="black">
                <a:alpha val="40000"/>
              </a:prstClr>
            </a:outerShdw>
          </a:effectLst>
        </p:spPr>
      </p:pic>
      <p:pic>
        <p:nvPicPr>
          <p:cNvPr id="22" name="Imagen 21" descr="Flecha&#10;&#10;El contenido generado por IA puede ser incorrecto.">
            <a:extLst>
              <a:ext uri="{FF2B5EF4-FFF2-40B4-BE49-F238E27FC236}">
                <a16:creationId xmlns:a16="http://schemas.microsoft.com/office/drawing/2014/main" id="{3C4EF8A7-9602-8C79-1C92-83CEAF09055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5510318" y="6050855"/>
            <a:ext cx="576075" cy="411694"/>
          </a:xfrm>
          <a:prstGeom prst="rect">
            <a:avLst/>
          </a:prstGeom>
          <a:effectLst>
            <a:outerShdw blurRad="50800" dist="38100" dir="8100000" algn="tr" rotWithShape="0">
              <a:prstClr val="black">
                <a:alpha val="40000"/>
              </a:prstClr>
            </a:outerShdw>
          </a:effectLst>
        </p:spPr>
      </p:pic>
      <p:pic>
        <p:nvPicPr>
          <p:cNvPr id="25" name="Imagen 24" descr="Icono, Flecha&#10;&#10;El contenido generado por IA puede ser incorrecto.">
            <a:extLst>
              <a:ext uri="{FF2B5EF4-FFF2-40B4-BE49-F238E27FC236}">
                <a16:creationId xmlns:a16="http://schemas.microsoft.com/office/drawing/2014/main" id="{61507E0A-D56E-6C97-98DC-1F86B54504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5510318" y="3984948"/>
            <a:ext cx="576075" cy="411694"/>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7A5362C-91AE-DE31-AE6A-3F87C066C95E}"/>
              </a:ext>
            </a:extLst>
          </p:cNvPr>
          <p:cNvSpPr txBox="1"/>
          <p:nvPr/>
        </p:nvSpPr>
        <p:spPr>
          <a:xfrm>
            <a:off x="228599" y="1799210"/>
            <a:ext cx="6267449" cy="1323439"/>
          </a:xfrm>
          <a:prstGeom prst="rect">
            <a:avLst/>
          </a:prstGeom>
          <a:noFill/>
        </p:spPr>
        <p:txBody>
          <a:bodyPr wrap="square">
            <a:spAutoFit/>
          </a:bodyPr>
          <a:lstStyle/>
          <a:p>
            <a:pPr>
              <a:spcBef>
                <a:spcPts val="600"/>
              </a:spcBef>
            </a:pPr>
            <a:r>
              <a:rPr lang="en-US" sz="2000" b="1" dirty="0"/>
              <a:t>S </a:t>
            </a:r>
            <a:r>
              <a:rPr lang="en-US" sz="2000" b="1" dirty="0" err="1"/>
              <a:t>izrazom</a:t>
            </a:r>
            <a:r>
              <a:rPr lang="en-US" sz="2000" b="1" dirty="0"/>
              <a:t> "</a:t>
            </a:r>
            <a:r>
              <a:rPr lang="en-US" sz="2000" b="1" dirty="0" err="1"/>
              <a:t>dakle</a:t>
            </a:r>
            <a:r>
              <a:rPr lang="en-US" sz="2000" b="1" dirty="0"/>
              <a:t>", Pavao </a:t>
            </a:r>
            <a:r>
              <a:rPr lang="en-US" sz="2000" b="1" dirty="0" err="1"/>
              <a:t>započinje</a:t>
            </a:r>
            <a:r>
              <a:rPr lang="en-US" sz="2000" b="1" dirty="0"/>
              <a:t> novi </a:t>
            </a:r>
            <a:r>
              <a:rPr lang="en-US" sz="2000" b="1" dirty="0" err="1"/>
              <a:t>odlomak</a:t>
            </a:r>
            <a:r>
              <a:rPr lang="en-US" sz="2000" b="1" dirty="0"/>
              <a:t> u </a:t>
            </a:r>
            <a:r>
              <a:rPr lang="en-US" sz="2000" b="1" dirty="0" err="1"/>
              <a:t>kojem</a:t>
            </a:r>
            <a:r>
              <a:rPr lang="en-US" sz="2000" b="1" dirty="0"/>
              <a:t> </a:t>
            </a:r>
            <a:r>
              <a:rPr lang="en-US" sz="2000" b="1" dirty="0" err="1"/>
              <a:t>nam</a:t>
            </a:r>
            <a:r>
              <a:rPr lang="en-US" sz="2000" b="1" dirty="0"/>
              <a:t> </a:t>
            </a:r>
            <a:r>
              <a:rPr lang="en-US" sz="2000" b="1" dirty="0" err="1"/>
              <a:t>daje</a:t>
            </a:r>
            <a:r>
              <a:rPr lang="en-US" sz="2000" b="1" dirty="0"/>
              <a:t> </a:t>
            </a:r>
            <a:r>
              <a:rPr lang="en-US" sz="2000" b="1" dirty="0" err="1"/>
              <a:t>ključeve</a:t>
            </a:r>
            <a:r>
              <a:rPr lang="en-US" sz="2000" b="1" dirty="0"/>
              <a:t> za </a:t>
            </a:r>
            <a:r>
              <a:rPr lang="en-US" sz="2000" b="1" dirty="0" err="1"/>
              <a:t>razumijevanje</a:t>
            </a:r>
            <a:r>
              <a:rPr lang="en-US" sz="2000" b="1" dirty="0"/>
              <a:t> </a:t>
            </a:r>
            <a:r>
              <a:rPr lang="en-US" sz="2000" b="1" dirty="0" err="1"/>
              <a:t>kako</a:t>
            </a:r>
            <a:r>
              <a:rPr lang="en-US" sz="2000" b="1" dirty="0"/>
              <a:t> </a:t>
            </a:r>
            <a:r>
              <a:rPr lang="en-US" sz="2000" b="1" dirty="0" err="1"/>
              <a:t>postići</a:t>
            </a:r>
            <a:r>
              <a:rPr lang="en-US" sz="2000" b="1" dirty="0"/>
              <a:t> to </a:t>
            </a:r>
            <a:r>
              <a:rPr lang="en-US" sz="2000" b="1" dirty="0" err="1"/>
              <a:t>savršeno</a:t>
            </a:r>
            <a:r>
              <a:rPr lang="en-US" sz="2000" b="1" dirty="0"/>
              <a:t> </a:t>
            </a:r>
            <a:r>
              <a:rPr lang="en-US" sz="2000" b="1" dirty="0" err="1"/>
              <a:t>jedinstvo</a:t>
            </a:r>
            <a:r>
              <a:rPr lang="en-US" sz="2000" b="1" dirty="0"/>
              <a:t>: </a:t>
            </a:r>
            <a:r>
              <a:rPr lang="en-US" sz="2000" b="1" dirty="0" err="1"/>
              <a:t>oponašajući</a:t>
            </a:r>
            <a:r>
              <a:rPr lang="en-US" sz="2000" b="1" dirty="0"/>
              <a:t> </a:t>
            </a:r>
            <a:r>
              <a:rPr lang="en-US" sz="2000" b="1" dirty="0" err="1"/>
              <a:t>primjer</a:t>
            </a:r>
            <a:r>
              <a:rPr lang="en-US" sz="2000" b="1" dirty="0"/>
              <a:t> </a:t>
            </a:r>
            <a:r>
              <a:rPr lang="en-US" sz="2000" b="1" dirty="0" err="1"/>
              <a:t>Isusa</a:t>
            </a:r>
            <a:r>
              <a:rPr lang="en-US" sz="2000" b="1" dirty="0"/>
              <a:t> Krista.</a:t>
            </a:r>
            <a:endParaRPr lang="en" sz="2000" b="1" dirty="0"/>
          </a:p>
        </p:txBody>
      </p:sp>
    </p:spTree>
    <p:extLst>
      <p:ext uri="{BB962C8B-B14F-4D97-AF65-F5344CB8AC3E}">
        <p14:creationId xmlns:p14="http://schemas.microsoft.com/office/powerpoint/2010/main" val="12288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ppt_x</p:attrName>
                                        </p:attrNameLst>
                                      </p:cBhvr>
                                      <p:tavLst>
                                        <p:tav tm="0">
                                          <p:val>
                                            <p:strVal val="#ppt_x-#ppt_w/2"/>
                                          </p:val>
                                        </p:tav>
                                        <p:tav tm="100000">
                                          <p:val>
                                            <p:strVal val="#ppt_x"/>
                                          </p:val>
                                        </p:tav>
                                      </p:tavLst>
                                    </p:anim>
                                    <p:anim calcmode="lin" valueType="num">
                                      <p:cBhvr>
                                        <p:cTn id="26" dur="500" fill="hold"/>
                                        <p:tgtEl>
                                          <p:spTgt spid="25"/>
                                        </p:tgtEl>
                                        <p:attrNameLst>
                                          <p:attrName>ppt_y</p:attrName>
                                        </p:attrNameLst>
                                      </p:cBhvr>
                                      <p:tavLst>
                                        <p:tav tm="0">
                                          <p:val>
                                            <p:strVal val="#ppt_y"/>
                                          </p:val>
                                        </p:tav>
                                        <p:tav tm="100000">
                                          <p:val>
                                            <p:strVal val="#ppt_y"/>
                                          </p:val>
                                        </p:tav>
                                      </p:tavLst>
                                    </p:anim>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ppt_w/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strVal val="#ppt_h"/>
                                          </p:val>
                                        </p:tav>
                                        <p:tav tm="100000">
                                          <p:val>
                                            <p:strVal val="#ppt_h"/>
                                          </p:val>
                                        </p:tav>
                                      </p:tavLst>
                                    </p:anim>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ppt_x</p:attrName>
                                        </p:attrNameLst>
                                      </p:cBhvr>
                                      <p:tavLst>
                                        <p:tav tm="0">
                                          <p:val>
                                            <p:strVal val="#ppt_x-#ppt_w/2"/>
                                          </p:val>
                                        </p:tav>
                                        <p:tav tm="100000">
                                          <p:val>
                                            <p:strVal val="#ppt_x"/>
                                          </p:val>
                                        </p:tav>
                                      </p:tavLst>
                                    </p:anim>
                                    <p:anim calcmode="lin" valueType="num">
                                      <p:cBhvr>
                                        <p:cTn id="62" dur="500" fill="hold"/>
                                        <p:tgtEl>
                                          <p:spTgt spid="22"/>
                                        </p:tgtEl>
                                        <p:attrNameLst>
                                          <p:attrName>ppt_y</p:attrName>
                                        </p:attrNameLst>
                                      </p:cBhvr>
                                      <p:tavLst>
                                        <p:tav tm="0">
                                          <p:val>
                                            <p:strVal val="#ppt_y"/>
                                          </p:val>
                                        </p:tav>
                                        <p:tav tm="100000">
                                          <p:val>
                                            <p:strVal val="#ppt_y"/>
                                          </p:val>
                                        </p:tav>
                                      </p:tavLst>
                                    </p:anim>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07C2070-DAF3-9B57-040B-76D83E74C947}"/>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25FB5D6E-F1B4-FF38-4CA4-5A848CEDD24A}"/>
              </a:ext>
            </a:extLst>
          </p:cNvPr>
          <p:cNvSpPr>
            <a:spLocks noGrp="1" noRot="1" noMove="1" noResize="1" noEditPoints="1" noAdjustHandles="1" noChangeArrowheads="1" noChangeShapeType="1"/>
          </p:cNvSpPr>
          <p:nvPr/>
        </p:nvSpPr>
        <p:spPr>
          <a:xfrm>
            <a:off x="0" y="0"/>
            <a:ext cx="12192000" cy="1176419"/>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CE4AFD7-78A1-958F-B0C4-3725F873911D}"/>
              </a:ext>
            </a:extLst>
          </p:cNvPr>
          <p:cNvSpPr txBox="1"/>
          <p:nvPr/>
        </p:nvSpPr>
        <p:spPr>
          <a:xfrm>
            <a:off x="0" y="0"/>
            <a:ext cx="8917858"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hr-HR" sz="4400" b="1">
                <a:ln/>
                <a:solidFill>
                  <a:schemeClr val="accent6"/>
                </a:solidFill>
              </a:rPr>
              <a:t>PODRIJETLO NEJEDINSTVA</a:t>
            </a:r>
            <a:endParaRPr lang="en" sz="4400" b="1" dirty="0">
              <a:ln/>
              <a:solidFill>
                <a:schemeClr val="accent6"/>
              </a:solidFill>
            </a:endParaRPr>
          </a:p>
        </p:txBody>
      </p:sp>
      <p:sp>
        <p:nvSpPr>
          <p:cNvPr id="5" name="CuadroTexto 4">
            <a:extLst>
              <a:ext uri="{FF2B5EF4-FFF2-40B4-BE49-F238E27FC236}">
                <a16:creationId xmlns:a16="http://schemas.microsoft.com/office/drawing/2014/main" id="{00BD2A5A-A65E-0015-02D3-52CC51E49A8C}"/>
              </a:ext>
            </a:extLst>
          </p:cNvPr>
          <p:cNvSpPr txBox="1"/>
          <p:nvPr/>
        </p:nvSpPr>
        <p:spPr>
          <a:xfrm>
            <a:off x="0" y="549138"/>
            <a:ext cx="8878957"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tx2"/>
                </a:solidFill>
                <a:latin typeface="Comic Sans MS" panose="030F0702030302020204" pitchFamily="66" charset="0"/>
              </a:rPr>
              <a:t>“</a:t>
            </a:r>
            <a:r>
              <a:rPr lang="sr-Latn-RS" b="1" dirty="0">
                <a:solidFill>
                  <a:schemeClr val="tx2"/>
                </a:solidFill>
                <a:latin typeface="Comic Sans MS" panose="030F0702030302020204" pitchFamily="66" charset="0"/>
              </a:rPr>
              <a:t>Jer se rdi Kristova djela našao blizu smrti, izlažuči se životnoj pogibli da nadoknadi što je još nedostajalo vašoj pomoći koju ste mi poslali.</a:t>
            </a:r>
            <a:r>
              <a:rPr lang="en" b="1" dirty="0">
                <a:solidFill>
                  <a:schemeClr val="tx2"/>
                </a:solidFill>
                <a:latin typeface="Comic Sans MS" panose="030F0702030302020204" pitchFamily="66" charset="0"/>
              </a:rPr>
              <a:t> </a:t>
            </a:r>
            <a:r>
              <a:rPr lang="en" sz="1400" b="1" dirty="0">
                <a:solidFill>
                  <a:schemeClr val="tx2"/>
                </a:solidFill>
                <a:latin typeface="Comic Sans MS" panose="030F0702030302020204" pitchFamily="66" charset="0"/>
              </a:rPr>
              <a:t>(</a:t>
            </a:r>
            <a:r>
              <a:rPr lang="sr-Latn-RS" sz="1400" b="1" dirty="0">
                <a:solidFill>
                  <a:schemeClr val="tx2"/>
                </a:solidFill>
                <a:latin typeface="Comic Sans MS" panose="030F0702030302020204" pitchFamily="66" charset="0"/>
              </a:rPr>
              <a:t>Filipljani</a:t>
            </a:r>
            <a:r>
              <a:rPr lang="en" sz="1400" b="1" dirty="0">
                <a:solidFill>
                  <a:schemeClr val="tx2"/>
                </a:solidFill>
                <a:latin typeface="Comic Sans MS" panose="030F0702030302020204" pitchFamily="66" charset="0"/>
              </a:rPr>
              <a:t>2</a:t>
            </a:r>
            <a:r>
              <a:rPr lang="sr-Latn-RS" sz="1400" b="1" dirty="0">
                <a:solidFill>
                  <a:schemeClr val="tx2"/>
                </a:solidFill>
                <a:latin typeface="Comic Sans MS" panose="030F0702030302020204" pitchFamily="66" charset="0"/>
              </a:rPr>
              <a:t>,</a:t>
            </a:r>
            <a:r>
              <a:rPr lang="en" sz="1400" b="1" dirty="0">
                <a:solidFill>
                  <a:schemeClr val="tx2"/>
                </a:solidFill>
                <a:latin typeface="Comic Sans MS" panose="030F0702030302020204" pitchFamily="66" charset="0"/>
              </a:rPr>
              <a:t>3a)</a:t>
            </a:r>
          </a:p>
        </p:txBody>
      </p:sp>
      <p:sp>
        <p:nvSpPr>
          <p:cNvPr id="6" name="CuadroTexto 5">
            <a:extLst>
              <a:ext uri="{FF2B5EF4-FFF2-40B4-BE49-F238E27FC236}">
                <a16:creationId xmlns:a16="http://schemas.microsoft.com/office/drawing/2014/main" id="{4144C246-DF8A-3014-1298-D3C594D77859}"/>
              </a:ext>
            </a:extLst>
          </p:cNvPr>
          <p:cNvSpPr txBox="1"/>
          <p:nvPr/>
        </p:nvSpPr>
        <p:spPr>
          <a:xfrm>
            <a:off x="238538" y="1179444"/>
            <a:ext cx="8679319" cy="1015663"/>
          </a:xfrm>
          <a:prstGeom prst="rect">
            <a:avLst/>
          </a:prstGeom>
          <a:noFill/>
        </p:spPr>
        <p:txBody>
          <a:bodyPr wrap="square" rtlCol="0">
            <a:spAutoFit/>
          </a:bodyPr>
          <a:lstStyle/>
          <a:p>
            <a:pPr>
              <a:spcBef>
                <a:spcPts val="600"/>
              </a:spcBef>
            </a:pPr>
            <a:r>
              <a:rPr lang="hr-HR" sz="2000" b="1"/>
              <a:t>Prije nego što stavi prst na bolno mjesto, ukazujući na razloge za nejedinstvo koje je uočeno među Filipljanima, koji su prvi savjeti koje im daje da postignu jedinstvo, dovršavajući svoju radost (Filip.2,1.2)?</a:t>
            </a:r>
            <a:endParaRPr lang="en" sz="2000" b="1" dirty="0"/>
          </a:p>
        </p:txBody>
      </p:sp>
      <p:graphicFrame>
        <p:nvGraphicFramePr>
          <p:cNvPr id="2" name="Diagrama 1">
            <a:extLst>
              <a:ext uri="{FF2B5EF4-FFF2-40B4-BE49-F238E27FC236}">
                <a16:creationId xmlns:a16="http://schemas.microsoft.com/office/drawing/2014/main" id="{395088D9-3C4B-97E4-B5E7-D65065EE7B76}"/>
              </a:ext>
            </a:extLst>
          </p:cNvPr>
          <p:cNvGraphicFramePr/>
          <p:nvPr>
            <p:extLst>
              <p:ext uri="{D42A27DB-BD31-4B8C-83A1-F6EECF244321}">
                <p14:modId xmlns:p14="http://schemas.microsoft.com/office/powerpoint/2010/main" val="3860276239"/>
              </p:ext>
            </p:extLst>
          </p:nvPr>
        </p:nvGraphicFramePr>
        <p:xfrm>
          <a:off x="157363" y="2151727"/>
          <a:ext cx="11915776" cy="2949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BFAA09C-1039-C3DE-0996-2902D1E4E1F8}"/>
              </a:ext>
            </a:extLst>
          </p:cNvPr>
          <p:cNvSpPr txBox="1"/>
          <p:nvPr/>
        </p:nvSpPr>
        <p:spPr>
          <a:xfrm>
            <a:off x="5031116" y="5120965"/>
            <a:ext cx="7087102" cy="707886"/>
          </a:xfrm>
          <a:prstGeom prst="rect">
            <a:avLst/>
          </a:prstGeom>
          <a:noFill/>
        </p:spPr>
        <p:txBody>
          <a:bodyPr wrap="square" rtlCol="0">
            <a:spAutoFit/>
          </a:bodyPr>
          <a:lstStyle/>
          <a:p>
            <a:pPr>
              <a:spcBef>
                <a:spcPts val="600"/>
              </a:spcBef>
            </a:pPr>
            <a:r>
              <a:rPr lang="hr-HR" sz="2000" b="1"/>
              <a:t>Sve su to mogli postići samo ako su ostavili po strani ono što ih je dijelilo: ponos i svađe (Filip. 2,3a).</a:t>
            </a:r>
            <a:endParaRPr lang="en" sz="2000" b="1" dirty="0"/>
          </a:p>
        </p:txBody>
      </p:sp>
      <p:pic>
        <p:nvPicPr>
          <p:cNvPr id="9" name="Imagen 8" descr="Un par de hombres sentados en una mesa&#10;&#10;El contenido generado por IA puede ser incorrecto.">
            <a:extLst>
              <a:ext uri="{FF2B5EF4-FFF2-40B4-BE49-F238E27FC236}">
                <a16:creationId xmlns:a16="http://schemas.microsoft.com/office/drawing/2014/main" id="{0E844140-E289-6130-8213-C6B9B88BC1D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210260" y="210737"/>
            <a:ext cx="2981739" cy="170367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1" name="Imagen 10" descr="Un grupo de personas posando para la cámara con un fondo de colores&#10;&#10;El contenido generado por IA puede ser incorrecto.">
            <a:extLst>
              <a:ext uri="{FF2B5EF4-FFF2-40B4-BE49-F238E27FC236}">
                <a16:creationId xmlns:a16="http://schemas.microsoft.com/office/drawing/2014/main" id="{87A22BE4-16AE-36CD-3318-879788A133B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827983" y="5304510"/>
            <a:ext cx="2003899" cy="1419726"/>
          </a:xfrm>
          <a:prstGeom prst="snip2DiagRect">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edificio, ventana, hombre, tabla&#10;&#10;El contenido generado por IA puede ser incorrecto.">
            <a:extLst>
              <a:ext uri="{FF2B5EF4-FFF2-40B4-BE49-F238E27FC236}">
                <a16:creationId xmlns:a16="http://schemas.microsoft.com/office/drawing/2014/main" id="{AA2EB843-583B-A00D-5D64-D836A71801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76224" y="5304510"/>
            <a:ext cx="2322597" cy="1419726"/>
          </a:xfrm>
          <a:prstGeom prst="snip2DiagRect">
            <a:avLst>
              <a:gd name="adj1" fmla="val 18699"/>
              <a:gd name="adj2" fmla="val 0"/>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0BFA1D6D-3192-8419-78CB-5FA79871DAE9}"/>
              </a:ext>
            </a:extLst>
          </p:cNvPr>
          <p:cNvSpPr txBox="1"/>
          <p:nvPr/>
        </p:nvSpPr>
        <p:spPr>
          <a:xfrm>
            <a:off x="5031115" y="5848427"/>
            <a:ext cx="7087101" cy="1015663"/>
          </a:xfrm>
          <a:prstGeom prst="rect">
            <a:avLst/>
          </a:prstGeom>
          <a:noFill/>
        </p:spPr>
        <p:txBody>
          <a:bodyPr wrap="square">
            <a:spAutoFit/>
          </a:bodyPr>
          <a:lstStyle/>
          <a:p>
            <a:pPr>
              <a:spcBef>
                <a:spcPts val="600"/>
              </a:spcBef>
            </a:pPr>
            <a:r>
              <a:rPr lang="hr-HR" sz="2000" b="1"/>
              <a:t>Oba ova problema bila su prisutna u Luciferovoj pobuni i spadaju među najozbiljnije probleme u odnosima (Gal. 5,26; Jakov 3,16 ).</a:t>
            </a:r>
            <a:endParaRPr lang="en" sz="2000" b="1" dirty="0"/>
          </a:p>
        </p:txBody>
      </p:sp>
    </p:spTree>
    <p:extLst>
      <p:ext uri="{BB962C8B-B14F-4D97-AF65-F5344CB8AC3E}">
        <p14:creationId xmlns:p14="http://schemas.microsoft.com/office/powerpoint/2010/main" val="216322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F345F0DC-739B-4912-85FD-798D40B447B8}"/>
                                            </p:graphicEl>
                                          </p:spTgt>
                                        </p:tgtEl>
                                        <p:attrNameLst>
                                          <p:attrName>style.visibility</p:attrName>
                                        </p:attrNameLst>
                                      </p:cBhvr>
                                      <p:to>
                                        <p:strVal val="visible"/>
                                      </p:to>
                                    </p:set>
                                    <p:anim calcmode="lin" valueType="num">
                                      <p:cBhvr>
                                        <p:cTn id="31" dur="500" fill="hold"/>
                                        <p:tgtEl>
                                          <p:spTgt spid="2">
                                            <p:graphicEl>
                                              <a:dgm id="{F345F0DC-739B-4912-85FD-798D40B447B8}"/>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F345F0DC-739B-4912-85FD-798D40B447B8}"/>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F345F0DC-739B-4912-85FD-798D40B447B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F1BFC727-A5C7-457B-B84C-ED1B5ACCB513}"/>
                                            </p:graphicEl>
                                          </p:spTgt>
                                        </p:tgtEl>
                                        <p:attrNameLst>
                                          <p:attrName>style.visibility</p:attrName>
                                        </p:attrNameLst>
                                      </p:cBhvr>
                                      <p:to>
                                        <p:strVal val="visible"/>
                                      </p:to>
                                    </p:set>
                                    <p:animEffect transition="in" filter="wipe(left)">
                                      <p:cBhvr>
                                        <p:cTn id="38" dur="500"/>
                                        <p:tgtEl>
                                          <p:spTgt spid="2">
                                            <p:graphicEl>
                                              <a:dgm id="{F1BFC727-A5C7-457B-B84C-ED1B5ACCB51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38A2E8CB-CFE4-465A-8900-6ABEE3E03BF6}"/>
                                            </p:graphicEl>
                                          </p:spTgt>
                                        </p:tgtEl>
                                        <p:attrNameLst>
                                          <p:attrName>style.visibility</p:attrName>
                                        </p:attrNameLst>
                                      </p:cBhvr>
                                      <p:to>
                                        <p:strVal val="visible"/>
                                      </p:to>
                                    </p:set>
                                    <p:anim calcmode="lin" valueType="num">
                                      <p:cBhvr>
                                        <p:cTn id="43" dur="500" fill="hold"/>
                                        <p:tgtEl>
                                          <p:spTgt spid="2">
                                            <p:graphicEl>
                                              <a:dgm id="{38A2E8CB-CFE4-465A-8900-6ABEE3E03BF6}"/>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38A2E8CB-CFE4-465A-8900-6ABEE3E03BF6}"/>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38A2E8CB-CFE4-465A-8900-6ABEE3E03BF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70AE16FB-1CA3-4D95-8532-67B1C21F24F5}"/>
                                            </p:graphicEl>
                                          </p:spTgt>
                                        </p:tgtEl>
                                        <p:attrNameLst>
                                          <p:attrName>style.visibility</p:attrName>
                                        </p:attrNameLst>
                                      </p:cBhvr>
                                      <p:to>
                                        <p:strVal val="visible"/>
                                      </p:to>
                                    </p:set>
                                    <p:animEffect transition="in" filter="wipe(left)">
                                      <p:cBhvr>
                                        <p:cTn id="50" dur="500"/>
                                        <p:tgtEl>
                                          <p:spTgt spid="2">
                                            <p:graphicEl>
                                              <a:dgm id="{70AE16FB-1CA3-4D95-8532-67B1C21F24F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225F09F4-9F2B-4BA9-BFC5-4949A0E5B0A4}"/>
                                            </p:graphicEl>
                                          </p:spTgt>
                                        </p:tgtEl>
                                        <p:attrNameLst>
                                          <p:attrName>style.visibility</p:attrName>
                                        </p:attrNameLst>
                                      </p:cBhvr>
                                      <p:to>
                                        <p:strVal val="visible"/>
                                      </p:to>
                                    </p:set>
                                    <p:anim calcmode="lin" valueType="num">
                                      <p:cBhvr>
                                        <p:cTn id="55" dur="500" fill="hold"/>
                                        <p:tgtEl>
                                          <p:spTgt spid="2">
                                            <p:graphicEl>
                                              <a:dgm id="{225F09F4-9F2B-4BA9-BFC5-4949A0E5B0A4}"/>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225F09F4-9F2B-4BA9-BFC5-4949A0E5B0A4}"/>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225F09F4-9F2B-4BA9-BFC5-4949A0E5B0A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graphicEl>
                                              <a:dgm id="{A07AF936-934C-43B9-9E11-CB036ADFDB92}"/>
                                            </p:graphicEl>
                                          </p:spTgt>
                                        </p:tgtEl>
                                        <p:attrNameLst>
                                          <p:attrName>style.visibility</p:attrName>
                                        </p:attrNameLst>
                                      </p:cBhvr>
                                      <p:to>
                                        <p:strVal val="visible"/>
                                      </p:to>
                                    </p:set>
                                    <p:animEffect transition="in" filter="wipe(left)">
                                      <p:cBhvr>
                                        <p:cTn id="62" dur="500"/>
                                        <p:tgtEl>
                                          <p:spTgt spid="2">
                                            <p:graphicEl>
                                              <a:dgm id="{A07AF936-934C-43B9-9E11-CB036ADFDB9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C254F32F-86CA-4E99-979B-AF9096E5D968}"/>
                                            </p:graphicEl>
                                          </p:spTgt>
                                        </p:tgtEl>
                                        <p:attrNameLst>
                                          <p:attrName>style.visibility</p:attrName>
                                        </p:attrNameLst>
                                      </p:cBhvr>
                                      <p:to>
                                        <p:strVal val="visible"/>
                                      </p:to>
                                    </p:set>
                                    <p:anim calcmode="lin" valueType="num">
                                      <p:cBhvr>
                                        <p:cTn id="67" dur="500" fill="hold"/>
                                        <p:tgtEl>
                                          <p:spTgt spid="2">
                                            <p:graphicEl>
                                              <a:dgm id="{C254F32F-86CA-4E99-979B-AF9096E5D968}"/>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C254F32F-86CA-4E99-979B-AF9096E5D968}"/>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C254F32F-86CA-4E99-979B-AF9096E5D968}"/>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graphicEl>
                                              <a:dgm id="{A95744FE-A75C-42EE-A600-0978F5810D02}"/>
                                            </p:graphicEl>
                                          </p:spTgt>
                                        </p:tgtEl>
                                        <p:attrNameLst>
                                          <p:attrName>style.visibility</p:attrName>
                                        </p:attrNameLst>
                                      </p:cBhvr>
                                      <p:to>
                                        <p:strVal val="visible"/>
                                      </p:to>
                                    </p:set>
                                    <p:animEffect transition="in" filter="wipe(left)">
                                      <p:cBhvr>
                                        <p:cTn id="74" dur="500"/>
                                        <p:tgtEl>
                                          <p:spTgt spid="2">
                                            <p:graphicEl>
                                              <a:dgm id="{A95744FE-A75C-42EE-A600-0978F5810D0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9F224E3E-D8F3-4E8C-94A2-5FFD1B0B6430}"/>
                                            </p:graphicEl>
                                          </p:spTgt>
                                        </p:tgtEl>
                                        <p:attrNameLst>
                                          <p:attrName>style.visibility</p:attrName>
                                        </p:attrNameLst>
                                      </p:cBhvr>
                                      <p:to>
                                        <p:strVal val="visible"/>
                                      </p:to>
                                    </p:set>
                                    <p:anim calcmode="lin" valueType="num">
                                      <p:cBhvr>
                                        <p:cTn id="79" dur="500" fill="hold"/>
                                        <p:tgtEl>
                                          <p:spTgt spid="2">
                                            <p:graphicEl>
                                              <a:dgm id="{9F224E3E-D8F3-4E8C-94A2-5FFD1B0B6430}"/>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F224E3E-D8F3-4E8C-94A2-5FFD1B0B6430}"/>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F224E3E-D8F3-4E8C-94A2-5FFD1B0B6430}"/>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E4276F12-D4D7-4759-9AAC-224505EC7F61}"/>
                                            </p:graphicEl>
                                          </p:spTgt>
                                        </p:tgtEl>
                                        <p:attrNameLst>
                                          <p:attrName>style.visibility</p:attrName>
                                        </p:attrNameLst>
                                      </p:cBhvr>
                                      <p:to>
                                        <p:strVal val="visible"/>
                                      </p:to>
                                    </p:set>
                                    <p:animEffect transition="in" filter="wipe(left)">
                                      <p:cBhvr>
                                        <p:cTn id="86" dur="500"/>
                                        <p:tgtEl>
                                          <p:spTgt spid="2">
                                            <p:graphicEl>
                                              <a:dgm id="{E4276F12-D4D7-4759-9AAC-224505EC7F61}"/>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D322E446-1E18-40C5-B54D-DBDC6663ED62}"/>
                                            </p:graphicEl>
                                          </p:spTgt>
                                        </p:tgtEl>
                                        <p:attrNameLst>
                                          <p:attrName>style.visibility</p:attrName>
                                        </p:attrNameLst>
                                      </p:cBhvr>
                                      <p:to>
                                        <p:strVal val="visible"/>
                                      </p:to>
                                    </p:set>
                                    <p:anim calcmode="lin" valueType="num">
                                      <p:cBhvr>
                                        <p:cTn id="91" dur="500" fill="hold"/>
                                        <p:tgtEl>
                                          <p:spTgt spid="2">
                                            <p:graphicEl>
                                              <a:dgm id="{D322E446-1E18-40C5-B54D-DBDC6663ED62}"/>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D322E446-1E18-40C5-B54D-DBDC6663ED62}"/>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D322E446-1E18-40C5-B54D-DBDC6663ED62}"/>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
                                            <p:graphicEl>
                                              <a:dgm id="{0F736E9E-DC0F-41A1-89FA-11AAAE29D790}"/>
                                            </p:graphicEl>
                                          </p:spTgt>
                                        </p:tgtEl>
                                        <p:attrNameLst>
                                          <p:attrName>style.visibility</p:attrName>
                                        </p:attrNameLst>
                                      </p:cBhvr>
                                      <p:to>
                                        <p:strVal val="visible"/>
                                      </p:to>
                                    </p:set>
                                    <p:animEffect transition="in" filter="wipe(left)">
                                      <p:cBhvr>
                                        <p:cTn id="98" dur="500"/>
                                        <p:tgtEl>
                                          <p:spTgt spid="2">
                                            <p:graphicEl>
                                              <a:dgm id="{0F736E9E-DC0F-41A1-89FA-11AAAE29D790}"/>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left)">
                                      <p:cBhvr>
                                        <p:cTn id="103" dur="500"/>
                                        <p:tgtEl>
                                          <p:spTgt spid="8"/>
                                        </p:tgtEl>
                                      </p:cBhvr>
                                    </p:animEffect>
                                  </p:childTnLst>
                                </p:cTn>
                              </p:par>
                            </p:childTnLst>
                          </p:cTn>
                        </p:par>
                      </p:childTnLst>
                    </p:cTn>
                  </p:par>
                  <p:par>
                    <p:cTn id="104" fill="hold">
                      <p:stCondLst>
                        <p:cond delay="indefinite"/>
                      </p:stCondLst>
                      <p:childTnLst>
                        <p:par>
                          <p:cTn id="105" fill="hold">
                            <p:stCondLst>
                              <p:cond delay="0"/>
                            </p:stCondLst>
                            <p:childTnLst>
                              <p:par>
                                <p:cTn id="106" presetID="18" presetClass="entr" presetSubtype="3"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strips(upRight)">
                                      <p:cBhvr>
                                        <p:cTn id="108" dur="500"/>
                                        <p:tgtEl>
                                          <p:spTgt spid="15"/>
                                        </p:tgtEl>
                                      </p:cBhvr>
                                    </p:animEffect>
                                  </p:childTnLst>
                                </p:cTn>
                              </p:par>
                              <p:par>
                                <p:cTn id="109" presetID="18" presetClass="entr" presetSubtype="9"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strips(upLeft)">
                                      <p:cBhvr>
                                        <p:cTn id="111" dur="500"/>
                                        <p:tgtEl>
                                          <p:spTgt spid="11"/>
                                        </p:tgtEl>
                                      </p:cBhvr>
                                    </p:animEffect>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wipe(left)">
                                      <p:cBhvr>
                                        <p:cTn id="1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l="-18000"/>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8615F84-0E57-6947-D374-82709A718BAD}"/>
              </a:ext>
            </a:extLst>
          </p:cNvPr>
          <p:cNvSpPr>
            <a:spLocks noGrp="1" noRot="1" noMove="1" noResize="1" noEditPoints="1" noAdjustHandles="1" noChangeArrowheads="1" noChangeShapeType="1"/>
          </p:cNvSpPr>
          <p:nvPr/>
        </p:nvSpPr>
        <p:spPr>
          <a:xfrm>
            <a:off x="0" y="0"/>
            <a:ext cx="12191998" cy="1359620"/>
          </a:xfrm>
          <a:prstGeom prst="rect">
            <a:avLst/>
          </a:prstGeom>
          <a:ln>
            <a:no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2EE94E8-AE12-DA84-F720-DDDF2C1876B7}"/>
              </a:ext>
            </a:extLst>
          </p:cNvPr>
          <p:cNvSpPr txBox="1"/>
          <p:nvPr/>
        </p:nvSpPr>
        <p:spPr>
          <a:xfrm>
            <a:off x="0" y="0"/>
            <a:ext cx="12192000" cy="769441"/>
          </a:xfrm>
          <a:prstGeom prst="rect">
            <a:avLst/>
          </a:prstGeom>
          <a:noFill/>
        </p:spPr>
        <p:txBody>
          <a:bodyPr wrap="square">
            <a:spAutoFit/>
          </a:bodyPr>
          <a:lstStyle/>
          <a:p>
            <a:pPr algn="ctr"/>
            <a:r>
              <a:rPr lang="hr-HR" sz="4400" b="1" spc="300">
                <a:ln w="6600">
                  <a:solidFill>
                    <a:srgbClr val="10A499"/>
                  </a:solidFill>
                  <a:prstDash val="solid"/>
                </a:ln>
                <a:solidFill>
                  <a:srgbClr val="96F5EE"/>
                </a:solidFill>
                <a:effectLst>
                  <a:outerShdw dist="38100" dir="2700000" algn="tl" rotWithShape="0">
                    <a:schemeClr val="accent2"/>
                  </a:outerShdw>
                </a:effectLst>
              </a:rPr>
              <a:t>JEDINSTVO KROZ PONIZNOST</a:t>
            </a:r>
            <a:endParaRPr lang="en" sz="4400" b="1" spc="300" dirty="0">
              <a:ln w="6600">
                <a:solidFill>
                  <a:srgbClr val="10A499"/>
                </a:solidFill>
                <a:prstDash val="solid"/>
              </a:ln>
              <a:solidFill>
                <a:srgbClr val="96F5EE"/>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7D4AD1C3-A476-05FF-9AA9-3D2A84DBCD28}"/>
              </a:ext>
            </a:extLst>
          </p:cNvPr>
          <p:cNvSpPr txBox="1"/>
          <p:nvPr/>
        </p:nvSpPr>
        <p:spPr>
          <a:xfrm>
            <a:off x="0" y="704373"/>
            <a:ext cx="12191999" cy="646331"/>
          </a:xfrm>
          <a:prstGeom prst="rect">
            <a:avLst/>
          </a:prstGeom>
          <a:noFill/>
        </p:spPr>
        <p:txBody>
          <a:bodyPr wrap="square">
            <a:spAutoFit/>
          </a:bodyPr>
          <a:lstStyle/>
          <a:p>
            <a:pPr algn="ctr"/>
            <a:r>
              <a:rPr lang="en"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hr-HR"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U poniznosti smatrajte jedaan drugoga večim od sebe,! Ne gledajte pojedini samo na svoju vlastitu korist nego i na korist drugih!</a:t>
            </a:r>
            <a:r>
              <a:rPr lang="en"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hr-HR"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1400"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Filipljaanima</a:t>
            </a:r>
            <a:r>
              <a:rPr lang="en" sz="1400"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2</a:t>
            </a:r>
            <a:r>
              <a:rPr lang="sr-Latn-RS" sz="1400"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3b-4</a:t>
            </a:r>
            <a:r>
              <a:rPr lang="en"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1918E446-1AF4-E452-53CB-E1C7BB29D13B}"/>
              </a:ext>
            </a:extLst>
          </p:cNvPr>
          <p:cNvSpPr txBox="1"/>
          <p:nvPr/>
        </p:nvSpPr>
        <p:spPr>
          <a:xfrm>
            <a:off x="3805943" y="1473814"/>
            <a:ext cx="8386057" cy="1015663"/>
          </a:xfrm>
          <a:prstGeom prst="rect">
            <a:avLst/>
          </a:prstGeom>
          <a:noFill/>
        </p:spPr>
        <p:txBody>
          <a:bodyPr wrap="square" rtlCol="0">
            <a:spAutoFit/>
          </a:bodyPr>
          <a:lstStyle/>
          <a:p>
            <a:pPr>
              <a:spcBef>
                <a:spcPts val="600"/>
              </a:spcBef>
            </a:pPr>
            <a:r>
              <a:rPr lang="hr-HR" sz="2000" b="1"/>
              <a:t>Formula jedinstva koju Pavao predlaže nije nešto vanjsko, već unutarnji stav: poniznost. Osim što je to bila karakteristična osobina Isusa,i Pavao je poticao je svoje slušatelje na poniznost (Mt 11,29; 18,4; 23,12).</a:t>
            </a:r>
            <a:endParaRPr lang="en" sz="2000" b="1" dirty="0"/>
          </a:p>
        </p:txBody>
      </p:sp>
      <p:pic>
        <p:nvPicPr>
          <p:cNvPr id="4" name="Imagen 3" descr="Un grupo de personas de pie&#10;&#10;El contenido generado por IA puede ser incorrecto.">
            <a:extLst>
              <a:ext uri="{FF2B5EF4-FFF2-40B4-BE49-F238E27FC236}">
                <a16:creationId xmlns:a16="http://schemas.microsoft.com/office/drawing/2014/main" id="{622C7849-6BC4-D806-A297-61A503F920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215940" y="1517851"/>
            <a:ext cx="3491681" cy="2149580"/>
          </a:xfrm>
          <a:prstGeom prst="roundRect">
            <a:avLst>
              <a:gd name="adj" fmla="val 111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persona con el cabello largo&#10;&#10;El contenido generado por IA puede ser incorrecto.">
            <a:extLst>
              <a:ext uri="{FF2B5EF4-FFF2-40B4-BE49-F238E27FC236}">
                <a16:creationId xmlns:a16="http://schemas.microsoft.com/office/drawing/2014/main" id="{6421966D-B6E4-6562-26B1-BDB64FC2314B}"/>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215940" y="3852949"/>
            <a:ext cx="3491681" cy="2226007"/>
          </a:xfrm>
          <a:prstGeom prst="roundRect">
            <a:avLst>
              <a:gd name="adj" fmla="val 11111"/>
            </a:avLst>
          </a:prstGeom>
          <a:ln w="190500" cap="rnd">
            <a:solidFill>
              <a:schemeClr val="bg2">
                <a:lumMod val="9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Imagen 10" descr="Un grupo de personas sentadas en el suelo&#10;&#10;El contenido generado por IA puede ser incorrecto.">
            <a:extLst>
              <a:ext uri="{FF2B5EF4-FFF2-40B4-BE49-F238E27FC236}">
                <a16:creationId xmlns:a16="http://schemas.microsoft.com/office/drawing/2014/main" id="{C6117BF7-5C5A-1A80-78A0-59154AB3597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01316" y="2515069"/>
            <a:ext cx="2718004" cy="3934912"/>
          </a:xfrm>
          <a:prstGeom prst="roundRect">
            <a:avLst>
              <a:gd name="adj" fmla="val 4167"/>
            </a:avLst>
          </a:prstGeom>
          <a:solidFill>
            <a:srgbClr val="FFFFFF"/>
          </a:solidFill>
          <a:ln w="76200" cap="sq">
            <a:solidFill>
              <a:schemeClr val="tx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CuadroTexto 12">
            <a:extLst>
              <a:ext uri="{FF2B5EF4-FFF2-40B4-BE49-F238E27FC236}">
                <a16:creationId xmlns:a16="http://schemas.microsoft.com/office/drawing/2014/main" id="{80B43295-984C-CDD6-9523-6DA90EBFA6FA}"/>
              </a:ext>
            </a:extLst>
          </p:cNvPr>
          <p:cNvSpPr txBox="1"/>
          <p:nvPr/>
        </p:nvSpPr>
        <p:spPr>
          <a:xfrm>
            <a:off x="3803374" y="2663686"/>
            <a:ext cx="5468443" cy="1617963"/>
          </a:xfrm>
          <a:prstGeom prst="rect">
            <a:avLst/>
          </a:prstGeom>
          <a:noFill/>
        </p:spPr>
        <p:txBody>
          <a:bodyPr wrap="square">
            <a:spAutoFit/>
          </a:bodyPr>
          <a:lstStyle/>
          <a:p>
            <a:pPr>
              <a:spcBef>
                <a:spcPts val="600"/>
              </a:spcBef>
            </a:pPr>
            <a:r>
              <a:rPr lang="hr-HR" sz="2000" b="1"/>
              <a:t>Da bismo postigli tu poniznost, Pavao predla- že da druge smatramo važnijima od sebe    (Filip. 2,3). Ali zar nismo svi jednaki pred Bogom? Zar ne bi trebala postojati jednakost da bi se postiglo jedinstvo?</a:t>
            </a:r>
            <a:endParaRPr lang="en" sz="2000" b="1" dirty="0"/>
          </a:p>
        </p:txBody>
      </p:sp>
      <p:sp>
        <p:nvSpPr>
          <p:cNvPr id="15" name="CuadroTexto 14">
            <a:extLst>
              <a:ext uri="{FF2B5EF4-FFF2-40B4-BE49-F238E27FC236}">
                <a16:creationId xmlns:a16="http://schemas.microsoft.com/office/drawing/2014/main" id="{8AB7D662-A7DB-042A-FF5A-FE4B06840749}"/>
              </a:ext>
            </a:extLst>
          </p:cNvPr>
          <p:cNvSpPr txBox="1"/>
          <p:nvPr/>
        </p:nvSpPr>
        <p:spPr>
          <a:xfrm>
            <a:off x="146176" y="6150114"/>
            <a:ext cx="9128636" cy="707886"/>
          </a:xfrm>
          <a:prstGeom prst="rect">
            <a:avLst/>
          </a:prstGeom>
          <a:noFill/>
        </p:spPr>
        <p:txBody>
          <a:bodyPr wrap="square">
            <a:spAutoFit/>
          </a:bodyPr>
          <a:lstStyle/>
          <a:p>
            <a:pPr>
              <a:spcBef>
                <a:spcPts val="600"/>
              </a:spcBef>
            </a:pPr>
            <a:r>
              <a:rPr lang="en-US" sz="2000" b="1" dirty="0"/>
              <a:t>Da </a:t>
            </a:r>
            <a:r>
              <a:rPr lang="en-US" sz="2000" b="1" dirty="0" err="1"/>
              <a:t>bismo</a:t>
            </a:r>
            <a:r>
              <a:rPr lang="en-US" sz="2000" b="1" dirty="0"/>
              <a:t> </a:t>
            </a:r>
            <a:r>
              <a:rPr lang="en-US" sz="2000" b="1" dirty="0" err="1"/>
              <a:t>mogli</a:t>
            </a:r>
            <a:r>
              <a:rPr lang="en-US" sz="2000" b="1" dirty="0"/>
              <a:t> </a:t>
            </a:r>
            <a:r>
              <a:rPr lang="en-US" sz="2000" b="1" dirty="0" err="1"/>
              <a:t>pomoći</a:t>
            </a:r>
            <a:r>
              <a:rPr lang="en-US" sz="2000" b="1" dirty="0"/>
              <a:t> </a:t>
            </a:r>
            <a:r>
              <a:rPr lang="en-US" sz="2000" b="1" dirty="0" err="1"/>
              <a:t>drugima</a:t>
            </a:r>
            <a:r>
              <a:rPr lang="en-US" sz="2000" b="1" dirty="0"/>
              <a:t>, </a:t>
            </a:r>
            <a:r>
              <a:rPr lang="en-US" sz="2000" b="1" dirty="0" err="1"/>
              <a:t>moramo</a:t>
            </a:r>
            <a:r>
              <a:rPr lang="en-US" sz="2000" b="1" dirty="0"/>
              <a:t> </a:t>
            </a:r>
            <a:r>
              <a:rPr lang="en-US" sz="2000" b="1" dirty="0" err="1"/>
              <a:t>naučiti</a:t>
            </a:r>
            <a:r>
              <a:rPr lang="en-US" sz="2000" b="1" dirty="0"/>
              <a:t> </a:t>
            </a:r>
            <a:r>
              <a:rPr lang="en-US" sz="2000" b="1" dirty="0" err="1"/>
              <a:t>slušati</a:t>
            </a:r>
            <a:r>
              <a:rPr lang="en-US" sz="2000" b="1" dirty="0"/>
              <a:t> </a:t>
            </a:r>
            <a:r>
              <a:rPr lang="en-US" sz="2000" b="1" dirty="0" err="1"/>
              <a:t>ih</a:t>
            </a:r>
            <a:r>
              <a:rPr lang="en-US" sz="2000" b="1" dirty="0"/>
              <a:t> </a:t>
            </a:r>
            <a:r>
              <a:rPr lang="en-US" sz="2000" b="1" dirty="0" err="1"/>
              <a:t>i</a:t>
            </a:r>
            <a:r>
              <a:rPr lang="en-US" sz="2000" b="1" dirty="0"/>
              <a:t> </a:t>
            </a:r>
            <a:r>
              <a:rPr lang="en-US" sz="2000" b="1" dirty="0" err="1"/>
              <a:t>razumjeti</a:t>
            </a:r>
            <a:r>
              <a:rPr lang="en-US" sz="2000" b="1" dirty="0"/>
              <a:t> </a:t>
            </a:r>
            <a:r>
              <a:rPr lang="en-US" sz="2000" b="1" dirty="0" err="1"/>
              <a:t>njihov</a:t>
            </a:r>
            <a:r>
              <a:rPr lang="en-US" sz="2000" b="1" dirty="0"/>
              <a:t> </a:t>
            </a:r>
            <a:r>
              <a:rPr lang="en-US" sz="2000" b="1" dirty="0" err="1"/>
              <a:t>pogled</a:t>
            </a:r>
            <a:r>
              <a:rPr lang="en-US" sz="2000" b="1" dirty="0"/>
              <a:t> </a:t>
            </a:r>
            <a:r>
              <a:rPr lang="en-US" sz="2000" b="1" dirty="0" err="1"/>
              <a:t>na</a:t>
            </a:r>
            <a:r>
              <a:rPr lang="en-US" sz="2000" b="1" dirty="0"/>
              <a:t> </a:t>
            </a:r>
            <a:r>
              <a:rPr lang="en-US" sz="2000" b="1" dirty="0" err="1"/>
              <a:t>stvari</a:t>
            </a:r>
            <a:r>
              <a:rPr lang="en-US" sz="2000" b="1" dirty="0"/>
              <a:t>. </a:t>
            </a:r>
            <a:r>
              <a:rPr lang="en-US" sz="2000" b="1" dirty="0" err="1"/>
              <a:t>Sve</a:t>
            </a:r>
            <a:r>
              <a:rPr lang="en-US" sz="2000" b="1" dirty="0"/>
              <a:t> je to </a:t>
            </a:r>
            <a:r>
              <a:rPr lang="en-US" sz="2000" b="1" dirty="0" err="1"/>
              <a:t>nedvojbeno</a:t>
            </a:r>
            <a:r>
              <a:rPr lang="en-US" sz="2000" b="1" dirty="0"/>
              <a:t> </a:t>
            </a:r>
            <a:r>
              <a:rPr lang="en-US" sz="2000" b="1" dirty="0" err="1"/>
              <a:t>djelo</a:t>
            </a:r>
            <a:r>
              <a:rPr lang="en-US" sz="2000" b="1" dirty="0"/>
              <a:t> Duha </a:t>
            </a:r>
            <a:r>
              <a:rPr lang="en-US" sz="2000" b="1" dirty="0" err="1"/>
              <a:t>Svetoga</a:t>
            </a:r>
            <a:r>
              <a:rPr lang="en-US" sz="2000" b="1" dirty="0"/>
              <a:t>.</a:t>
            </a:r>
            <a:endParaRPr lang="en" sz="2000" b="1" dirty="0"/>
          </a:p>
        </p:txBody>
      </p:sp>
      <p:sp>
        <p:nvSpPr>
          <p:cNvPr id="17" name="CuadroTexto 16">
            <a:extLst>
              <a:ext uri="{FF2B5EF4-FFF2-40B4-BE49-F238E27FC236}">
                <a16:creationId xmlns:a16="http://schemas.microsoft.com/office/drawing/2014/main" id="{E0D369CF-957B-06DF-AE66-607E6E9AD2AE}"/>
              </a:ext>
            </a:extLst>
          </p:cNvPr>
          <p:cNvSpPr txBox="1"/>
          <p:nvPr/>
        </p:nvSpPr>
        <p:spPr>
          <a:xfrm>
            <a:off x="3805941" y="4382285"/>
            <a:ext cx="5465876" cy="1631216"/>
          </a:xfrm>
          <a:prstGeom prst="rect">
            <a:avLst/>
          </a:prstGeom>
          <a:noFill/>
        </p:spPr>
        <p:txBody>
          <a:bodyPr wrap="square">
            <a:spAutoFit/>
          </a:bodyPr>
          <a:lstStyle/>
          <a:p>
            <a:pPr>
              <a:spcBef>
                <a:spcPts val="600"/>
              </a:spcBef>
            </a:pPr>
            <a:r>
              <a:rPr lang="hr-HR" sz="2000" b="1"/>
              <a:t>Pavao ne kaže da smo inferiorni u odnosu na druge, već da bismo se trebali smatrati takvima. Kao što sluga traži dobro svog gospodara, trebali bismo tražiti dobro onih koje smatramo superiornima od sebe (Fil 2,4</a:t>
            </a:r>
            <a:endParaRPr lang="en" sz="2000" b="1" dirty="0"/>
          </a:p>
        </p:txBody>
      </p:sp>
    </p:spTree>
    <p:extLst>
      <p:ext uri="{BB962C8B-B14F-4D97-AF65-F5344CB8AC3E}">
        <p14:creationId xmlns:p14="http://schemas.microsoft.com/office/powerpoint/2010/main" val="8414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4)">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12"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BC0E70A6-0310-09AA-DCE4-CE5C6C0765B0}"/>
              </a:ext>
            </a:extLst>
          </p:cNvPr>
          <p:cNvSpPr>
            <a:spLocks noGrp="1" noRot="1" noMove="1" noResize="1" noEditPoints="1" noAdjustHandles="1" noChangeArrowheads="1" noChangeShapeType="1"/>
          </p:cNvSpPr>
          <p:nvPr/>
        </p:nvSpPr>
        <p:spPr>
          <a:xfrm>
            <a:off x="0" y="0"/>
            <a:ext cx="12192000" cy="1178130"/>
          </a:xfrm>
          <a:prstGeom prst="rect">
            <a:avLst/>
          </a:prstGeom>
          <a:gradFill>
            <a:gsLst>
              <a:gs pos="0">
                <a:srgbClr val="00A8A4"/>
              </a:gs>
              <a:gs pos="50000">
                <a:schemeClr val="tx2"/>
              </a:gs>
              <a:gs pos="100000">
                <a:schemeClr val="tx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C806A6B-EE36-4289-3229-55A68171E532}"/>
              </a:ext>
            </a:extLst>
          </p:cNvPr>
          <p:cNvSpPr txBox="1"/>
          <p:nvPr/>
        </p:nvSpPr>
        <p:spPr>
          <a:xfrm>
            <a:off x="0" y="0"/>
            <a:ext cx="8721213"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RAZMIŠLJATI KAO ISUS</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C0AFC944-9230-B472-043E-C415ED2FEF1C}"/>
              </a:ext>
            </a:extLst>
          </p:cNvPr>
          <p:cNvSpPr txBox="1"/>
          <p:nvPr/>
        </p:nvSpPr>
        <p:spPr>
          <a:xfrm>
            <a:off x="153847" y="593355"/>
            <a:ext cx="8419881" cy="584775"/>
          </a:xfrm>
          <a:prstGeom prst="rect">
            <a:avLst/>
          </a:prstGeom>
          <a:noFill/>
        </p:spPr>
        <p:txBody>
          <a:bodyPr wrap="square">
            <a:spAutoFit/>
          </a:bodyPr>
          <a:lstStyle/>
          <a:p>
            <a:pPr algn="ctr"/>
            <a:r>
              <a:rPr lang="en"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Te</a:t>
            </a:r>
            <a:r>
              <a:rPr lang="hr-BA"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žite među sobom za onim za čim treba da težite u Kristu Isusu.</a:t>
            </a:r>
            <a:r>
              <a:rPr lang="en"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(Filipljanima 2,5)</a:t>
            </a:r>
          </a:p>
        </p:txBody>
      </p:sp>
      <p:sp>
        <p:nvSpPr>
          <p:cNvPr id="6" name="CuadroTexto 5">
            <a:extLst>
              <a:ext uri="{FF2B5EF4-FFF2-40B4-BE49-F238E27FC236}">
                <a16:creationId xmlns:a16="http://schemas.microsoft.com/office/drawing/2014/main" id="{23B6E713-9F14-5F16-9D53-40462A2C661D}"/>
              </a:ext>
            </a:extLst>
          </p:cNvPr>
          <p:cNvSpPr txBox="1"/>
          <p:nvPr/>
        </p:nvSpPr>
        <p:spPr>
          <a:xfrm>
            <a:off x="153847" y="1315773"/>
            <a:ext cx="8567365" cy="1323439"/>
          </a:xfrm>
          <a:prstGeom prst="rect">
            <a:avLst/>
          </a:prstGeom>
          <a:noFill/>
        </p:spPr>
        <p:txBody>
          <a:bodyPr wrap="square" rtlCol="0">
            <a:spAutoFit/>
          </a:bodyPr>
          <a:lstStyle/>
          <a:p>
            <a:pPr>
              <a:spcBef>
                <a:spcPts val="600"/>
              </a:spcBef>
            </a:pPr>
            <a:r>
              <a:rPr lang="en-US" sz="2000" b="1" dirty="0"/>
              <a:t>Kako se </a:t>
            </a:r>
            <a:r>
              <a:rPr lang="en-US" sz="2000" b="1" dirty="0" err="1"/>
              <a:t>oblikuju</a:t>
            </a:r>
            <a:r>
              <a:rPr lang="en-US" sz="2000" b="1" dirty="0"/>
              <a:t> </a:t>
            </a:r>
            <a:r>
              <a:rPr lang="en-US" sz="2000" b="1" dirty="0" err="1"/>
              <a:t>naše</a:t>
            </a:r>
            <a:r>
              <a:rPr lang="en-US" sz="2000" b="1" dirty="0"/>
              <a:t> </a:t>
            </a:r>
            <a:r>
              <a:rPr lang="en-US" sz="2000" b="1" dirty="0" err="1"/>
              <a:t>misli</a:t>
            </a:r>
            <a:r>
              <a:rPr lang="en-US" sz="2000" b="1" dirty="0"/>
              <a:t>? </a:t>
            </a:r>
            <a:r>
              <a:rPr lang="en-US" sz="2000" b="1" dirty="0" err="1"/>
              <a:t>Kroz</a:t>
            </a:r>
            <a:r>
              <a:rPr lang="en-US" sz="2000" b="1" dirty="0"/>
              <a:t> "</a:t>
            </a:r>
            <a:r>
              <a:rPr lang="en-US" sz="2000" b="1" dirty="0" err="1"/>
              <a:t>puteve</a:t>
            </a:r>
            <a:r>
              <a:rPr lang="en-US" sz="2000" b="1" dirty="0"/>
              <a:t> </a:t>
            </a:r>
            <a:r>
              <a:rPr lang="en-US" sz="2000" b="1" dirty="0" err="1"/>
              <a:t>duše</a:t>
            </a:r>
            <a:r>
              <a:rPr lang="en-US" sz="2000" b="1" dirty="0"/>
              <a:t>", </a:t>
            </a:r>
            <a:r>
              <a:rPr lang="en-US" sz="2000" b="1" dirty="0" err="1"/>
              <a:t>odnosno</a:t>
            </a:r>
            <a:r>
              <a:rPr lang="en-US" sz="2000" b="1" dirty="0"/>
              <a:t> </a:t>
            </a:r>
            <a:r>
              <a:rPr lang="en-US" sz="2000" b="1" dirty="0" err="1"/>
              <a:t>naša</a:t>
            </a:r>
            <a:r>
              <a:rPr lang="en-US" sz="2000" b="1" dirty="0"/>
              <a:t> </a:t>
            </a:r>
            <a:r>
              <a:rPr lang="en-US" sz="2000" b="1" dirty="0" err="1"/>
              <a:t>osjetila</a:t>
            </a:r>
            <a:r>
              <a:rPr lang="en-US" sz="2000" b="1" dirty="0"/>
              <a:t>. </a:t>
            </a:r>
            <a:r>
              <a:rPr lang="en-US" sz="2000" b="1" dirty="0" err="1"/>
              <a:t>Sve</a:t>
            </a:r>
            <a:r>
              <a:rPr lang="en-US" sz="2000" b="1" dirty="0"/>
              <a:t> </a:t>
            </a:r>
            <a:r>
              <a:rPr lang="en-US" sz="2000" b="1" dirty="0" err="1"/>
              <a:t>što</a:t>
            </a:r>
            <a:r>
              <a:rPr lang="en-US" sz="2000" b="1" dirty="0"/>
              <a:t> </a:t>
            </a:r>
            <a:r>
              <a:rPr lang="en-US" sz="2000" b="1" dirty="0" err="1"/>
              <a:t>čitamo</a:t>
            </a:r>
            <a:r>
              <a:rPr lang="en-US" sz="2000" b="1" dirty="0"/>
              <a:t>, </a:t>
            </a:r>
            <a:r>
              <a:rPr lang="en-US" sz="2000" b="1" dirty="0" err="1"/>
              <a:t>vidimo</a:t>
            </a:r>
            <a:r>
              <a:rPr lang="en-US" sz="2000" b="1" dirty="0"/>
              <a:t> </a:t>
            </a:r>
            <a:r>
              <a:rPr lang="en-US" sz="2000" b="1" dirty="0" err="1"/>
              <a:t>ili</a:t>
            </a:r>
            <a:r>
              <a:rPr lang="en-US" sz="2000" b="1" dirty="0"/>
              <a:t> </a:t>
            </a:r>
            <a:r>
              <a:rPr lang="en-US" sz="2000" b="1" dirty="0" err="1"/>
              <a:t>čujemo</a:t>
            </a:r>
            <a:r>
              <a:rPr lang="en-US" sz="2000" b="1" dirty="0"/>
              <a:t> </a:t>
            </a:r>
            <a:r>
              <a:rPr lang="en-US" sz="2000" b="1" dirty="0" err="1"/>
              <a:t>na</a:t>
            </a:r>
            <a:r>
              <a:rPr lang="en-US" sz="2000" b="1" dirty="0"/>
              <a:t> </a:t>
            </a:r>
            <a:r>
              <a:rPr lang="en-US" sz="2000" b="1" dirty="0" err="1"/>
              <a:t>neki</a:t>
            </a:r>
            <a:r>
              <a:rPr lang="en-US" sz="2000" b="1" dirty="0"/>
              <a:t> </a:t>
            </a:r>
            <a:r>
              <a:rPr lang="en-US" sz="2000" b="1" dirty="0" err="1"/>
              <a:t>način</a:t>
            </a:r>
            <a:r>
              <a:rPr lang="en-US" sz="2000" b="1" dirty="0"/>
              <a:t> </a:t>
            </a:r>
            <a:r>
              <a:rPr lang="en-US" sz="2000" b="1" dirty="0" err="1"/>
              <a:t>oblikuje</a:t>
            </a:r>
            <a:r>
              <a:rPr lang="en-US" sz="2000" b="1" dirty="0"/>
              <a:t> </a:t>
            </a:r>
            <a:r>
              <a:rPr lang="en-US" sz="2000" b="1" dirty="0" err="1"/>
              <a:t>nas</a:t>
            </a:r>
            <a:r>
              <a:rPr lang="en-US" sz="2000" b="1" dirty="0"/>
              <a:t>. I, </a:t>
            </a:r>
            <a:r>
              <a:rPr lang="en-US" sz="2000" b="1" dirty="0" err="1"/>
              <a:t>naravno</a:t>
            </a:r>
            <a:r>
              <a:rPr lang="en-US" sz="2000" b="1" dirty="0"/>
              <a:t>, </a:t>
            </a:r>
            <a:r>
              <a:rPr lang="en-US" sz="2000" b="1" dirty="0" err="1"/>
              <a:t>Sotona</a:t>
            </a:r>
            <a:r>
              <a:rPr lang="en-US" sz="2000" b="1" dirty="0"/>
              <a:t> </a:t>
            </a:r>
            <a:r>
              <a:rPr lang="en-US" sz="2000" b="1" dirty="0" err="1"/>
              <a:t>bombardira</a:t>
            </a:r>
            <a:r>
              <a:rPr lang="en-US" sz="2000" b="1" dirty="0"/>
              <a:t> </a:t>
            </a:r>
            <a:r>
              <a:rPr lang="en-US" sz="2000" b="1" dirty="0" err="1"/>
              <a:t>naša</a:t>
            </a:r>
            <a:r>
              <a:rPr lang="en-US" sz="2000" b="1" dirty="0"/>
              <a:t> </a:t>
            </a:r>
            <a:r>
              <a:rPr lang="en-US" sz="2000" b="1" dirty="0" err="1"/>
              <a:t>osjetila</a:t>
            </a:r>
            <a:r>
              <a:rPr lang="en-US" sz="2000" b="1" dirty="0"/>
              <a:t> </a:t>
            </a:r>
            <a:r>
              <a:rPr lang="en-US" sz="2000" b="1" dirty="0" err="1"/>
              <a:t>kako</a:t>
            </a:r>
            <a:r>
              <a:rPr lang="en-US" sz="2000" b="1" dirty="0"/>
              <a:t> bi </a:t>
            </a:r>
            <a:r>
              <a:rPr lang="en-US" sz="2000" b="1" dirty="0" err="1"/>
              <a:t>oblikovao</a:t>
            </a:r>
            <a:r>
              <a:rPr lang="en-US" sz="2000" b="1" dirty="0"/>
              <a:t> </a:t>
            </a:r>
            <a:r>
              <a:rPr lang="en-US" sz="2000" b="1" dirty="0" err="1"/>
              <a:t>naš</a:t>
            </a:r>
            <a:r>
              <a:rPr lang="en-US" sz="2000" b="1" dirty="0"/>
              <a:t> um </a:t>
            </a:r>
            <a:r>
              <a:rPr lang="en-US" sz="2000" b="1" dirty="0" err="1"/>
              <a:t>prema</a:t>
            </a:r>
            <a:r>
              <a:rPr lang="en-US" sz="2000" b="1" dirty="0"/>
              <a:t> </a:t>
            </a:r>
            <a:r>
              <a:rPr lang="en-US" sz="2000" b="1" dirty="0" err="1"/>
              <a:t>svom</a:t>
            </a:r>
            <a:r>
              <a:rPr lang="en-US" sz="2000" b="1" dirty="0"/>
              <a:t> </a:t>
            </a:r>
            <a:r>
              <a:rPr lang="en-US" sz="2000" b="1" dirty="0" err="1"/>
              <a:t>načinu</a:t>
            </a:r>
            <a:r>
              <a:rPr lang="en-US" sz="2000" b="1" dirty="0"/>
              <a:t> </a:t>
            </a:r>
            <a:r>
              <a:rPr lang="en-US" sz="2000" b="1" dirty="0" err="1"/>
              <a:t>razmišljanja</a:t>
            </a:r>
            <a:r>
              <a:rPr lang="en-US" sz="2000" b="1" dirty="0"/>
              <a:t>.</a:t>
            </a:r>
            <a:endParaRPr lang="en" sz="2000" b="1" dirty="0"/>
          </a:p>
        </p:txBody>
      </p:sp>
      <p:pic>
        <p:nvPicPr>
          <p:cNvPr id="4" name="Imagen 3" descr="Imagen que contiene hombre&#10;&#10;El contenido generado por IA puede ser incorrecto.">
            <a:extLst>
              <a:ext uri="{FF2B5EF4-FFF2-40B4-BE49-F238E27FC236}">
                <a16:creationId xmlns:a16="http://schemas.microsoft.com/office/drawing/2014/main" id="{96490564-F8E4-0885-2E54-FD7E9E6B20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29368" y="196730"/>
            <a:ext cx="3208784" cy="3392730"/>
          </a:xfrm>
          <a:prstGeom prst="rect">
            <a:avLst/>
          </a:prstGeom>
          <a:solidFill>
            <a:srgbClr val="FFFFFF">
              <a:shade val="85000"/>
            </a:srgbClr>
          </a:solidFill>
          <a:ln w="88900" cap="sq">
            <a:gradFill flip="none" rotWithShape="1">
              <a:gsLst>
                <a:gs pos="0">
                  <a:srgbClr val="C00000"/>
                </a:gs>
                <a:gs pos="69000">
                  <a:srgbClr val="C00000"/>
                </a:gs>
                <a:gs pos="71000">
                  <a:srgbClr val="F6D3D4"/>
                </a:gs>
                <a:gs pos="100000">
                  <a:srgbClr val="F6D3D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Hombre con la boca abierta&#10;&#10;El contenido generado por IA puede ser incorrecto.">
            <a:extLst>
              <a:ext uri="{FF2B5EF4-FFF2-40B4-BE49-F238E27FC236}">
                <a16:creationId xmlns:a16="http://schemas.microsoft.com/office/drawing/2014/main" id="{63A9EDE2-A703-190F-F6DC-3795255D0F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53847" y="4534053"/>
            <a:ext cx="4381787" cy="223537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4" name="Imagen 13" descr="Una caricatura de una persona&#10;&#10;El contenido generado por IA puede ser incorrecto.">
            <a:extLst>
              <a:ext uri="{FF2B5EF4-FFF2-40B4-BE49-F238E27FC236}">
                <a16:creationId xmlns:a16="http://schemas.microsoft.com/office/drawing/2014/main" id="{AB099B12-8BA9-3A6F-CE6E-D2BA940C08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
          <a:stretch>
            <a:fillRect/>
          </a:stretch>
        </p:blipFill>
        <p:spPr>
          <a:xfrm>
            <a:off x="8573729" y="3785418"/>
            <a:ext cx="3464423" cy="2944676"/>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D7B7AB86-F45A-B171-CFAF-077FA05B0ABA}"/>
              </a:ext>
            </a:extLst>
          </p:cNvPr>
          <p:cNvSpPr txBox="1"/>
          <p:nvPr/>
        </p:nvSpPr>
        <p:spPr>
          <a:xfrm>
            <a:off x="4656099" y="4572731"/>
            <a:ext cx="3797164" cy="1631216"/>
          </a:xfrm>
          <a:prstGeom prst="rect">
            <a:avLst/>
          </a:prstGeom>
          <a:noFill/>
        </p:spPr>
        <p:txBody>
          <a:bodyPr wrap="square">
            <a:spAutoFit/>
          </a:bodyPr>
          <a:lstStyle/>
          <a:p>
            <a:pPr>
              <a:spcBef>
                <a:spcPts val="600"/>
              </a:spcBef>
            </a:pPr>
            <a:r>
              <a:rPr lang="en-US" sz="2000" b="1" dirty="0"/>
              <a:t>To je </a:t>
            </a:r>
            <a:r>
              <a:rPr lang="en-US" sz="2000" b="1" dirty="0" err="1"/>
              <a:t>zato</a:t>
            </a:r>
            <a:r>
              <a:rPr lang="en-US" sz="2000" b="1" dirty="0"/>
              <a:t> </a:t>
            </a:r>
            <a:r>
              <a:rPr lang="en-US" sz="2000" b="1" dirty="0" err="1"/>
              <a:t>što</a:t>
            </a:r>
            <a:r>
              <a:rPr lang="en-US" sz="2000" b="1" dirty="0"/>
              <a:t> </a:t>
            </a:r>
            <a:r>
              <a:rPr lang="en-US" sz="2000" b="1" dirty="0" err="1"/>
              <a:t>su</a:t>
            </a:r>
            <a:r>
              <a:rPr lang="en-US" sz="2000" b="1" dirty="0"/>
              <a:t> </a:t>
            </a:r>
            <a:r>
              <a:rPr lang="en-US" sz="2000" b="1" dirty="0" err="1"/>
              <a:t>naše</a:t>
            </a:r>
            <a:r>
              <a:rPr lang="en-US" sz="2000" b="1" dirty="0"/>
              <a:t> </a:t>
            </a:r>
            <a:r>
              <a:rPr lang="en-US" sz="2000" b="1" dirty="0" err="1"/>
              <a:t>misli</a:t>
            </a:r>
            <a:r>
              <a:rPr lang="en-US" sz="2000" b="1" dirty="0"/>
              <a:t> </a:t>
            </a:r>
            <a:r>
              <a:rPr lang="en-US" sz="2000" b="1" dirty="0" err="1"/>
              <a:t>tjelesne</a:t>
            </a:r>
            <a:r>
              <a:rPr lang="en-US" sz="2000" b="1" dirty="0"/>
              <a:t>, a </a:t>
            </a:r>
            <a:r>
              <a:rPr lang="en-US" sz="2000" b="1" dirty="0" err="1"/>
              <a:t>srce</a:t>
            </a:r>
            <a:r>
              <a:rPr lang="en-US" sz="2000" b="1" dirty="0"/>
              <a:t> </a:t>
            </a:r>
            <a:r>
              <a:rPr lang="en-US" sz="2000" b="1" dirty="0" err="1"/>
              <a:t>varljivo</a:t>
            </a:r>
            <a:r>
              <a:rPr lang="en-US" sz="2000" b="1" dirty="0"/>
              <a:t> (Jer</a:t>
            </a:r>
            <a:r>
              <a:rPr lang="hr-BA" sz="2000" b="1" dirty="0"/>
              <a:t>. </a:t>
            </a:r>
            <a:r>
              <a:rPr lang="en-US" sz="2000" b="1" dirty="0"/>
              <a:t>17</a:t>
            </a:r>
            <a:r>
              <a:rPr lang="hr-BA" sz="2000" b="1" dirty="0"/>
              <a:t>,</a:t>
            </a:r>
            <a:r>
              <a:rPr lang="en-US" sz="2000" b="1" dirty="0"/>
              <a:t>9). Duh </a:t>
            </a:r>
            <a:r>
              <a:rPr lang="en-US" sz="2000" b="1" dirty="0" err="1"/>
              <a:t>će</a:t>
            </a:r>
            <a:r>
              <a:rPr lang="en-US" sz="2000" b="1" dirty="0"/>
              <a:t> </a:t>
            </a:r>
            <a:r>
              <a:rPr lang="en-US" sz="2000" b="1" dirty="0" err="1"/>
              <a:t>preobraziti</a:t>
            </a:r>
            <a:r>
              <a:rPr lang="en-US" sz="2000" b="1" dirty="0"/>
              <a:t> </a:t>
            </a:r>
            <a:r>
              <a:rPr lang="en-US" sz="2000" b="1" dirty="0" err="1"/>
              <a:t>naš</a:t>
            </a:r>
            <a:r>
              <a:rPr lang="en-US" sz="2000" b="1" dirty="0"/>
              <a:t> </a:t>
            </a:r>
            <a:r>
              <a:rPr lang="en-US" sz="2000" b="1" dirty="0" err="1"/>
              <a:t>tjelesni</a:t>
            </a:r>
            <a:r>
              <a:rPr lang="en-US" sz="2000" b="1" dirty="0"/>
              <a:t> um u </a:t>
            </a:r>
            <a:r>
              <a:rPr lang="en-US" sz="2000" b="1" dirty="0" err="1"/>
              <a:t>duhovni</a:t>
            </a:r>
            <a:r>
              <a:rPr lang="en-US" sz="2000" b="1" dirty="0"/>
              <a:t>, </a:t>
            </a:r>
            <a:r>
              <a:rPr lang="en-US" sz="2000" b="1" dirty="0" err="1"/>
              <a:t>poput</a:t>
            </a:r>
            <a:r>
              <a:rPr lang="en-US" sz="2000" b="1" dirty="0"/>
              <a:t> </a:t>
            </a:r>
            <a:r>
              <a:rPr lang="en-US" sz="2000" b="1" dirty="0" err="1"/>
              <a:t>Kristovog</a:t>
            </a:r>
            <a:r>
              <a:rPr lang="en-US" sz="2000" b="1" dirty="0"/>
              <a:t> (Rim</a:t>
            </a:r>
            <a:r>
              <a:rPr lang="hr-BA" sz="2000" b="1" dirty="0"/>
              <a:t>. </a:t>
            </a:r>
            <a:r>
              <a:rPr lang="en-US" sz="2000" b="1" dirty="0"/>
              <a:t> 8:1, 5).</a:t>
            </a:r>
            <a:endParaRPr lang="en" sz="2000" b="1" dirty="0"/>
          </a:p>
        </p:txBody>
      </p:sp>
      <p:sp>
        <p:nvSpPr>
          <p:cNvPr id="20" name="CuadroTexto 19">
            <a:extLst>
              <a:ext uri="{FF2B5EF4-FFF2-40B4-BE49-F238E27FC236}">
                <a16:creationId xmlns:a16="http://schemas.microsoft.com/office/drawing/2014/main" id="{4015FF63-0EE7-539C-4ACE-44FB7794545D}"/>
              </a:ext>
            </a:extLst>
          </p:cNvPr>
          <p:cNvSpPr txBox="1"/>
          <p:nvPr/>
        </p:nvSpPr>
        <p:spPr>
          <a:xfrm>
            <a:off x="153848" y="3472747"/>
            <a:ext cx="8266034" cy="1015663"/>
          </a:xfrm>
          <a:prstGeom prst="rect">
            <a:avLst/>
          </a:prstGeom>
          <a:noFill/>
        </p:spPr>
        <p:txBody>
          <a:bodyPr wrap="square">
            <a:spAutoFit/>
          </a:bodyPr>
          <a:lstStyle/>
          <a:p>
            <a:pPr>
              <a:spcBef>
                <a:spcPts val="600"/>
              </a:spcBef>
            </a:pPr>
            <a:r>
              <a:rPr lang="en-US" sz="2000" b="1" dirty="0" err="1"/>
              <a:t>Možda</a:t>
            </a:r>
            <a:r>
              <a:rPr lang="en-US" sz="2000" b="1" dirty="0"/>
              <a:t> </a:t>
            </a:r>
            <a:r>
              <a:rPr lang="en-US" sz="2000" b="1" dirty="0" err="1"/>
              <a:t>možemo</a:t>
            </a:r>
            <a:r>
              <a:rPr lang="en-US" sz="2000" b="1" dirty="0"/>
              <a:t>, </a:t>
            </a:r>
            <a:r>
              <a:rPr lang="en-US" sz="2000" b="1" dirty="0" err="1"/>
              <a:t>uz</a:t>
            </a:r>
            <a:r>
              <a:rPr lang="en-US" sz="2000" b="1" dirty="0"/>
              <a:t> </a:t>
            </a:r>
            <a:r>
              <a:rPr lang="en-US" sz="2000" b="1" dirty="0" err="1"/>
              <a:t>veliki</a:t>
            </a:r>
            <a:r>
              <a:rPr lang="en-US" sz="2000" b="1" dirty="0"/>
              <a:t> </a:t>
            </a:r>
            <a:r>
              <a:rPr lang="en-US" sz="2000" b="1" dirty="0" err="1"/>
              <a:t>trud</a:t>
            </a:r>
            <a:r>
              <a:rPr lang="en-US" sz="2000" b="1" dirty="0"/>
              <a:t>, </a:t>
            </a:r>
            <a:r>
              <a:rPr lang="en-US" sz="2000" b="1" dirty="0" err="1"/>
              <a:t>ostvariti</a:t>
            </a:r>
            <a:r>
              <a:rPr lang="en-US" sz="2000" b="1" dirty="0"/>
              <a:t> </a:t>
            </a:r>
            <a:r>
              <a:rPr lang="en-US" sz="2000" b="1" dirty="0" err="1"/>
              <a:t>prvi</a:t>
            </a:r>
            <a:r>
              <a:rPr lang="en-US" sz="2000" b="1" dirty="0"/>
              <a:t> </a:t>
            </a:r>
            <a:r>
              <a:rPr lang="en-US" sz="2000" b="1" dirty="0" err="1"/>
              <a:t>poziv</a:t>
            </a:r>
            <a:r>
              <a:rPr lang="en-US" sz="2000" b="1" dirty="0"/>
              <a:t>. Ali </a:t>
            </a:r>
            <a:r>
              <a:rPr lang="en-US" sz="2000" b="1" dirty="0" err="1"/>
              <a:t>promijeniti</a:t>
            </a:r>
            <a:r>
              <a:rPr lang="en-US" sz="2000" b="1" dirty="0"/>
              <a:t> </a:t>
            </a:r>
            <a:r>
              <a:rPr lang="en-US" sz="2000" b="1" dirty="0" err="1"/>
              <a:t>svoje</a:t>
            </a:r>
            <a:r>
              <a:rPr lang="en-US" sz="2000" b="1" dirty="0"/>
              <a:t> </a:t>
            </a:r>
            <a:r>
              <a:rPr lang="en-US" sz="2000" b="1" dirty="0" err="1"/>
              <a:t>mišljenje</a:t>
            </a:r>
            <a:r>
              <a:rPr lang="en-US" sz="2000" b="1" dirty="0"/>
              <a:t> da se </a:t>
            </a:r>
            <a:r>
              <a:rPr lang="en-US" sz="2000" b="1" dirty="0" err="1"/>
              <a:t>prilagodimo</a:t>
            </a:r>
            <a:r>
              <a:rPr lang="en-US" sz="2000" b="1" dirty="0"/>
              <a:t> </a:t>
            </a:r>
            <a:r>
              <a:rPr lang="en-US" sz="2000" b="1" dirty="0" err="1"/>
              <a:t>Isusovom</a:t>
            </a:r>
            <a:r>
              <a:rPr lang="en-US" sz="2000" b="1" dirty="0"/>
              <a:t> </a:t>
            </a:r>
            <a:r>
              <a:rPr lang="en-US" sz="2000" b="1" dirty="0" err="1"/>
              <a:t>umu</a:t>
            </a:r>
            <a:r>
              <a:rPr lang="en-US" sz="2000" b="1" dirty="0"/>
              <a:t> </a:t>
            </a:r>
            <a:r>
              <a:rPr lang="en-US" sz="2000" b="1" dirty="0" err="1"/>
              <a:t>može</a:t>
            </a:r>
            <a:r>
              <a:rPr lang="en-US" sz="2000" b="1" dirty="0"/>
              <a:t> u nama </a:t>
            </a:r>
            <a:r>
              <a:rPr lang="en-US" sz="2000" b="1" dirty="0" err="1"/>
              <a:t>samo</a:t>
            </a:r>
            <a:r>
              <a:rPr lang="en-US" sz="2000" b="1" dirty="0"/>
              <a:t> Duh Sveti.</a:t>
            </a:r>
            <a:endParaRPr lang="en" sz="2000" b="1" dirty="0"/>
          </a:p>
        </p:txBody>
      </p:sp>
      <p:sp>
        <p:nvSpPr>
          <p:cNvPr id="7" name="CuadroTexto 6">
            <a:extLst>
              <a:ext uri="{FF2B5EF4-FFF2-40B4-BE49-F238E27FC236}">
                <a16:creationId xmlns:a16="http://schemas.microsoft.com/office/drawing/2014/main" id="{EC877E10-ECE9-CC8F-3761-799E6066856C}"/>
              </a:ext>
            </a:extLst>
          </p:cNvPr>
          <p:cNvSpPr txBox="1"/>
          <p:nvPr/>
        </p:nvSpPr>
        <p:spPr>
          <a:xfrm>
            <a:off x="153847" y="2702036"/>
            <a:ext cx="8567364" cy="707886"/>
          </a:xfrm>
          <a:prstGeom prst="rect">
            <a:avLst/>
          </a:prstGeom>
          <a:noFill/>
        </p:spPr>
        <p:txBody>
          <a:bodyPr wrap="square">
            <a:spAutoFit/>
          </a:bodyPr>
          <a:lstStyle/>
          <a:p>
            <a:pPr>
              <a:spcBef>
                <a:spcPts val="600"/>
              </a:spcBef>
            </a:pPr>
            <a:r>
              <a:rPr lang="en-US" sz="2000" b="1" dirty="0"/>
              <a:t>Pa</a:t>
            </a:r>
            <a:r>
              <a:rPr lang="hr-BA" sz="2000" b="1" dirty="0"/>
              <a:t>vle</a:t>
            </a:r>
            <a:r>
              <a:rPr lang="en-US" sz="2000" b="1" dirty="0"/>
              <a:t> je </a:t>
            </a:r>
            <a:r>
              <a:rPr lang="en-US" sz="2000" b="1" dirty="0" err="1"/>
              <a:t>radikalan</a:t>
            </a:r>
            <a:r>
              <a:rPr lang="en-US" sz="2000" b="1" dirty="0"/>
              <a:t>. Ne </a:t>
            </a:r>
            <a:r>
              <a:rPr lang="en-US" sz="2000" b="1" dirty="0" err="1"/>
              <a:t>samo</a:t>
            </a:r>
            <a:r>
              <a:rPr lang="en-US" sz="2000" b="1" dirty="0"/>
              <a:t> da </a:t>
            </a:r>
            <a:r>
              <a:rPr lang="en-US" sz="2000" b="1" dirty="0" err="1"/>
              <a:t>nas</a:t>
            </a:r>
            <a:r>
              <a:rPr lang="en-US" sz="2000" b="1" dirty="0"/>
              <a:t> </a:t>
            </a:r>
            <a:r>
              <a:rPr lang="en-US" sz="2000" b="1" dirty="0" err="1"/>
              <a:t>poziva</a:t>
            </a:r>
            <a:r>
              <a:rPr lang="en-US" sz="2000" b="1" dirty="0"/>
              <a:t> da </a:t>
            </a:r>
            <a:r>
              <a:rPr lang="en-US" sz="2000" b="1" dirty="0" err="1"/>
              <a:t>promatramo</a:t>
            </a:r>
            <a:r>
              <a:rPr lang="en-US" sz="2000" b="1" dirty="0"/>
              <a:t> </a:t>
            </a:r>
            <a:r>
              <a:rPr lang="en-US" sz="2000" b="1" dirty="0" err="1"/>
              <a:t>svoje</a:t>
            </a:r>
            <a:r>
              <a:rPr lang="en-US" sz="2000" b="1" dirty="0"/>
              <a:t> </a:t>
            </a:r>
            <a:r>
              <a:rPr lang="en-US" sz="2000" b="1" dirty="0" err="1"/>
              <a:t>misli</a:t>
            </a:r>
            <a:r>
              <a:rPr lang="en-US" sz="2000" b="1" dirty="0"/>
              <a:t>, </a:t>
            </a:r>
            <a:r>
              <a:rPr lang="en-US" sz="2000" b="1" dirty="0" err="1"/>
              <a:t>već</a:t>
            </a:r>
            <a:r>
              <a:rPr lang="en-US" sz="2000" b="1" dirty="0"/>
              <a:t> </a:t>
            </a:r>
            <a:r>
              <a:rPr lang="en-US" sz="2000" b="1" dirty="0" err="1"/>
              <a:t>nas</a:t>
            </a:r>
            <a:r>
              <a:rPr lang="en-US" sz="2000" b="1" dirty="0"/>
              <a:t> </a:t>
            </a:r>
            <a:r>
              <a:rPr lang="en-US" sz="2000" b="1" dirty="0" err="1"/>
              <a:t>poziva</a:t>
            </a:r>
            <a:r>
              <a:rPr lang="en-US" sz="2000" b="1" dirty="0"/>
              <a:t> da </a:t>
            </a:r>
            <a:r>
              <a:rPr lang="en-US" sz="2000" b="1" dirty="0" err="1"/>
              <a:t>razmišljamo</a:t>
            </a:r>
            <a:r>
              <a:rPr lang="en-US" sz="2000" b="1" dirty="0"/>
              <a:t> </a:t>
            </a:r>
            <a:r>
              <a:rPr lang="en-US" sz="2000" b="1" dirty="0" err="1"/>
              <a:t>kao</a:t>
            </a:r>
            <a:r>
              <a:rPr lang="en-US" sz="2000" b="1" dirty="0"/>
              <a:t> </a:t>
            </a:r>
            <a:r>
              <a:rPr lang="en-US" sz="2000" b="1" dirty="0" err="1"/>
              <a:t>što</a:t>
            </a:r>
            <a:r>
              <a:rPr lang="en-US" sz="2000" b="1" dirty="0"/>
              <a:t> je Krist </a:t>
            </a:r>
            <a:r>
              <a:rPr lang="hr-BA" sz="2000" b="1" dirty="0"/>
              <a:t>raz</a:t>
            </a:r>
            <a:r>
              <a:rPr lang="en-US" sz="2000" b="1" dirty="0"/>
              <a:t>mi</a:t>
            </a:r>
            <a:r>
              <a:rPr lang="hr-BA" sz="2000" b="1" dirty="0"/>
              <a:t>šljao</a:t>
            </a:r>
            <a:r>
              <a:rPr lang="en-US" sz="2000" b="1" dirty="0"/>
              <a:t> (Fil</a:t>
            </a:r>
            <a:r>
              <a:rPr lang="hr-BA" sz="2000" b="1" dirty="0"/>
              <a:t>ip.</a:t>
            </a:r>
            <a:r>
              <a:rPr lang="en-US" sz="2000" b="1" dirty="0"/>
              <a:t> 4</a:t>
            </a:r>
            <a:r>
              <a:rPr lang="hr-BA" sz="2000" b="1" dirty="0"/>
              <a:t>,</a:t>
            </a:r>
            <a:r>
              <a:rPr lang="en-US" sz="2000" b="1" dirty="0"/>
              <a:t>8; 2</a:t>
            </a:r>
            <a:r>
              <a:rPr lang="hr-BA" sz="2000" b="1" dirty="0"/>
              <a:t>,</a:t>
            </a:r>
            <a:r>
              <a:rPr lang="en-US" sz="2000" b="1" dirty="0"/>
              <a:t>5).</a:t>
            </a:r>
            <a:endParaRPr lang="en" sz="2000" b="1" dirty="0"/>
          </a:p>
        </p:txBody>
      </p:sp>
    </p:spTree>
    <p:extLst>
      <p:ext uri="{BB962C8B-B14F-4D97-AF65-F5344CB8AC3E}">
        <p14:creationId xmlns:p14="http://schemas.microsoft.com/office/powerpoint/2010/main" val="421104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36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B2EAC2-9BC6-762A-7674-A6822560EEA6}"/>
              </a:ext>
            </a:extLst>
          </p:cNvPr>
          <p:cNvSpPr txBox="1"/>
          <p:nvPr/>
        </p:nvSpPr>
        <p:spPr>
          <a:xfrm>
            <a:off x="2969340" y="1916196"/>
            <a:ext cx="8908028" cy="3539430"/>
          </a:xfrm>
          <a:prstGeom prst="rect">
            <a:avLst/>
          </a:prstGeom>
          <a:noFill/>
        </p:spPr>
        <p:txBody>
          <a:bodyPr wrap="square">
            <a:spAutoFit/>
          </a:bodyPr>
          <a:lstStyle/>
          <a:p>
            <a:pPr algn="just">
              <a:spcBef>
                <a:spcPts val="600"/>
              </a:spcBef>
            </a:pPr>
            <a:r>
              <a:rPr lang="en" sz="3200" b="1" dirty="0">
                <a:latin typeface="Constantia" panose="02030602050306030303" pitchFamily="18" charset="0"/>
              </a:rPr>
              <a:t>“</a:t>
            </a:r>
            <a:r>
              <a:rPr lang="en-US" sz="3200" b="1" dirty="0">
                <a:latin typeface="Constantia" panose="02030602050306030303" pitchFamily="18" charset="0"/>
              </a:rPr>
              <a:t>Ipak, </a:t>
            </a:r>
            <a:r>
              <a:rPr lang="en-US" sz="3200" b="1" dirty="0" err="1">
                <a:latin typeface="Constantia" panose="02030602050306030303" pitchFamily="18" charset="0"/>
              </a:rPr>
              <a:t>imamo</a:t>
            </a:r>
            <a:r>
              <a:rPr lang="en-US" sz="3200" b="1" dirty="0">
                <a:latin typeface="Constantia" panose="02030602050306030303" pitchFamily="18" charset="0"/>
              </a:rPr>
              <a:t> </a:t>
            </a:r>
            <a:r>
              <a:rPr lang="en-US" sz="3200" b="1" dirty="0" err="1">
                <a:latin typeface="Constantia" panose="02030602050306030303" pitchFamily="18" charset="0"/>
              </a:rPr>
              <a:t>posla</a:t>
            </a:r>
            <a:r>
              <a:rPr lang="en-US" sz="3200" b="1" dirty="0">
                <a:latin typeface="Constantia" panose="02030602050306030303" pitchFamily="18" charset="0"/>
              </a:rPr>
              <a:t> da </a:t>
            </a:r>
            <a:r>
              <a:rPr lang="en-US" sz="3200" b="1" dirty="0" err="1">
                <a:latin typeface="Constantia" panose="02030602050306030303" pitchFamily="18" charset="0"/>
              </a:rPr>
              <a:t>odolimo</a:t>
            </a:r>
            <a:r>
              <a:rPr lang="en-US" sz="3200" b="1" dirty="0">
                <a:latin typeface="Constantia" panose="02030602050306030303" pitchFamily="18" charset="0"/>
              </a:rPr>
              <a:t> </a:t>
            </a:r>
            <a:r>
              <a:rPr lang="en-US" sz="3200" b="1" dirty="0" err="1">
                <a:latin typeface="Constantia" panose="02030602050306030303" pitchFamily="18" charset="0"/>
              </a:rPr>
              <a:t>iskušenju</a:t>
            </a:r>
            <a:r>
              <a:rPr lang="en-US" sz="3200" b="1" dirty="0">
                <a:latin typeface="Constantia" panose="02030602050306030303" pitchFamily="18" charset="0"/>
              </a:rPr>
              <a:t>. Oni koji ne </a:t>
            </a:r>
            <a:r>
              <a:rPr lang="en-US" sz="3200" b="1" dirty="0" err="1">
                <a:latin typeface="Constantia" panose="02030602050306030303" pitchFamily="18" charset="0"/>
              </a:rPr>
              <a:t>žele</a:t>
            </a:r>
            <a:r>
              <a:rPr lang="en-US" sz="3200" b="1" dirty="0">
                <a:latin typeface="Constantia" panose="02030602050306030303" pitchFamily="18" charset="0"/>
              </a:rPr>
              <a:t> </a:t>
            </a:r>
            <a:r>
              <a:rPr lang="en-US" sz="3200" b="1" dirty="0" err="1">
                <a:latin typeface="Constantia" panose="02030602050306030303" pitchFamily="18" charset="0"/>
              </a:rPr>
              <a:t>podleći</a:t>
            </a:r>
            <a:r>
              <a:rPr lang="en-US" sz="3200" b="1" dirty="0">
                <a:latin typeface="Constantia" panose="02030602050306030303" pitchFamily="18" charset="0"/>
              </a:rPr>
              <a:t> </a:t>
            </a:r>
            <a:r>
              <a:rPr lang="en-US" sz="3200" b="1" dirty="0" err="1">
                <a:latin typeface="Constantia" panose="02030602050306030303" pitchFamily="18" charset="0"/>
              </a:rPr>
              <a:t>Sotonskim</a:t>
            </a:r>
            <a:r>
              <a:rPr lang="en-US" sz="3200" b="1" dirty="0">
                <a:latin typeface="Constantia" panose="02030602050306030303" pitchFamily="18" charset="0"/>
              </a:rPr>
              <a:t> </a:t>
            </a:r>
            <a:r>
              <a:rPr lang="en-US" sz="3200" b="1" dirty="0" err="1">
                <a:latin typeface="Constantia" panose="02030602050306030303" pitchFamily="18" charset="0"/>
              </a:rPr>
              <a:t>spletkama</a:t>
            </a:r>
            <a:r>
              <a:rPr lang="en-US" sz="3200" b="1" dirty="0">
                <a:latin typeface="Constantia" panose="02030602050306030303" pitchFamily="18" charset="0"/>
              </a:rPr>
              <a:t> </a:t>
            </a:r>
            <a:r>
              <a:rPr lang="en-US" sz="3200" b="1" dirty="0" err="1">
                <a:latin typeface="Constantia" panose="02030602050306030303" pitchFamily="18" charset="0"/>
              </a:rPr>
              <a:t>moraju</a:t>
            </a:r>
            <a:r>
              <a:rPr lang="en-US" sz="3200" b="1" dirty="0">
                <a:latin typeface="Constantia" panose="02030602050306030303" pitchFamily="18" charset="0"/>
              </a:rPr>
              <a:t> dobro </a:t>
            </a:r>
            <a:r>
              <a:rPr lang="en-US" sz="3200" b="1" dirty="0" err="1">
                <a:latin typeface="Constantia" panose="02030602050306030303" pitchFamily="18" charset="0"/>
              </a:rPr>
              <a:t>čuvati</a:t>
            </a:r>
            <a:r>
              <a:rPr lang="en-US" sz="3200" b="1" dirty="0">
                <a:latin typeface="Constantia" panose="02030602050306030303" pitchFamily="18" charset="0"/>
              </a:rPr>
              <a:t> </a:t>
            </a:r>
            <a:r>
              <a:rPr lang="en-US" sz="3200" b="1" dirty="0" err="1">
                <a:latin typeface="Constantia" panose="02030602050306030303" pitchFamily="18" charset="0"/>
              </a:rPr>
              <a:t>puteve</a:t>
            </a:r>
            <a:r>
              <a:rPr lang="en-US" sz="3200" b="1" dirty="0">
                <a:latin typeface="Constantia" panose="02030602050306030303" pitchFamily="18" charset="0"/>
              </a:rPr>
              <a:t> </a:t>
            </a:r>
            <a:r>
              <a:rPr lang="en-US" sz="3200" b="1" dirty="0" err="1">
                <a:latin typeface="Constantia" panose="02030602050306030303" pitchFamily="18" charset="0"/>
              </a:rPr>
              <a:t>duše</a:t>
            </a:r>
            <a:r>
              <a:rPr lang="en-US" sz="3200" b="1" dirty="0">
                <a:latin typeface="Constantia" panose="02030602050306030303" pitchFamily="18" charset="0"/>
              </a:rPr>
              <a:t>; </a:t>
            </a:r>
            <a:r>
              <a:rPr lang="en-US" sz="3200" b="1" dirty="0" err="1">
                <a:latin typeface="Constantia" panose="02030602050306030303" pitchFamily="18" charset="0"/>
              </a:rPr>
              <a:t>Moraju</a:t>
            </a:r>
            <a:r>
              <a:rPr lang="en-US" sz="3200" b="1" dirty="0">
                <a:latin typeface="Constantia" panose="02030602050306030303" pitchFamily="18" charset="0"/>
              </a:rPr>
              <a:t> </a:t>
            </a:r>
            <a:r>
              <a:rPr lang="en-US" sz="3200" b="1" dirty="0" err="1">
                <a:latin typeface="Constantia" panose="02030602050306030303" pitchFamily="18" charset="0"/>
              </a:rPr>
              <a:t>izbjegavati</a:t>
            </a:r>
            <a:r>
              <a:rPr lang="en-US" sz="3200" b="1" dirty="0">
                <a:latin typeface="Constantia" panose="02030602050306030303" pitchFamily="18" charset="0"/>
              </a:rPr>
              <a:t> </a:t>
            </a:r>
            <a:r>
              <a:rPr lang="en-US" sz="3200" b="1" dirty="0" err="1">
                <a:latin typeface="Constantia" panose="02030602050306030303" pitchFamily="18" charset="0"/>
              </a:rPr>
              <a:t>čitanje</a:t>
            </a:r>
            <a:r>
              <a:rPr lang="en-US" sz="3200" b="1" dirty="0">
                <a:latin typeface="Constantia" panose="02030602050306030303" pitchFamily="18" charset="0"/>
              </a:rPr>
              <a:t>, </a:t>
            </a:r>
            <a:r>
              <a:rPr lang="en-US" sz="3200" b="1" dirty="0" err="1">
                <a:latin typeface="Constantia" panose="02030602050306030303" pitchFamily="18" charset="0"/>
              </a:rPr>
              <a:t>gledanje</a:t>
            </a:r>
            <a:r>
              <a:rPr lang="en-US" sz="3200" b="1" dirty="0">
                <a:latin typeface="Constantia" panose="02030602050306030303" pitchFamily="18" charset="0"/>
              </a:rPr>
              <a:t> </a:t>
            </a:r>
            <a:r>
              <a:rPr lang="en-US" sz="3200" b="1" dirty="0" err="1">
                <a:latin typeface="Constantia" panose="02030602050306030303" pitchFamily="18" charset="0"/>
              </a:rPr>
              <a:t>ili</a:t>
            </a:r>
            <a:r>
              <a:rPr lang="en-US" sz="3200" b="1" dirty="0">
                <a:latin typeface="Constantia" panose="02030602050306030303" pitchFamily="18" charset="0"/>
              </a:rPr>
              <a:t> </a:t>
            </a:r>
            <a:r>
              <a:rPr lang="en-US" sz="3200" b="1" dirty="0" err="1">
                <a:latin typeface="Constantia" panose="02030602050306030303" pitchFamily="18" charset="0"/>
              </a:rPr>
              <a:t>slušanje</a:t>
            </a:r>
            <a:r>
              <a:rPr lang="en-US" sz="3200" b="1" dirty="0">
                <a:latin typeface="Constantia" panose="02030602050306030303" pitchFamily="18" charset="0"/>
              </a:rPr>
              <a:t> </a:t>
            </a:r>
            <a:r>
              <a:rPr lang="en-US" sz="3200" b="1" dirty="0" err="1">
                <a:latin typeface="Constantia" panose="02030602050306030303" pitchFamily="18" charset="0"/>
              </a:rPr>
              <a:t>onoga</a:t>
            </a:r>
            <a:r>
              <a:rPr lang="en-US" sz="3200" b="1" dirty="0">
                <a:latin typeface="Constantia" panose="02030602050306030303" pitchFamily="18" charset="0"/>
              </a:rPr>
              <a:t> </a:t>
            </a:r>
            <a:r>
              <a:rPr lang="en-US" sz="3200" b="1" dirty="0" err="1">
                <a:latin typeface="Constantia" panose="02030602050306030303" pitchFamily="18" charset="0"/>
              </a:rPr>
              <a:t>što</a:t>
            </a:r>
            <a:r>
              <a:rPr lang="en-US" sz="3200" b="1" dirty="0">
                <a:latin typeface="Constantia" panose="02030602050306030303" pitchFamily="18" charset="0"/>
              </a:rPr>
              <a:t> bi </a:t>
            </a:r>
            <a:r>
              <a:rPr lang="en-US" sz="3200" b="1" dirty="0" err="1">
                <a:latin typeface="Constantia" panose="02030602050306030303" pitchFamily="18" charset="0"/>
              </a:rPr>
              <a:t>moglo</a:t>
            </a:r>
            <a:r>
              <a:rPr lang="en-US" sz="3200" b="1" dirty="0">
                <a:latin typeface="Constantia" panose="02030602050306030303" pitchFamily="18" charset="0"/>
              </a:rPr>
              <a:t> </a:t>
            </a:r>
            <a:r>
              <a:rPr lang="en-US" sz="3200" b="1" dirty="0" err="1">
                <a:latin typeface="Constantia" panose="02030602050306030303" pitchFamily="18" charset="0"/>
              </a:rPr>
              <a:t>sugerirati</a:t>
            </a:r>
            <a:r>
              <a:rPr lang="en-US" sz="3200" b="1" dirty="0">
                <a:latin typeface="Constantia" panose="02030602050306030303" pitchFamily="18" charset="0"/>
              </a:rPr>
              <a:t> </a:t>
            </a:r>
            <a:r>
              <a:rPr lang="en-US" sz="3200" b="1" dirty="0" err="1">
                <a:latin typeface="Constantia" panose="02030602050306030303" pitchFamily="18" charset="0"/>
              </a:rPr>
              <a:t>nečiste</a:t>
            </a:r>
            <a:r>
              <a:rPr lang="en-US" sz="3200" b="1" dirty="0">
                <a:latin typeface="Constantia" panose="02030602050306030303" pitchFamily="18" charset="0"/>
              </a:rPr>
              <a:t> </a:t>
            </a:r>
            <a:r>
              <a:rPr lang="en-US" sz="3200" b="1" dirty="0" err="1">
                <a:latin typeface="Constantia" panose="02030602050306030303" pitchFamily="18" charset="0"/>
              </a:rPr>
              <a:t>misli</a:t>
            </a:r>
            <a:r>
              <a:rPr lang="en-US" sz="3200" b="1" dirty="0">
                <a:latin typeface="Constantia" panose="02030602050306030303" pitchFamily="18" charset="0"/>
              </a:rPr>
              <a:t>. Um ne </a:t>
            </a:r>
            <a:r>
              <a:rPr lang="en-US" sz="3200" b="1" dirty="0" err="1">
                <a:latin typeface="Constantia" panose="02030602050306030303" pitchFamily="18" charset="0"/>
              </a:rPr>
              <a:t>smije</a:t>
            </a:r>
            <a:r>
              <a:rPr lang="en-US" sz="3200" b="1" dirty="0">
                <a:latin typeface="Constantia" panose="02030602050306030303" pitchFamily="18" charset="0"/>
              </a:rPr>
              <a:t> </a:t>
            </a:r>
            <a:r>
              <a:rPr lang="en-US" sz="3200" b="1" dirty="0" err="1">
                <a:latin typeface="Constantia" panose="02030602050306030303" pitchFamily="18" charset="0"/>
              </a:rPr>
              <a:t>lutati</a:t>
            </a:r>
            <a:r>
              <a:rPr lang="en-US" sz="3200" b="1" dirty="0">
                <a:latin typeface="Constantia" panose="02030602050306030303" pitchFamily="18" charset="0"/>
              </a:rPr>
              <a:t> </a:t>
            </a:r>
            <a:r>
              <a:rPr lang="en-US" sz="3200" b="1" dirty="0" err="1">
                <a:latin typeface="Constantia" panose="02030602050306030303" pitchFamily="18" charset="0"/>
              </a:rPr>
              <a:t>nasumično</a:t>
            </a:r>
            <a:r>
              <a:rPr lang="en-US" sz="3200" b="1" dirty="0">
                <a:latin typeface="Constantia" panose="02030602050306030303" pitchFamily="18" charset="0"/>
              </a:rPr>
              <a:t> o </a:t>
            </a:r>
            <a:r>
              <a:rPr lang="en-US" sz="3200" b="1" dirty="0" err="1">
                <a:latin typeface="Constantia" panose="02030602050306030303" pitchFamily="18" charset="0"/>
              </a:rPr>
              <a:t>svakoj</a:t>
            </a:r>
            <a:r>
              <a:rPr lang="en-US" sz="3200" b="1" dirty="0">
                <a:latin typeface="Constantia" panose="02030602050306030303" pitchFamily="18" charset="0"/>
              </a:rPr>
              <a:t> </a:t>
            </a:r>
            <a:r>
              <a:rPr lang="en-US" sz="3200" b="1" dirty="0" err="1">
                <a:latin typeface="Constantia" panose="02030602050306030303" pitchFamily="18" charset="0"/>
              </a:rPr>
              <a:t>temi</a:t>
            </a:r>
            <a:r>
              <a:rPr lang="en-US" sz="3200" b="1" dirty="0">
                <a:latin typeface="Constantia" panose="02030602050306030303" pitchFamily="18" charset="0"/>
              </a:rPr>
              <a:t> </a:t>
            </a:r>
            <a:r>
              <a:rPr lang="en-US" sz="3200" b="1" dirty="0" err="1">
                <a:latin typeface="Constantia" panose="02030602050306030303" pitchFamily="18" charset="0"/>
              </a:rPr>
              <a:t>koju</a:t>
            </a:r>
            <a:r>
              <a:rPr lang="en-US" sz="3200" b="1" dirty="0">
                <a:latin typeface="Constantia" panose="02030602050306030303" pitchFamily="18" charset="0"/>
              </a:rPr>
              <a:t> </a:t>
            </a:r>
            <a:r>
              <a:rPr lang="en-US" sz="3200" b="1" dirty="0" err="1">
                <a:latin typeface="Constantia" panose="02030602050306030303" pitchFamily="18" charset="0"/>
              </a:rPr>
              <a:t>protivnik</a:t>
            </a:r>
            <a:r>
              <a:rPr lang="en-US" sz="3200" b="1" dirty="0">
                <a:latin typeface="Constantia" panose="02030602050306030303" pitchFamily="18" charset="0"/>
              </a:rPr>
              <a:t> </a:t>
            </a:r>
            <a:r>
              <a:rPr lang="en-US" sz="3200" b="1" dirty="0" err="1">
                <a:latin typeface="Constantia" panose="02030602050306030303" pitchFamily="18" charset="0"/>
              </a:rPr>
              <a:t>duša</a:t>
            </a:r>
            <a:r>
              <a:rPr lang="en-US" sz="3200" b="1" dirty="0">
                <a:latin typeface="Constantia" panose="02030602050306030303" pitchFamily="18" charset="0"/>
              </a:rPr>
              <a:t> </a:t>
            </a:r>
            <a:r>
              <a:rPr lang="en-US" sz="3200" b="1" dirty="0" err="1">
                <a:latin typeface="Constantia" panose="02030602050306030303" pitchFamily="18" charset="0"/>
              </a:rPr>
              <a:t>može</a:t>
            </a:r>
            <a:r>
              <a:rPr lang="en-US" sz="3200" b="1" dirty="0">
                <a:latin typeface="Constantia" panose="02030602050306030303" pitchFamily="18" charset="0"/>
              </a:rPr>
              <a:t> </a:t>
            </a:r>
            <a:r>
              <a:rPr lang="en-US" sz="3200" b="1" dirty="0" err="1">
                <a:latin typeface="Constantia" panose="02030602050306030303" pitchFamily="18" charset="0"/>
              </a:rPr>
              <a:t>predložiti</a:t>
            </a:r>
            <a:r>
              <a:rPr lang="en-US" sz="3200" b="1" dirty="0">
                <a:latin typeface="Constantia" panose="02030602050306030303" pitchFamily="18" charset="0"/>
              </a:rPr>
              <a:t>."</a:t>
            </a:r>
            <a:endParaRPr lang="en"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7900976D-1FD8-390F-0BE3-739219CA3CB2}"/>
              </a:ext>
            </a:extLst>
          </p:cNvPr>
          <p:cNvSpPr txBox="1"/>
          <p:nvPr/>
        </p:nvSpPr>
        <p:spPr>
          <a:xfrm>
            <a:off x="6995676" y="827752"/>
            <a:ext cx="5068503" cy="338554"/>
          </a:xfrm>
          <a:prstGeom prst="rect">
            <a:avLst/>
          </a:prstGeom>
          <a:noFill/>
        </p:spPr>
        <p:txBody>
          <a:bodyPr wrap="none" rtlCol="0">
            <a:spAutoFit/>
          </a:bodyPr>
          <a:lstStyle/>
          <a:p>
            <a:pPr algn="r"/>
            <a:r>
              <a:rPr lang="en" sz="1600" b="1" dirty="0"/>
              <a:t>E</a:t>
            </a:r>
            <a:r>
              <a:rPr lang="hr-BA" sz="1600" b="1" dirty="0"/>
              <a:t>llen G. White, </a:t>
            </a:r>
            <a:r>
              <a:rPr lang="en-US" sz="1600" i="1" dirty="0" err="1"/>
              <a:t>Patrijarsi</a:t>
            </a:r>
            <a:r>
              <a:rPr lang="en-US" sz="1600" i="1" dirty="0"/>
              <a:t> </a:t>
            </a:r>
            <a:r>
              <a:rPr lang="en-US" sz="1600" i="1" dirty="0" err="1"/>
              <a:t>i</a:t>
            </a:r>
            <a:r>
              <a:rPr lang="en-US" sz="1600" i="1" dirty="0"/>
              <a:t> </a:t>
            </a:r>
            <a:r>
              <a:rPr lang="en-US" sz="1600" i="1" dirty="0" err="1"/>
              <a:t>proroci</a:t>
            </a:r>
            <a:r>
              <a:rPr lang="en" sz="1600" b="1" dirty="0"/>
              <a:t>, </a:t>
            </a:r>
            <a:r>
              <a:rPr lang="hr-BA" sz="1600" b="1" dirty="0"/>
              <a:t>str</a:t>
            </a:r>
            <a:r>
              <a:rPr lang="en" sz="1600" b="1" dirty="0"/>
              <a:t>. 436</a:t>
            </a:r>
            <a:r>
              <a:rPr lang="hr-BA" sz="1600" b="1" dirty="0"/>
              <a:t>. u izvorniku.</a:t>
            </a:r>
            <a:endParaRPr lang="en" sz="1600" b="1" dirty="0"/>
          </a:p>
        </p:txBody>
      </p:sp>
    </p:spTree>
    <p:extLst>
      <p:ext uri="{BB962C8B-B14F-4D97-AF65-F5344CB8AC3E}">
        <p14:creationId xmlns:p14="http://schemas.microsoft.com/office/powerpoint/2010/main" val="2738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1033</TotalTime>
  <Words>2145</Words>
  <Application>Microsoft Office PowerPoint</Application>
  <PresentationFormat>Panorámica</PresentationFormat>
  <Paragraphs>141</Paragraphs>
  <Slides>17</Slides>
  <Notes>8</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17</vt:i4>
      </vt:variant>
    </vt:vector>
  </HeadingPairs>
  <TitlesOfParts>
    <vt:vector size="34" baseType="lpstr">
      <vt:lpstr>Arial</vt:lpstr>
      <vt:lpstr>Gill Sans MT Ext Condensed Bold</vt:lpstr>
      <vt:lpstr>Bodoni MT Poster Compressed</vt:lpstr>
      <vt:lpstr>Impact</vt:lpstr>
      <vt:lpstr>Arial Narrow</vt:lpstr>
      <vt:lpstr>Constantia</vt:lpstr>
      <vt:lpstr>Comic Sans MS</vt:lpstr>
      <vt:lpstr>Britannic Bold</vt:lpstr>
      <vt:lpstr>Aptos</vt:lpstr>
      <vt:lpstr>Times New Roman</vt:lpstr>
      <vt:lpstr>Aptos Display</vt:lpstr>
      <vt:lpstr>Calibri</vt:lpstr>
      <vt:lpstr>Tema de Office</vt:lpstr>
      <vt:lpstr>1_Tema de Office</vt:lpstr>
      <vt:lpstr>3_Default Design</vt:lpstr>
      <vt:lpstr>5_Default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76</cp:revision>
  <dcterms:created xsi:type="dcterms:W3CDTF">2025-12-31T11:02:26Z</dcterms:created>
  <dcterms:modified xsi:type="dcterms:W3CDTF">2026-01-19T06:54:42Z</dcterms:modified>
</cp:coreProperties>
</file>