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Bio je dosljedan, molio se tri puta dnevno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Bilo je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predvidljivo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otvarajući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prozor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prema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Jeruzalemu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Imao je posebne navike; molio je na koljenima.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Fokusirao se na zahvalnost i pokornost.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Narod se</a:t>
          </a:r>
          <a:r>
            <a:rPr lang="hr-HR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po-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US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klonio</a:t>
          </a:r>
          <a:r>
            <a:rPr lang="hr-HR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licem do zemlje i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US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molio</a:t>
          </a:r>
          <a:r>
            <a:rPr lang="hr-HR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   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(Neh. 8</a:t>
          </a:r>
          <a:r>
            <a:rPr lang="hr-HR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,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6)</a:t>
          </a:r>
          <a:r>
            <a:rPr lang="hr-HR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.</a:t>
          </a:r>
          <a:endParaRPr lang="en" sz="2000" b="1" dirty="0">
            <a:ln>
              <a:solidFill>
                <a:schemeClr val="accent4">
                  <a:lumMod val="50000"/>
                </a:schemeClr>
              </a:solidFill>
            </a:ln>
          </a:endParaRP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David je </a:t>
          </a:r>
          <a:r>
            <a:rPr lang="en-US" sz="2000" b="1" dirty="0" err="1">
              <a:solidFill>
                <a:schemeClr val="accent5">
                  <a:lumMod val="75000"/>
                </a:schemeClr>
              </a:solidFill>
            </a:rPr>
            <a:t>sjedio</a:t>
          </a: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 pred </a:t>
          </a:r>
          <a:r>
            <a:rPr lang="en-US" sz="2000" b="1" dirty="0" err="1">
              <a:solidFill>
                <a:schemeClr val="accent5">
                  <a:lumMod val="75000"/>
                </a:schemeClr>
              </a:solidFill>
            </a:rPr>
            <a:t>Bogom</a:t>
          </a: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 da </a:t>
          </a:r>
          <a:r>
            <a:rPr lang="en-US" sz="2000" b="1" dirty="0" err="1">
              <a:solidFill>
                <a:schemeClr val="accent5">
                  <a:lumMod val="75000"/>
                </a:schemeClr>
              </a:solidFill>
            </a:rPr>
            <a:t>zahvali</a:t>
          </a:r>
          <a:br>
            <a:rPr lang="en-US" sz="2000" b="1" dirty="0">
              <a:solidFill>
                <a:schemeClr val="accent5">
                  <a:lumMod val="75000"/>
                </a:schemeClr>
              </a:solidFill>
            </a:rPr>
          </a:b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(2</a:t>
          </a:r>
          <a:r>
            <a:rPr lang="hr-HR" sz="2000" b="1" dirty="0">
              <a:solidFill>
                <a:schemeClr val="accent5">
                  <a:lumMod val="75000"/>
                </a:schemeClr>
              </a:solidFill>
            </a:rPr>
            <a:t>.</a:t>
          </a: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S</a:t>
          </a:r>
          <a:r>
            <a:rPr lang="hr-HR" sz="2000" b="1" dirty="0">
              <a:solidFill>
                <a:schemeClr val="accent5">
                  <a:lumMod val="75000"/>
                </a:schemeClr>
              </a:solidFill>
            </a:rPr>
            <a:t>am</a:t>
          </a: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.7</a:t>
          </a:r>
          <a:r>
            <a:rPr lang="hr-HR" sz="2000" b="1" dirty="0">
              <a:solidFill>
                <a:schemeClr val="accent5">
                  <a:lumMod val="75000"/>
                </a:schemeClr>
              </a:solidFill>
            </a:rPr>
            <a:t>,</a:t>
          </a: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18</a:t>
          </a:r>
          <a:r>
            <a:rPr lang="en" sz="2000" b="1" dirty="0">
              <a:solidFill>
                <a:schemeClr val="accent5">
                  <a:lumMod val="75000"/>
                </a:schemeClr>
              </a:solidFill>
            </a:rPr>
            <a:t>)</a:t>
          </a:r>
          <a:r>
            <a:rPr lang="hr-HR" sz="2000" b="1" dirty="0">
              <a:solidFill>
                <a:schemeClr val="accent5">
                  <a:lumMod val="75000"/>
                </a:schemeClr>
              </a:solidFill>
            </a:rPr>
            <a:t>.</a:t>
          </a:r>
          <a:endParaRPr lang="en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Jozafat se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</a:rPr>
            <a:t>molio</a:t>
          </a:r>
          <a:r>
            <a:rPr lang="hr-HR" sz="2000" b="1" dirty="0">
              <a:solidFill>
                <a:schemeClr val="accent6">
                  <a:lumMod val="75000"/>
                </a:schemeClr>
              </a:solidFill>
            </a:rPr>
            <a:t> stoje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</a:rPr>
            <a:t>ći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 pred</a:t>
          </a:r>
          <a:r>
            <a:rPr lang="hr-HR" sz="2000" b="1" dirty="0">
              <a:solidFill>
                <a:schemeClr val="accent6">
                  <a:lumMod val="75000"/>
                </a:schemeClr>
              </a:solidFill>
            </a:rPr>
            <a:t> nar-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</a:rPr>
            <a:t>rodom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hr-HR" sz="2000" b="1" dirty="0">
              <a:solidFill>
                <a:schemeClr val="accent6">
                  <a:lumMod val="75000"/>
                </a:schemeClr>
              </a:solidFill>
            </a:rPr>
            <a:t>       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(2. </a:t>
          </a:r>
          <a:r>
            <a:rPr lang="hr-HR" sz="2000" b="1" dirty="0">
              <a:solidFill>
                <a:schemeClr val="accent6">
                  <a:lumMod val="75000"/>
                </a:schemeClr>
              </a:solidFill>
            </a:rPr>
            <a:t>Ljet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. 20</a:t>
          </a:r>
          <a:r>
            <a:rPr lang="hr-HR" sz="2000" b="1" dirty="0">
              <a:solidFill>
                <a:schemeClr val="accent6">
                  <a:lumMod val="75000"/>
                </a:schemeClr>
              </a:solidFill>
            </a:rPr>
            <a:t>,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5</a:t>
          </a:r>
          <a:r>
            <a:rPr lang="hr-HR" sz="2000" b="1" dirty="0">
              <a:solidFill>
                <a:schemeClr val="accent6">
                  <a:lumMod val="75000"/>
                </a:schemeClr>
              </a:solidFill>
            </a:rPr>
            <a:t>.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)</a:t>
          </a:r>
          <a:endParaRPr lang="en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Salomon </a:t>
          </a:r>
          <a:r>
            <a:rPr lang="hr-HR" sz="2000" b="1" dirty="0">
              <a:solidFill>
                <a:schemeClr val="accent2">
                  <a:lumMod val="75000"/>
                </a:schemeClr>
              </a:solidFill>
            </a:rPr>
            <a:t>s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e </a:t>
          </a:r>
          <a:r>
            <a:rPr lang="en-US" sz="2000" b="1" dirty="0" err="1">
              <a:solidFill>
                <a:schemeClr val="accent2">
                  <a:lumMod val="75000"/>
                </a:schemeClr>
              </a:solidFill>
            </a:rPr>
            <a:t>molio</a:t>
          </a:r>
          <a:r>
            <a:rPr lang="hr-HR" sz="2000" b="1" dirty="0">
              <a:solidFill>
                <a:schemeClr val="accent2">
                  <a:lumMod val="75000"/>
                </a:schemeClr>
              </a:solidFill>
            </a:rPr>
            <a:t> klečeći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 s</a:t>
          </a:r>
          <a:r>
            <a:rPr lang="hr-HR" sz="2000" b="1" dirty="0">
              <a:solidFill>
                <a:schemeClr val="accent2">
                  <a:lumMod val="75000"/>
                </a:schemeClr>
              </a:solidFill>
            </a:rPr>
            <a:t> podig</a:t>
          </a:r>
          <a:r>
            <a:rPr lang="en-US" sz="2000" b="1" dirty="0" err="1">
              <a:solidFill>
                <a:schemeClr val="accent2">
                  <a:lumMod val="75000"/>
                </a:schemeClr>
              </a:solidFill>
            </a:rPr>
            <a:t>nutim</a:t>
          </a:r>
          <a:r>
            <a:rPr lang="hr-HR" sz="2000" b="1" dirty="0">
              <a:solidFill>
                <a:schemeClr val="accent2">
                  <a:lumMod val="75000"/>
                </a:schemeClr>
              </a:solidFill>
            </a:rPr>
            <a:t>  ruka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ma</a:t>
          </a:r>
          <a:r>
            <a:rPr lang="hr-HR" sz="2000" b="1" dirty="0">
              <a:solidFill>
                <a:schemeClr val="accent2">
                  <a:lumMod val="75000"/>
                </a:schemeClr>
              </a:solidFill>
            </a:rPr>
            <a:t>        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(1</a:t>
          </a:r>
          <a:r>
            <a:rPr lang="hr-HR" sz="2000" b="1" dirty="0">
              <a:solidFill>
                <a:schemeClr val="accent2">
                  <a:lumMod val="75000"/>
                </a:schemeClr>
              </a:solidFill>
            </a:rPr>
            <a:t>.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K</a:t>
          </a:r>
          <a:r>
            <a:rPr lang="hr-HR" sz="2000" b="1" dirty="0">
              <a:solidFill>
                <a:schemeClr val="accent2">
                  <a:lumMod val="75000"/>
                </a:schemeClr>
              </a:solidFill>
            </a:rPr>
            <a:t>r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. 8</a:t>
          </a:r>
          <a:r>
            <a:rPr lang="hr-HR" sz="2000" b="1" dirty="0">
              <a:solidFill>
                <a:schemeClr val="accent2">
                  <a:lumMod val="75000"/>
                </a:schemeClr>
              </a:solidFill>
            </a:rPr>
            <a:t>,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54)</a:t>
          </a:r>
          <a:r>
            <a:rPr lang="hr-HR" sz="2000" b="1" dirty="0">
              <a:solidFill>
                <a:schemeClr val="accent2">
                  <a:lumMod val="75000"/>
                </a:schemeClr>
              </a:solidFill>
            </a:rPr>
            <a:t>.</a:t>
          </a:r>
          <a:endParaRPr lang="en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2000" b="1" dirty="0">
              <a:solidFill>
                <a:schemeClr val="accent1">
                  <a:lumMod val="75000"/>
                </a:schemeClr>
              </a:solidFill>
            </a:rPr>
            <a:t>David se molio  na svom krevetu (1K. 1,47). </a:t>
          </a:r>
          <a:endParaRPr lang="en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Nehemija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hr-HR" sz="2000" b="1" dirty="0">
              <a:solidFill>
                <a:schemeClr val="accent3">
                  <a:lumMod val="75000"/>
                </a:schemeClr>
              </a:solidFill>
            </a:rPr>
            <a:t>s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e st</a:t>
          </a:r>
          <a:r>
            <a:rPr lang="hr-HR" sz="2000" b="1" dirty="0">
              <a:solidFill>
                <a:schemeClr val="accent3">
                  <a:lumMod val="75000"/>
                </a:schemeClr>
              </a:solidFill>
            </a:rPr>
            <a:t>o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j</a:t>
          </a:r>
          <a:r>
            <a:rPr lang="hr-HR" sz="2000" b="1" dirty="0">
              <a:solidFill>
                <a:schemeClr val="accent3">
                  <a:lumMod val="75000"/>
                </a:schemeClr>
              </a:solidFill>
            </a:rPr>
            <a:t>eć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i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tiho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molio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 pred 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kraljem</a:t>
          </a:r>
          <a:br>
            <a:rPr lang="en-US" sz="2000" b="1" dirty="0">
              <a:solidFill>
                <a:schemeClr val="accent3">
                  <a:lumMod val="75000"/>
                </a:schemeClr>
              </a:solidFill>
            </a:rPr>
          </a:b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(Neh. 2</a:t>
          </a:r>
          <a:r>
            <a:rPr lang="hr-HR" sz="2000" b="1" dirty="0">
              <a:solidFill>
                <a:schemeClr val="accent3">
                  <a:lumMod val="75000"/>
                </a:schemeClr>
              </a:solidFill>
            </a:rPr>
            <a:t>,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1-4)</a:t>
          </a:r>
          <a:r>
            <a:rPr lang="hr-HR" sz="2000" b="1" dirty="0">
              <a:solidFill>
                <a:schemeClr val="accent3">
                  <a:lumMod val="75000"/>
                </a:schemeClr>
              </a:solidFill>
            </a:rPr>
            <a:t>.</a:t>
          </a:r>
          <a:endParaRPr lang="en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ScaleX="13320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ScaleX="120991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34045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ScaleX="116878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solidFill>
                <a:schemeClr val="accent3"/>
              </a:solidFill>
            </a:rPr>
            <a:t>ZA ČLANOVE NJIHOVE OBITELJI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-US" sz="2000" b="1" dirty="0" err="1"/>
            <a:t>Zbog</a:t>
          </a:r>
          <a:r>
            <a:rPr lang="en-US" sz="2000" b="1" dirty="0"/>
            <a:t> </a:t>
          </a:r>
          <a:r>
            <a:rPr lang="en-US" sz="2000" b="1" dirty="0" err="1"/>
            <a:t>Aronovog</a:t>
          </a:r>
          <a:r>
            <a:rPr lang="en-US" sz="2000" b="1" dirty="0"/>
            <a:t> </a:t>
          </a:r>
          <a:r>
            <a:rPr lang="en-US" sz="2000" b="1" dirty="0" err="1"/>
            <a:t>grijeha</a:t>
          </a:r>
          <a:r>
            <a:rPr lang="hr-HR" sz="2000" b="1" dirty="0"/>
            <a:t>  </a:t>
          </a:r>
          <a:r>
            <a:rPr lang="en-US" sz="2000" b="1" dirty="0"/>
            <a:t> (P</a:t>
          </a:r>
          <a:r>
            <a:rPr lang="hr-HR" sz="2000" b="1" dirty="0"/>
            <a:t>nz.</a:t>
          </a:r>
          <a:r>
            <a:rPr lang="en-US" sz="2000" b="1" dirty="0"/>
            <a:t> 9</a:t>
          </a:r>
          <a:r>
            <a:rPr lang="hr-HR" sz="2000" b="1" dirty="0"/>
            <a:t>,</a:t>
          </a:r>
          <a:r>
            <a:rPr lang="en-US" sz="2000" b="1" dirty="0"/>
            <a:t>20)</a:t>
          </a:r>
          <a:r>
            <a:rPr lang="hr-HR" sz="2000" b="1" dirty="0"/>
            <a:t>.</a:t>
          </a:r>
          <a:endParaRPr lang="en" sz="2000" b="1" dirty="0"/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-US" sz="2000" b="1" dirty="0" err="1"/>
            <a:t>Zbog</a:t>
          </a:r>
          <a:r>
            <a:rPr lang="en-US" sz="2000" b="1" dirty="0"/>
            <a:t> Marij</a:t>
          </a:r>
          <a:r>
            <a:rPr lang="hr-HR" sz="2000" b="1" dirty="0"/>
            <a:t>inog mrmljanja</a:t>
          </a:r>
          <a:r>
            <a:rPr lang="en-US" sz="2000" b="1" dirty="0"/>
            <a:t> </a:t>
          </a:r>
          <a:r>
            <a:rPr lang="hr-HR" sz="2000" b="1" dirty="0"/>
            <a:t>             </a:t>
          </a:r>
          <a:r>
            <a:rPr lang="en-US" sz="2000" b="1" dirty="0"/>
            <a:t>(</a:t>
          </a:r>
          <a:r>
            <a:rPr lang="hr-HR" sz="2000" b="1" dirty="0"/>
            <a:t>Br</a:t>
          </a:r>
          <a:r>
            <a:rPr lang="en-US" sz="2000" b="1" dirty="0"/>
            <a:t>. 12</a:t>
          </a:r>
          <a:r>
            <a:rPr lang="hr-HR" sz="2000" b="1" dirty="0"/>
            <a:t>,</a:t>
          </a:r>
          <a:r>
            <a:rPr lang="en-US" sz="2000" b="1" dirty="0"/>
            <a:t>10-13)</a:t>
          </a:r>
          <a:r>
            <a:rPr lang="hr-HR" sz="2000" b="1" dirty="0"/>
            <a:t>.</a:t>
          </a:r>
          <a:endParaRPr lang="en" sz="2000" b="1" dirty="0"/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solidFill>
                <a:srgbClr val="7030A0"/>
              </a:solidFill>
            </a:rPr>
            <a:t>ZA NAROD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pl-PL" sz="2400" b="1" dirty="0">
              <a:solidFill>
                <a:schemeClr val="accent5">
                  <a:lumMod val="75000"/>
                </a:schemeClr>
              </a:solidFill>
            </a:rPr>
            <a:t>⁕ Kad su bili žedni</a:t>
          </a:r>
          <a:br>
            <a:rPr lang="pl-PL" sz="2400" b="1" dirty="0">
              <a:solidFill>
                <a:schemeClr val="accent5">
                  <a:lumMod val="75000"/>
                </a:schemeClr>
              </a:solidFill>
            </a:rPr>
          </a:br>
          <a:r>
            <a:rPr lang="pl-PL" sz="2400" b="1" dirty="0">
              <a:solidFill>
                <a:schemeClr val="accent5">
                  <a:lumMod val="75000"/>
                </a:schemeClr>
              </a:solidFill>
            </a:rPr>
            <a:t>(Izl. 15,24.25)</a:t>
          </a:r>
          <a:endParaRPr lang="en" sz="2000" b="1" dirty="0"/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⁕ Kad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su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bili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gladni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hr-HR" sz="2400" b="1" dirty="0">
              <a:solidFill>
                <a:schemeClr val="accent6">
                  <a:lumMod val="50000"/>
                </a:schemeClr>
              </a:solidFill>
            </a:rPr>
            <a:t>          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hr-HR" sz="2400" b="1" dirty="0">
              <a:solidFill>
                <a:schemeClr val="accent6">
                  <a:lumMod val="50000"/>
                </a:schemeClr>
              </a:solidFill>
            </a:rPr>
            <a:t>Br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. 11:11-13)</a:t>
          </a:r>
          <a:r>
            <a:rPr lang="hr-HR" sz="2400" b="1" dirty="0">
              <a:solidFill>
                <a:schemeClr val="accent6">
                  <a:lumMod val="50000"/>
                </a:schemeClr>
              </a:solidFill>
            </a:rPr>
            <a:t>.</a:t>
          </a:r>
          <a:endParaRPr lang="en" sz="2000" b="1" dirty="0"/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s-ES" sz="2000" b="1" dirty="0" err="1"/>
            <a:t>Kad</a:t>
          </a:r>
          <a:r>
            <a:rPr lang="es-ES" sz="2000" b="1" dirty="0"/>
            <a:t> su </a:t>
          </a:r>
          <a:r>
            <a:rPr lang="es-ES" sz="2000" b="1" dirty="0" err="1"/>
            <a:t>sagriješili</a:t>
          </a:r>
          <a:br>
            <a:rPr lang="es-ES" sz="2000" b="1" dirty="0"/>
          </a:br>
          <a:r>
            <a:rPr lang="es-ES" sz="2000" b="1" dirty="0"/>
            <a:t>(</a:t>
          </a:r>
          <a:r>
            <a:rPr lang="es-ES" sz="2000" b="1" dirty="0" err="1"/>
            <a:t>Izl</a:t>
          </a:r>
          <a:r>
            <a:rPr lang="es-ES" sz="2000" b="1" dirty="0"/>
            <a:t>. 32</a:t>
          </a:r>
          <a:r>
            <a:rPr lang="hr-HR" sz="2000" b="1" dirty="0"/>
            <a:t>,</a:t>
          </a:r>
          <a:r>
            <a:rPr lang="es-ES" sz="2000" b="1" dirty="0"/>
            <a:t>30-32)</a:t>
          </a:r>
          <a:r>
            <a:rPr lang="hr-HR" sz="2000" b="1" dirty="0"/>
            <a:t>.</a:t>
          </a:r>
          <a:endParaRPr lang="en" sz="2000" b="1" dirty="0"/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337431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59045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Bio je dosljedan, molio se tri puta dnevno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Bilo je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predvidljivo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otvarajući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prozor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prema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Jeruzalemu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Imao je posebne navike; molio je na koljenima.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Fokusirao se na zahvalnost i pokornost.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259538" y="217027"/>
          <a:ext cx="1520827" cy="159423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7035" y="1813603"/>
          <a:ext cx="2025833" cy="56422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Jozafat se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</a:rPr>
            <a:t>molio</a:t>
          </a:r>
          <a:r>
            <a:rPr lang="hr-HR" sz="2000" b="1" kern="1200" dirty="0">
              <a:solidFill>
                <a:schemeClr val="accent6">
                  <a:lumMod val="75000"/>
                </a:schemeClr>
              </a:solidFill>
            </a:rPr>
            <a:t> stoje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</a:rPr>
            <a:t>ći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 pred</a:t>
          </a:r>
          <a:r>
            <a:rPr lang="hr-HR" sz="2000" b="1" kern="1200" dirty="0">
              <a:solidFill>
                <a:schemeClr val="accent6">
                  <a:lumMod val="75000"/>
                </a:schemeClr>
              </a:solidFill>
            </a:rPr>
            <a:t> nar-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</a:rPr>
            <a:t>rodom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hr-HR" sz="2000" b="1" kern="1200" dirty="0">
              <a:solidFill>
                <a:schemeClr val="accent6">
                  <a:lumMod val="75000"/>
                </a:schemeClr>
              </a:solidFill>
            </a:rPr>
            <a:t>       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(2. </a:t>
          </a:r>
          <a:r>
            <a:rPr lang="hr-HR" sz="2000" b="1" kern="1200" dirty="0">
              <a:solidFill>
                <a:schemeClr val="accent6">
                  <a:lumMod val="75000"/>
                </a:schemeClr>
              </a:solidFill>
            </a:rPr>
            <a:t>Ljet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. 20</a:t>
          </a:r>
          <a:r>
            <a:rPr lang="hr-HR" sz="2000" b="1" kern="1200" dirty="0">
              <a:solidFill>
                <a:schemeClr val="accent6">
                  <a:lumMod val="75000"/>
                </a:schemeClr>
              </a:solidFill>
            </a:rPr>
            <a:t>,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5</a:t>
          </a:r>
          <a:r>
            <a:rPr lang="hr-HR" sz="2000" b="1" kern="1200" dirty="0">
              <a:solidFill>
                <a:schemeClr val="accent6">
                  <a:lumMod val="75000"/>
                </a:schemeClr>
              </a:solidFill>
            </a:rPr>
            <a:t>.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)</a:t>
          </a:r>
          <a:endParaRPr lang="en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035" y="1813603"/>
        <a:ext cx="2025833" cy="564226"/>
      </dsp:txXfrm>
    </dsp:sp>
    <dsp:sp modelId="{EDB4A37D-8561-4929-99F8-AC235B3239EA}">
      <dsp:nvSpPr>
        <dsp:cNvPr id="0" name=""/>
        <dsp:cNvSpPr/>
      </dsp:nvSpPr>
      <dsp:spPr>
        <a:xfrm>
          <a:off x="2344633" y="217027"/>
          <a:ext cx="1520827" cy="1594230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2185015" y="1813603"/>
          <a:ext cx="1840064" cy="56422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David je </a:t>
          </a:r>
          <a:r>
            <a:rPr lang="en-US" sz="2000" b="1" kern="1200" dirty="0" err="1">
              <a:solidFill>
                <a:schemeClr val="accent5">
                  <a:lumMod val="75000"/>
                </a:schemeClr>
              </a:solidFill>
            </a:rPr>
            <a:t>sjedio</a:t>
          </a: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 pred </a:t>
          </a:r>
          <a:r>
            <a:rPr lang="en-US" sz="2000" b="1" kern="1200" dirty="0" err="1">
              <a:solidFill>
                <a:schemeClr val="accent5">
                  <a:lumMod val="75000"/>
                </a:schemeClr>
              </a:solidFill>
            </a:rPr>
            <a:t>Bogom</a:t>
          </a: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 da </a:t>
          </a:r>
          <a:r>
            <a:rPr lang="en-US" sz="2000" b="1" kern="1200" dirty="0" err="1">
              <a:solidFill>
                <a:schemeClr val="accent5">
                  <a:lumMod val="75000"/>
                </a:schemeClr>
              </a:solidFill>
            </a:rPr>
            <a:t>zahvali</a:t>
          </a:r>
          <a:br>
            <a:rPr lang="en-US" sz="20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(2</a:t>
          </a:r>
          <a:r>
            <a:rPr lang="hr-HR" sz="2000" b="1" kern="1200" dirty="0">
              <a:solidFill>
                <a:schemeClr val="accent5">
                  <a:lumMod val="75000"/>
                </a:schemeClr>
              </a:solidFill>
            </a:rPr>
            <a:t>.</a:t>
          </a: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S</a:t>
          </a:r>
          <a:r>
            <a:rPr lang="hr-HR" sz="2000" b="1" kern="1200" dirty="0">
              <a:solidFill>
                <a:schemeClr val="accent5">
                  <a:lumMod val="75000"/>
                </a:schemeClr>
              </a:solidFill>
            </a:rPr>
            <a:t>am</a:t>
          </a: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.7</a:t>
          </a:r>
          <a:r>
            <a:rPr lang="hr-HR" sz="2000" b="1" kern="1200" dirty="0">
              <a:solidFill>
                <a:schemeClr val="accent5">
                  <a:lumMod val="75000"/>
                </a:schemeClr>
              </a:solidFill>
            </a:rPr>
            <a:t>,</a:t>
          </a: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18</a:t>
          </a:r>
          <a:r>
            <a:rPr lang="en" sz="2000" b="1" kern="1200" dirty="0">
              <a:solidFill>
                <a:schemeClr val="accent5">
                  <a:lumMod val="75000"/>
                </a:schemeClr>
              </a:solidFill>
            </a:rPr>
            <a:t>)</a:t>
          </a:r>
          <a:r>
            <a:rPr lang="hr-HR" sz="2000" b="1" kern="1200" dirty="0">
              <a:solidFill>
                <a:schemeClr val="accent5">
                  <a:lumMod val="75000"/>
                </a:schemeClr>
              </a:solidFill>
            </a:rPr>
            <a:t>.</a:t>
          </a:r>
          <a:endParaRPr lang="en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185015" y="1813603"/>
        <a:ext cx="1840064" cy="564226"/>
      </dsp:txXfrm>
    </dsp:sp>
    <dsp:sp modelId="{EC92B07E-2904-41D0-9661-42C1AFD2B2F2}">
      <dsp:nvSpPr>
        <dsp:cNvPr id="0" name=""/>
        <dsp:cNvSpPr/>
      </dsp:nvSpPr>
      <dsp:spPr>
        <a:xfrm>
          <a:off x="4436109" y="217027"/>
          <a:ext cx="1520827" cy="1594230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4177226" y="1813603"/>
          <a:ext cx="2038593" cy="56422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Salomon </a:t>
          </a:r>
          <a:r>
            <a:rPr lang="hr-HR" sz="2000" b="1" kern="1200" dirty="0">
              <a:solidFill>
                <a:schemeClr val="accent2">
                  <a:lumMod val="75000"/>
                </a:schemeClr>
              </a:solidFill>
            </a:rPr>
            <a:t>s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e </a:t>
          </a: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</a:rPr>
            <a:t>molio</a:t>
          </a:r>
          <a:r>
            <a:rPr lang="hr-HR" sz="2000" b="1" kern="1200" dirty="0">
              <a:solidFill>
                <a:schemeClr val="accent2">
                  <a:lumMod val="75000"/>
                </a:schemeClr>
              </a:solidFill>
            </a:rPr>
            <a:t> klečeći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 s</a:t>
          </a:r>
          <a:r>
            <a:rPr lang="hr-HR" sz="2000" b="1" kern="1200" dirty="0">
              <a:solidFill>
                <a:schemeClr val="accent2">
                  <a:lumMod val="75000"/>
                </a:schemeClr>
              </a:solidFill>
            </a:rPr>
            <a:t> podig</a:t>
          </a: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</a:rPr>
            <a:t>nutim</a:t>
          </a:r>
          <a:r>
            <a:rPr lang="hr-HR" sz="2000" b="1" kern="1200" dirty="0">
              <a:solidFill>
                <a:schemeClr val="accent2">
                  <a:lumMod val="75000"/>
                </a:schemeClr>
              </a:solidFill>
            </a:rPr>
            <a:t>  ruka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ma</a:t>
          </a:r>
          <a:r>
            <a:rPr lang="hr-HR" sz="2000" b="1" kern="1200" dirty="0">
              <a:solidFill>
                <a:schemeClr val="accent2">
                  <a:lumMod val="75000"/>
                </a:schemeClr>
              </a:solidFill>
            </a:rPr>
            <a:t>        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(1</a:t>
          </a:r>
          <a:r>
            <a:rPr lang="hr-HR" sz="2000" b="1" kern="1200" dirty="0">
              <a:solidFill>
                <a:schemeClr val="accent2">
                  <a:lumMod val="75000"/>
                </a:schemeClr>
              </a:solidFill>
            </a:rPr>
            <a:t>.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K</a:t>
          </a:r>
          <a:r>
            <a:rPr lang="hr-HR" sz="2000" b="1" kern="1200" dirty="0">
              <a:solidFill>
                <a:schemeClr val="accent2">
                  <a:lumMod val="75000"/>
                </a:schemeClr>
              </a:solidFill>
            </a:rPr>
            <a:t>r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. 8</a:t>
          </a:r>
          <a:r>
            <a:rPr lang="hr-HR" sz="2000" b="1" kern="1200" dirty="0">
              <a:solidFill>
                <a:schemeClr val="accent2">
                  <a:lumMod val="75000"/>
                </a:schemeClr>
              </a:solidFill>
            </a:rPr>
            <a:t>,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54)</a:t>
          </a:r>
          <a:r>
            <a:rPr lang="hr-HR" sz="2000" b="1" kern="1200" dirty="0">
              <a:solidFill>
                <a:schemeClr val="accent2">
                  <a:lumMod val="75000"/>
                </a:schemeClr>
              </a:solidFill>
            </a:rPr>
            <a:t>.</a:t>
          </a:r>
          <a:endParaRPr lang="en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177226" y="1813603"/>
        <a:ext cx="2038593" cy="564226"/>
      </dsp:txXfrm>
    </dsp:sp>
    <dsp:sp modelId="{E04F557E-0620-4279-8185-F3D5DA5EFC90}">
      <dsp:nvSpPr>
        <dsp:cNvPr id="0" name=""/>
        <dsp:cNvSpPr/>
      </dsp:nvSpPr>
      <dsp:spPr>
        <a:xfrm>
          <a:off x="6496308" y="217027"/>
          <a:ext cx="1520827" cy="159423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6367966" y="1813603"/>
          <a:ext cx="1777512" cy="56422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Narod se</a:t>
          </a:r>
          <a:r>
            <a:rPr lang="hr-HR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po-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US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klonio</a:t>
          </a:r>
          <a:r>
            <a:rPr lang="hr-HR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licem do zemlje i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US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molio</a:t>
          </a:r>
          <a:r>
            <a:rPr lang="hr-HR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   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(Neh. 8</a:t>
          </a:r>
          <a:r>
            <a:rPr lang="hr-HR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,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6)</a:t>
          </a:r>
          <a:r>
            <a:rPr lang="hr-HR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.</a:t>
          </a:r>
          <a:endParaRPr lang="en" sz="2000" b="1" kern="1200" dirty="0">
            <a:ln>
              <a:solidFill>
                <a:schemeClr val="accent4">
                  <a:lumMod val="50000"/>
                </a:schemeClr>
              </a:solidFill>
            </a:ln>
          </a:endParaRPr>
        </a:p>
      </dsp:txBody>
      <dsp:txXfrm>
        <a:off x="6367966" y="1813603"/>
        <a:ext cx="1777512" cy="564226"/>
      </dsp:txXfrm>
    </dsp:sp>
    <dsp:sp modelId="{409CBAFB-D84F-4FB1-8ADF-A849DF484FB6}">
      <dsp:nvSpPr>
        <dsp:cNvPr id="0" name=""/>
        <dsp:cNvSpPr/>
      </dsp:nvSpPr>
      <dsp:spPr>
        <a:xfrm>
          <a:off x="8297625" y="217027"/>
          <a:ext cx="1520827" cy="159423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8297625" y="1813603"/>
          <a:ext cx="1520827" cy="56422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1">
                  <a:lumMod val="75000"/>
                </a:schemeClr>
              </a:solidFill>
            </a:rPr>
            <a:t>David se molio  na svom krevetu (1K. 1,47). </a:t>
          </a:r>
          <a:endParaRPr lang="en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297625" y="1813603"/>
        <a:ext cx="1520827" cy="564226"/>
      </dsp:txXfrm>
    </dsp:sp>
    <dsp:sp modelId="{FAC1B06F-82D6-44E5-8A3F-A94EDA2109E5}">
      <dsp:nvSpPr>
        <dsp:cNvPr id="0" name=""/>
        <dsp:cNvSpPr/>
      </dsp:nvSpPr>
      <dsp:spPr>
        <a:xfrm>
          <a:off x="10134012" y="217027"/>
          <a:ext cx="1520827" cy="159423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970599" y="1813603"/>
          <a:ext cx="1847653" cy="56422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Nehemija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hr-HR" sz="2000" b="1" kern="1200" dirty="0">
              <a:solidFill>
                <a:schemeClr val="accent3">
                  <a:lumMod val="75000"/>
                </a:schemeClr>
              </a:solidFill>
            </a:rPr>
            <a:t>s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e st</a:t>
          </a:r>
          <a:r>
            <a:rPr lang="hr-HR" sz="2000" b="1" kern="1200" dirty="0">
              <a:solidFill>
                <a:schemeClr val="accent3">
                  <a:lumMod val="75000"/>
                </a:schemeClr>
              </a:solidFill>
            </a:rPr>
            <a:t>o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j</a:t>
          </a:r>
          <a:r>
            <a:rPr lang="hr-HR" sz="2000" b="1" kern="1200" dirty="0">
              <a:solidFill>
                <a:schemeClr val="accent3">
                  <a:lumMod val="75000"/>
                </a:schemeClr>
              </a:solidFill>
            </a:rPr>
            <a:t>eć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i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tiho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molio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 pred 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kraljem</a:t>
          </a:r>
          <a:br>
            <a:rPr lang="en-US" sz="2000" b="1" kern="1200" dirty="0">
              <a:solidFill>
                <a:schemeClr val="accent3">
                  <a:lumMod val="75000"/>
                </a:schemeClr>
              </a:solidFill>
            </a:rPr>
          </a:b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(Neh. 2</a:t>
          </a:r>
          <a:r>
            <a:rPr lang="hr-HR" sz="2000" b="1" kern="1200" dirty="0">
              <a:solidFill>
                <a:schemeClr val="accent3">
                  <a:lumMod val="75000"/>
                </a:schemeClr>
              </a:solidFill>
            </a:rPr>
            <a:t>,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1-4)</a:t>
          </a:r>
          <a:r>
            <a:rPr lang="hr-HR" sz="2000" b="1" kern="1200" dirty="0">
              <a:solidFill>
                <a:schemeClr val="accent3">
                  <a:lumMod val="75000"/>
                </a:schemeClr>
              </a:solidFill>
            </a:rPr>
            <a:t>.</a:t>
          </a:r>
          <a:endParaRPr lang="en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9970599" y="1813603"/>
        <a:ext cx="1847653" cy="564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23008" y="397462"/>
          <a:ext cx="2744183" cy="30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67"/>
              </a:lnTo>
              <a:lnTo>
                <a:pt x="2744183" y="246167"/>
              </a:lnTo>
              <a:lnTo>
                <a:pt x="2744183" y="308271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23008" y="397462"/>
          <a:ext cx="201928" cy="30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67"/>
              </a:lnTo>
              <a:lnTo>
                <a:pt x="201928" y="246167"/>
              </a:lnTo>
              <a:lnTo>
                <a:pt x="201928" y="308271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547111" y="397462"/>
          <a:ext cx="2275896" cy="308271"/>
        </a:xfrm>
        <a:custGeom>
          <a:avLst/>
          <a:gdLst/>
          <a:ahLst/>
          <a:cxnLst/>
          <a:rect l="0" t="0" r="0" b="0"/>
          <a:pathLst>
            <a:path>
              <a:moveTo>
                <a:pt x="2275896" y="0"/>
              </a:moveTo>
              <a:lnTo>
                <a:pt x="2275896" y="246167"/>
              </a:lnTo>
              <a:lnTo>
                <a:pt x="0" y="246167"/>
              </a:lnTo>
              <a:lnTo>
                <a:pt x="0" y="308271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790313" y="397462"/>
          <a:ext cx="1347022" cy="30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67"/>
              </a:lnTo>
              <a:lnTo>
                <a:pt x="1347022" y="246167"/>
              </a:lnTo>
              <a:lnTo>
                <a:pt x="1347022" y="308271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878060" y="397462"/>
          <a:ext cx="912253" cy="308271"/>
        </a:xfrm>
        <a:custGeom>
          <a:avLst/>
          <a:gdLst/>
          <a:ahLst/>
          <a:cxnLst/>
          <a:rect l="0" t="0" r="0" b="0"/>
          <a:pathLst>
            <a:path>
              <a:moveTo>
                <a:pt x="912253" y="0"/>
              </a:moveTo>
              <a:lnTo>
                <a:pt x="912253" y="246167"/>
              </a:lnTo>
              <a:lnTo>
                <a:pt x="0" y="246167"/>
              </a:lnTo>
              <a:lnTo>
                <a:pt x="0" y="308271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591582" y="0"/>
          <a:ext cx="397462" cy="397462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1984671" y="90048"/>
          <a:ext cx="4215245" cy="39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3"/>
              </a:solidFill>
            </a:rPr>
            <a:t>ZA ČLANOVE NJIHOVE OBITELJI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1984671" y="90048"/>
        <a:ext cx="4215245" cy="397462"/>
      </dsp:txXfrm>
    </dsp:sp>
    <dsp:sp modelId="{9D111C27-E043-480C-8A20-BEB0A7F7A350}">
      <dsp:nvSpPr>
        <dsp:cNvPr id="0" name=""/>
        <dsp:cNvSpPr/>
      </dsp:nvSpPr>
      <dsp:spPr>
        <a:xfrm>
          <a:off x="2298" y="705733"/>
          <a:ext cx="1751523" cy="110907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10368" y="2233660"/>
          <a:ext cx="1574641" cy="39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-US" sz="2000" b="1" kern="1200" dirty="0" err="1"/>
            <a:t>Zbog</a:t>
          </a:r>
          <a:r>
            <a:rPr lang="en-US" sz="2000" b="1" kern="1200" dirty="0"/>
            <a:t> </a:t>
          </a:r>
          <a:r>
            <a:rPr lang="en-US" sz="2000" b="1" kern="1200" dirty="0" err="1"/>
            <a:t>Aronovog</a:t>
          </a:r>
          <a:r>
            <a:rPr lang="en-US" sz="2000" b="1" kern="1200" dirty="0"/>
            <a:t> </a:t>
          </a:r>
          <a:r>
            <a:rPr lang="en-US" sz="2000" b="1" kern="1200" dirty="0" err="1"/>
            <a:t>grijeha</a:t>
          </a:r>
          <a:r>
            <a:rPr lang="hr-HR" sz="2000" b="1" kern="1200" dirty="0"/>
            <a:t>  </a:t>
          </a:r>
          <a:r>
            <a:rPr lang="en-US" sz="2000" b="1" kern="1200" dirty="0"/>
            <a:t> (P</a:t>
          </a:r>
          <a:r>
            <a:rPr lang="hr-HR" sz="2000" b="1" kern="1200" dirty="0"/>
            <a:t>nz.</a:t>
          </a:r>
          <a:r>
            <a:rPr lang="en-US" sz="2000" b="1" kern="1200" dirty="0"/>
            <a:t> 9</a:t>
          </a:r>
          <a:r>
            <a:rPr lang="hr-HR" sz="2000" b="1" kern="1200" dirty="0"/>
            <a:t>,</a:t>
          </a:r>
          <a:r>
            <a:rPr lang="en-US" sz="2000" b="1" kern="1200" dirty="0"/>
            <a:t>20)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210368" y="2233660"/>
        <a:ext cx="1574641" cy="397462"/>
      </dsp:txXfrm>
    </dsp:sp>
    <dsp:sp modelId="{88F1BAE8-136E-42BF-9207-09B358BAB561}">
      <dsp:nvSpPr>
        <dsp:cNvPr id="0" name=""/>
        <dsp:cNvSpPr/>
      </dsp:nvSpPr>
      <dsp:spPr>
        <a:xfrm>
          <a:off x="2261574" y="705733"/>
          <a:ext cx="1751523" cy="1109078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19143" y="2233660"/>
          <a:ext cx="1875641" cy="39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-US" sz="2000" b="1" kern="1200" dirty="0" err="1"/>
            <a:t>Zbog</a:t>
          </a:r>
          <a:r>
            <a:rPr lang="en-US" sz="2000" b="1" kern="1200" dirty="0"/>
            <a:t> Marij</a:t>
          </a:r>
          <a:r>
            <a:rPr lang="hr-HR" sz="2000" b="1" kern="1200" dirty="0"/>
            <a:t>inog mrmljanja</a:t>
          </a:r>
          <a:r>
            <a:rPr lang="en-US" sz="2000" b="1" kern="1200" dirty="0"/>
            <a:t> </a:t>
          </a:r>
          <a:r>
            <a:rPr lang="hr-HR" sz="2000" b="1" kern="1200" dirty="0"/>
            <a:t>             </a:t>
          </a:r>
          <a:r>
            <a:rPr lang="en-US" sz="2000" b="1" kern="1200" dirty="0"/>
            <a:t>(</a:t>
          </a:r>
          <a:r>
            <a:rPr lang="hr-HR" sz="2000" b="1" kern="1200" dirty="0"/>
            <a:t>Br</a:t>
          </a:r>
          <a:r>
            <a:rPr lang="en-US" sz="2000" b="1" kern="1200" dirty="0"/>
            <a:t>. 12</a:t>
          </a:r>
          <a:r>
            <a:rPr lang="hr-HR" sz="2000" b="1" kern="1200" dirty="0"/>
            <a:t>,</a:t>
          </a:r>
          <a:r>
            <a:rPr lang="en-US" sz="2000" b="1" kern="1200" dirty="0"/>
            <a:t>10-13)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2319143" y="2233660"/>
        <a:ext cx="1875641" cy="397462"/>
      </dsp:txXfrm>
    </dsp:sp>
    <dsp:sp modelId="{2FB7C8D9-58F1-4B12-A15B-42E3B531EF11}">
      <dsp:nvSpPr>
        <dsp:cNvPr id="0" name=""/>
        <dsp:cNvSpPr/>
      </dsp:nvSpPr>
      <dsp:spPr>
        <a:xfrm>
          <a:off x="7624277" y="0"/>
          <a:ext cx="397462" cy="397462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11079" y="90048"/>
          <a:ext cx="2490548" cy="39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7030A0"/>
              </a:solidFill>
            </a:rPr>
            <a:t>ZA NAROD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011079" y="90048"/>
        <a:ext cx="2490548" cy="397462"/>
      </dsp:txXfrm>
    </dsp:sp>
    <dsp:sp modelId="{E15C53C2-DCBA-4343-9AC7-09FB8C81C12F}">
      <dsp:nvSpPr>
        <dsp:cNvPr id="0" name=""/>
        <dsp:cNvSpPr/>
      </dsp:nvSpPr>
      <dsp:spPr>
        <a:xfrm>
          <a:off x="4671349" y="705733"/>
          <a:ext cx="1751523" cy="110907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660869" y="2233660"/>
          <a:ext cx="2011740" cy="39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5">
                  <a:lumMod val="75000"/>
                </a:schemeClr>
              </a:solidFill>
            </a:rPr>
            <a:t>⁕ Kad su bili žedni</a:t>
          </a:r>
          <a:br>
            <a:rPr lang="pl-PL" sz="24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pl-PL" sz="2400" b="1" kern="1200" dirty="0">
              <a:solidFill>
                <a:schemeClr val="accent5">
                  <a:lumMod val="75000"/>
                </a:schemeClr>
              </a:solidFill>
            </a:rPr>
            <a:t>(Izl. 15,24.25)</a:t>
          </a:r>
          <a:endParaRPr lang="en" sz="2000" b="1" kern="1200" dirty="0"/>
        </a:p>
      </dsp:txBody>
      <dsp:txXfrm>
        <a:off x="4660869" y="2233660"/>
        <a:ext cx="2011740" cy="397462"/>
      </dsp:txXfrm>
    </dsp:sp>
    <dsp:sp modelId="{DB6B9390-5F47-4F37-A57D-3476786C6143}">
      <dsp:nvSpPr>
        <dsp:cNvPr id="0" name=""/>
        <dsp:cNvSpPr/>
      </dsp:nvSpPr>
      <dsp:spPr>
        <a:xfrm>
          <a:off x="7149174" y="705733"/>
          <a:ext cx="1751523" cy="110907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074264" y="2233660"/>
          <a:ext cx="2140601" cy="39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⁕ Kad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su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bili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gladni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hr-HR" sz="2400" b="1" kern="1200" dirty="0">
              <a:solidFill>
                <a:schemeClr val="accent6">
                  <a:lumMod val="50000"/>
                </a:schemeClr>
              </a:solidFill>
            </a:rPr>
            <a:t>          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hr-HR" sz="2400" b="1" kern="1200" dirty="0">
              <a:solidFill>
                <a:schemeClr val="accent6">
                  <a:lumMod val="50000"/>
                </a:schemeClr>
              </a:solidFill>
            </a:rPr>
            <a:t>Br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. 11:11-13)</a:t>
          </a:r>
          <a:r>
            <a:rPr lang="hr-HR" sz="2400" b="1" kern="1200" dirty="0">
              <a:solidFill>
                <a:schemeClr val="accent6">
                  <a:lumMod val="50000"/>
                </a:schemeClr>
              </a:solidFill>
            </a:rPr>
            <a:t>.</a:t>
          </a:r>
          <a:endParaRPr lang="en" sz="2000" b="1" kern="1200" dirty="0"/>
        </a:p>
      </dsp:txBody>
      <dsp:txXfrm>
        <a:off x="7074264" y="2233660"/>
        <a:ext cx="2140601" cy="397462"/>
      </dsp:txXfrm>
    </dsp:sp>
    <dsp:sp modelId="{CD389D96-F776-43A9-A232-CA0484CC1C83}">
      <dsp:nvSpPr>
        <dsp:cNvPr id="0" name=""/>
        <dsp:cNvSpPr/>
      </dsp:nvSpPr>
      <dsp:spPr>
        <a:xfrm>
          <a:off x="9691430" y="705733"/>
          <a:ext cx="1751523" cy="110907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82517" y="2233660"/>
          <a:ext cx="1808605" cy="39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s-ES" sz="2000" b="1" kern="1200" dirty="0" err="1"/>
            <a:t>Kad</a:t>
          </a:r>
          <a:r>
            <a:rPr lang="es-ES" sz="2000" b="1" kern="1200" dirty="0"/>
            <a:t> su </a:t>
          </a:r>
          <a:r>
            <a:rPr lang="es-ES" sz="2000" b="1" kern="1200" dirty="0" err="1"/>
            <a:t>sagriješili</a:t>
          </a:r>
          <a:br>
            <a:rPr lang="es-ES" sz="2000" b="1" kern="1200" dirty="0"/>
          </a:br>
          <a:r>
            <a:rPr lang="es-ES" sz="2000" b="1" kern="1200" dirty="0"/>
            <a:t>(</a:t>
          </a:r>
          <a:r>
            <a:rPr lang="es-ES" sz="2000" b="1" kern="1200" dirty="0" err="1"/>
            <a:t>Izl</a:t>
          </a:r>
          <a:r>
            <a:rPr lang="es-ES" sz="2000" b="1" kern="1200" dirty="0"/>
            <a:t>. 32</a:t>
          </a:r>
          <a:r>
            <a:rPr lang="hr-HR" sz="2000" b="1" kern="1200" dirty="0"/>
            <a:t>,</a:t>
          </a:r>
          <a:r>
            <a:rPr lang="es-ES" sz="2000" b="1" kern="1200" dirty="0"/>
            <a:t>30-32)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9782517" y="2233660"/>
        <a:ext cx="1808605" cy="39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38B0D-194A-418F-A6E5-F41CDA42CD3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053C7-8AD1-4511-B730-CE73DCF664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053C7-8AD1-4511-B730-CE73DCF66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053C7-8AD1-4511-B730-CE73DCF66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053C7-8AD1-4511-B730-CE73DCF66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053C7-8AD1-4511-B730-CE73DCF66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4.jpeg"/><Relationship Id="rId4" Type="http://schemas.openxmlformats.org/officeDocument/2006/relationships/diagramData" Target="../diagrams/data1.xml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39"/>
            <a:ext cx="5127056" cy="427361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CC9900">
                        <a:lumMod val="40000"/>
                        <a:lumOff val="60000"/>
                      </a:srgbClr>
                    </a:gs>
                    <a:gs pos="12000">
                      <a:srgbClr val="CC9900">
                        <a:lumMod val="20000"/>
                        <a:lumOff val="80000"/>
                      </a:srgbClr>
                    </a:gs>
                    <a:gs pos="87000">
                      <a:srgbClr val="FFFF66">
                        <a:lumMod val="40000"/>
                        <a:lumOff val="6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RATNICI MOLITVE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271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6. Pouka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svibnja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2026.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MOLITVE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Enoh je živio u bliskom odnosu s Bogom, a zatim je nestao, jer ga je uzeo Bog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Postanak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5</a:t>
            </a:r>
            <a:r>
              <a:rPr lang="hr-HR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Enoh je </a:t>
            </a:r>
            <a:r>
              <a:rPr lang="en-US" sz="2000" b="1" dirty="0" err="1"/>
              <a:t>živio</a:t>
            </a:r>
            <a:r>
              <a:rPr lang="en-US" sz="2000" b="1" dirty="0"/>
              <a:t> u </a:t>
            </a:r>
            <a:r>
              <a:rPr lang="en-US" sz="2000" b="1" dirty="0" err="1"/>
              <a:t>teškim</a:t>
            </a:r>
            <a:r>
              <a:rPr lang="en-US" sz="2000" b="1" dirty="0"/>
              <a:t> </a:t>
            </a:r>
            <a:r>
              <a:rPr lang="en-US" sz="2000" b="1" dirty="0" err="1"/>
              <a:t>vremenima</a:t>
            </a:r>
            <a:r>
              <a:rPr lang="en-US" sz="2000" b="1" dirty="0"/>
              <a:t>, </a:t>
            </a:r>
            <a:r>
              <a:rPr lang="en-US" sz="2000" b="1" dirty="0" err="1"/>
              <a:t>kada</a:t>
            </a:r>
            <a:r>
              <a:rPr lang="en-US" sz="2000" b="1" dirty="0"/>
              <a:t> je </a:t>
            </a:r>
            <a:r>
              <a:rPr lang="en-US" sz="2000" b="1" dirty="0" err="1"/>
              <a:t>zloća</a:t>
            </a:r>
            <a:r>
              <a:rPr lang="en-US" sz="2000" b="1" dirty="0"/>
              <a:t> </a:t>
            </a:r>
            <a:r>
              <a:rPr lang="en-US" sz="2000" b="1" dirty="0" err="1"/>
              <a:t>antediluvijaca</a:t>
            </a:r>
            <a:r>
              <a:rPr lang="en-US" sz="2000" b="1" dirty="0"/>
              <a:t> </a:t>
            </a:r>
            <a:r>
              <a:rPr lang="en-US" sz="2000" b="1" dirty="0" err="1"/>
              <a:t>rasla</a:t>
            </a:r>
            <a:r>
              <a:rPr lang="en-US" sz="2000" b="1" dirty="0"/>
              <a:t>. </a:t>
            </a:r>
            <a:r>
              <a:rPr lang="en-US" sz="2000" b="1" dirty="0" err="1"/>
              <a:t>Rođenjem</a:t>
            </a:r>
            <a:r>
              <a:rPr lang="en-US" sz="2000" b="1" dirty="0"/>
              <a:t> </a:t>
            </a:r>
            <a:r>
              <a:rPr lang="en-US" sz="2000" b="1" dirty="0" err="1"/>
              <a:t>sina</a:t>
            </a:r>
            <a:r>
              <a:rPr lang="en-US" sz="2000" b="1" dirty="0"/>
              <a:t>, </a:t>
            </a:r>
            <a:r>
              <a:rPr lang="en-US" sz="2000" b="1" dirty="0" err="1"/>
              <a:t>njegovo</a:t>
            </a:r>
            <a:r>
              <a:rPr lang="en-US" sz="2000" b="1" dirty="0"/>
              <a:t> </a:t>
            </a:r>
            <a:r>
              <a:rPr lang="en-US" sz="2000" b="1" dirty="0" err="1"/>
              <a:t>razumijevanje</a:t>
            </a:r>
            <a:r>
              <a:rPr lang="en-US" sz="2000" b="1" dirty="0"/>
              <a:t> Boga se </a:t>
            </a:r>
            <a:r>
              <a:rPr lang="en-US" sz="2000" b="1" dirty="0" err="1"/>
              <a:t>proširilo</a:t>
            </a:r>
            <a:r>
              <a:rPr lang="en-US" sz="2000" b="1" dirty="0"/>
              <a:t>, a </a:t>
            </a:r>
            <a:r>
              <a:rPr lang="en-US" sz="2000" b="1" dirty="0" err="1"/>
              <a:t>zajedništvo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se </a:t>
            </a:r>
            <a:r>
              <a:rPr lang="en-US" sz="2000" b="1" dirty="0" err="1"/>
              <a:t>intenziviralo</a:t>
            </a:r>
            <a:r>
              <a:rPr lang="en-US" sz="2000" b="1" dirty="0"/>
              <a:t> (Post. 5</a:t>
            </a:r>
            <a:r>
              <a:rPr lang="hr-HR" sz="2000" b="1" dirty="0"/>
              <a:t>,</a:t>
            </a:r>
            <a:r>
              <a:rPr lang="en-US" sz="2000" b="1" dirty="0"/>
              <a:t>21-24).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9716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Molitva</a:t>
            </a:r>
            <a:r>
              <a:rPr lang="en-US" sz="2000" b="1" dirty="0"/>
              <a:t> je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važan</a:t>
            </a:r>
            <a:r>
              <a:rPr lang="en-US" sz="2000" b="1" dirty="0"/>
              <a:t> </a:t>
            </a:r>
            <a:r>
              <a:rPr lang="en-US" sz="2000" b="1" dirty="0" err="1"/>
              <a:t>čimbenik</a:t>
            </a:r>
            <a:r>
              <a:rPr lang="en-US" sz="2000" b="1" dirty="0"/>
              <a:t> u tom </a:t>
            </a:r>
            <a:r>
              <a:rPr lang="en-US" sz="2000" b="1" dirty="0" err="1"/>
              <a:t>odnosu</a:t>
            </a:r>
            <a:r>
              <a:rPr lang="en-US" sz="2000" b="1" dirty="0"/>
              <a:t>.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njegov</a:t>
            </a:r>
            <a:r>
              <a:rPr lang="en-US" sz="2000" b="1" dirty="0"/>
              <a:t> rad </a:t>
            </a:r>
            <a:r>
              <a:rPr lang="en-US" sz="2000" b="1" dirty="0" err="1"/>
              <a:t>postajao</a:t>
            </a:r>
            <a:r>
              <a:rPr lang="en-US" sz="2000" b="1" dirty="0"/>
              <a:t> </a:t>
            </a:r>
            <a:r>
              <a:rPr lang="en-US" sz="2000" b="1" dirty="0" err="1"/>
              <a:t>intenzivniji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hitniji</a:t>
            </a:r>
            <a:r>
              <a:rPr lang="en-US" sz="2000" b="1" dirty="0"/>
              <a:t>, to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bile </a:t>
            </a:r>
            <a:r>
              <a:rPr lang="en-US" sz="2000" b="1" dirty="0" err="1"/>
              <a:t>stalnije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gorljivije</a:t>
            </a:r>
            <a:r>
              <a:rPr lang="en-US" sz="2000" b="1" dirty="0"/>
              <a:t>. </a:t>
            </a:r>
            <a:r>
              <a:rPr lang="en-US" sz="2000" b="1" dirty="0" err="1"/>
              <a:t>Ponekad</a:t>
            </a:r>
            <a:r>
              <a:rPr lang="en-US" sz="2000" b="1" dirty="0"/>
              <a:t> bi se </a:t>
            </a:r>
            <a:r>
              <a:rPr lang="en-US" sz="2000" b="1" dirty="0" err="1"/>
              <a:t>povukao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osamljena</a:t>
            </a:r>
            <a:r>
              <a:rPr lang="en-US" sz="2000" b="1" dirty="0"/>
              <a:t> </a:t>
            </a:r>
            <a:r>
              <a:rPr lang="en-US" sz="2000" b="1" dirty="0" err="1"/>
              <a:t>mjesta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bio </a:t>
            </a:r>
            <a:r>
              <a:rPr lang="en-US" sz="2000" b="1" dirty="0" err="1"/>
              <a:t>više</a:t>
            </a:r>
            <a:r>
              <a:rPr lang="en-US" sz="2000" b="1" dirty="0"/>
              <a:t> u </a:t>
            </a:r>
            <a:r>
              <a:rPr lang="en-US" sz="2000" b="1" dirty="0" err="1"/>
              <a:t>zajedništvu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. Ipak, </a:t>
            </a:r>
            <a:r>
              <a:rPr lang="en-US" sz="2000" b="1" dirty="0" err="1"/>
              <a:t>uvijek</a:t>
            </a:r>
            <a:r>
              <a:rPr lang="en-US" sz="2000" b="1" dirty="0"/>
              <a:t> se </a:t>
            </a:r>
            <a:r>
              <a:rPr lang="en-US" sz="2000" b="1" dirty="0" err="1"/>
              <a:t>vraćao</a:t>
            </a:r>
            <a:r>
              <a:rPr lang="en-US" sz="2000" b="1" dirty="0"/>
              <a:t> </a:t>
            </a:r>
            <a:r>
              <a:rPr lang="en-US" sz="2000" b="1" dirty="0" err="1"/>
              <a:t>ljudima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s </a:t>
            </a:r>
            <a:r>
              <a:rPr lang="en-US" sz="2000" b="1" dirty="0" err="1"/>
              <a:t>njima</a:t>
            </a:r>
            <a:r>
              <a:rPr lang="en-US" sz="2000" b="1" dirty="0"/>
              <a:t> </a:t>
            </a:r>
            <a:r>
              <a:rPr lang="en-US" sz="2000" b="1" dirty="0" err="1"/>
              <a:t>podijelio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znanje</a:t>
            </a:r>
            <a:r>
              <a:rPr lang="en-US" sz="2000" b="1" dirty="0"/>
              <a:t> o </a:t>
            </a:r>
            <a:r>
              <a:rPr lang="en-US" sz="2000" b="1" dirty="0" err="1"/>
              <a:t>Bogu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17261"/>
            <a:ext cx="50484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čuje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u </a:t>
            </a:r>
            <a:r>
              <a:rPr lang="en-US" sz="2000" b="1" dirty="0" err="1"/>
              <a:t>užurbanosti</a:t>
            </a:r>
            <a:r>
              <a:rPr lang="en-US" sz="2000" b="1" dirty="0"/>
              <a:t> </a:t>
            </a:r>
            <a:r>
              <a:rPr lang="en-US" sz="2000" b="1" dirty="0" err="1"/>
              <a:t>svakodnevnog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u </a:t>
            </a:r>
            <a:r>
              <a:rPr lang="en-US" sz="2000" b="1" dirty="0" err="1"/>
              <a:t>tišini</a:t>
            </a:r>
            <a:r>
              <a:rPr lang="en-US" sz="2000" b="1" dirty="0"/>
              <a:t> </a:t>
            </a:r>
            <a:r>
              <a:rPr lang="en-US" sz="2000" b="1" dirty="0" err="1"/>
              <a:t>povlačenja</a:t>
            </a:r>
            <a:r>
              <a:rPr lang="en-US" sz="2000" b="1" dirty="0"/>
              <a:t>. Nema </a:t>
            </a:r>
            <a:r>
              <a:rPr lang="en-US" sz="2000" b="1" dirty="0" err="1"/>
              <a:t>mjesta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Zemlji</a:t>
            </a:r>
            <a:r>
              <a:rPr lang="en-US" sz="2000" b="1" dirty="0"/>
              <a:t> </a:t>
            </a:r>
            <a:r>
              <a:rPr lang="en-US" sz="2000" b="1" dirty="0" err="1"/>
              <a:t>gdje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On ne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vidjeti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čuti</a:t>
            </a:r>
            <a:r>
              <a:rPr lang="en-US" sz="2000" b="1" dirty="0"/>
              <a:t>. </a:t>
            </a:r>
            <a:r>
              <a:rPr lang="en-US" sz="2000" b="1" dirty="0" err="1"/>
              <a:t>Molitvu</a:t>
            </a:r>
            <a:r>
              <a:rPr lang="en-US" sz="2000" b="1" dirty="0"/>
              <a:t>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izraziti</a:t>
            </a:r>
            <a:r>
              <a:rPr lang="en-US" sz="2000" b="1" dirty="0"/>
              <a:t> </a:t>
            </a:r>
            <a:r>
              <a:rPr lang="en-US" sz="2000" b="1" dirty="0" err="1"/>
              <a:t>riječima</a:t>
            </a:r>
            <a:r>
              <a:rPr lang="en-US" sz="2000" b="1" dirty="0"/>
              <a:t> (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pomaže</a:t>
            </a:r>
            <a:r>
              <a:rPr lang="en-US" sz="2000" b="1" dirty="0"/>
              <a:t> </a:t>
            </a:r>
            <a:r>
              <a:rPr lang="en-US" sz="2000" b="1" dirty="0" err="1"/>
              <a:t>koncentrirati</a:t>
            </a:r>
            <a:r>
              <a:rPr lang="en-US" sz="2000" b="1" dirty="0"/>
              <a:t> se), </a:t>
            </a:r>
            <a:r>
              <a:rPr lang="en-US" sz="2000" b="1" dirty="0" err="1"/>
              <a:t>ili</a:t>
            </a:r>
            <a:r>
              <a:rPr lang="en-US" sz="2000" b="1" dirty="0"/>
              <a:t> to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činiti</a:t>
            </a:r>
            <a:r>
              <a:rPr lang="en-US" sz="2000" b="1" dirty="0"/>
              <a:t> u </a:t>
            </a:r>
            <a:r>
              <a:rPr lang="en-US" sz="2000" b="1" dirty="0" err="1"/>
              <a:t>tišini</a:t>
            </a:r>
            <a:r>
              <a:rPr lang="en-US" sz="2000" b="1" dirty="0"/>
              <a:t> (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pomaže</a:t>
            </a:r>
            <a:r>
              <a:rPr lang="en-US" sz="2000" b="1" dirty="0"/>
              <a:t> </a:t>
            </a:r>
            <a:r>
              <a:rPr lang="en-US" sz="2000" b="1" dirty="0" err="1"/>
              <a:t>izraziti</a:t>
            </a:r>
            <a:r>
              <a:rPr lang="en-US" sz="2000" b="1" dirty="0"/>
              <a:t> </a:t>
            </a:r>
            <a:r>
              <a:rPr lang="en-US" sz="2000" b="1" dirty="0" err="1"/>
              <a:t>misli</a:t>
            </a:r>
            <a:r>
              <a:rPr lang="en-US" sz="2000" b="1" dirty="0"/>
              <a:t>). </a:t>
            </a:r>
            <a:r>
              <a:rPr lang="en-US" sz="2000" b="1" dirty="0" err="1"/>
              <a:t>Važno</a:t>
            </a:r>
            <a:r>
              <a:rPr lang="en-US" sz="2000" b="1" dirty="0"/>
              <a:t> je </a:t>
            </a:r>
            <a:r>
              <a:rPr lang="en-US" sz="2000" b="1" dirty="0" err="1"/>
              <a:t>nikada</a:t>
            </a:r>
            <a:r>
              <a:rPr lang="en-US" sz="2000" b="1" dirty="0"/>
              <a:t> ne </a:t>
            </a:r>
            <a:r>
              <a:rPr lang="en-US" sz="2000" b="1" dirty="0" err="1"/>
              <a:t>prestati</a:t>
            </a:r>
            <a:r>
              <a:rPr lang="en-US" sz="2000" b="1" dirty="0"/>
              <a:t> </a:t>
            </a:r>
            <a:r>
              <a:rPr lang="en-US" sz="2000" b="1" dirty="0" err="1"/>
              <a:t>komunicirati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u </a:t>
            </a:r>
            <a:r>
              <a:rPr lang="en-US" sz="2000" b="1" dirty="0" err="1"/>
              <a:t>molitvi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</a:t>
            </a:r>
            <a:r>
              <a:rPr lang="hr-HR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JSIJE</a:t>
            </a:r>
            <a:endParaRPr lang="en" sz="7200" b="1" spc="300" dirty="0">
              <a:ln/>
              <a:solidFill>
                <a:srgbClr val="9A23BC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RAZGOVOR S BOGOM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Nikad više u Izraelu nije bilo proroka poput Mojsija, koga je Bog poznavao licem u lice.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Ponovljeni zakon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34</a:t>
            </a:r>
            <a:r>
              <a:rPr lang="hr-HR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Čuvši</a:t>
            </a:r>
            <a:r>
              <a:rPr lang="en-US" sz="2000" b="1" dirty="0"/>
              <a:t> </a:t>
            </a:r>
            <a:r>
              <a:rPr lang="en-US" sz="2000" b="1" dirty="0" err="1"/>
              <a:t>Božji</a:t>
            </a:r>
            <a:r>
              <a:rPr lang="en-US" sz="2000" b="1" dirty="0"/>
              <a:t> </a:t>
            </a:r>
            <a:r>
              <a:rPr lang="en-US" sz="2000" b="1" dirty="0" err="1"/>
              <a:t>glas</a:t>
            </a:r>
            <a:r>
              <a:rPr lang="en-US" sz="2000" b="1" dirty="0"/>
              <a:t> koji </a:t>
            </a:r>
            <a:r>
              <a:rPr lang="en-US" sz="2000" b="1" dirty="0" err="1"/>
              <a:t>govori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Sinaja, </a:t>
            </a:r>
            <a:r>
              <a:rPr lang="en-US" sz="2000" b="1" dirty="0" err="1"/>
              <a:t>narod</a:t>
            </a:r>
            <a:r>
              <a:rPr lang="en-US" sz="2000" b="1" dirty="0"/>
              <a:t> </a:t>
            </a:r>
            <a:r>
              <a:rPr lang="en-US" sz="2000" b="1" dirty="0" err="1"/>
              <a:t>Izraela</a:t>
            </a:r>
            <a:r>
              <a:rPr lang="en-US" sz="2000" b="1" dirty="0"/>
              <a:t> </a:t>
            </a:r>
            <a:r>
              <a:rPr lang="en-US" sz="2000" b="1" dirty="0" err="1"/>
              <a:t>zamolio</a:t>
            </a:r>
            <a:r>
              <a:rPr lang="en-US" sz="2000" b="1" dirty="0"/>
              <a:t> Ga</a:t>
            </a:r>
            <a:r>
              <a:rPr lang="hr-HR" sz="2000" b="1" dirty="0"/>
              <a:t> je</a:t>
            </a:r>
            <a:r>
              <a:rPr lang="en-US" sz="2000" b="1" dirty="0"/>
              <a:t> da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ne </a:t>
            </a:r>
            <a:r>
              <a:rPr lang="en-US" sz="2000" b="1" dirty="0" err="1"/>
              <a:t>govori</a:t>
            </a:r>
            <a:r>
              <a:rPr lang="en-US" sz="2000" b="1" dirty="0"/>
              <a:t> </a:t>
            </a:r>
            <a:r>
              <a:rPr lang="en-US" sz="2000" b="1" dirty="0" err="1"/>
              <a:t>izravno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bojali</a:t>
            </a:r>
            <a:r>
              <a:rPr lang="en-US" sz="2000" b="1" dirty="0"/>
              <a:t> </a:t>
            </a:r>
            <a:r>
              <a:rPr lang="hr-HR" sz="2000" b="1" dirty="0"/>
              <a:t>da će </a:t>
            </a:r>
            <a:r>
              <a:rPr lang="en-US" sz="2000" b="1" dirty="0" err="1"/>
              <a:t>umrijeti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glasa</a:t>
            </a:r>
            <a:r>
              <a:rPr lang="en-US" sz="2000" b="1" dirty="0"/>
              <a:t> (</a:t>
            </a:r>
            <a:r>
              <a:rPr lang="en-US" sz="2000" b="1" dirty="0" err="1"/>
              <a:t>Izl</a:t>
            </a:r>
            <a:r>
              <a:rPr lang="en-US" sz="2000" b="1" dirty="0"/>
              <a:t>. 20,18</a:t>
            </a:r>
            <a:r>
              <a:rPr lang="hr-HR" sz="2000" b="1" dirty="0"/>
              <a:t>.</a:t>
            </a:r>
            <a:r>
              <a:rPr lang="en-US" sz="2000" b="1" dirty="0"/>
              <a:t>19).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913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nije</a:t>
            </a:r>
            <a:r>
              <a:rPr lang="en-US" sz="2000" b="1" dirty="0"/>
              <a:t> bio </a:t>
            </a:r>
            <a:r>
              <a:rPr lang="en-US" sz="2000" b="1" dirty="0" err="1"/>
              <a:t>slučaj</a:t>
            </a:r>
            <a:r>
              <a:rPr lang="en-US" sz="2000" b="1" dirty="0"/>
              <a:t> s </a:t>
            </a:r>
            <a:r>
              <a:rPr lang="en-US" sz="2000" b="1" dirty="0" err="1"/>
              <a:t>Mojsijem</a:t>
            </a:r>
            <a:r>
              <a:rPr lang="en-US" sz="2000" b="1" dirty="0"/>
              <a:t>, koji je </a:t>
            </a:r>
            <a:r>
              <a:rPr lang="en-US" sz="2000" b="1" dirty="0" err="1"/>
              <a:t>razgovarao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</a:t>
            </a:r>
            <a:r>
              <a:rPr lang="en-US" sz="2000" b="1" dirty="0" err="1"/>
              <a:t>licem</a:t>
            </a:r>
            <a:r>
              <a:rPr lang="en-US" sz="2000" b="1" dirty="0"/>
              <a:t> u lice (P</a:t>
            </a:r>
            <a:r>
              <a:rPr lang="hr-HR" sz="2000" b="1" dirty="0"/>
              <a:t>nz.</a:t>
            </a:r>
            <a:r>
              <a:rPr lang="en-US" sz="2000" b="1" dirty="0"/>
              <a:t> 34</a:t>
            </a:r>
            <a:r>
              <a:rPr lang="hr-HR" sz="2000" b="1" dirty="0"/>
              <a:t>,</a:t>
            </a:r>
            <a:r>
              <a:rPr lang="en-US" sz="2000" b="1" dirty="0"/>
              <a:t>10). </a:t>
            </a:r>
            <a:r>
              <a:rPr lang="en-US" sz="2000" b="1" dirty="0" err="1"/>
              <a:t>Četrdeset</a:t>
            </a:r>
            <a:r>
              <a:rPr lang="en-US" sz="2000" b="1" dirty="0"/>
              <a:t> </a:t>
            </a:r>
            <a:r>
              <a:rPr lang="en-US" sz="2000" b="1" dirty="0" err="1"/>
              <a:t>godina</a:t>
            </a:r>
            <a:r>
              <a:rPr lang="en-US" sz="2000" b="1" dirty="0"/>
              <a:t> (od </a:t>
            </a:r>
            <a:r>
              <a:rPr lang="en-US" sz="2000" b="1" dirty="0" err="1"/>
              <a:t>gorućeg</a:t>
            </a:r>
            <a:r>
              <a:rPr lang="en-US" sz="2000" b="1" dirty="0"/>
              <a:t> </a:t>
            </a:r>
            <a:r>
              <a:rPr lang="en-US" sz="2000" b="1" dirty="0" err="1"/>
              <a:t>grma</a:t>
            </a:r>
            <a:r>
              <a:rPr lang="en-US" sz="2000" b="1" dirty="0"/>
              <a:t> do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smrti</a:t>
            </a:r>
            <a:r>
              <a:rPr lang="en-US" sz="2000" b="1" dirty="0"/>
              <a:t>) Mojsije </a:t>
            </a:r>
            <a:r>
              <a:rPr lang="en-US" sz="2000" b="1" dirty="0" err="1"/>
              <a:t>i</a:t>
            </a:r>
            <a:r>
              <a:rPr lang="en-US" sz="2000" b="1" dirty="0"/>
              <a:t> Bog </a:t>
            </a:r>
            <a:r>
              <a:rPr lang="en-US" sz="2000" b="1" dirty="0" err="1"/>
              <a:t>vodili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redovite</a:t>
            </a:r>
            <a:r>
              <a:rPr lang="en-US" sz="2000" b="1" dirty="0"/>
              <a:t> </a:t>
            </a:r>
            <a:r>
              <a:rPr lang="en-US" sz="2000" b="1" dirty="0" err="1"/>
              <a:t>osobne</a:t>
            </a:r>
            <a:r>
              <a:rPr lang="en-US" sz="2000" b="1" dirty="0"/>
              <a:t> </a:t>
            </a:r>
            <a:r>
              <a:rPr lang="en-US" sz="2000" b="1" dirty="0" err="1"/>
              <a:t>dijaloge</a:t>
            </a:r>
            <a:r>
              <a:rPr lang="en-US" sz="2000" b="1" dirty="0"/>
              <a:t> (</a:t>
            </a:r>
            <a:r>
              <a:rPr lang="en-US" sz="2000" b="1" dirty="0" err="1"/>
              <a:t>Izl</a:t>
            </a:r>
            <a:r>
              <a:rPr lang="hr-HR" sz="2000" b="1" dirty="0"/>
              <a:t>.</a:t>
            </a:r>
            <a:r>
              <a:rPr lang="en-US" sz="2000" b="1" dirty="0"/>
              <a:t> 33</a:t>
            </a:r>
            <a:r>
              <a:rPr lang="hr-HR" sz="2000" b="1" dirty="0"/>
              <a:t>,</a:t>
            </a:r>
            <a:r>
              <a:rPr lang="en-US" sz="2000" b="1" dirty="0"/>
              <a:t>9-11).</a:t>
            </a:r>
            <a:endParaRPr lang="en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Nemamo</a:t>
            </a:r>
            <a:r>
              <a:rPr lang="en-US" sz="2000" b="1" dirty="0"/>
              <a:t> </a:t>
            </a:r>
            <a:r>
              <a:rPr lang="en-US" sz="2000" b="1" dirty="0" err="1"/>
              <a:t>privilegiju</a:t>
            </a:r>
            <a:r>
              <a:rPr lang="en-US" sz="2000" b="1" dirty="0"/>
              <a:t> </a:t>
            </a:r>
            <a:r>
              <a:rPr lang="en-US" sz="2000" b="1" dirty="0" err="1"/>
              <a:t>razgovarati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</a:t>
            </a:r>
            <a:r>
              <a:rPr lang="en-US" sz="2000" b="1" dirty="0" err="1"/>
              <a:t>licem</a:t>
            </a:r>
            <a:r>
              <a:rPr lang="en-US" sz="2000" b="1" dirty="0"/>
              <a:t> u lice,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molitva</a:t>
            </a:r>
            <a:r>
              <a:rPr lang="en-US" sz="2000" b="1" dirty="0"/>
              <a:t> </a:t>
            </a:r>
            <a:r>
              <a:rPr lang="en-US" sz="2000" b="1" dirty="0" err="1"/>
              <a:t>popunjava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prazninu</a:t>
            </a:r>
            <a:r>
              <a:rPr lang="en-US" sz="2000" b="1" dirty="0"/>
              <a:t> </a:t>
            </a:r>
            <a:r>
              <a:rPr lang="en-US" sz="2000" b="1" dirty="0" err="1"/>
              <a:t>dopuštajući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da </a:t>
            </a:r>
            <a:r>
              <a:rPr lang="en-US" sz="2000" b="1" dirty="0" err="1"/>
              <a:t>izravno</a:t>
            </a:r>
            <a:r>
              <a:rPr lang="en-US" sz="2000" b="1" dirty="0"/>
              <a:t> </a:t>
            </a:r>
            <a:r>
              <a:rPr lang="en-US" sz="2000" b="1" dirty="0" err="1"/>
              <a:t>komuniciramo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Biblija</a:t>
            </a:r>
            <a:r>
              <a:rPr lang="en-US" sz="2000" b="1" dirty="0"/>
              <a:t> </a:t>
            </a:r>
            <a:r>
              <a:rPr lang="en-US" sz="2000" b="1" dirty="0" err="1"/>
              <a:t>bilježi</a:t>
            </a:r>
            <a:r>
              <a:rPr lang="en-US" sz="2000" b="1" dirty="0"/>
              <a:t> </a:t>
            </a:r>
            <a:r>
              <a:rPr lang="en-US" sz="2000" b="1" dirty="0" err="1"/>
              <a:t>nekoliko</a:t>
            </a:r>
            <a:r>
              <a:rPr lang="en-US" sz="2000" b="1" dirty="0"/>
              <a:t> </a:t>
            </a:r>
            <a:r>
              <a:rPr lang="en-US" sz="2000" b="1" dirty="0" err="1"/>
              <a:t>četrdesetodnevnih</a:t>
            </a:r>
            <a:r>
              <a:rPr lang="en-US" sz="2000" b="1" dirty="0"/>
              <a:t> </a:t>
            </a:r>
            <a:r>
              <a:rPr lang="en-US" sz="2000" b="1" dirty="0" err="1"/>
              <a:t>razdoblja</a:t>
            </a:r>
            <a:r>
              <a:rPr lang="en-US" sz="2000" b="1" dirty="0"/>
              <a:t> </a:t>
            </a:r>
            <a:r>
              <a:rPr lang="en-US" sz="2000" b="1" dirty="0" err="1"/>
              <a:t>tijekom</a:t>
            </a:r>
            <a:r>
              <a:rPr lang="en-US" sz="2000" b="1" dirty="0"/>
              <a:t> </a:t>
            </a:r>
            <a:r>
              <a:rPr lang="en-US" sz="2000" b="1" dirty="0" err="1"/>
              <a:t>kojih</a:t>
            </a:r>
            <a:r>
              <a:rPr lang="en-US" sz="2000" b="1" dirty="0"/>
              <a:t> je Bog </a:t>
            </a:r>
            <a:r>
              <a:rPr lang="en-US" sz="2000" b="1" dirty="0" err="1"/>
              <a:t>Mojsiju</a:t>
            </a:r>
            <a:r>
              <a:rPr lang="en-US" sz="2000" b="1" dirty="0"/>
              <a:t> dao </a:t>
            </a:r>
            <a:r>
              <a:rPr lang="en-US" sz="2000" b="1" dirty="0" err="1"/>
              <a:t>posebne</a:t>
            </a:r>
            <a:r>
              <a:rPr lang="en-US" sz="2000" b="1" dirty="0"/>
              <a:t> </a:t>
            </a:r>
            <a:r>
              <a:rPr lang="en-US" sz="2000" b="1" dirty="0" err="1"/>
              <a:t>upute</a:t>
            </a:r>
            <a:r>
              <a:rPr lang="en-US" sz="2000" b="1" dirty="0"/>
              <a:t> o </a:t>
            </a:r>
            <a:r>
              <a:rPr lang="en-US" sz="2000" b="1" dirty="0" err="1"/>
              <a:t>izgradnji</a:t>
            </a:r>
            <a:r>
              <a:rPr lang="en-US" sz="2000" b="1" dirty="0"/>
              <a:t> </a:t>
            </a:r>
            <a:r>
              <a:rPr lang="hr-HR" sz="2000" b="1" dirty="0"/>
              <a:t>Šatora od sastanka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prenio</a:t>
            </a:r>
            <a:r>
              <a:rPr lang="en-US" sz="2000" b="1" dirty="0"/>
              <a:t> mu </a:t>
            </a:r>
            <a:r>
              <a:rPr lang="en-US" sz="2000" b="1" dirty="0" err="1"/>
              <a:t>razne</a:t>
            </a:r>
            <a:r>
              <a:rPr lang="en-US" sz="2000" b="1" dirty="0"/>
              <a:t> </a:t>
            </a:r>
            <a:r>
              <a:rPr lang="en-US" sz="2000" b="1" dirty="0" err="1"/>
              <a:t>zakone</a:t>
            </a:r>
            <a:r>
              <a:rPr lang="en-US" sz="2000" b="1" dirty="0"/>
              <a:t>. </a:t>
            </a:r>
            <a:r>
              <a:rPr lang="en-US" sz="2000" b="1" dirty="0" err="1"/>
              <a:t>Tijekom</a:t>
            </a:r>
            <a:r>
              <a:rPr lang="en-US" sz="2000" b="1" dirty="0"/>
              <a:t> </a:t>
            </a:r>
            <a:r>
              <a:rPr lang="en-US" sz="2000" b="1" dirty="0" err="1"/>
              <a:t>tih</a:t>
            </a:r>
            <a:r>
              <a:rPr lang="en-US" sz="2000" b="1" dirty="0"/>
              <a:t> </a:t>
            </a:r>
            <a:r>
              <a:rPr lang="en-US" sz="2000" b="1" dirty="0" err="1"/>
              <a:t>dijaloga</a:t>
            </a:r>
            <a:r>
              <a:rPr lang="en-US" sz="2000" b="1" dirty="0"/>
              <a:t>, Mojsije je </a:t>
            </a:r>
            <a:r>
              <a:rPr lang="en-US" sz="2000" b="1" dirty="0" err="1"/>
              <a:t>također</a:t>
            </a:r>
            <a:r>
              <a:rPr lang="en-US" sz="2000" b="1" dirty="0"/>
              <a:t> </a:t>
            </a:r>
            <a:r>
              <a:rPr lang="en-US" sz="2000" b="1" dirty="0" err="1"/>
              <a:t>posredovao</a:t>
            </a:r>
            <a:r>
              <a:rPr lang="en-US" sz="2000" b="1" dirty="0"/>
              <a:t> za </a:t>
            </a:r>
            <a:r>
              <a:rPr lang="en-US" sz="2000" b="1" dirty="0" err="1"/>
              <a:t>narod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ZASTUPNIČKA 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MOLITVA </a:t>
            </a:r>
            <a:endParaRPr lang="e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7030A0"/>
                </a:solidFill>
                <a:latin typeface="Comic Sans MS" panose="030F0702030302020204" pitchFamily="66" charset="0"/>
              </a:rPr>
              <a:t>Bog je i na Arona bio tako ljut da ga je htio uništiti, ali sam se tada molio i za njega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Ponovljeni zakon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9</a:t>
            </a:r>
            <a:r>
              <a:rPr lang="hr-H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20</a:t>
            </a:r>
            <a:r>
              <a:rPr lang="hr-H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 SHP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Za</a:t>
            </a:r>
            <a:r>
              <a:rPr lang="hr-HR" sz="2000" b="1" dirty="0"/>
              <a:t>stupničk</a:t>
            </a:r>
            <a:r>
              <a:rPr lang="en-US" sz="2000" b="1" dirty="0"/>
              <a:t>a </a:t>
            </a:r>
            <a:r>
              <a:rPr lang="en-US" sz="2000" b="1" dirty="0" err="1"/>
              <a:t>molitva</a:t>
            </a:r>
            <a:r>
              <a:rPr lang="en-US" sz="2000" b="1" dirty="0"/>
              <a:t> je </a:t>
            </a:r>
            <a:r>
              <a:rPr lang="en-US" sz="2000" b="1" dirty="0" err="1"/>
              <a:t>ona</a:t>
            </a:r>
            <a:r>
              <a:rPr lang="en-US" sz="2000" b="1" dirty="0"/>
              <a:t> u </a:t>
            </a:r>
            <a:r>
              <a:rPr lang="en-US" sz="2000" b="1" dirty="0" err="1"/>
              <a:t>kojoj</a:t>
            </a:r>
            <a:r>
              <a:rPr lang="en-US" sz="2000" b="1" dirty="0"/>
              <a:t> </a:t>
            </a:r>
            <a:r>
              <a:rPr lang="en-US" sz="2000" b="1" dirty="0" err="1"/>
              <a:t>molimo</a:t>
            </a:r>
            <a:r>
              <a:rPr lang="en-US" sz="2000" b="1" dirty="0"/>
              <a:t> za </a:t>
            </a:r>
            <a:r>
              <a:rPr lang="en-US" sz="2000" b="1" dirty="0" err="1"/>
              <a:t>druge</a:t>
            </a:r>
            <a:r>
              <a:rPr lang="en-US" sz="2000" b="1" dirty="0"/>
              <a:t> </a:t>
            </a:r>
            <a:r>
              <a:rPr lang="en-US" sz="2000" b="1" dirty="0" err="1"/>
              <a:t>ljude</a:t>
            </a:r>
            <a:r>
              <a:rPr lang="en-US" sz="2000" b="1" dirty="0"/>
              <a:t> (Jakov 5</a:t>
            </a:r>
            <a:r>
              <a:rPr lang="hr-HR" sz="2000" b="1" dirty="0"/>
              <a:t>,</a:t>
            </a:r>
            <a:r>
              <a:rPr lang="en-US" sz="2000" b="1" dirty="0"/>
              <a:t>16; Matej 5</a:t>
            </a:r>
            <a:r>
              <a:rPr lang="hr-HR" sz="2000" b="1" dirty="0"/>
              <a:t>,</a:t>
            </a:r>
            <a:r>
              <a:rPr lang="en-US" sz="2000" b="1" dirty="0"/>
              <a:t>44; 1. Tim</a:t>
            </a:r>
            <a:r>
              <a:rPr lang="hr-HR" sz="2000" b="1" dirty="0"/>
              <a:t>.</a:t>
            </a:r>
            <a:r>
              <a:rPr lang="en-US" sz="2000" b="1" dirty="0"/>
              <a:t> 2</a:t>
            </a:r>
            <a:r>
              <a:rPr lang="hr-HR" sz="2000" b="1" dirty="0"/>
              <a:t>,</a:t>
            </a:r>
            <a:r>
              <a:rPr lang="en-US" sz="2000" b="1" dirty="0"/>
              <a:t>1-4).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711918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/>
              <a:t>Što je motiviralo Mojsija da moli za druge?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Mojsije je posredovao kod Boga za druge u raznim prilikama i iz različitih razloga: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Isto bi </a:t>
            </a:r>
            <a:r>
              <a:rPr lang="hr-HR" sz="2000" b="1" dirty="0">
                <a:solidFill>
                  <a:prstClr val="black"/>
                </a:solidFill>
              </a:rPr>
              <a:t>i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trebalo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motivirati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ljubav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prema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onima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koje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molimo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711540"/>
            <a:ext cx="114695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Treba</a:t>
            </a:r>
            <a:r>
              <a:rPr lang="hr-HR" sz="2800" b="1" dirty="0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s</a:t>
            </a:r>
            <a:r>
              <a:rPr lang="hr-HR" sz="2800" b="1" dirty="0">
                <a:latin typeface="Constantia" panose="02030602050306030303" pitchFamily="18" charset="0"/>
              </a:rPr>
              <a:t>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moliti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obiteljskom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krugu</a:t>
            </a:r>
            <a:r>
              <a:rPr lang="en-US" sz="2800" b="1" dirty="0">
                <a:latin typeface="Constantia" panose="02030602050306030303" pitchFamily="18" charset="0"/>
              </a:rPr>
              <a:t>, a</a:t>
            </a:r>
            <a:r>
              <a:rPr lang="hr-HR" sz="2800" b="1" dirty="0">
                <a:latin typeface="Constantia" panose="02030602050306030303" pitchFamily="18" charset="0"/>
              </a:rPr>
              <a:t>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iznad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svega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smijemo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zanemariti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osob</a:t>
            </a:r>
            <a:r>
              <a:rPr lang="en-US" sz="2800" b="1" dirty="0">
                <a:latin typeface="Constantia" panose="02030602050306030303" pitchFamily="18" charset="0"/>
              </a:rPr>
              <a:t>nu </a:t>
            </a:r>
            <a:r>
              <a:rPr lang="en-US" sz="2800" b="1" dirty="0" err="1">
                <a:latin typeface="Constantia" panose="02030602050306030303" pitchFamily="18" charset="0"/>
              </a:rPr>
              <a:t>molitvu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jer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hr-HR" sz="2800" b="1" dirty="0">
                <a:latin typeface="Constantia" panose="02030602050306030303" pitchFamily="18" charset="0"/>
              </a:rPr>
              <a:t>to </a:t>
            </a:r>
            <a:r>
              <a:rPr lang="en-US" sz="2800" b="1" dirty="0" err="1">
                <a:latin typeface="Constantia" panose="02030602050306030303" pitchFamily="18" charset="0"/>
              </a:rPr>
              <a:t>život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duše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hr-HR" sz="2800" b="1" dirty="0">
                <a:latin typeface="Constantia" panose="02030602050306030303" pitchFamily="18" charset="0"/>
              </a:rPr>
              <a:t>Duša ne može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napred</a:t>
            </a:r>
            <a:r>
              <a:rPr lang="hr-HR" sz="2800" b="1" dirty="0">
                <a:latin typeface="Constantia" panose="02030602050306030303" pitchFamily="18" charset="0"/>
              </a:rPr>
              <a:t>ovati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a</a:t>
            </a:r>
            <a:r>
              <a:rPr lang="en-US" sz="2800" b="1" dirty="0">
                <a:latin typeface="Constantia" panose="02030602050306030303" pitchFamily="18" charset="0"/>
              </a:rPr>
              <a:t>k</a:t>
            </a:r>
            <a:r>
              <a:rPr lang="hr-HR" sz="2800" b="1" dirty="0">
                <a:latin typeface="Constantia" panose="02030602050306030303" pitchFamily="18" charset="0"/>
              </a:rPr>
              <a:t>o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en-US" sz="2800" b="1" dirty="0" err="1">
                <a:latin typeface="Constantia" panose="02030602050306030303" pitchFamily="18" charset="0"/>
              </a:rPr>
              <a:t>zanemar</a:t>
            </a:r>
            <a:r>
              <a:rPr lang="hr-HR" sz="2800" b="1" dirty="0">
                <a:latin typeface="Constantia" panose="02030602050306030303" pitchFamily="18" charset="0"/>
              </a:rPr>
              <a:t>i molitva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hr-HR" sz="2800" b="1" dirty="0">
                <a:latin typeface="Constantia" panose="02030602050306030303" pitchFamily="18" charset="0"/>
              </a:rPr>
              <a:t>O</a:t>
            </a:r>
            <a:r>
              <a:rPr lang="en-US" sz="2800" b="1" dirty="0" err="1">
                <a:latin typeface="Constantia" panose="02030602050306030303" pitchFamily="18" charset="0"/>
              </a:rPr>
              <a:t>biteljska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javna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molitva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sama po sebi </a:t>
            </a:r>
            <a:r>
              <a:rPr lang="en-US" sz="2800" b="1" dirty="0" err="1">
                <a:latin typeface="Constantia" panose="02030602050306030303" pitchFamily="18" charset="0"/>
              </a:rPr>
              <a:t>nije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dovoljna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hr-HR" sz="2800" b="1" dirty="0">
                <a:latin typeface="Constantia" panose="02030602050306030303" pitchFamily="18" charset="0"/>
              </a:rPr>
              <a:t>Neka se duša u </a:t>
            </a:r>
            <a:r>
              <a:rPr lang="en-US" sz="2800" b="1" dirty="0" err="1">
                <a:latin typeface="Constantia" panose="02030602050306030303" pitchFamily="18" charset="0"/>
              </a:rPr>
              <a:t>samoći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otvori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pred ispitivačkim </a:t>
            </a:r>
            <a:r>
              <a:rPr lang="en-US" sz="2800" b="1" dirty="0" err="1">
                <a:latin typeface="Constantia" panose="02030602050306030303" pitchFamily="18" charset="0"/>
              </a:rPr>
              <a:t>Božj</a:t>
            </a:r>
            <a:r>
              <a:rPr lang="hr-HR" sz="2800" b="1" dirty="0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m ok</a:t>
            </a:r>
            <a:r>
              <a:rPr lang="hr-HR" sz="2800" b="1" dirty="0">
                <a:latin typeface="Constantia" panose="02030602050306030303" pitchFamily="18" charset="0"/>
              </a:rPr>
              <a:t>om</a:t>
            </a:r>
            <a:r>
              <a:rPr lang="en-US" sz="2800" b="1" dirty="0">
                <a:latin typeface="Constantia" panose="02030602050306030303" pitchFamily="18" charset="0"/>
              </a:rPr>
              <a:t>. Tajna </a:t>
            </a:r>
            <a:r>
              <a:rPr lang="en-US" sz="2800" b="1" dirty="0" err="1">
                <a:latin typeface="Constantia" panose="02030602050306030303" pitchFamily="18" charset="0"/>
              </a:rPr>
              <a:t>molitva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smije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en-US" sz="2800" b="1" dirty="0" err="1">
                <a:latin typeface="Constantia" panose="02030602050306030303" pitchFamily="18" charset="0"/>
              </a:rPr>
              <a:t>čuti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samo</a:t>
            </a:r>
            <a:r>
              <a:rPr lang="en-US" sz="2800" b="1" dirty="0">
                <a:latin typeface="Constantia" panose="02030602050306030303" pitchFamily="18" charset="0"/>
              </a:rPr>
              <a:t> od Boga koji </a:t>
            </a:r>
            <a:r>
              <a:rPr lang="en-US" sz="2800" b="1" dirty="0" err="1">
                <a:latin typeface="Constantia" panose="02030602050306030303" pitchFamily="18" charset="0"/>
              </a:rPr>
              <a:t>čuje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molitvu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Nijedno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znatiželjno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uho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smije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primiti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teret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takvih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molbi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hr-HR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 err="1">
                <a:latin typeface="Constantia" panose="02030602050306030303" pitchFamily="18" charset="0"/>
              </a:rPr>
              <a:t>ajn</a:t>
            </a:r>
            <a:r>
              <a:rPr lang="hr-HR" sz="2800" b="1" dirty="0">
                <a:latin typeface="Constantia" panose="02030602050306030303" pitchFamily="18" charset="0"/>
              </a:rPr>
              <a:t>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molitv</a:t>
            </a:r>
            <a:r>
              <a:rPr lang="hr-HR" sz="2800" b="1" dirty="0">
                <a:latin typeface="Constantia" panose="02030602050306030303" pitchFamily="18" charset="0"/>
              </a:rPr>
              <a:t>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treba čuti samo Bog, koji sluša molitve. Ni jedno znatiželjno uho ne treba čuti sadržaj takvih molitava. Pri tajnoj molitvi </a:t>
            </a:r>
            <a:r>
              <a:rPr lang="en-US" sz="2800" b="1" dirty="0" err="1">
                <a:latin typeface="Constantia" panose="02030602050306030303" pitchFamily="18" charset="0"/>
              </a:rPr>
              <a:t>duša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slobodna</a:t>
            </a:r>
            <a:r>
              <a:rPr lang="en-US" sz="2800" b="1" dirty="0">
                <a:latin typeface="Constantia" panose="02030602050306030303" pitchFamily="18" charset="0"/>
              </a:rPr>
              <a:t> od </a:t>
            </a:r>
            <a:r>
              <a:rPr lang="en-US" sz="2800" b="1" dirty="0" err="1">
                <a:latin typeface="Constantia" panose="02030602050306030303" pitchFamily="18" charset="0"/>
              </a:rPr>
              <a:t>utjecaja</a:t>
            </a:r>
            <a:r>
              <a:rPr lang="hr-HR" sz="2800" b="1" dirty="0">
                <a:latin typeface="Constantia" panose="02030602050306030303" pitchFamily="18" charset="0"/>
              </a:rPr>
              <a:t> okoline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slobodna</a:t>
            </a:r>
            <a:r>
              <a:rPr lang="en-US" sz="2800" b="1" dirty="0">
                <a:latin typeface="Constantia" panose="02030602050306030303" pitchFamily="18" charset="0"/>
              </a:rPr>
              <a:t> od</a:t>
            </a:r>
            <a:r>
              <a:rPr lang="hr-HR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uz</a:t>
            </a:r>
            <a:r>
              <a:rPr lang="hr-HR" sz="2800" b="1" dirty="0">
                <a:latin typeface="Constantia" panose="02030602050306030303" pitchFamily="18" charset="0"/>
              </a:rPr>
              <a:t>nemirava</a:t>
            </a:r>
            <a:r>
              <a:rPr lang="en-US" sz="2800" b="1" dirty="0" err="1">
                <a:latin typeface="Constantia" panose="02030602050306030303" pitchFamily="18" charset="0"/>
              </a:rPr>
              <a:t>nja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hr-HR" sz="2800" b="1" dirty="0">
                <a:latin typeface="Constantia" panose="02030602050306030303" pitchFamily="18" charset="0"/>
              </a:rPr>
              <a:t>Smire</a:t>
            </a:r>
            <a:r>
              <a:rPr lang="en-US" sz="2800" b="1" dirty="0">
                <a:latin typeface="Constantia" panose="02030602050306030303" pitchFamily="18" charset="0"/>
              </a:rPr>
              <a:t>no, a</a:t>
            </a:r>
            <a:r>
              <a:rPr lang="hr-HR" sz="2800" b="1" dirty="0">
                <a:latin typeface="Constantia" panose="02030602050306030303" pitchFamily="18" charset="0"/>
              </a:rPr>
              <a:t> ipak usrdno,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duša traži</a:t>
            </a:r>
            <a:r>
              <a:rPr lang="en-US" sz="2800" b="1" dirty="0">
                <a:latin typeface="Constantia" panose="02030602050306030303" pitchFamily="18" charset="0"/>
              </a:rPr>
              <a:t> Bog</a:t>
            </a:r>
            <a:r>
              <a:rPr lang="hr-HR" sz="2800" b="1" dirty="0">
                <a:latin typeface="Constantia" panose="02030602050306030303" pitchFamily="18" charset="0"/>
              </a:rPr>
              <a:t>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hr-HR" sz="2800" b="1" dirty="0">
                <a:latin typeface="Constantia" panose="02030602050306030303" pitchFamily="18" charset="0"/>
              </a:rPr>
              <a:t>U</a:t>
            </a:r>
            <a:r>
              <a:rPr lang="en-US" sz="2800" b="1" dirty="0" err="1">
                <a:latin typeface="Constantia" panose="02030602050306030303" pitchFamily="18" charset="0"/>
              </a:rPr>
              <a:t>tjecaj</a:t>
            </a:r>
            <a:r>
              <a:rPr lang="en-US" sz="2800" b="1" dirty="0">
                <a:latin typeface="Constantia" panose="02030602050306030303" pitchFamily="18" charset="0"/>
              </a:rPr>
              <a:t> koji </a:t>
            </a:r>
            <a:r>
              <a:rPr lang="hr-HR" sz="2800" b="1" dirty="0">
                <a:latin typeface="Constantia" panose="02030602050306030303" pitchFamily="18" charset="0"/>
              </a:rPr>
              <a:t>struj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od </a:t>
            </a:r>
            <a:r>
              <a:rPr lang="en-US" sz="2800" b="1" dirty="0" err="1">
                <a:latin typeface="Constantia" panose="02030602050306030303" pitchFamily="18" charset="0"/>
              </a:rPr>
              <a:t>Onoga</a:t>
            </a:r>
            <a:r>
              <a:rPr lang="en-US" sz="2800" b="1" dirty="0">
                <a:latin typeface="Constantia" panose="02030602050306030303" pitchFamily="18" charset="0"/>
              </a:rPr>
              <a:t> koji </a:t>
            </a:r>
            <a:r>
              <a:rPr lang="en-US" sz="2800" b="1" dirty="0" err="1">
                <a:latin typeface="Constantia" panose="02030602050306030303" pitchFamily="18" charset="0"/>
              </a:rPr>
              <a:t>vidi</a:t>
            </a:r>
            <a:r>
              <a:rPr lang="hr-HR" sz="2800" b="1" dirty="0">
                <a:latin typeface="Constantia" panose="02030602050306030303" pitchFamily="18" charset="0"/>
              </a:rPr>
              <a:t> što je tajno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hr-HR" sz="2800" b="1" dirty="0">
                <a:latin typeface="Constantia" panose="02030602050306030303" pitchFamily="18" charset="0"/>
              </a:rPr>
              <a:t>i </a:t>
            </a:r>
            <a:r>
              <a:rPr lang="en-US" sz="2800" b="1" dirty="0" err="1">
                <a:latin typeface="Constantia" panose="02030602050306030303" pitchFamily="18" charset="0"/>
              </a:rPr>
              <a:t>čije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uho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otvoreno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čuje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molitvu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i</a:t>
            </a:r>
            <a:r>
              <a:rPr lang="en-US" sz="2800" b="1" dirty="0" err="1">
                <a:latin typeface="Constantia" panose="02030602050306030303" pitchFamily="18" charset="0"/>
              </a:rPr>
              <a:t>lazi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srca</a:t>
            </a:r>
            <a:r>
              <a:rPr lang="hr-HR" sz="2800" b="1" dirty="0">
                <a:latin typeface="Constantia" panose="02030602050306030303" pitchFamily="18" charset="0"/>
              </a:rPr>
              <a:t>, bit će ugodan i trajan</a:t>
            </a:r>
            <a:r>
              <a:rPr lang="en-US" sz="2800" b="1" dirty="0">
                <a:latin typeface="Constantia" panose="02030602050306030303" pitchFamily="18" charset="0"/>
              </a:rPr>
              <a:t>."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hr-HR" sz="1600" i="1" dirty="0"/>
              <a:t>Put Kristu</a:t>
            </a:r>
            <a:r>
              <a:rPr lang="en" sz="1600" i="1" dirty="0"/>
              <a:t>, </a:t>
            </a:r>
            <a:r>
              <a:rPr lang="hr-HR" sz="1600" b="1" dirty="0"/>
              <a:t>stri</a:t>
            </a:r>
            <a:r>
              <a:rPr lang="en" sz="1600" b="1" dirty="0"/>
              <a:t>. 98</a:t>
            </a:r>
            <a:r>
              <a:rPr lang="hr-HR" sz="1600" b="1" dirty="0"/>
              <a:t>. </a:t>
            </a:r>
            <a:r>
              <a:rPr lang="en-US" sz="1600" b="1" dirty="0"/>
              <a:t>u </a:t>
            </a:r>
            <a:r>
              <a:rPr lang="en-US" sz="1600" b="1" dirty="0" err="1"/>
              <a:t>izvorniku</a:t>
            </a:r>
            <a:r>
              <a:rPr lang="hr-HR" sz="1600" b="1" dirty="0"/>
              <a:t>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762375" y="61122"/>
            <a:ext cx="71056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hr-HR" sz="2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Volim</a:t>
            </a:r>
            <a:r>
              <a:rPr lang="en-US" sz="28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sz="28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Boga jer me čuje i sluša moje molitve. Da, on me pažljivo sluša i zato ću ga uvijek zvati.</a:t>
            </a:r>
            <a:r>
              <a:rPr kumimoji="0" lang="es-ES" sz="2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hr-HR" sz="2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s-ES" sz="20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Psal</a:t>
            </a:r>
            <a:r>
              <a:rPr kumimoji="0" lang="hr-HR" sz="20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20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116:1, 2</a:t>
            </a:r>
            <a:r>
              <a:rPr lang="hr-HR" sz="20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20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8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Daniel: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Molitva u opasnim vremenima.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hr-HR" sz="2000" b="1" dirty="0"/>
              <a:t>Molite se u pravilnom položaju.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Enoh: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Život molitve.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Mo</a:t>
            </a:r>
            <a:r>
              <a:rPr lang="hr-HR" sz="2000" b="1" dirty="0">
                <a:solidFill>
                  <a:srgbClr val="BB4B00"/>
                </a:solidFill>
              </a:rPr>
              <a:t>j</a:t>
            </a:r>
            <a:r>
              <a:rPr lang="en" sz="2000" b="1" dirty="0">
                <a:solidFill>
                  <a:srgbClr val="BB4B00"/>
                </a:solidFill>
              </a:rPr>
              <a:t>s</a:t>
            </a:r>
            <a:r>
              <a:rPr lang="hr-HR" sz="2000" b="1" dirty="0">
                <a:solidFill>
                  <a:srgbClr val="BB4B00"/>
                </a:solidFill>
              </a:rPr>
              <a:t>ije</a:t>
            </a:r>
            <a:r>
              <a:rPr lang="en" sz="2000" b="1" dirty="0">
                <a:solidFill>
                  <a:srgbClr val="BB4B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Razgovor s Bogom.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hr-HR" sz="2000" b="1" dirty="0"/>
              <a:t>Zastupnička molitva.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Sva</a:t>
            </a:r>
            <a:r>
              <a:rPr lang="en-US" sz="2000" b="1" dirty="0"/>
              <a:t> </a:t>
            </a:r>
            <a:r>
              <a:rPr lang="en-US" sz="2000" b="1" dirty="0" err="1"/>
              <a:t>bića</a:t>
            </a:r>
            <a:r>
              <a:rPr lang="en-US" sz="2000" b="1" dirty="0"/>
              <a:t>, </a:t>
            </a:r>
            <a:r>
              <a:rPr lang="en-US" sz="2000" b="1" dirty="0" err="1"/>
              <a:t>uključujući</a:t>
            </a:r>
            <a:r>
              <a:rPr lang="en-US" sz="2000" b="1" dirty="0"/>
              <a:t> </a:t>
            </a:r>
            <a:r>
              <a:rPr lang="en-US" sz="2000" b="1" dirty="0" err="1"/>
              <a:t>čovječanstvo</a:t>
            </a:r>
            <a:r>
              <a:rPr lang="en-US" sz="2000" b="1" dirty="0"/>
              <a:t>, </a:t>
            </a:r>
            <a:r>
              <a:rPr lang="en-US" sz="2000" b="1" dirty="0" err="1"/>
              <a:t>stvorio</a:t>
            </a:r>
            <a:r>
              <a:rPr lang="en-US" sz="2000" b="1" dirty="0"/>
              <a:t> je Bog s </a:t>
            </a:r>
            <a:r>
              <a:rPr lang="en-US" sz="2000" b="1" dirty="0" err="1"/>
              <a:t>mogućnošću</a:t>
            </a:r>
            <a:r>
              <a:rPr lang="en-US" sz="2000" b="1" dirty="0"/>
              <a:t> </a:t>
            </a:r>
            <a:r>
              <a:rPr lang="en-US" sz="2000" b="1" dirty="0" err="1"/>
              <a:t>međusobne</a:t>
            </a:r>
            <a:r>
              <a:rPr lang="en-US" sz="2000" b="1" dirty="0"/>
              <a:t> </a:t>
            </a:r>
            <a:r>
              <a:rPr lang="en-US" sz="2000" b="1" dirty="0" err="1"/>
              <a:t>komunikacije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/>
              <a:t> Nj</a:t>
            </a:r>
            <a:r>
              <a:rPr lang="hr-HR" sz="2000" b="1" dirty="0"/>
              <a:t>im.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8" y="2396755"/>
            <a:ext cx="7075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Daniel, Enoh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Mojsije </a:t>
            </a:r>
            <a:r>
              <a:rPr lang="en-US" sz="2000" b="1" dirty="0" err="1">
                <a:solidFill>
                  <a:prstClr val="black"/>
                </a:solidFill>
              </a:rPr>
              <a:t>primjeri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iskoristiti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ovaj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moćan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</a:t>
            </a:r>
            <a:r>
              <a:rPr lang="hr-HR" sz="2000" b="1" dirty="0">
                <a:solidFill>
                  <a:prstClr val="black"/>
                </a:solidFill>
              </a:rPr>
              <a:t> molitve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547172"/>
            <a:ext cx="7075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Ali Bog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ostavio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</a:t>
            </a:r>
            <a:r>
              <a:rPr lang="en-US" sz="2000" b="1" dirty="0">
                <a:solidFill>
                  <a:prstClr val="black"/>
                </a:solidFill>
              </a:rPr>
              <a:t>. "</a:t>
            </a:r>
            <a:r>
              <a:rPr lang="en-US" sz="2000" b="1" dirty="0" err="1">
                <a:solidFill>
                  <a:prstClr val="black"/>
                </a:solidFill>
              </a:rPr>
              <a:t>Telefon</a:t>
            </a:r>
            <a:r>
              <a:rPr lang="en-US" sz="2000" b="1" dirty="0">
                <a:solidFill>
                  <a:prstClr val="black"/>
                </a:solidFill>
              </a:rPr>
              <a:t>" koji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omogućuje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nastavimo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komunicirati</a:t>
            </a:r>
            <a:r>
              <a:rPr lang="en-US" sz="2000" b="1" dirty="0">
                <a:solidFill>
                  <a:prstClr val="black"/>
                </a:solidFill>
              </a:rPr>
              <a:t> s </a:t>
            </a:r>
            <a:r>
              <a:rPr lang="en-US" sz="2000" b="1" dirty="0" err="1">
                <a:solidFill>
                  <a:prstClr val="black"/>
                </a:solidFill>
              </a:rPr>
              <a:t>Njim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molitva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9" y="839286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Nažalost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ljudi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izgubili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sposobnost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izravne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komunikacije</a:t>
            </a:r>
            <a:r>
              <a:rPr lang="en-US" sz="2000" b="1" dirty="0">
                <a:solidFill>
                  <a:prstClr val="black"/>
                </a:solidFill>
              </a:rPr>
              <a:t> s </a:t>
            </a:r>
            <a:r>
              <a:rPr lang="en-US" sz="2000" b="1" dirty="0" err="1">
                <a:solidFill>
                  <a:prstClr val="black"/>
                </a:solidFill>
              </a:rPr>
              <a:t>Bogom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Adam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Eva </a:t>
            </a:r>
            <a:r>
              <a:rPr lang="en-US" sz="2000" b="1" dirty="0" err="1">
                <a:solidFill>
                  <a:prstClr val="black"/>
                </a:solidFill>
              </a:rPr>
              <a:t>sagriješili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MOLITVA U OPASNIM VREMENIMA</a:t>
            </a:r>
            <a:r>
              <a:rPr lang="hr-H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 obratih svoje lice prema Gospodinu Bogu nastijeći moliti se, i zaklunjati u postu, kostrijeti i pepelu.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             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</a:t>
            </a:r>
            <a:r>
              <a:rPr lang="hr-HR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025" cy="3515911"/>
            <a:chOff x="113363" y="3143252"/>
            <a:chExt cx="842025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025" cy="267740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US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DOB</a:t>
              </a:r>
              <a:r>
                <a:rPr lang="hr-HR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</a:t>
              </a:r>
              <a:br>
                <a:rPr lang="es-ES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ADMINISTRATOR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76925" cy="242701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hr-HR" sz="1600" spc="0" dirty="0"/>
                <a:t>POŠTENJE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346" cy="260347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spc="-600" dirty="0"/>
                <a:t>MARLJIVO</a:t>
              </a:r>
              <a:r>
                <a:rPr lang="hr-HR" spc="-600" dirty="0"/>
                <a:t>ST</a:t>
              </a:r>
              <a:endParaRPr lang="en" spc="-6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513346" cy="189231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dirty="0"/>
                <a:t>NEIZG</a:t>
              </a:r>
              <a:r>
                <a:rPr lang="hr-HR" dirty="0"/>
                <a:t>ORIV</a:t>
              </a:r>
              <a:endParaRPr lang="en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13346" cy="260122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spc="-600" dirty="0"/>
                <a:t>POUZDANO</a:t>
              </a:r>
              <a:r>
                <a:rPr lang="hr-HR" spc="-600" dirty="0"/>
                <a:t>ST</a:t>
              </a:r>
              <a:endParaRPr lang="en" spc="-6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513346" cy="238655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hr-HR" spc="0" dirty="0"/>
                <a:t>ČASNOST</a:t>
              </a:r>
              <a:endParaRPr lang="en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91019" cy="3515913"/>
            <a:chOff x="4733213" y="3143250"/>
            <a:chExt cx="791019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6918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sz="1600" spc="-800" dirty="0"/>
                <a:t>VJERN</a:t>
              </a:r>
              <a:r>
                <a:rPr lang="hr-HR" sz="1600" spc="-800" dirty="0"/>
                <a:t>OST</a:t>
              </a:r>
              <a:r>
                <a:rPr lang="en" sz="1600" spc="-800" dirty="0"/>
                <a:t>                </a:t>
              </a:r>
              <a:r>
                <a:rPr lang="hr-HR" sz="1600" spc="-800" dirty="0"/>
                <a:t>I ODANOST</a:t>
              </a:r>
              <a:endParaRPr lang="en" sz="1600" spc="-8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601435"/>
            <a:chOff x="5437057" y="3143250"/>
            <a:chExt cx="826525" cy="36014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769185" cy="287303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sz="1600" spc="-600" dirty="0"/>
                <a:t>BEZ BILO </a:t>
              </a:r>
              <a:r>
                <a:rPr lang="hr-HR" sz="1600" spc="-600" dirty="0"/>
                <a:t>KOJE</a:t>
              </a:r>
              <a:br>
                <a:rPr lang="es-ES" sz="1600" spc="-600" dirty="0"/>
              </a:br>
              <a:r>
                <a:rPr lang="hr-HR" sz="1600" spc="-600" dirty="0"/>
                <a:t>LOŠE</a:t>
              </a:r>
              <a:r>
                <a:rPr lang="en" sz="1600" spc="-600" dirty="0"/>
                <a:t> </a:t>
              </a:r>
              <a:r>
                <a:rPr lang="hr-HR" sz="1600" spc="-600" dirty="0"/>
                <a:t>NAvIKE</a:t>
              </a:r>
              <a:endParaRPr lang="en" sz="16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povjerenja</a:t>
            </a:r>
            <a:r>
              <a:rPr lang="en-US" sz="2000" b="1" dirty="0"/>
              <a:t> u Boga, Daniel je </a:t>
            </a:r>
            <a:r>
              <a:rPr lang="en-US" sz="2000" b="1" dirty="0" err="1"/>
              <a:t>dobio</a:t>
            </a:r>
            <a:r>
              <a:rPr lang="en-US" sz="2000" b="1" dirty="0"/>
              <a:t> </a:t>
            </a:r>
            <a:r>
              <a:rPr lang="en-US" sz="2000" b="1" dirty="0" err="1"/>
              <a:t>inteligenciju</a:t>
            </a:r>
            <a:r>
              <a:rPr lang="en-US" sz="2000" b="1" dirty="0"/>
              <a:t>, </a:t>
            </a:r>
            <a:r>
              <a:rPr lang="en-US" sz="2000" b="1" dirty="0" err="1"/>
              <a:t>sposobnost</a:t>
            </a:r>
            <a:r>
              <a:rPr lang="en-US" sz="2000" b="1" dirty="0"/>
              <a:t> </a:t>
            </a:r>
            <a:r>
              <a:rPr lang="en-US" sz="2000" b="1" dirty="0" err="1"/>
              <a:t>tumačenja</a:t>
            </a:r>
            <a:r>
              <a:rPr lang="en-US" sz="2000" b="1" dirty="0"/>
              <a:t> </a:t>
            </a:r>
            <a:r>
              <a:rPr lang="en-US" sz="2000" b="1" dirty="0" err="1"/>
              <a:t>snova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mudrost</a:t>
            </a:r>
            <a:r>
              <a:rPr lang="en-US" sz="2000" b="1" dirty="0"/>
              <a:t> (Dan. 1:8, 17, 20). Kad </a:t>
            </a:r>
            <a:r>
              <a:rPr lang="en-US" sz="2000" b="1" dirty="0" err="1"/>
              <a:t>su</a:t>
            </a:r>
            <a:r>
              <a:rPr lang="en-US" sz="2000" b="1" dirty="0"/>
              <a:t> mu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životi</a:t>
            </a:r>
            <a:r>
              <a:rPr lang="en-US" sz="2000" b="1" dirty="0"/>
              <a:t> </a:t>
            </a:r>
            <a:r>
              <a:rPr lang="en-US" sz="2000" b="1" dirty="0" err="1"/>
              <a:t>njegovih</a:t>
            </a:r>
            <a:r>
              <a:rPr lang="en-US" sz="2000" b="1" dirty="0"/>
              <a:t> </a:t>
            </a:r>
            <a:r>
              <a:rPr lang="en-US" sz="2000" b="1" dirty="0" err="1"/>
              <a:t>prijatelja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ugroženi</a:t>
            </a:r>
            <a:r>
              <a:rPr lang="en-US" sz="2000" b="1" dirty="0"/>
              <a:t>, </a:t>
            </a:r>
            <a:r>
              <a:rPr lang="en-US" sz="2000" b="1" dirty="0" err="1"/>
              <a:t>obratio</a:t>
            </a:r>
            <a:r>
              <a:rPr lang="en-US" sz="2000" b="1" dirty="0"/>
              <a:t> se </a:t>
            </a:r>
            <a:r>
              <a:rPr lang="en-US" sz="2000" b="1" dirty="0" err="1"/>
              <a:t>Bogu</a:t>
            </a:r>
            <a:r>
              <a:rPr lang="en-US" sz="2000" b="1" dirty="0"/>
              <a:t> u </a:t>
            </a:r>
            <a:r>
              <a:rPr lang="en-US" sz="2000" b="1" dirty="0" err="1"/>
              <a:t>molitvi</a:t>
            </a:r>
            <a:r>
              <a:rPr lang="en-US" sz="2000" b="1" dirty="0"/>
              <a:t> (Dan. 2</a:t>
            </a:r>
            <a:r>
              <a:rPr lang="hr-HR" sz="2000" b="1" dirty="0"/>
              <a:t>,</a:t>
            </a:r>
            <a:r>
              <a:rPr lang="en-US" sz="2000" b="1" dirty="0"/>
              <a:t>17-23).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Nakon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 </a:t>
            </a:r>
            <a:r>
              <a:rPr lang="en-US" sz="2000" b="1" dirty="0" err="1"/>
              <a:t>ispunjenog</a:t>
            </a:r>
            <a:r>
              <a:rPr lang="en-US" sz="2000" b="1" dirty="0"/>
              <a:t> </a:t>
            </a:r>
            <a:r>
              <a:rPr lang="en-US" sz="2000" b="1" dirty="0" err="1"/>
              <a:t>molitvom</a:t>
            </a:r>
            <a:r>
              <a:rPr lang="en-US" sz="2000" b="1" dirty="0"/>
              <a:t>,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osobine</a:t>
            </a:r>
            <a:r>
              <a:rPr lang="en-US" sz="2000" b="1" dirty="0"/>
              <a:t> Daniel </a:t>
            </a:r>
            <a:r>
              <a:rPr lang="en-US" sz="2000" b="1" dirty="0" err="1"/>
              <a:t>stekao</a:t>
            </a:r>
            <a:r>
              <a:rPr lang="en-US" sz="2000" b="1" dirty="0"/>
              <a:t> (Dan. 6</a:t>
            </a:r>
            <a:r>
              <a:rPr lang="hr-HR" sz="2000" b="1" dirty="0"/>
              <a:t>,</a:t>
            </a:r>
            <a:r>
              <a:rPr lang="en-US" sz="2000" b="1" dirty="0"/>
              <a:t>3-5)?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0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Nebo je </a:t>
            </a:r>
            <a:r>
              <a:rPr lang="en-US" sz="2000" b="1" dirty="0" err="1"/>
              <a:t>pažljivo</a:t>
            </a:r>
            <a:r>
              <a:rPr lang="en-US" sz="2000" b="1" dirty="0"/>
              <a:t> </a:t>
            </a:r>
            <a:r>
              <a:rPr lang="en-US" sz="2000" b="1" dirty="0" err="1"/>
              <a:t>slušalo</a:t>
            </a:r>
            <a:r>
              <a:rPr lang="en-US" sz="2000" b="1" dirty="0"/>
              <a:t> </a:t>
            </a:r>
            <a:r>
              <a:rPr lang="en-US" sz="2000" b="1" dirty="0" err="1"/>
              <a:t>Danielovu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(Dan. 9</a:t>
            </a:r>
            <a:r>
              <a:rPr lang="hr-HR" sz="2000" b="1" dirty="0"/>
              <a:t>,</a:t>
            </a:r>
            <a:r>
              <a:rPr lang="en-US" sz="2000" b="1" dirty="0"/>
              <a:t>20-23; 10</a:t>
            </a:r>
            <a:r>
              <a:rPr lang="hr-HR" sz="2000" b="1" dirty="0"/>
              <a:t>,</a:t>
            </a:r>
            <a:r>
              <a:rPr lang="en-US" sz="2000" b="1" dirty="0"/>
              <a:t>12). Samo </a:t>
            </a:r>
            <a:r>
              <a:rPr lang="en-US" sz="2000" b="1" dirty="0" err="1"/>
              <a:t>prekidanjem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veze</a:t>
            </a:r>
            <a:r>
              <a:rPr lang="en-US" sz="2000" b="1" dirty="0"/>
              <a:t> </a:t>
            </a:r>
            <a:r>
              <a:rPr lang="en-US" sz="2000" b="1" dirty="0" err="1"/>
              <a:t>neprijatelji</a:t>
            </a:r>
            <a:r>
              <a:rPr lang="en-US" sz="2000" b="1" dirty="0"/>
              <a:t> </a:t>
            </a:r>
            <a:r>
              <a:rPr lang="hr-HR" sz="2000" b="1" dirty="0"/>
              <a:t>su mu </a:t>
            </a:r>
            <a:r>
              <a:rPr lang="en-US" sz="2000" b="1" dirty="0" err="1"/>
              <a:t>mogli</a:t>
            </a:r>
            <a:r>
              <a:rPr lang="en-US" sz="2000" b="1" dirty="0"/>
              <a:t> </a:t>
            </a:r>
            <a:r>
              <a:rPr lang="en-US" sz="2000" b="1" dirty="0" err="1"/>
              <a:t>nauditi</a:t>
            </a:r>
            <a:r>
              <a:rPr lang="en-US" sz="2000" b="1" dirty="0"/>
              <a:t> (Dan. 6</a:t>
            </a:r>
            <a:r>
              <a:rPr lang="hr-HR" sz="2000" b="1" dirty="0"/>
              <a:t>,</a:t>
            </a:r>
            <a:r>
              <a:rPr lang="en-US" sz="2000" b="1" dirty="0"/>
              <a:t>5-7).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576287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MOLITVA U OPASNIM VREMENIMA</a:t>
            </a:r>
            <a:r>
              <a:rPr lang="hr-H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Okrenuo sam se svom Gospodaru Bogu. U molitvi sam zatražio njegovu pomoć. Obukao sam pokajničku tkaninu i posuo glavu pepelom. Nisam ništa jeo.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</a:t>
            </a:r>
            <a:r>
              <a:rPr lang="hr-HR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hr-HR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SHP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Suočen</a:t>
            </a:r>
            <a:r>
              <a:rPr lang="en-US" sz="2000" b="1" dirty="0">
                <a:solidFill>
                  <a:prstClr val="black"/>
                </a:solidFill>
              </a:rPr>
              <a:t> s </a:t>
            </a:r>
            <a:r>
              <a:rPr lang="en-US" sz="2000" b="1" dirty="0" err="1">
                <a:solidFill>
                  <a:prstClr val="black"/>
                </a:solidFill>
              </a:rPr>
              <a:t>ovom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novom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prijetnjom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smrću</a:t>
            </a:r>
            <a:r>
              <a:rPr lang="en-US" sz="2000" b="1" dirty="0">
                <a:solidFill>
                  <a:prstClr val="black"/>
                </a:solidFill>
              </a:rPr>
              <a:t>, Daniel je </a:t>
            </a:r>
            <a:r>
              <a:rPr lang="en-US" sz="2000" b="1" dirty="0" err="1">
                <a:solidFill>
                  <a:prstClr val="black"/>
                </a:solidFill>
              </a:rPr>
              <a:t>zadržao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navike</a:t>
            </a:r>
            <a:r>
              <a:rPr lang="en-US" sz="2000" b="1" dirty="0">
                <a:solidFill>
                  <a:prstClr val="black"/>
                </a:solidFill>
              </a:rPr>
              <a:t> (Dan. 6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10):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MOLITE</a:t>
            </a:r>
            <a:r>
              <a:rPr lang="hr-HR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PRAVILNOM POLOŽAJU</a:t>
            </a:r>
            <a:r>
              <a:rPr lang="hr-HR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Daniel se molio Bogu tri puta na dan.  Svakog je dana u svojoj kući, u gornjoj sobi koja je imala prozore okrenute prema Jeruzalemu, kleknuo te slavio i hvalio svog Boga. Tako je činio i sada iako je znao za kraljev novi zakon.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</a:t>
            </a:r>
            <a:r>
              <a:rPr lang="hr-HR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714500"/>
            <a:ext cx="609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</a:t>
            </a:r>
            <a:r>
              <a:rPr lang="en-US" sz="2000" b="1" dirty="0" err="1"/>
              <a:t>molimo</a:t>
            </a:r>
            <a:r>
              <a:rPr lang="en-US" sz="2000" b="1" dirty="0"/>
              <a:t>, </a:t>
            </a:r>
            <a:r>
              <a:rPr lang="en-US" sz="2000" b="1" dirty="0" err="1"/>
              <a:t>razgovaramo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da </a:t>
            </a:r>
            <a:r>
              <a:rPr lang="en-US" sz="2000" b="1" dirty="0" err="1"/>
              <a:t>razgovaramo</a:t>
            </a:r>
            <a:r>
              <a:rPr lang="en-US" sz="2000" b="1" dirty="0"/>
              <a:t> s </a:t>
            </a:r>
            <a:r>
              <a:rPr lang="en-US" sz="2000" b="1" dirty="0" err="1"/>
              <a:t>prijateljem</a:t>
            </a:r>
            <a:r>
              <a:rPr lang="en-US" sz="2000" b="1" dirty="0"/>
              <a:t>. </a:t>
            </a:r>
            <a:r>
              <a:rPr lang="en-US" sz="2000" b="1" dirty="0" err="1"/>
              <a:t>Međutim</a:t>
            </a:r>
            <a:r>
              <a:rPr lang="en-US" sz="2000" b="1" dirty="0"/>
              <a:t>, Bog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. On je Kralj </a:t>
            </a:r>
            <a:r>
              <a:rPr lang="en-US" sz="2000" b="1" dirty="0" err="1"/>
              <a:t>svemira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Zatvaranje</a:t>
            </a:r>
            <a:r>
              <a:rPr lang="en-US" sz="2000" b="1" dirty="0"/>
              <a:t> </a:t>
            </a:r>
            <a:r>
              <a:rPr lang="en-US" sz="2000" b="1" dirty="0" err="1"/>
              <a:t>očiju</a:t>
            </a:r>
            <a:r>
              <a:rPr lang="en-US" sz="2000" b="1" dirty="0"/>
              <a:t> </a:t>
            </a:r>
            <a:r>
              <a:rPr lang="en-US" sz="2000" b="1" dirty="0" err="1"/>
              <a:t>omogućuje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da se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usredotočimo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u </a:t>
            </a:r>
            <a:r>
              <a:rPr lang="en-US" sz="2000" b="1" dirty="0" err="1"/>
              <a:t>nekim</a:t>
            </a:r>
            <a:r>
              <a:rPr lang="en-US" sz="2000" b="1" dirty="0"/>
              <a:t> </a:t>
            </a:r>
            <a:r>
              <a:rPr lang="en-US" sz="2000" b="1" dirty="0" err="1"/>
              <a:t>okolnostima</a:t>
            </a:r>
            <a:r>
              <a:rPr lang="en-US" sz="2000" b="1" dirty="0"/>
              <a:t> to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moguće</a:t>
            </a:r>
            <a:r>
              <a:rPr lang="en-US" sz="2000" b="1" dirty="0"/>
              <a:t> (</a:t>
            </a:r>
            <a:r>
              <a:rPr lang="en-US" sz="2000" b="1" dirty="0" err="1"/>
              <a:t>hodanje</a:t>
            </a:r>
            <a:r>
              <a:rPr lang="en-US" sz="2000" b="1" dirty="0"/>
              <a:t>, </a:t>
            </a:r>
            <a:r>
              <a:rPr lang="en-US" sz="2000" b="1" dirty="0" err="1"/>
              <a:t>vožnja</a:t>
            </a:r>
            <a:r>
              <a:rPr lang="en-US" sz="2000" b="1" dirty="0"/>
              <a:t> </a:t>
            </a:r>
            <a:r>
              <a:rPr lang="en-US" sz="2000" b="1" dirty="0" err="1"/>
              <a:t>itd</a:t>
            </a:r>
            <a:r>
              <a:rPr lang="en-US" sz="2000" b="1" dirty="0"/>
              <a:t>.)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Budući</a:t>
            </a:r>
            <a:r>
              <a:rPr lang="en-US" sz="2000" b="1" dirty="0">
                <a:solidFill>
                  <a:prstClr val="black"/>
                </a:solidFill>
              </a:rPr>
              <a:t> da se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Bogu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bilo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kojoj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situaciji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bilo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vrijeme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uvijek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moguće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nužno</a:t>
            </a:r>
            <a:r>
              <a:rPr lang="en-US" sz="2000" b="1" dirty="0">
                <a:solidFill>
                  <a:prstClr val="black"/>
                </a:solidFill>
              </a:rPr>
              <a:t> to </a:t>
            </a:r>
            <a:r>
              <a:rPr lang="en-US" sz="2000" b="1" dirty="0" err="1">
                <a:solidFill>
                  <a:prstClr val="black"/>
                </a:solidFill>
              </a:rPr>
              <a:t>činiti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koljenima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837617"/>
            <a:ext cx="62531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Zbog</a:t>
            </a:r>
            <a:r>
              <a:rPr lang="en-US" sz="2000" b="1" dirty="0">
                <a:solidFill>
                  <a:prstClr val="black"/>
                </a:solidFill>
              </a:rPr>
              <a:t> toga je Danielov </a:t>
            </a:r>
            <a:r>
              <a:rPr lang="en-US" sz="2000" b="1" dirty="0" err="1">
                <a:solidFill>
                  <a:prstClr val="black"/>
                </a:solidFill>
              </a:rPr>
              <a:t>običaj</a:t>
            </a:r>
            <a:r>
              <a:rPr lang="en-US" sz="2000" b="1" dirty="0">
                <a:solidFill>
                  <a:prstClr val="black"/>
                </a:solidFill>
              </a:rPr>
              <a:t> bio </a:t>
            </a:r>
            <a:r>
              <a:rPr lang="en-US" sz="2000" b="1" dirty="0" err="1">
                <a:solidFill>
                  <a:prstClr val="black"/>
                </a:solidFill>
              </a:rPr>
              <a:t>kleknuti</a:t>
            </a:r>
            <a:r>
              <a:rPr lang="en-US" sz="2000" b="1" dirty="0">
                <a:solidFill>
                  <a:prstClr val="black"/>
                </a:solidFill>
              </a:rPr>
              <a:t> pred </a:t>
            </a:r>
            <a:r>
              <a:rPr lang="en-US" sz="2000" b="1" dirty="0" err="1">
                <a:solidFill>
                  <a:prstClr val="black"/>
                </a:solidFill>
              </a:rPr>
              <a:t>Njim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  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moliti</a:t>
            </a:r>
            <a:r>
              <a:rPr lang="en-US" sz="2000" b="1" dirty="0">
                <a:solidFill>
                  <a:prstClr val="black"/>
                </a:solidFill>
              </a:rPr>
              <a:t> se, </a:t>
            </a:r>
            <a:r>
              <a:rPr lang="en-US" sz="2000" b="1" dirty="0" err="1">
                <a:solidFill>
                  <a:prstClr val="black"/>
                </a:solidFill>
              </a:rPr>
              <a:t>priznajući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Suverena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Važno</a:t>
            </a:r>
            <a:r>
              <a:rPr lang="en-US" sz="2000" b="1" dirty="0">
                <a:solidFill>
                  <a:prstClr val="black"/>
                </a:solidFill>
              </a:rPr>
              <a:t> je da se </a:t>
            </a:r>
            <a:r>
              <a:rPr lang="en-US" sz="2000" b="1" dirty="0" err="1">
                <a:solidFill>
                  <a:prstClr val="black"/>
                </a:solidFill>
              </a:rPr>
              <a:t>naše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izgovaraju</a:t>
            </a:r>
            <a:r>
              <a:rPr lang="en-US" sz="2000" b="1" dirty="0">
                <a:solidFill>
                  <a:prstClr val="black"/>
                </a:solidFill>
              </a:rPr>
              <a:t> s </a:t>
            </a:r>
            <a:r>
              <a:rPr lang="en-US" sz="2000" b="1" dirty="0" err="1">
                <a:solidFill>
                  <a:prstClr val="black"/>
                </a:solidFill>
              </a:rPr>
              <a:t>poštovanjem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koje</a:t>
            </a:r>
            <a:r>
              <a:rPr lang="en-US" sz="2000" b="1" dirty="0">
                <a:solidFill>
                  <a:prstClr val="black"/>
                </a:solidFill>
              </a:rPr>
              <a:t> Bog </a:t>
            </a:r>
            <a:r>
              <a:rPr lang="en-US" sz="2000" b="1" dirty="0" err="1">
                <a:solidFill>
                  <a:prstClr val="black"/>
                </a:solidFill>
              </a:rPr>
              <a:t>zaslužuje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Bibliji</a:t>
            </a:r>
            <a:r>
              <a:rPr lang="en-US" sz="2000" b="1" dirty="0"/>
              <a:t> </a:t>
            </a:r>
            <a:r>
              <a:rPr lang="en-US" sz="2000" b="1" dirty="0" err="1"/>
              <a:t>nalazimo</a:t>
            </a:r>
            <a:r>
              <a:rPr lang="en-US" sz="2000" b="1" dirty="0"/>
              <a:t> </a:t>
            </a:r>
            <a:r>
              <a:rPr lang="en-US" sz="2000" b="1" dirty="0" err="1"/>
              <a:t>primjere</a:t>
            </a:r>
            <a:r>
              <a:rPr lang="en-US" sz="2000" b="1" dirty="0"/>
              <a:t> </a:t>
            </a:r>
            <a:r>
              <a:rPr lang="en-US" sz="2000" b="1" dirty="0" err="1"/>
              <a:t>ljudi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molili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različite</a:t>
            </a:r>
            <a:r>
              <a:rPr lang="en-US" sz="2000" b="1" dirty="0"/>
              <a:t> </a:t>
            </a:r>
            <a:r>
              <a:rPr lang="en-US" sz="2000" b="1" dirty="0" err="1"/>
              <a:t>načine</a:t>
            </a:r>
            <a:r>
              <a:rPr lang="en-US" sz="2000" b="1" dirty="0"/>
              <a:t>, </a:t>
            </a:r>
            <a:r>
              <a:rPr lang="en-US" sz="2000" b="1" dirty="0" err="1"/>
              <a:t>ovisno</a:t>
            </a:r>
            <a:r>
              <a:rPr lang="en-US" sz="2000" b="1" dirty="0"/>
              <a:t> o </a:t>
            </a:r>
            <a:r>
              <a:rPr lang="en-US" sz="2000" b="1" dirty="0" err="1"/>
              <a:t>svojim</a:t>
            </a:r>
            <a:r>
              <a:rPr lang="en-US" sz="2000" b="1" dirty="0"/>
              <a:t> </a:t>
            </a:r>
            <a:r>
              <a:rPr lang="en-US" sz="2000" b="1" dirty="0" err="1"/>
              <a:t>posebnim</a:t>
            </a:r>
            <a:r>
              <a:rPr lang="en-US" sz="2000" b="1" dirty="0"/>
              <a:t> </a:t>
            </a:r>
            <a:r>
              <a:rPr lang="hr-HR" sz="2000" b="1" dirty="0"/>
              <a:t>potrebama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589219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Bez </a:t>
            </a:r>
            <a:r>
              <a:rPr lang="en-US" sz="2000" b="1" dirty="0" err="1"/>
              <a:t>obzira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stav</a:t>
            </a:r>
            <a:r>
              <a:rPr lang="en-US" sz="2000" b="1" dirty="0"/>
              <a:t>, </a:t>
            </a:r>
            <a:r>
              <a:rPr lang="en-US" sz="2000" b="1" dirty="0" err="1"/>
              <a:t>Biblija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potiče</a:t>
            </a:r>
            <a:r>
              <a:rPr lang="en-US" sz="2000" b="1" dirty="0"/>
              <a:t> da </a:t>
            </a:r>
            <a:r>
              <a:rPr lang="en-US" sz="2000" b="1" dirty="0" err="1"/>
              <a:t>molimo</a:t>
            </a:r>
            <a:r>
              <a:rPr lang="en-US" sz="2000" b="1" dirty="0"/>
              <a:t> bez </a:t>
            </a:r>
            <a:r>
              <a:rPr lang="en-US" sz="2000" b="1" dirty="0" err="1"/>
              <a:t>prestanka</a:t>
            </a:r>
            <a:r>
              <a:rPr lang="en-US" sz="2000" b="1" dirty="0"/>
              <a:t> (1</a:t>
            </a:r>
            <a:r>
              <a:rPr lang="hr-HR" sz="2000" b="1" dirty="0"/>
              <a:t>.</a:t>
            </a:r>
            <a:r>
              <a:rPr lang="en-US" sz="2000" b="1" dirty="0"/>
              <a:t> Sol</a:t>
            </a:r>
            <a:r>
              <a:rPr lang="hr-HR" sz="2000" b="1" dirty="0"/>
              <a:t>.</a:t>
            </a:r>
            <a:r>
              <a:rPr lang="en-US" sz="2000" b="1" dirty="0"/>
              <a:t> 5</a:t>
            </a:r>
            <a:r>
              <a:rPr lang="hr-HR" sz="2000" b="1" dirty="0"/>
              <a:t>,</a:t>
            </a:r>
            <a:r>
              <a:rPr lang="en-US" sz="2000" b="1" dirty="0"/>
              <a:t>17), </a:t>
            </a:r>
            <a:r>
              <a:rPr lang="en-US" sz="2000" b="1" dirty="0" err="1"/>
              <a:t>ustrajno</a:t>
            </a:r>
            <a:r>
              <a:rPr lang="en-US" sz="2000" b="1" dirty="0"/>
              <a:t> (Kol. 4</a:t>
            </a:r>
            <a:r>
              <a:rPr lang="hr-HR" sz="2000" b="1" dirty="0"/>
              <a:t>,</a:t>
            </a:r>
            <a:r>
              <a:rPr lang="en-US" sz="2000" b="1" dirty="0"/>
              <a:t>2)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neprekidno</a:t>
            </a:r>
            <a:r>
              <a:rPr lang="en-US" sz="2000" b="1" dirty="0"/>
              <a:t> (Rim. 12</a:t>
            </a:r>
            <a:r>
              <a:rPr lang="hr-HR" sz="2000" b="1" dirty="0"/>
              <a:t>,</a:t>
            </a:r>
            <a:r>
              <a:rPr lang="en-US" sz="2000" b="1" dirty="0"/>
              <a:t>12).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MOLITE</a:t>
            </a:r>
            <a:r>
              <a:rPr lang="hr-HR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PRAVILNOM POLOŽAJU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Daniel se molio Bogu tri puta na dan. Svakog je dana u svojoj kući, u gornjoj sobi koja je imala prozore okrenute prema Jeruzalemu, tri puta na dan kleknuo te slavio i hvalio svog Boga. Tako je činio i sada iako je znao za kraljev novi zakon.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6:10</a:t>
            </a:r>
            <a:r>
              <a:rPr lang="hr-HR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SHP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ENOH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1519</Words>
  <Application>Microsoft Office PowerPoint</Application>
  <PresentationFormat>Panorámica</PresentationFormat>
  <Paragraphs>85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2026-03-23T08:04:11Z</dcterms:created>
  <dcterms:modified xsi:type="dcterms:W3CDTF">2026-05-08T15:40:07Z</dcterms:modified>
</cp:coreProperties>
</file>