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94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45" autoAdjust="0"/>
    <p:restoredTop sz="94665" autoAdjust="0"/>
  </p:normalViewPr>
  <p:slideViewPr>
    <p:cSldViewPr snapToGrid="0">
      <p:cViewPr varScale="1">
        <p:scale>
          <a:sx n="100" d="100"/>
          <a:sy n="100" d="100"/>
        </p:scale>
        <p:origin x="11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Vjera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apostola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Petrova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vjera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Očeva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vjera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en-US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Vjera </a:t>
          </a:r>
          <a:r>
            <a:rPr lang="en-US" sz="15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kanaan</a:t>
          </a:r>
          <a:r>
            <a:rPr lang="hr-HR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ejke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en-US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Centurionova</a:t>
          </a:r>
          <a:r>
            <a:rPr lang="en-US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vjera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Stjepanova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vjera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</a:t>
          </a:r>
          <a:r>
            <a:rPr lang="hr-HR" sz="2000" b="1" kern="1200" dirty="0"/>
            <a:t>Kak</a:t>
          </a:r>
          <a:r>
            <a:rPr lang="da-DK" sz="2000" b="1" kern="1200" dirty="0"/>
            <a:t>o nema</a:t>
          </a:r>
          <a:r>
            <a:rPr lang="hr-HR" sz="2000" b="1" kern="1200" dirty="0"/>
            <a:t>te</a:t>
          </a:r>
          <a:r>
            <a:rPr lang="da-DK" sz="2000" b="1" kern="1200" dirty="0"/>
            <a:t> vjere?" (Marko 4</a:t>
          </a:r>
          <a:r>
            <a:rPr lang="hr-HR" sz="2000" b="1" kern="1200" dirty="0"/>
            <a:t>,</a:t>
          </a:r>
          <a:r>
            <a:rPr lang="da-DK" sz="2000" b="1" kern="1200" dirty="0"/>
            <a:t>40</a:t>
          </a:r>
          <a:r>
            <a:rPr lang="en" sz="2000" b="1" kern="1200" dirty="0"/>
            <a:t>)</a:t>
          </a:r>
          <a:endParaRPr lang="es-ES" sz="20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</a:t>
          </a:r>
          <a:r>
            <a:rPr lang="hr-HR" sz="2000" b="1" dirty="0"/>
            <a:t>Malo-vjerni</a:t>
          </a:r>
          <a:r>
            <a:rPr lang="en-US" sz="2000" b="1" dirty="0"/>
            <a:t>!"</a:t>
          </a:r>
          <a:br>
            <a:rPr lang="es-ES" sz="2000" b="1" dirty="0"/>
          </a:br>
          <a:r>
            <a:rPr lang="en" sz="2000" b="1" dirty="0"/>
            <a:t>(M</a:t>
          </a:r>
          <a:r>
            <a:rPr lang="hr-HR" sz="2000" b="1" dirty="0"/>
            <a:t>atej</a:t>
          </a:r>
          <a:r>
            <a:rPr lang="en" sz="2000" b="1" dirty="0"/>
            <a:t> 14</a:t>
          </a:r>
          <a:r>
            <a:rPr lang="hr-HR" sz="2000" b="1" dirty="0"/>
            <a:t>,</a:t>
          </a:r>
          <a:r>
            <a:rPr lang="en" sz="2000" b="1" dirty="0"/>
            <a:t>31)</a:t>
          </a:r>
          <a:endParaRPr lang="es-ES" sz="20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</a:t>
          </a:r>
          <a:r>
            <a:rPr lang="hr-HR" sz="2000" b="1" dirty="0"/>
            <a:t>Pomoz</a:t>
          </a:r>
          <a:r>
            <a:rPr lang="pl-PL" sz="2000" b="1" dirty="0"/>
            <a:t>i   moju         nevjeru" (Marko 9,24)</a:t>
          </a:r>
          <a:endParaRPr lang="es-ES" sz="20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</a:t>
          </a:r>
          <a:r>
            <a:rPr lang="en-US" sz="2000" b="1" dirty="0"/>
            <a:t>Velika je </a:t>
          </a:r>
          <a:r>
            <a:rPr lang="en-US" sz="2000" b="1" dirty="0" err="1"/>
            <a:t>tvoja</a:t>
          </a:r>
          <a:r>
            <a:rPr lang="en-US" sz="2000" b="1" dirty="0"/>
            <a:t> </a:t>
          </a:r>
          <a:r>
            <a:rPr lang="en-US" sz="2000" b="1" dirty="0" err="1"/>
            <a:t>vjera</a:t>
          </a:r>
          <a:r>
            <a:rPr lang="en-US" sz="2000" b="1" dirty="0"/>
            <a:t>" (Mt</a:t>
          </a:r>
          <a:r>
            <a:rPr lang="hr-HR" sz="2000" b="1" dirty="0"/>
            <a:t>.</a:t>
          </a:r>
          <a:r>
            <a:rPr lang="en-US" sz="2000" b="1" dirty="0"/>
            <a:t> 15</a:t>
          </a:r>
          <a:r>
            <a:rPr lang="hr-HR" sz="2000" b="1" dirty="0"/>
            <a:t>,</a:t>
          </a:r>
          <a:r>
            <a:rPr lang="en-US" sz="2000" b="1" dirty="0"/>
            <a:t>28)</a:t>
          </a:r>
          <a:endParaRPr lang="es-ES" sz="20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</a:t>
          </a:r>
          <a:r>
            <a:rPr lang="hr-HR" sz="2000" b="1" kern="1200" dirty="0"/>
            <a:t>Tolike vjere</a:t>
          </a:r>
          <a:r>
            <a:rPr lang="en-US" sz="2000" b="1" kern="1200" dirty="0"/>
            <a:t> </a:t>
          </a:r>
          <a:r>
            <a:rPr lang="hr-HR" sz="2000" b="1" kern="1200" dirty="0"/>
            <a:t>ne nađoh ni u</a:t>
          </a:r>
          <a:r>
            <a:rPr lang="en-US" sz="2000" b="1" kern="1200" dirty="0"/>
            <a:t>  </a:t>
          </a:r>
          <a:r>
            <a:rPr lang="en-US" sz="2000" b="1" kern="1200" dirty="0" err="1"/>
            <a:t>Izraelu</a:t>
          </a:r>
          <a:r>
            <a:rPr lang="hr-HR" sz="2000" b="1" kern="1200" dirty="0"/>
            <a:t>.”   </a:t>
          </a:r>
          <a:r>
            <a:rPr lang="en-US" sz="2000" b="1" kern="1200" dirty="0"/>
            <a:t> (Luka </a:t>
          </a:r>
          <a:r>
            <a:rPr lang="hr-HR" sz="2000" b="1" kern="1200" dirty="0"/>
            <a:t>7,</a:t>
          </a:r>
          <a:r>
            <a:rPr lang="en-US" sz="2000" b="1" kern="1200" dirty="0"/>
            <a:t>9)</a:t>
          </a:r>
          <a:endParaRPr lang="es-ES" sz="20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</a:t>
          </a:r>
          <a:r>
            <a:rPr lang="hr-HR" sz="2000" b="1" dirty="0"/>
            <a:t>Izabraše čovjeka puna vjere</a:t>
          </a:r>
          <a:r>
            <a:rPr lang="en" sz="2000" b="1" dirty="0"/>
            <a:t>”                   (</a:t>
          </a:r>
          <a:r>
            <a:rPr lang="hr-HR" sz="2000" b="1" dirty="0"/>
            <a:t>Djela</a:t>
          </a:r>
          <a:r>
            <a:rPr lang="en" sz="2000" b="1" dirty="0"/>
            <a:t> 6</a:t>
          </a:r>
          <a:r>
            <a:rPr lang="hr-HR" sz="2000" b="1" dirty="0"/>
            <a:t>,</a:t>
          </a:r>
          <a:r>
            <a:rPr lang="en" sz="2000" b="1" dirty="0"/>
            <a:t>5)</a:t>
          </a:r>
          <a:endParaRPr lang="es-ES" sz="20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2000" b="1" dirty="0"/>
            <a:t>Vježbajte vjeru, koliko god mala bila (M</a:t>
          </a:r>
          <a:r>
            <a:rPr lang="hr-HR" sz="2000" b="1" dirty="0"/>
            <a:t>a</a:t>
          </a:r>
          <a:r>
            <a:rPr lang="sv-SE" sz="2000" b="1" dirty="0"/>
            <a:t>t</a:t>
          </a:r>
          <a:r>
            <a:rPr lang="hr-HR" sz="2000" b="1" dirty="0"/>
            <a:t>ej</a:t>
          </a:r>
          <a:r>
            <a:rPr lang="sv-SE" sz="2000" b="1" dirty="0"/>
            <a:t> 17</a:t>
          </a:r>
          <a:r>
            <a:rPr lang="hr-HR" sz="2000" b="1" dirty="0"/>
            <a:t>,</a:t>
          </a:r>
          <a:r>
            <a:rPr lang="sv-SE" sz="2000" b="1" dirty="0"/>
            <a:t>20)</a:t>
          </a:r>
          <a:r>
            <a:rPr lang="hr-HR" sz="2000" b="1" dirty="0"/>
            <a:t>.</a:t>
          </a:r>
          <a:endParaRPr lang="es-ES" sz="20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/>
            <a:t>Proučavajte</a:t>
          </a:r>
          <a:r>
            <a:rPr lang="en-US" sz="2000" b="1" dirty="0"/>
            <a:t> </a:t>
          </a:r>
          <a:r>
            <a:rPr lang="en-US" sz="2000" b="1" dirty="0" err="1"/>
            <a:t>Bibliju</a:t>
          </a:r>
          <a:r>
            <a:rPr lang="en-US" sz="2000" b="1" dirty="0"/>
            <a:t> (Rim. 10</a:t>
          </a:r>
          <a:r>
            <a:rPr lang="hr-HR" sz="2000" b="1" dirty="0"/>
            <a:t>,</a:t>
          </a:r>
          <a:r>
            <a:rPr lang="en-US" sz="2000" b="1" dirty="0"/>
            <a:t>17</a:t>
          </a:r>
          <a:r>
            <a:rPr lang="en" sz="2000" b="1" dirty="0"/>
            <a:t>)</a:t>
          </a:r>
          <a:r>
            <a:rPr lang="hr-HR" sz="2000" b="1" dirty="0"/>
            <a:t>.</a:t>
          </a:r>
          <a:endParaRPr lang="es-ES" sz="20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dirty="0"/>
            <a:t>Molite Boga da </a:t>
          </a:r>
          <a:r>
            <a:rPr lang="hr-HR" sz="2000" b="1" dirty="0"/>
            <a:t>je</a:t>
          </a:r>
          <a:r>
            <a:rPr lang="it-IT" sz="2000" b="1" dirty="0"/>
            <a:t> poveća (L</a:t>
          </a:r>
          <a:r>
            <a:rPr lang="hr-HR" sz="2000" b="1" dirty="0"/>
            <a:t>uka</a:t>
          </a:r>
          <a:r>
            <a:rPr lang="it-IT" sz="2000" b="1" dirty="0"/>
            <a:t> 17</a:t>
          </a:r>
          <a:r>
            <a:rPr lang="hr-HR" sz="2000" b="1" dirty="0"/>
            <a:t>,</a:t>
          </a:r>
          <a:r>
            <a:rPr lang="it-IT" sz="2000" b="1" dirty="0"/>
            <a:t>5)</a:t>
          </a:r>
          <a:endParaRPr lang="es-ES" sz="20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dirty="0"/>
            <a:t>Ne podliježi sumnji            (Marko 9,23.24)</a:t>
          </a:r>
          <a:endParaRPr lang="es-ES" sz="20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Ne </a:t>
          </a:r>
          <a:r>
            <a:rPr lang="sr-Latn-RS" sz="2000" b="1" dirty="0"/>
            <a:t>temelji </a:t>
          </a:r>
          <a:r>
            <a:rPr lang="en-US" sz="2000" b="1" dirty="0" err="1"/>
            <a:t>svoju</a:t>
          </a:r>
          <a:r>
            <a:rPr lang="en-US" sz="2000" b="1" dirty="0"/>
            <a:t> </a:t>
          </a:r>
          <a:r>
            <a:rPr lang="en-US" sz="2000" b="1" dirty="0" err="1"/>
            <a:t>vjeru</a:t>
          </a:r>
          <a:r>
            <a:rPr lang="en-US" sz="2000" b="1" dirty="0"/>
            <a:t>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vjeri</a:t>
          </a:r>
          <a:r>
            <a:rPr lang="en-US" sz="2000" b="1" dirty="0"/>
            <a:t> </a:t>
          </a:r>
          <a:r>
            <a:rPr lang="en-US" sz="2000" b="1" dirty="0" err="1"/>
            <a:t>drugih</a:t>
          </a:r>
          <a:r>
            <a:rPr lang="en-US" sz="2000" b="1" dirty="0"/>
            <a:t> (M</a:t>
          </a:r>
          <a:r>
            <a:rPr lang="hr-HR" sz="2000" b="1" dirty="0"/>
            <a:t>a</a:t>
          </a:r>
          <a:r>
            <a:rPr lang="en-US" sz="2000" b="1" dirty="0"/>
            <a:t>t</a:t>
          </a:r>
          <a:r>
            <a:rPr lang="hr-HR" sz="2000" b="1" dirty="0"/>
            <a:t>ej</a:t>
          </a:r>
          <a:r>
            <a:rPr lang="en-US" sz="2000" b="1" dirty="0"/>
            <a:t> 25</a:t>
          </a:r>
          <a:r>
            <a:rPr lang="hr-HR" sz="2000" b="1" dirty="0"/>
            <a:t>,</a:t>
          </a:r>
          <a:r>
            <a:rPr lang="en-US" sz="2000" b="1" dirty="0"/>
            <a:t>8)</a:t>
          </a:r>
          <a:endParaRPr lang="es-ES" sz="20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dirty="0"/>
            <a:t>Odgovaranje Duhu Svetome</a:t>
          </a:r>
          <a:r>
            <a:rPr lang="hr-HR" sz="2000" b="1" dirty="0"/>
            <a:t>           </a:t>
          </a:r>
          <a:r>
            <a:rPr lang="pt-BR" sz="2000" b="1" dirty="0"/>
            <a:t> (Gal. 5</a:t>
          </a:r>
          <a:r>
            <a:rPr lang="hr-HR" sz="2000" b="1" dirty="0"/>
            <a:t>,</a:t>
          </a:r>
          <a:r>
            <a:rPr lang="pt-BR" sz="2000" b="1" dirty="0"/>
            <a:t>22)</a:t>
          </a:r>
          <a:r>
            <a:rPr lang="hr-HR" sz="2000" b="1" dirty="0"/>
            <a:t>.</a:t>
          </a:r>
          <a:endParaRPr lang="es-ES" sz="20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-HR" sz="2000" b="1" dirty="0"/>
            <a:t>Trebam</a:t>
          </a:r>
          <a:r>
            <a:rPr lang="en-US" sz="2000" b="1" dirty="0"/>
            <a:t> </a:t>
          </a:r>
          <a:r>
            <a:rPr lang="en-US" sz="2000" b="1" dirty="0" err="1"/>
            <a:t>redovito</a:t>
          </a:r>
          <a:r>
            <a:rPr lang="en-US" sz="2000" b="1" dirty="0"/>
            <a:t> </a:t>
          </a:r>
          <a:r>
            <a:rPr lang="en-US" sz="2000" b="1" dirty="0" err="1"/>
            <a:t>prakticira</a:t>
          </a:r>
          <a:r>
            <a:rPr lang="hr-HR" sz="2000" b="1" dirty="0"/>
            <a:t>ti</a:t>
          </a:r>
          <a:r>
            <a:rPr lang="en-US" sz="2000" b="1" dirty="0"/>
            <a:t> </a:t>
          </a:r>
          <a:r>
            <a:rPr lang="en-US" sz="2000" b="1" dirty="0" err="1"/>
            <a:t>svoju</a:t>
          </a:r>
          <a:r>
            <a:rPr lang="en-US" sz="2000" b="1" dirty="0"/>
            <a:t> </a:t>
          </a:r>
          <a:r>
            <a:rPr lang="en-US" sz="2000" b="1" dirty="0" err="1"/>
            <a:t>vjeru</a:t>
          </a:r>
          <a:r>
            <a:rPr lang="en-US" sz="2000" b="1" dirty="0"/>
            <a:t> (2</a:t>
          </a:r>
          <a:r>
            <a:rPr lang="hr-HR" sz="2000" b="1" dirty="0"/>
            <a:t>.</a:t>
          </a:r>
          <a:r>
            <a:rPr lang="en-US" sz="2000" b="1" dirty="0"/>
            <a:t> Kor. 5</a:t>
          </a:r>
          <a:r>
            <a:rPr lang="hr-HR" sz="2000" b="1" dirty="0"/>
            <a:t>,</a:t>
          </a:r>
          <a:r>
            <a:rPr lang="en-US" sz="2000" b="1" dirty="0"/>
            <a:t>7)</a:t>
          </a:r>
          <a:r>
            <a:rPr lang="hr-HR" sz="2000" b="1" dirty="0"/>
            <a:t>.</a:t>
          </a:r>
          <a:endParaRPr lang="es-ES" sz="20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en-US" sz="2000" b="1" dirty="0" err="1">
              <a:solidFill>
                <a:schemeClr val="tx1"/>
              </a:solidFill>
            </a:rPr>
            <a:t>Budite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poslušni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Isusu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Njegovoj</a:t>
          </a:r>
          <a:r>
            <a:rPr lang="en-US" sz="2000" b="1" dirty="0">
              <a:solidFill>
                <a:schemeClr val="tx1"/>
              </a:solidFill>
            </a:rPr>
            <a:t> Riječi</a:t>
          </a:r>
          <a:r>
            <a:rPr lang="hr-HR" sz="2000" b="1" dirty="0">
              <a:solidFill>
                <a:schemeClr val="tx1"/>
              </a:solidFill>
            </a:rPr>
            <a:t>!</a:t>
          </a:r>
          <a:endParaRPr lang="es-ES" sz="2000" dirty="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en-US" sz="2000" b="1" dirty="0" err="1">
              <a:solidFill>
                <a:schemeClr val="tx1"/>
              </a:solidFill>
            </a:rPr>
            <a:t>Imati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svakodnevno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iskustvo</a:t>
          </a:r>
          <a:r>
            <a:rPr lang="en-US" sz="2000" b="1" dirty="0">
              <a:solidFill>
                <a:schemeClr val="tx1"/>
              </a:solidFill>
            </a:rPr>
            <a:t> s </a:t>
          </a:r>
          <a:r>
            <a:rPr lang="en-US" sz="2000" b="1" dirty="0" err="1">
              <a:solidFill>
                <a:schemeClr val="tx1"/>
              </a:solidFill>
            </a:rPr>
            <a:t>Isusom</a:t>
          </a:r>
          <a:r>
            <a:rPr lang="hr-HR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en-US" sz="2000" b="1" dirty="0" err="1">
              <a:solidFill>
                <a:schemeClr val="tx1"/>
              </a:solidFill>
            </a:rPr>
            <a:t>Stavlja</a:t>
          </a:r>
          <a:r>
            <a:rPr lang="hr-HR" sz="2000" b="1" dirty="0">
              <a:solidFill>
                <a:schemeClr val="tx1"/>
              </a:solidFill>
            </a:rPr>
            <a:t>t</a:t>
          </a:r>
          <a:r>
            <a:rPr lang="en-US" sz="2000" b="1" dirty="0" err="1">
              <a:solidFill>
                <a:schemeClr val="tx1"/>
              </a:solidFill>
            </a:rPr>
            <a:t>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Isusa</a:t>
          </a:r>
          <a:r>
            <a:rPr lang="en-US" sz="2000" b="1" dirty="0">
              <a:solidFill>
                <a:schemeClr val="tx1"/>
              </a:solidFill>
            </a:rPr>
            <a:t> u </a:t>
          </a:r>
          <a:r>
            <a:rPr lang="en-US" sz="2000" b="1" dirty="0" err="1">
              <a:solidFill>
                <a:schemeClr val="tx1"/>
              </a:solidFill>
            </a:rPr>
            <a:t>središte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naših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života</a:t>
          </a:r>
          <a:r>
            <a:rPr lang="hr-HR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en-US" sz="2000" b="1" dirty="0">
              <a:solidFill>
                <a:schemeClr val="tx1"/>
              </a:solidFill>
            </a:rPr>
            <a:t>Živjeti u </a:t>
          </a:r>
          <a:r>
            <a:rPr lang="en-US" sz="2000" b="1" dirty="0" err="1">
              <a:solidFill>
                <a:schemeClr val="tx1"/>
              </a:solidFill>
            </a:rPr>
            <a:t>skladu</a:t>
          </a:r>
          <a:r>
            <a:rPr lang="en-US" sz="2000" b="1" dirty="0">
              <a:solidFill>
                <a:schemeClr val="tx1"/>
              </a:solidFill>
            </a:rPr>
            <a:t> s </a:t>
          </a:r>
          <a:r>
            <a:rPr lang="en-US" sz="2000" b="1" dirty="0" err="1">
              <a:solidFill>
                <a:schemeClr val="tx1"/>
              </a:solidFill>
            </a:rPr>
            <a:t>našom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vjerom</a:t>
          </a:r>
          <a:r>
            <a:rPr lang="hr-HR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sr-Latn-RS" sz="2000" b="1" dirty="0">
              <a:solidFill>
                <a:schemeClr val="tx1"/>
              </a:solidFill>
            </a:rPr>
            <a:t>Temeljiti </a:t>
          </a:r>
          <a:r>
            <a:rPr lang="pt-BR" sz="2000" b="1" dirty="0">
              <a:solidFill>
                <a:schemeClr val="tx1"/>
              </a:solidFill>
            </a:rPr>
            <a:t>svoju vjeru na Isusu</a:t>
          </a:r>
          <a:r>
            <a:rPr lang="hr-HR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en-US" sz="2000" b="1" dirty="0" err="1">
              <a:solidFill>
                <a:schemeClr val="tx1"/>
              </a:solidFill>
            </a:rPr>
            <a:t>Odražava</a:t>
          </a:r>
          <a:r>
            <a:rPr lang="sr-Latn-RS" sz="2000" b="1" dirty="0">
              <a:solidFill>
                <a:schemeClr val="tx1"/>
              </a:solidFill>
            </a:rPr>
            <a:t>t</a:t>
          </a:r>
          <a:r>
            <a:rPr lang="en-US" sz="2000" b="1" dirty="0" err="1">
              <a:solidFill>
                <a:schemeClr val="tx1"/>
              </a:solidFill>
            </a:rPr>
            <a:t>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Isusa</a:t>
          </a:r>
          <a:r>
            <a:rPr lang="en-US" sz="2000" b="1" dirty="0">
              <a:solidFill>
                <a:schemeClr val="tx1"/>
              </a:solidFill>
            </a:rPr>
            <a:t> u </a:t>
          </a:r>
          <a:r>
            <a:rPr lang="en-US" sz="2000" b="1" dirty="0" err="1">
              <a:solidFill>
                <a:schemeClr val="tx1"/>
              </a:solidFill>
            </a:rPr>
            <a:t>našim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životima</a:t>
          </a:r>
          <a:r>
            <a:rPr lang="hr-HR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en-US" sz="2000" b="1" dirty="0" err="1">
              <a:solidFill>
                <a:schemeClr val="tx1"/>
              </a:solidFill>
            </a:rPr>
            <a:t>Prihvati</a:t>
          </a:r>
          <a:r>
            <a:rPr lang="sr-Latn-RS" sz="2000" b="1" dirty="0">
              <a:solidFill>
                <a:schemeClr val="tx1"/>
              </a:solidFill>
            </a:rPr>
            <a:t>ti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dar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Njegove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milosti</a:t>
          </a:r>
          <a:r>
            <a:rPr lang="hr-HR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hr-HR" sz="2000" b="1" kern="1200" dirty="0"/>
            <a:t>Kak</a:t>
          </a:r>
          <a:r>
            <a:rPr lang="da-DK" sz="2000" b="1" kern="1200" dirty="0"/>
            <a:t>o nema</a:t>
          </a:r>
          <a:r>
            <a:rPr lang="hr-HR" sz="2000" b="1" kern="1200" dirty="0"/>
            <a:t>te</a:t>
          </a:r>
          <a:r>
            <a:rPr lang="da-DK" sz="2000" b="1" kern="1200" dirty="0"/>
            <a:t> vjere?" (Marko 4</a:t>
          </a:r>
          <a:r>
            <a:rPr lang="hr-HR" sz="2000" b="1" kern="1200" dirty="0"/>
            <a:t>,</a:t>
          </a:r>
          <a:r>
            <a:rPr lang="da-DK" sz="2000" b="1" kern="1200" dirty="0"/>
            <a:t>40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Vjera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apostola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hr-HR" sz="2000" b="1" kern="1200" dirty="0"/>
            <a:t>Malo-vjerni</a:t>
          </a:r>
          <a:r>
            <a:rPr lang="en-US" sz="2000" b="1" kern="1200" dirty="0"/>
            <a:t>!"</a:t>
          </a:r>
          <a:br>
            <a:rPr lang="es-ES" sz="2000" b="1" kern="1200" dirty="0"/>
          </a:br>
          <a:r>
            <a:rPr lang="en" sz="2000" b="1" kern="1200" dirty="0"/>
            <a:t>(M</a:t>
          </a:r>
          <a:r>
            <a:rPr lang="hr-HR" sz="2000" b="1" kern="1200" dirty="0"/>
            <a:t>atej</a:t>
          </a:r>
          <a:r>
            <a:rPr lang="en" sz="2000" b="1" kern="1200" dirty="0"/>
            <a:t> 14</a:t>
          </a:r>
          <a:r>
            <a:rPr lang="hr-HR" sz="2000" b="1" kern="1200" dirty="0"/>
            <a:t>,</a:t>
          </a:r>
          <a:r>
            <a:rPr lang="en" sz="2000" b="1" kern="1200" dirty="0"/>
            <a:t>31)</a:t>
          </a:r>
          <a:endParaRPr lang="es-ES" sz="2000" kern="1200" dirty="0"/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Petrova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vjera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hr-HR" sz="2000" b="1" kern="1200" dirty="0"/>
            <a:t>Pomoz</a:t>
          </a:r>
          <a:r>
            <a:rPr lang="pl-PL" sz="2000" b="1" kern="1200" dirty="0"/>
            <a:t>i   moju         nevjeru" (Marko 9,24)</a:t>
          </a:r>
          <a:endParaRPr lang="es-ES" sz="2000" kern="1200" dirty="0"/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Očeva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vjera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en-US" sz="2000" b="1" kern="1200" dirty="0"/>
            <a:t>Velika je </a:t>
          </a:r>
          <a:r>
            <a:rPr lang="en-US" sz="2000" b="1" kern="1200" dirty="0" err="1"/>
            <a:t>tvoja</a:t>
          </a:r>
          <a:r>
            <a:rPr lang="en-US" sz="2000" b="1" kern="1200" dirty="0"/>
            <a:t> </a:t>
          </a:r>
          <a:r>
            <a:rPr lang="en-US" sz="2000" b="1" kern="1200" dirty="0" err="1"/>
            <a:t>vjera</a:t>
          </a:r>
          <a:r>
            <a:rPr lang="en-US" sz="2000" b="1" kern="1200" dirty="0"/>
            <a:t>" (Mt</a:t>
          </a:r>
          <a:r>
            <a:rPr lang="hr-HR" sz="2000" b="1" kern="1200" dirty="0"/>
            <a:t>.</a:t>
          </a:r>
          <a:r>
            <a:rPr lang="en-US" sz="2000" b="1" kern="1200" dirty="0"/>
            <a:t> 15</a:t>
          </a:r>
          <a:r>
            <a:rPr lang="hr-HR" sz="2000" b="1" kern="1200" dirty="0"/>
            <a:t>,</a:t>
          </a:r>
          <a:r>
            <a:rPr lang="en-US" sz="2000" b="1" kern="1200" dirty="0"/>
            <a:t>28)</a:t>
          </a:r>
          <a:endParaRPr lang="es-ES" sz="2000" kern="1200" dirty="0"/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Vjera </a:t>
          </a:r>
          <a:r>
            <a:rPr lang="en-US" sz="15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kanaan</a:t>
          </a:r>
          <a:r>
            <a:rPr lang="hr-HR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ejke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hr-HR" sz="2000" b="1" kern="1200" dirty="0"/>
            <a:t>Tolike vjere</a:t>
          </a:r>
          <a:r>
            <a:rPr lang="en-US" sz="2000" b="1" kern="1200" dirty="0"/>
            <a:t> </a:t>
          </a:r>
          <a:r>
            <a:rPr lang="hr-HR" sz="2000" b="1" kern="1200" dirty="0"/>
            <a:t>ne nađoh ni u</a:t>
          </a:r>
          <a:r>
            <a:rPr lang="en-US" sz="2000" b="1" kern="1200" dirty="0"/>
            <a:t>  </a:t>
          </a:r>
          <a:r>
            <a:rPr lang="en-US" sz="2000" b="1" kern="1200" dirty="0" err="1"/>
            <a:t>Izraelu</a:t>
          </a:r>
          <a:r>
            <a:rPr lang="hr-HR" sz="2000" b="1" kern="1200" dirty="0"/>
            <a:t>.”   </a:t>
          </a:r>
          <a:r>
            <a:rPr lang="en-US" sz="2000" b="1" kern="1200" dirty="0"/>
            <a:t> (Luka </a:t>
          </a:r>
          <a:r>
            <a:rPr lang="hr-HR" sz="2000" b="1" kern="1200" dirty="0"/>
            <a:t>7,</a:t>
          </a:r>
          <a:r>
            <a:rPr lang="en-US" sz="2000" b="1" kern="1200" dirty="0"/>
            <a:t>9)</a:t>
          </a:r>
          <a:endParaRPr lang="es-ES" sz="2000" kern="1200" dirty="0"/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Centurionova</a:t>
          </a:r>
          <a:r>
            <a:rPr lang="en-US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vjera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hr-HR" sz="2000" b="1" kern="1200" dirty="0"/>
            <a:t>Izabraše čovjeka puna vjere</a:t>
          </a:r>
          <a:r>
            <a:rPr lang="en" sz="2000" b="1" kern="1200" dirty="0"/>
            <a:t>”                   (</a:t>
          </a:r>
          <a:r>
            <a:rPr lang="hr-HR" sz="2000" b="1" kern="1200" dirty="0"/>
            <a:t>Djela</a:t>
          </a:r>
          <a:r>
            <a:rPr lang="en" sz="2000" b="1" kern="1200" dirty="0"/>
            <a:t> 6</a:t>
          </a:r>
          <a:r>
            <a:rPr lang="hr-HR" sz="2000" b="1" kern="1200" dirty="0"/>
            <a:t>,</a:t>
          </a:r>
          <a:r>
            <a:rPr lang="en" sz="2000" b="1" kern="1200" dirty="0"/>
            <a:t>5)</a:t>
          </a:r>
          <a:endParaRPr lang="es-ES" sz="2000" kern="1200" dirty="0"/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Stjepanova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vjera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/>
            <a:t>Vježbajte vjeru, koliko god mala bila (M</a:t>
          </a:r>
          <a:r>
            <a:rPr lang="hr-HR" sz="2000" b="1" kern="1200" dirty="0"/>
            <a:t>a</a:t>
          </a:r>
          <a:r>
            <a:rPr lang="sv-SE" sz="2000" b="1" kern="1200" dirty="0"/>
            <a:t>t</a:t>
          </a:r>
          <a:r>
            <a:rPr lang="hr-HR" sz="2000" b="1" kern="1200" dirty="0"/>
            <a:t>ej</a:t>
          </a:r>
          <a:r>
            <a:rPr lang="sv-SE" sz="2000" b="1" kern="1200" dirty="0"/>
            <a:t> 17</a:t>
          </a:r>
          <a:r>
            <a:rPr lang="hr-HR" sz="2000" b="1" kern="1200" dirty="0"/>
            <a:t>,</a:t>
          </a:r>
          <a:r>
            <a:rPr lang="sv-SE" sz="2000" b="1" kern="1200" dirty="0"/>
            <a:t>20)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Proučavajte</a:t>
          </a:r>
          <a:r>
            <a:rPr lang="en-US" sz="2000" b="1" kern="1200" dirty="0"/>
            <a:t> </a:t>
          </a:r>
          <a:r>
            <a:rPr lang="en-US" sz="2000" b="1" kern="1200" dirty="0" err="1"/>
            <a:t>Bibliju</a:t>
          </a:r>
          <a:r>
            <a:rPr lang="en-US" sz="2000" b="1" kern="1200" dirty="0"/>
            <a:t> (Rim. 10</a:t>
          </a:r>
          <a:r>
            <a:rPr lang="hr-HR" sz="2000" b="1" kern="1200" dirty="0"/>
            <a:t>,</a:t>
          </a:r>
          <a:r>
            <a:rPr lang="en-US" sz="2000" b="1" kern="1200" dirty="0"/>
            <a:t>17</a:t>
          </a:r>
          <a:r>
            <a:rPr lang="en" sz="2000" b="1" kern="1200" dirty="0"/>
            <a:t>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Molite Boga da </a:t>
          </a:r>
          <a:r>
            <a:rPr lang="hr-HR" sz="2000" b="1" kern="1200" dirty="0"/>
            <a:t>je</a:t>
          </a:r>
          <a:r>
            <a:rPr lang="it-IT" sz="2000" b="1" kern="1200" dirty="0"/>
            <a:t> poveća (L</a:t>
          </a:r>
          <a:r>
            <a:rPr lang="hr-HR" sz="2000" b="1" kern="1200" dirty="0"/>
            <a:t>uka</a:t>
          </a:r>
          <a:r>
            <a:rPr lang="it-IT" sz="2000" b="1" kern="1200" dirty="0"/>
            <a:t> 17</a:t>
          </a:r>
          <a:r>
            <a:rPr lang="hr-HR" sz="2000" b="1" kern="1200" dirty="0"/>
            <a:t>,</a:t>
          </a:r>
          <a:r>
            <a:rPr lang="it-IT" sz="2000" b="1" kern="1200" dirty="0"/>
            <a:t>5)</a:t>
          </a:r>
          <a:endParaRPr lang="es-ES" sz="2000" kern="1200" dirty="0"/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Ne podliježi sumnji            (Marko 9,23.24)</a:t>
          </a:r>
          <a:endParaRPr lang="es-ES" sz="2000" kern="120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Ne </a:t>
          </a:r>
          <a:r>
            <a:rPr lang="sr-Latn-RS" sz="2000" b="1" kern="1200" dirty="0"/>
            <a:t>temelji </a:t>
          </a:r>
          <a:r>
            <a:rPr lang="en-US" sz="2000" b="1" kern="1200" dirty="0" err="1"/>
            <a:t>svoju</a:t>
          </a:r>
          <a:r>
            <a:rPr lang="en-US" sz="2000" b="1" kern="1200" dirty="0"/>
            <a:t> </a:t>
          </a:r>
          <a:r>
            <a:rPr lang="en-US" sz="2000" b="1" kern="1200" dirty="0" err="1"/>
            <a:t>vjeru</a:t>
          </a:r>
          <a:r>
            <a:rPr lang="en-US" sz="2000" b="1" kern="1200" dirty="0"/>
            <a:t>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vjeri</a:t>
          </a:r>
          <a:r>
            <a:rPr lang="en-US" sz="2000" b="1" kern="1200" dirty="0"/>
            <a:t> </a:t>
          </a:r>
          <a:r>
            <a:rPr lang="en-US" sz="2000" b="1" kern="1200" dirty="0" err="1"/>
            <a:t>drugih</a:t>
          </a:r>
          <a:r>
            <a:rPr lang="en-US" sz="2000" b="1" kern="1200" dirty="0"/>
            <a:t> (M</a:t>
          </a:r>
          <a:r>
            <a:rPr lang="hr-HR" sz="2000" b="1" kern="1200" dirty="0"/>
            <a:t>a</a:t>
          </a:r>
          <a:r>
            <a:rPr lang="en-US" sz="2000" b="1" kern="1200" dirty="0"/>
            <a:t>t</a:t>
          </a:r>
          <a:r>
            <a:rPr lang="hr-HR" sz="2000" b="1" kern="1200" dirty="0"/>
            <a:t>ej</a:t>
          </a:r>
          <a:r>
            <a:rPr lang="en-US" sz="2000" b="1" kern="1200" dirty="0"/>
            <a:t> 25</a:t>
          </a:r>
          <a:r>
            <a:rPr lang="hr-HR" sz="2000" b="1" kern="1200" dirty="0"/>
            <a:t>,</a:t>
          </a:r>
          <a:r>
            <a:rPr lang="en-US" sz="2000" b="1" kern="1200" dirty="0"/>
            <a:t>8)</a:t>
          </a:r>
          <a:endParaRPr lang="es-ES" sz="2000" kern="1200" dirty="0"/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Odgovaranje Duhu Svetome</a:t>
          </a:r>
          <a:r>
            <a:rPr lang="hr-HR" sz="2000" b="1" kern="1200" dirty="0"/>
            <a:t>           </a:t>
          </a:r>
          <a:r>
            <a:rPr lang="pt-BR" sz="2000" b="1" kern="1200" dirty="0"/>
            <a:t> (Gal. 5</a:t>
          </a:r>
          <a:r>
            <a:rPr lang="hr-HR" sz="2000" b="1" kern="1200" dirty="0"/>
            <a:t>,</a:t>
          </a:r>
          <a:r>
            <a:rPr lang="pt-BR" sz="2000" b="1" kern="1200" dirty="0"/>
            <a:t>22)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Trebam</a:t>
          </a:r>
          <a:r>
            <a:rPr lang="en-US" sz="2000" b="1" kern="1200" dirty="0"/>
            <a:t> </a:t>
          </a:r>
          <a:r>
            <a:rPr lang="en-US" sz="2000" b="1" kern="1200" dirty="0" err="1"/>
            <a:t>redovito</a:t>
          </a:r>
          <a:r>
            <a:rPr lang="en-US" sz="2000" b="1" kern="1200" dirty="0"/>
            <a:t> </a:t>
          </a:r>
          <a:r>
            <a:rPr lang="en-US" sz="2000" b="1" kern="1200" dirty="0" err="1"/>
            <a:t>prakticira</a:t>
          </a:r>
          <a:r>
            <a:rPr lang="hr-HR" sz="2000" b="1" kern="1200" dirty="0"/>
            <a:t>ti</a:t>
          </a:r>
          <a:r>
            <a:rPr lang="en-US" sz="2000" b="1" kern="1200" dirty="0"/>
            <a:t> </a:t>
          </a:r>
          <a:r>
            <a:rPr lang="en-US" sz="2000" b="1" kern="1200" dirty="0" err="1"/>
            <a:t>svoju</a:t>
          </a:r>
          <a:r>
            <a:rPr lang="en-US" sz="2000" b="1" kern="1200" dirty="0"/>
            <a:t> </a:t>
          </a:r>
          <a:r>
            <a:rPr lang="en-US" sz="2000" b="1" kern="1200" dirty="0" err="1"/>
            <a:t>vjeru</a:t>
          </a:r>
          <a:r>
            <a:rPr lang="en-US" sz="2000" b="1" kern="1200" dirty="0"/>
            <a:t> (2</a:t>
          </a:r>
          <a:r>
            <a:rPr lang="hr-HR" sz="2000" b="1" kern="1200" dirty="0"/>
            <a:t>.</a:t>
          </a:r>
          <a:r>
            <a:rPr lang="en-US" sz="2000" b="1" kern="1200" dirty="0"/>
            <a:t> Kor. 5</a:t>
          </a:r>
          <a:r>
            <a:rPr lang="hr-HR" sz="2000" b="1" kern="1200" dirty="0"/>
            <a:t>,</a:t>
          </a:r>
          <a:r>
            <a:rPr lang="en-US" sz="2000" b="1" kern="1200" dirty="0"/>
            <a:t>7)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Budite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poslušni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Isusu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Njegovoj</a:t>
          </a:r>
          <a:r>
            <a:rPr lang="en-US" sz="2000" b="1" kern="1200" dirty="0">
              <a:solidFill>
                <a:schemeClr val="tx1"/>
              </a:solidFill>
            </a:rPr>
            <a:t> Riječi</a:t>
          </a:r>
          <a:r>
            <a:rPr lang="hr-HR" sz="2000" b="1" kern="1200" dirty="0">
              <a:solidFill>
                <a:schemeClr val="tx1"/>
              </a:solidFill>
            </a:rPr>
            <a:t>!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Imati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svakodnevno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iskustvo</a:t>
          </a:r>
          <a:r>
            <a:rPr lang="en-US" sz="2000" b="1" kern="1200" dirty="0">
              <a:solidFill>
                <a:schemeClr val="tx1"/>
              </a:solidFill>
            </a:rPr>
            <a:t> s </a:t>
          </a:r>
          <a:r>
            <a:rPr lang="en-US" sz="2000" b="1" kern="1200" dirty="0" err="1">
              <a:solidFill>
                <a:schemeClr val="tx1"/>
              </a:solidFill>
            </a:rPr>
            <a:t>Isusom</a:t>
          </a:r>
          <a:r>
            <a:rPr lang="hr-HR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Stavlja</a:t>
          </a:r>
          <a:r>
            <a:rPr lang="hr-HR" sz="2000" b="1" kern="1200" dirty="0">
              <a:solidFill>
                <a:schemeClr val="tx1"/>
              </a:solidFill>
            </a:rPr>
            <a:t>t</a:t>
          </a:r>
          <a:r>
            <a:rPr lang="en-US" sz="2000" b="1" kern="1200" dirty="0" err="1">
              <a:solidFill>
                <a:schemeClr val="tx1"/>
              </a:solidFill>
            </a:rPr>
            <a:t>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Isusa</a:t>
          </a:r>
          <a:r>
            <a:rPr lang="en-US" sz="2000" b="1" kern="1200" dirty="0">
              <a:solidFill>
                <a:schemeClr val="tx1"/>
              </a:solidFill>
            </a:rPr>
            <a:t> u </a:t>
          </a:r>
          <a:r>
            <a:rPr lang="en-US" sz="2000" b="1" kern="1200" dirty="0" err="1">
              <a:solidFill>
                <a:schemeClr val="tx1"/>
              </a:solidFill>
            </a:rPr>
            <a:t>središte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naših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života</a:t>
          </a:r>
          <a:r>
            <a:rPr lang="hr-HR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Živjeti u </a:t>
          </a:r>
          <a:r>
            <a:rPr lang="en-US" sz="2000" b="1" kern="1200" dirty="0" err="1">
              <a:solidFill>
                <a:schemeClr val="tx1"/>
              </a:solidFill>
            </a:rPr>
            <a:t>skladu</a:t>
          </a:r>
          <a:r>
            <a:rPr lang="en-US" sz="2000" b="1" kern="1200" dirty="0">
              <a:solidFill>
                <a:schemeClr val="tx1"/>
              </a:solidFill>
            </a:rPr>
            <a:t> s </a:t>
          </a:r>
          <a:r>
            <a:rPr lang="en-US" sz="2000" b="1" kern="1200" dirty="0" err="1">
              <a:solidFill>
                <a:schemeClr val="tx1"/>
              </a:solidFill>
            </a:rPr>
            <a:t>našom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vjerom</a:t>
          </a:r>
          <a:r>
            <a:rPr lang="hr-HR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tx1"/>
              </a:solidFill>
            </a:rPr>
            <a:t>Temeljiti </a:t>
          </a:r>
          <a:r>
            <a:rPr lang="pt-BR" sz="2000" b="1" kern="1200" dirty="0">
              <a:solidFill>
                <a:schemeClr val="tx1"/>
              </a:solidFill>
            </a:rPr>
            <a:t>svoju vjeru na Isusu</a:t>
          </a:r>
          <a:r>
            <a:rPr lang="hr-HR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Odražava</a:t>
          </a:r>
          <a:r>
            <a:rPr lang="sr-Latn-RS" sz="2000" b="1" kern="1200" dirty="0">
              <a:solidFill>
                <a:schemeClr val="tx1"/>
              </a:solidFill>
            </a:rPr>
            <a:t>t</a:t>
          </a:r>
          <a:r>
            <a:rPr lang="en-US" sz="2000" b="1" kern="1200" dirty="0" err="1">
              <a:solidFill>
                <a:schemeClr val="tx1"/>
              </a:solidFill>
            </a:rPr>
            <a:t>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Isusa</a:t>
          </a:r>
          <a:r>
            <a:rPr lang="en-US" sz="2000" b="1" kern="1200" dirty="0">
              <a:solidFill>
                <a:schemeClr val="tx1"/>
              </a:solidFill>
            </a:rPr>
            <a:t> u </a:t>
          </a:r>
          <a:r>
            <a:rPr lang="en-US" sz="2000" b="1" kern="1200" dirty="0" err="1">
              <a:solidFill>
                <a:schemeClr val="tx1"/>
              </a:solidFill>
            </a:rPr>
            <a:t>našim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životima</a:t>
          </a:r>
          <a:r>
            <a:rPr lang="hr-HR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Prihvati</a:t>
          </a:r>
          <a:r>
            <a:rPr lang="sr-Latn-RS" sz="2000" b="1" kern="1200" dirty="0">
              <a:solidFill>
                <a:schemeClr val="tx1"/>
              </a:solidFill>
            </a:rPr>
            <a:t>ti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dar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Njegove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milosti</a:t>
          </a:r>
          <a:r>
            <a:rPr lang="hr-HR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24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9.jpeg"/><Relationship Id="rId4" Type="http://schemas.openxmlformats.org/officeDocument/2006/relationships/diagramData" Target="../diagrams/data1.xml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603306" y="655983"/>
            <a:ext cx="7169094" cy="16117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/>
                <a:solidFill>
                  <a:srgbClr val="9F07C9">
                    <a:lumMod val="40000"/>
                    <a:lumOff val="6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IMATI VJERU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812595" y="2365722"/>
            <a:ext cx="2786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8. Pouka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23.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svibnja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2026.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ISUSOVA VJERA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 tome se temelji postojanost svetih koji čuvaju Božje zapovijedi i vjeru u Isusa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Otkrivenje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14</a:t>
            </a:r>
            <a:r>
              <a:rPr lang="hr-HR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453157"/>
            <a:ext cx="727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Mi, </a:t>
            </a:r>
            <a:r>
              <a:rPr lang="en-US" sz="2000" b="1" dirty="0" err="1"/>
              <a:t>vjernici</a:t>
            </a:r>
            <a:r>
              <a:rPr lang="en-US" sz="2000" b="1" dirty="0"/>
              <a:t> koji </a:t>
            </a:r>
            <a:r>
              <a:rPr lang="en-US" sz="2000" b="1" dirty="0" err="1"/>
              <a:t>živimo</a:t>
            </a:r>
            <a:r>
              <a:rPr lang="en-US" sz="2000" b="1" dirty="0"/>
              <a:t> </a:t>
            </a:r>
            <a:r>
              <a:rPr lang="en-US" sz="2000" b="1" dirty="0" err="1"/>
              <a:t>blizu</a:t>
            </a:r>
            <a:r>
              <a:rPr lang="en-US" sz="2000" b="1" dirty="0"/>
              <a:t> </a:t>
            </a:r>
            <a:r>
              <a:rPr lang="en-US" sz="2000" b="1" dirty="0" err="1"/>
              <a:t>Isusova</a:t>
            </a:r>
            <a:r>
              <a:rPr lang="en-US" sz="2000" b="1" dirty="0"/>
              <a:t> </a:t>
            </a:r>
            <a:r>
              <a:rPr lang="en-US" sz="2000" b="1" dirty="0" err="1"/>
              <a:t>povratka</a:t>
            </a:r>
            <a:r>
              <a:rPr lang="en-US" sz="2000" b="1" dirty="0"/>
              <a:t>, </a:t>
            </a:r>
            <a:r>
              <a:rPr lang="en-US" sz="2000" b="1" dirty="0" err="1"/>
              <a:t>odlik</a:t>
            </a:r>
            <a:r>
              <a:rPr lang="hr-HR" sz="2000" b="1" dirty="0"/>
              <a:t>ujemo se</a:t>
            </a:r>
            <a:r>
              <a:rPr lang="en-US" sz="2000" b="1" dirty="0"/>
              <a:t> </a:t>
            </a:r>
            <a:r>
              <a:rPr lang="hr-HR" sz="2000" b="1" dirty="0"/>
              <a:t>p</a:t>
            </a:r>
            <a:r>
              <a:rPr lang="en-US" sz="2000" b="1" dirty="0"/>
              <a:t>o </a:t>
            </a:r>
            <a:r>
              <a:rPr lang="en-US" sz="2000" b="1" dirty="0" err="1"/>
              <a:t>dvjema</a:t>
            </a:r>
            <a:r>
              <a:rPr lang="en-US" sz="2000" b="1" dirty="0"/>
              <a:t> </a:t>
            </a:r>
            <a:r>
              <a:rPr lang="en-US" sz="2000" b="1" dirty="0" err="1"/>
              <a:t>stvarima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</a:t>
            </a:r>
            <a:r>
              <a:rPr lang="en-US" sz="2000" b="1" dirty="0" err="1"/>
              <a:t>moramo</a:t>
            </a:r>
            <a:r>
              <a:rPr lang="en-US" sz="2000" b="1" dirty="0"/>
              <a:t> "</a:t>
            </a:r>
            <a:r>
              <a:rPr lang="en-US" sz="2000" b="1" dirty="0" err="1"/>
              <a:t>čuvati</a:t>
            </a:r>
            <a:r>
              <a:rPr lang="en-US" sz="2000" b="1" dirty="0"/>
              <a:t>" (</a:t>
            </a:r>
            <a:r>
              <a:rPr lang="en-US" sz="2000" b="1" dirty="0" err="1"/>
              <a:t>tj</a:t>
            </a:r>
            <a:r>
              <a:rPr lang="en-US" sz="2000" b="1" dirty="0"/>
              <a:t>. </a:t>
            </a:r>
            <a:r>
              <a:rPr lang="en-US" sz="2000" b="1" dirty="0" err="1"/>
              <a:t>poslušati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hr-HR" sz="2000" b="1" dirty="0"/>
              <a:t>drž</a:t>
            </a:r>
            <a:r>
              <a:rPr lang="en-US" sz="2000" b="1" dirty="0" err="1"/>
              <a:t>ati</a:t>
            </a:r>
            <a:r>
              <a:rPr lang="en-US" sz="2000" b="1" dirty="0"/>
              <a:t>): </a:t>
            </a:r>
            <a:r>
              <a:rPr lang="en-US" sz="2000" b="1" dirty="0" err="1"/>
              <a:t>zapovijedi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sr-Latn-RS" sz="2000" b="1" dirty="0"/>
              <a:t>imati </a:t>
            </a:r>
            <a:r>
              <a:rPr lang="en-US" sz="2000" b="1" dirty="0" err="1"/>
              <a:t>vjer</a:t>
            </a:r>
            <a:r>
              <a:rPr lang="sr-Latn-RS" sz="2000" b="1" dirty="0"/>
              <a:t>u</a:t>
            </a:r>
            <a:r>
              <a:rPr lang="en-US" sz="2000" b="1" dirty="0"/>
              <a:t> Isus</a:t>
            </a:r>
            <a:r>
              <a:rPr lang="sr-Latn-RS" sz="2000" b="1" dirty="0"/>
              <a:t>ovu</a:t>
            </a:r>
            <a:r>
              <a:rPr lang="en-US" sz="2000" b="1" dirty="0"/>
              <a:t> (</a:t>
            </a:r>
            <a:r>
              <a:rPr lang="en-US" sz="2000" b="1" dirty="0" err="1"/>
              <a:t>Otkrivenje</a:t>
            </a:r>
            <a:r>
              <a:rPr lang="en-US" sz="2000" b="1" dirty="0"/>
              <a:t> 14,12).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428365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41574" y="5809305"/>
            <a:ext cx="525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Vjerujući</a:t>
            </a:r>
            <a:r>
              <a:rPr lang="en-US" sz="2000" b="1" dirty="0"/>
              <a:t> u </a:t>
            </a:r>
            <a:r>
              <a:rPr lang="en-US" sz="2000" b="1" dirty="0" err="1"/>
              <a:t>Isusa</a:t>
            </a:r>
            <a:r>
              <a:rPr lang="en-US" sz="2000" b="1" dirty="0"/>
              <a:t>, </a:t>
            </a:r>
            <a:r>
              <a:rPr lang="en-US" sz="2000" b="1" dirty="0" err="1"/>
              <a:t>opravdani</a:t>
            </a:r>
            <a:r>
              <a:rPr lang="en-US" sz="2000" b="1" dirty="0"/>
              <a:t> </a:t>
            </a:r>
            <a:r>
              <a:rPr lang="en-US" sz="2000" b="1" dirty="0" err="1"/>
              <a:t>smo</a:t>
            </a:r>
            <a:r>
              <a:rPr lang="en-US" sz="2000" b="1" dirty="0"/>
              <a:t>.                   (Rim. 5</a:t>
            </a:r>
            <a:r>
              <a:rPr lang="hr-HR" sz="2000" b="1" dirty="0"/>
              <a:t>,</a:t>
            </a:r>
            <a:r>
              <a:rPr lang="en-US" sz="2000" b="1" dirty="0"/>
              <a:t>1), </a:t>
            </a:r>
            <a:r>
              <a:rPr lang="en-US" sz="2000" b="1" dirty="0" err="1"/>
              <a:t>posvećeni</a:t>
            </a:r>
            <a:r>
              <a:rPr lang="en-US" sz="2000" b="1" dirty="0"/>
              <a:t> (</a:t>
            </a:r>
            <a:r>
              <a:rPr lang="en-US" sz="2000" b="1" dirty="0" err="1"/>
              <a:t>Djela</a:t>
            </a:r>
            <a:r>
              <a:rPr lang="en-US" sz="2000" b="1" dirty="0"/>
              <a:t> 26</a:t>
            </a:r>
            <a:r>
              <a:rPr lang="hr-HR" sz="2000" b="1" dirty="0"/>
              <a:t>,</a:t>
            </a:r>
            <a:r>
              <a:rPr lang="en-US" sz="2000" b="1" dirty="0"/>
              <a:t>18)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djeca</a:t>
            </a:r>
            <a:r>
              <a:rPr lang="en-US" sz="2000" b="1" dirty="0"/>
              <a:t> </a:t>
            </a:r>
            <a:r>
              <a:rPr lang="hr-HR" sz="2000" b="1" dirty="0"/>
              <a:t>smo </a:t>
            </a:r>
            <a:r>
              <a:rPr lang="en-US" sz="2000" b="1" dirty="0"/>
              <a:t>Božja (Ivan 1</a:t>
            </a:r>
            <a:r>
              <a:rPr lang="hr-HR" sz="2000" b="1" dirty="0"/>
              <a:t>,</a:t>
            </a:r>
            <a:r>
              <a:rPr lang="en-US" sz="2000" b="1" dirty="0"/>
              <a:t>12).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92485"/>
            <a:ext cx="4697669" cy="4210357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670385"/>
            <a:ext cx="7277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Zakon (</a:t>
            </a:r>
            <a:r>
              <a:rPr lang="en-US" sz="2000" b="1" dirty="0" err="1">
                <a:solidFill>
                  <a:srgbClr val="000000"/>
                </a:solidFill>
              </a:rPr>
              <a:t>zapovijedi</a:t>
            </a:r>
            <a:r>
              <a:rPr lang="en-US" sz="2000" b="1" dirty="0">
                <a:solidFill>
                  <a:srgbClr val="000000"/>
                </a:solidFill>
              </a:rPr>
              <a:t>) </a:t>
            </a:r>
            <a:r>
              <a:rPr lang="en-US" sz="2000" b="1" dirty="0" err="1">
                <a:solidFill>
                  <a:srgbClr val="000000"/>
                </a:solidFill>
              </a:rPr>
              <a:t>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Evanđelje</a:t>
            </a:r>
            <a:r>
              <a:rPr lang="en-US" sz="2000" b="1" dirty="0">
                <a:solidFill>
                  <a:srgbClr val="000000"/>
                </a:solidFill>
              </a:rPr>
              <a:t> (</a:t>
            </a:r>
            <a:r>
              <a:rPr lang="en-US" sz="2000" b="1" dirty="0" err="1">
                <a:solidFill>
                  <a:srgbClr val="000000"/>
                </a:solidFill>
              </a:rPr>
              <a:t>vjera</a:t>
            </a:r>
            <a:r>
              <a:rPr lang="en-US" sz="2000" b="1" dirty="0">
                <a:solidFill>
                  <a:srgbClr val="000000"/>
                </a:solidFill>
              </a:rPr>
              <a:t>) </a:t>
            </a:r>
            <a:r>
              <a:rPr lang="en-US" sz="2000" b="1" dirty="0" err="1">
                <a:solidFill>
                  <a:srgbClr val="000000"/>
                </a:solidFill>
              </a:rPr>
              <a:t>su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isprepleteni</a:t>
            </a:r>
            <a:r>
              <a:rPr lang="en-US" sz="2000" b="1" dirty="0">
                <a:solidFill>
                  <a:srgbClr val="000000"/>
                </a:solidFill>
              </a:rPr>
              <a:t>. Ne </a:t>
            </a:r>
            <a:r>
              <a:rPr lang="en-US" sz="2000" b="1" dirty="0" err="1">
                <a:solidFill>
                  <a:srgbClr val="000000"/>
                </a:solidFill>
              </a:rPr>
              <a:t>možeš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hr-HR" sz="2000" b="1" dirty="0">
                <a:solidFill>
                  <a:srgbClr val="000000"/>
                </a:solidFill>
              </a:rPr>
              <a:t>drž</a:t>
            </a:r>
            <a:r>
              <a:rPr lang="en-US" sz="2000" b="1" dirty="0" err="1">
                <a:solidFill>
                  <a:srgbClr val="000000"/>
                </a:solidFill>
              </a:rPr>
              <a:t>ati</a:t>
            </a:r>
            <a:r>
              <a:rPr lang="en-US" sz="2000" b="1" dirty="0">
                <a:solidFill>
                  <a:srgbClr val="000000"/>
                </a:solidFill>
              </a:rPr>
              <a:t> bez </a:t>
            </a:r>
            <a:r>
              <a:rPr lang="en-US" sz="2000" b="1" dirty="0" err="1">
                <a:solidFill>
                  <a:srgbClr val="000000"/>
                </a:solidFill>
              </a:rPr>
              <a:t>vjere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niti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vjerovati</a:t>
            </a:r>
            <a:r>
              <a:rPr lang="en-US" sz="2000" b="1" dirty="0">
                <a:solidFill>
                  <a:srgbClr val="000000"/>
                </a:solidFill>
              </a:rPr>
              <a:t> bez </a:t>
            </a:r>
            <a:r>
              <a:rPr lang="en-US" sz="2000" b="1" dirty="0" err="1">
                <a:solidFill>
                  <a:srgbClr val="000000"/>
                </a:solidFill>
              </a:rPr>
              <a:t>poslušnosti</a:t>
            </a:r>
            <a:r>
              <a:rPr lang="en-US" sz="2000" b="1" dirty="0">
                <a:solidFill>
                  <a:srgbClr val="000000"/>
                </a:solidFill>
              </a:rPr>
              <a:t>. Ali </a:t>
            </a:r>
            <a:r>
              <a:rPr lang="en-US" sz="2000" b="1" dirty="0" err="1">
                <a:solidFill>
                  <a:srgbClr val="000000"/>
                </a:solidFill>
              </a:rPr>
              <a:t>što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znači</a:t>
            </a:r>
            <a:r>
              <a:rPr lang="en-US" sz="2000" b="1" dirty="0">
                <a:solidFill>
                  <a:srgbClr val="000000"/>
                </a:solidFill>
              </a:rPr>
              <a:t> "</a:t>
            </a:r>
            <a:r>
              <a:rPr lang="en-US" sz="2000" b="1" dirty="0" err="1">
                <a:solidFill>
                  <a:srgbClr val="000000"/>
                </a:solidFill>
              </a:rPr>
              <a:t>vjera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Isusa</a:t>
            </a:r>
            <a:r>
              <a:rPr lang="en-US" sz="2000" b="1" dirty="0">
                <a:solidFill>
                  <a:srgbClr val="000000"/>
                </a:solidFill>
              </a:rPr>
              <a:t>"?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204773" y="1157444"/>
            <a:ext cx="978245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>
                <a:latin typeface="Constantia" panose="02030602050306030303" pitchFamily="18" charset="0"/>
              </a:rPr>
              <a:t>Onda </a:t>
            </a:r>
            <a:r>
              <a:rPr lang="en-US" sz="2800" b="1" dirty="0" err="1">
                <a:latin typeface="Constantia" panose="02030602050306030303" pitchFamily="18" charset="0"/>
              </a:rPr>
              <a:t>vjeruj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Gospodinu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Isusu</a:t>
            </a:r>
            <a:r>
              <a:rPr lang="en-US" sz="2800" b="1" dirty="0">
                <a:latin typeface="Constantia" panose="02030602050306030303" pitchFamily="18" charset="0"/>
              </a:rPr>
              <a:t> da </a:t>
            </a:r>
            <a:r>
              <a:rPr lang="en-US" sz="2800" b="1" dirty="0" err="1">
                <a:latin typeface="Constantia" panose="02030602050306030303" pitchFamily="18" charset="0"/>
              </a:rPr>
              <a:t>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vodi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korak</a:t>
            </a:r>
            <a:r>
              <a:rPr lang="en-US" sz="2800" b="1" dirty="0">
                <a:latin typeface="Constantia" panose="02030602050306030303" pitchFamily="18" charset="0"/>
              </a:rPr>
              <a:t> po </a:t>
            </a:r>
            <a:r>
              <a:rPr lang="en-US" sz="2800" b="1" dirty="0" err="1">
                <a:latin typeface="Constantia" panose="02030602050306030303" pitchFamily="18" charset="0"/>
              </a:rPr>
              <a:t>korak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pravi</a:t>
            </a:r>
            <a:r>
              <a:rPr lang="en-US" sz="2800" b="1" dirty="0">
                <a:latin typeface="Constantia" panose="02030602050306030303" pitchFamily="18" charset="0"/>
              </a:rPr>
              <a:t> put. Na </a:t>
            </a:r>
            <a:r>
              <a:rPr lang="en-US" sz="2800" b="1" dirty="0" err="1">
                <a:latin typeface="Constantia" panose="02030602050306030303" pitchFamily="18" charset="0"/>
              </a:rPr>
              <a:t>svakom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koraku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može</a:t>
            </a:r>
            <a:r>
              <a:rPr lang="hr-HR" sz="2800" b="1" dirty="0">
                <a:latin typeface="Constantia" panose="02030602050306030303" pitchFamily="18" charset="0"/>
              </a:rPr>
              <a:t>š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crpiti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sigurnost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snagu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jer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može</a:t>
            </a:r>
            <a:r>
              <a:rPr lang="hr-HR" sz="2800" b="1" dirty="0">
                <a:latin typeface="Constantia" panose="02030602050306030303" pitchFamily="18" charset="0"/>
              </a:rPr>
              <a:t>š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biti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sigur</a:t>
            </a:r>
            <a:r>
              <a:rPr lang="hr-HR" sz="2800" b="1" dirty="0">
                <a:latin typeface="Constantia" panose="02030602050306030303" pitchFamily="18" charset="0"/>
              </a:rPr>
              <a:t>an</a:t>
            </a:r>
            <a:r>
              <a:rPr lang="en-US" sz="2800" b="1" dirty="0">
                <a:latin typeface="Constantia" panose="02030602050306030303" pitchFamily="18" charset="0"/>
              </a:rPr>
              <a:t> da je </a:t>
            </a:r>
            <a:r>
              <a:rPr lang="hr-HR" sz="2800" b="1" dirty="0">
                <a:latin typeface="Constantia" panose="02030602050306030303" pitchFamily="18" charset="0"/>
              </a:rPr>
              <a:t>tvoj</a:t>
            </a:r>
            <a:r>
              <a:rPr lang="en-US" sz="2800" b="1" dirty="0">
                <a:latin typeface="Constantia" panose="02030602050306030303" pitchFamily="18" charset="0"/>
              </a:rPr>
              <a:t>a </a:t>
            </a:r>
            <a:r>
              <a:rPr lang="en-US" sz="2800" b="1" dirty="0" err="1">
                <a:latin typeface="Constantia" panose="02030602050306030303" pitchFamily="18" charset="0"/>
              </a:rPr>
              <a:t>ruka</a:t>
            </a:r>
            <a:r>
              <a:rPr lang="en-US" sz="2800" b="1" dirty="0">
                <a:latin typeface="Constantia" panose="02030602050306030303" pitchFamily="18" charset="0"/>
              </a:rPr>
              <a:t> u </a:t>
            </a:r>
            <a:r>
              <a:rPr lang="en-US" sz="2800" b="1" dirty="0" err="1">
                <a:latin typeface="Constantia" panose="02030602050306030303" pitchFamily="18" charset="0"/>
              </a:rPr>
              <a:t>Njegovoj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ruci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Možeš</a:t>
            </a:r>
            <a:r>
              <a:rPr lang="en-US" sz="2800" b="1" dirty="0">
                <a:latin typeface="Constantia" panose="02030602050306030303" pitchFamily="18" charset="0"/>
              </a:rPr>
              <a:t> "</a:t>
            </a:r>
            <a:r>
              <a:rPr lang="en-US" sz="2800" b="1" dirty="0" err="1">
                <a:latin typeface="Constantia" panose="02030602050306030303" pitchFamily="18" charset="0"/>
              </a:rPr>
              <a:t>trčati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biti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umoran</a:t>
            </a:r>
            <a:r>
              <a:rPr lang="en-US" sz="2800" b="1" dirty="0">
                <a:latin typeface="Constantia" panose="02030602050306030303" pitchFamily="18" charset="0"/>
              </a:rPr>
              <a:t>"; </a:t>
            </a:r>
            <a:r>
              <a:rPr lang="en-US" sz="2800" b="1" dirty="0" err="1">
                <a:latin typeface="Constantia" panose="02030602050306030303" pitchFamily="18" charset="0"/>
              </a:rPr>
              <a:t>možeš</a:t>
            </a:r>
            <a:r>
              <a:rPr lang="en-US" sz="2800" b="1" dirty="0">
                <a:latin typeface="Constantia" panose="02030602050306030303" pitchFamily="18" charset="0"/>
              </a:rPr>
              <a:t> "</a:t>
            </a:r>
            <a:r>
              <a:rPr lang="en-US" sz="2800" b="1" dirty="0" err="1">
                <a:latin typeface="Constantia" panose="02030602050306030303" pitchFamily="18" charset="0"/>
              </a:rPr>
              <a:t>hodati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sr-Latn-RS" sz="2800" b="1" dirty="0">
                <a:latin typeface="Constantia" panose="02030602050306030303" pitchFamily="18" charset="0"/>
              </a:rPr>
              <a:t>malaksa</a:t>
            </a:r>
            <a:r>
              <a:rPr lang="en-US" sz="2800" b="1" dirty="0" err="1">
                <a:latin typeface="Constantia" panose="02030602050306030303" pitchFamily="18" charset="0"/>
              </a:rPr>
              <a:t>ti</a:t>
            </a:r>
            <a:r>
              <a:rPr lang="en-US" sz="2800" b="1" dirty="0">
                <a:latin typeface="Constantia" panose="02030602050306030303" pitchFamily="18" charset="0"/>
              </a:rPr>
              <a:t>", </a:t>
            </a:r>
            <a:r>
              <a:rPr lang="en-US" sz="2800" b="1" dirty="0" err="1">
                <a:latin typeface="Constantia" panose="02030602050306030303" pitchFamily="18" charset="0"/>
              </a:rPr>
              <a:t>jer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možeš</a:t>
            </a:r>
            <a:r>
              <a:rPr lang="en-US" sz="2800" b="1" dirty="0">
                <a:latin typeface="Constantia" panose="02030602050306030303" pitchFamily="18" charset="0"/>
              </a:rPr>
              <a:t> po </a:t>
            </a:r>
            <a:r>
              <a:rPr lang="en-US" sz="2800" b="1" dirty="0" err="1">
                <a:latin typeface="Constantia" panose="02030602050306030303" pitchFamily="18" charset="0"/>
              </a:rPr>
              <a:t>vjeri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shvatiti</a:t>
            </a:r>
            <a:r>
              <a:rPr lang="en-US" sz="2800" b="1" dirty="0">
                <a:latin typeface="Constantia" panose="02030602050306030303" pitchFamily="18" charset="0"/>
              </a:rPr>
              <a:t> da </a:t>
            </a:r>
            <a:r>
              <a:rPr lang="en-US" sz="2800" b="1" dirty="0" err="1">
                <a:latin typeface="Constantia" panose="02030602050306030303" pitchFamily="18" charset="0"/>
              </a:rPr>
              <a:t>imaš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ruku</a:t>
            </a:r>
            <a:r>
              <a:rPr lang="en-US" sz="2800" b="1" dirty="0">
                <a:latin typeface="Constantia" panose="02030602050306030303" pitchFamily="18" charset="0"/>
              </a:rPr>
              <a:t> u </a:t>
            </a:r>
            <a:r>
              <a:rPr lang="en-US" sz="2800" b="1" dirty="0" err="1">
                <a:latin typeface="Constantia" panose="02030602050306030303" pitchFamily="18" charset="0"/>
              </a:rPr>
              <a:t>Kristovoj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ruci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Neće</a:t>
            </a:r>
            <a:r>
              <a:rPr lang="hr-HR" sz="2800" b="1" dirty="0">
                <a:latin typeface="Constantia" panose="02030602050306030303" pitchFamily="18" charset="0"/>
              </a:rPr>
              <a:t>š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potonuti</a:t>
            </a:r>
            <a:r>
              <a:rPr lang="en-US" sz="2800" b="1" dirty="0">
                <a:latin typeface="Constantia" panose="02030602050306030303" pitchFamily="18" charset="0"/>
              </a:rPr>
              <a:t> u </a:t>
            </a:r>
            <a:r>
              <a:rPr lang="en-US" sz="2800" b="1" dirty="0" err="1">
                <a:latin typeface="Constantia" panose="02030602050306030303" pitchFamily="18" charset="0"/>
              </a:rPr>
              <a:t>obeshrabrenje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jer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dok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bude</a:t>
            </a:r>
            <a:r>
              <a:rPr lang="hr-HR" sz="2800" b="1" dirty="0">
                <a:latin typeface="Constantia" panose="02030602050306030303" pitchFamily="18" charset="0"/>
              </a:rPr>
              <a:t>š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upoznava</a:t>
            </a:r>
            <a:r>
              <a:rPr lang="hr-HR" sz="2800" b="1" dirty="0">
                <a:latin typeface="Constantia" panose="02030602050306030303" pitchFamily="18" charset="0"/>
              </a:rPr>
              <a:t>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Gospodina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vjerujući</a:t>
            </a:r>
            <a:r>
              <a:rPr lang="en-US" sz="2800" b="1" dirty="0">
                <a:latin typeface="Constantia" panose="02030602050306030303" pitchFamily="18" charset="0"/>
              </a:rPr>
              <a:t> u </a:t>
            </a:r>
            <a:r>
              <a:rPr lang="en-US" sz="2800" b="1" dirty="0" err="1">
                <a:latin typeface="Constantia" panose="02030602050306030303" pitchFamily="18" charset="0"/>
              </a:rPr>
              <a:t>Njega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imat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hr-HR" sz="2800" b="1" dirty="0">
                <a:latin typeface="Constantia" panose="02030602050306030303" pitchFamily="18" charset="0"/>
              </a:rPr>
              <a:t>š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sigurnost</a:t>
            </a:r>
            <a:r>
              <a:rPr lang="en-US" sz="2800" b="1" dirty="0">
                <a:latin typeface="Constantia" panose="02030602050306030303" pitchFamily="18" charset="0"/>
              </a:rPr>
              <a:t> da je </a:t>
            </a:r>
            <a:r>
              <a:rPr lang="en-US" sz="2800" b="1" dirty="0" err="1">
                <a:latin typeface="Constantia" panose="02030602050306030303" pitchFamily="18" charset="0"/>
              </a:rPr>
              <a:t>Onaj</a:t>
            </a:r>
            <a:r>
              <a:rPr lang="en-US" sz="2800" b="1" dirty="0">
                <a:latin typeface="Constantia" panose="02030602050306030303" pitchFamily="18" charset="0"/>
              </a:rPr>
              <a:t> koji </a:t>
            </a:r>
            <a:r>
              <a:rPr lang="en-US" sz="2800" b="1" dirty="0" err="1">
                <a:latin typeface="Constantia" panose="02030602050306030303" pitchFamily="18" charset="0"/>
              </a:rPr>
              <a:t>nikada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napušta</a:t>
            </a:r>
            <a:r>
              <a:rPr lang="en-US" sz="2800" b="1" dirty="0">
                <a:latin typeface="Constantia" panose="02030602050306030303" pitchFamily="18" charset="0"/>
              </a:rPr>
              <a:t> one koji mu u </a:t>
            </a:r>
            <a:r>
              <a:rPr lang="en-US" sz="2800" b="1" dirty="0" err="1">
                <a:latin typeface="Constantia" panose="02030602050306030303" pitchFamily="18" charset="0"/>
              </a:rPr>
              <a:t>potpunosti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vjeruju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sr-Latn-RS" sz="2800" b="1" dirty="0">
                <a:latin typeface="Constantia" panose="02030602050306030303" pitchFamily="18" charset="0"/>
              </a:rPr>
              <a:t>da je </a:t>
            </a:r>
            <a:r>
              <a:rPr lang="hr-HR" sz="2800" b="1" dirty="0">
                <a:latin typeface="Constantia" panose="02030602050306030303" pitchFamily="18" charset="0"/>
              </a:rPr>
              <a:t>tvoj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stalni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Pomoćnik</a:t>
            </a:r>
            <a:r>
              <a:rPr lang="en-US" sz="2800" b="1" dirty="0">
                <a:latin typeface="Constantia" panose="02030602050306030303" pitchFamily="18" charset="0"/>
              </a:rPr>
              <a:t>."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7120229" y="5558649"/>
            <a:ext cx="4343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hr-HR" sz="1600" b="1" dirty="0"/>
              <a:t>llen G. White, </a:t>
            </a:r>
            <a:r>
              <a:rPr lang="en-US" sz="1600" i="1" dirty="0" err="1"/>
              <a:t>Naš</a:t>
            </a:r>
            <a:r>
              <a:rPr lang="en-US" sz="1600" i="1" dirty="0"/>
              <a:t> </a:t>
            </a:r>
            <a:r>
              <a:rPr lang="en-US" sz="1600" i="1" dirty="0" err="1"/>
              <a:t>Otac</a:t>
            </a:r>
            <a:r>
              <a:rPr lang="en-US" sz="1600" i="1" dirty="0"/>
              <a:t> </a:t>
            </a:r>
            <a:r>
              <a:rPr lang="hr-HR" sz="1600" i="1" dirty="0"/>
              <a:t>b</a:t>
            </a:r>
            <a:r>
              <a:rPr lang="en-US" sz="1600" i="1" dirty="0" err="1"/>
              <a:t>rine</a:t>
            </a:r>
            <a:r>
              <a:rPr lang="en" sz="1600" b="1" dirty="0"/>
              <a:t>, 2</a:t>
            </a:r>
            <a:r>
              <a:rPr lang="hr-HR" sz="1600" b="1" dirty="0"/>
              <a:t>7. listopada.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111613" y="343539"/>
            <a:ext cx="3988277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Vjera je </a:t>
            </a:r>
            <a:r>
              <a:rPr lang="en-US" sz="44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sigurnost</a:t>
            </a:r>
            <a:r>
              <a:rPr lang="en-US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u ono </a:t>
            </a:r>
            <a:r>
              <a:rPr lang="hr-HR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č</a:t>
            </a:r>
            <a:r>
              <a:rPr lang="en-US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emu se </a:t>
            </a:r>
            <a:r>
              <a:rPr lang="en-US" sz="44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nadamo</a:t>
            </a:r>
            <a:r>
              <a:rPr lang="en-US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hr-HR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doka</a:t>
            </a:r>
            <a:r>
              <a:rPr lang="hr-HR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z</a:t>
            </a:r>
            <a:r>
              <a:rPr lang="en-US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hr-HR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z</a:t>
            </a:r>
            <a:r>
              <a:rPr lang="en-US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a ono </a:t>
            </a:r>
            <a:r>
              <a:rPr lang="hr-HR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š</a:t>
            </a:r>
            <a:r>
              <a:rPr lang="en-US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to ne </a:t>
            </a:r>
            <a:r>
              <a:rPr lang="en-US" sz="44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vidimo</a:t>
            </a: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Hebrejima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11,1, </a:t>
            </a:r>
            <a:r>
              <a:rPr lang="es-ES" sz="20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SHP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EB1E5F-3B18-5977-3AB9-4FEA38E0D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B5D1C5-7EA3-5A67-5A8C-5BE26CCFC1A5}"/>
              </a:ext>
            </a:extLst>
          </p:cNvPr>
          <p:cNvSpPr txBox="1"/>
          <p:nvPr/>
        </p:nvSpPr>
        <p:spPr>
          <a:xfrm>
            <a:off x="7363927" y="3771900"/>
            <a:ext cx="4837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Različite vrste vjere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Vjera i znakovi.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Mjera vjere.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Vjera i osjećaji.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Što je vjera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Definicija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razvoj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vjere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Isusova vjera.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1D4B34-8E7C-D5F7-1C91-65C8FEE65960}"/>
              </a:ext>
            </a:extLst>
          </p:cNvPr>
          <p:cNvSpPr txBox="1"/>
          <p:nvPr/>
        </p:nvSpPr>
        <p:spPr>
          <a:xfrm>
            <a:off x="190500" y="158518"/>
            <a:ext cx="680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Znanje 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Bogu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proučavanje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Biblije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molitva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moraju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imati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jedan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zajednički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element da bi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postali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transformativni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elementi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u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našim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životima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moraju imati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vjeru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B8A6E3-B804-832C-EA06-E3FAE94493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D60BC58-7DB7-89EB-99FC-E9155B4342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7D6041-512B-04B9-BF44-33438D361F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6A8BC64-1776-FEA5-85A1-F460DE5F5E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0152BE5-735D-03B5-5861-C1E05C631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D45240F-7D07-A9D8-E763-D4CF412980E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657D49C-2D4A-2740-03A1-66636F5708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64C6F66-CC46-DEBA-93C4-4C9EBD24C46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B23B96B-468C-BA42-C4CA-41299C5F82A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D5D7AA6-0807-DC69-F508-46167A076BB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A4406D8-4437-6A11-F6BB-00E33FB5F66F}"/>
              </a:ext>
            </a:extLst>
          </p:cNvPr>
          <p:cNvSpPr txBox="1"/>
          <p:nvPr/>
        </p:nvSpPr>
        <p:spPr>
          <a:xfrm>
            <a:off x="190500" y="2098931"/>
            <a:ext cx="6800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Ali 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vjerom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oni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snažni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elementi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koji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će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odvesti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najviših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vrhova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našeg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duhovnog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iskustva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„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moguće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onome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tko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vjeruje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" (Marko 9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0602102-643A-274E-E8D4-6F8AFF7F3855}"/>
              </a:ext>
            </a:extLst>
          </p:cNvPr>
          <p:cNvSpPr txBox="1"/>
          <p:nvPr/>
        </p:nvSpPr>
        <p:spPr>
          <a:xfrm>
            <a:off x="190500" y="1282613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Bez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vjere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elementi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postaju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znanje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rituali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bez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ikakvog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značenja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05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1618600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RAZLIČITE VRSTE VJERE</a:t>
            </a:r>
            <a:endParaRPr lang="en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31717"/>
              </a:solidFill>
              <a:effectLst>
                <a:outerShdw blurRad="12700" dist="38100" dir="2700000" algn="tl" rotWithShape="0">
                  <a:srgbClr val="70A138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VJERA I ZNA</a:t>
            </a:r>
            <a:r>
              <a:rPr lang="hr-HR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KOV</a:t>
            </a:r>
            <a:r>
              <a:rPr 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2A3C64"/>
                </a:solidFill>
                <a:latin typeface="Comic Sans MS" panose="030F0702030302020204" pitchFamily="66" charset="0"/>
              </a:rPr>
              <a:t>Isus mu reče: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‘</a:t>
            </a:r>
            <a:r>
              <a:rPr lang="hr-HR" b="1" dirty="0">
                <a:solidFill>
                  <a:srgbClr val="2A3C64"/>
                </a:solidFill>
                <a:latin typeface="Comic Sans MS" panose="030F0702030302020204" pitchFamily="66" charset="0"/>
              </a:rPr>
              <a:t>Ako ne vidite čudesne znakove, vi nipošto nećete vjerovati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.’ ” 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Ivan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 4</a:t>
            </a:r>
            <a:r>
              <a:rPr lang="hr-HR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657600" y="1177976"/>
            <a:ext cx="8534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Znak je </a:t>
            </a:r>
            <a:r>
              <a:rPr lang="sr-Latn-RS" sz="2000" b="1" dirty="0"/>
              <a:t>nešto </a:t>
            </a:r>
            <a:r>
              <a:rPr lang="en-US" sz="2000" b="1" dirty="0" err="1"/>
              <a:t>prepoznatljiv</a:t>
            </a:r>
            <a:r>
              <a:rPr lang="sr-Latn-RS" sz="2000" b="1" dirty="0"/>
              <a:t>o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demonstracija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se </a:t>
            </a:r>
            <a:r>
              <a:rPr lang="en-US" sz="2000" b="1" dirty="0" err="1"/>
              <a:t>daje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bi se </a:t>
            </a:r>
            <a:r>
              <a:rPr lang="en-US" sz="2000" b="1" dirty="0" err="1"/>
              <a:t>potvrdila</a:t>
            </a:r>
            <a:r>
              <a:rPr lang="en-US" sz="2000" b="1" dirty="0"/>
              <a:t> </a:t>
            </a:r>
            <a:r>
              <a:rPr lang="en-US" sz="2000" b="1" dirty="0" err="1"/>
              <a:t>nadahnuta</a:t>
            </a:r>
            <a:r>
              <a:rPr lang="en-US" sz="2000" b="1" dirty="0"/>
              <a:t> </a:t>
            </a:r>
            <a:r>
              <a:rPr lang="en-US" sz="2000" b="1" dirty="0" err="1"/>
              <a:t>poruka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podrža</a:t>
            </a:r>
            <a:r>
              <a:rPr lang="sr-Latn-RS" sz="2000" b="1" dirty="0"/>
              <a:t>o</a:t>
            </a:r>
            <a:r>
              <a:rPr lang="en-US" sz="2000" b="1" dirty="0"/>
              <a:t> </a:t>
            </a:r>
            <a:r>
              <a:rPr lang="en-US" sz="2000" b="1" dirty="0" err="1"/>
              <a:t>božansk</a:t>
            </a:r>
            <a:r>
              <a:rPr lang="sr-Latn-RS" sz="2000" b="1" dirty="0"/>
              <a:t>i</a:t>
            </a:r>
            <a:r>
              <a:rPr lang="en-US" sz="2000" b="1" dirty="0"/>
              <a:t> </a:t>
            </a:r>
            <a:r>
              <a:rPr lang="sr-Latn-RS" sz="2000" b="1" dirty="0"/>
              <a:t>autoritet</a:t>
            </a:r>
            <a:r>
              <a:rPr lang="en-US" sz="2000" b="1" dirty="0"/>
              <a:t>. </a:t>
            </a:r>
            <a:r>
              <a:rPr lang="en-US" sz="2000" b="1" dirty="0" err="1"/>
              <a:t>Iako</a:t>
            </a:r>
            <a:r>
              <a:rPr lang="en-US" sz="2000" b="1" dirty="0"/>
              <a:t> se </a:t>
            </a:r>
            <a:r>
              <a:rPr lang="en-US" sz="2000" b="1" dirty="0" err="1"/>
              <a:t>znak</a:t>
            </a:r>
            <a:r>
              <a:rPr lang="en-US" sz="2000" b="1" dirty="0"/>
              <a:t> </a:t>
            </a:r>
            <a:r>
              <a:rPr lang="en-US" sz="2000" b="1" dirty="0" err="1"/>
              <a:t>općenito</a:t>
            </a:r>
            <a:r>
              <a:rPr lang="en-US" sz="2000" b="1" dirty="0"/>
              <a:t> </a:t>
            </a:r>
            <a:r>
              <a:rPr lang="en-US" sz="2000" b="1" dirty="0" err="1"/>
              <a:t>smatra</a:t>
            </a:r>
            <a:r>
              <a:rPr lang="en-US" sz="2000" b="1" dirty="0"/>
              <a:t> </a:t>
            </a:r>
            <a:r>
              <a:rPr lang="en-US" sz="2000" b="1" dirty="0" err="1"/>
              <a:t>čudesnim</a:t>
            </a:r>
            <a:r>
              <a:rPr lang="en-US" sz="2000" b="1" dirty="0"/>
              <a:t> </a:t>
            </a:r>
            <a:r>
              <a:rPr lang="en-US" sz="2000" b="1" dirty="0" err="1"/>
              <a:t>događajem</a:t>
            </a:r>
            <a:r>
              <a:rPr lang="en-US" sz="2000" b="1" dirty="0"/>
              <a:t>—</a:t>
            </a:r>
            <a:r>
              <a:rPr lang="en-US" sz="2000" b="1" dirty="0" err="1"/>
              <a:t>poput</a:t>
            </a:r>
            <a:r>
              <a:rPr lang="en-US" sz="2000" b="1" dirty="0"/>
              <a:t> </a:t>
            </a:r>
            <a:r>
              <a:rPr lang="en-US" sz="2000" b="1" dirty="0" err="1"/>
              <a:t>vjenčanja</a:t>
            </a:r>
            <a:r>
              <a:rPr lang="en-US" sz="2000" b="1" dirty="0"/>
              <a:t> u Kani (Ivan 2</a:t>
            </a:r>
            <a:r>
              <a:rPr lang="hr-HR" sz="2000" b="1" dirty="0"/>
              <a:t>,</a:t>
            </a:r>
            <a:r>
              <a:rPr lang="en-US" sz="2000" b="1" dirty="0"/>
              <a:t>11)—</a:t>
            </a:r>
            <a:r>
              <a:rPr lang="en-US" sz="2000" b="1" dirty="0" err="1"/>
              <a:t>činjenica</a:t>
            </a:r>
            <a:r>
              <a:rPr lang="en-US" sz="2000" b="1" dirty="0"/>
              <a:t> da je Izrael </a:t>
            </a:r>
            <a:r>
              <a:rPr lang="en-US" sz="2000" b="1" dirty="0" err="1"/>
              <a:t>kampirao</a:t>
            </a:r>
            <a:r>
              <a:rPr lang="en-US" sz="2000" b="1" dirty="0"/>
              <a:t> pred </a:t>
            </a:r>
            <a:r>
              <a:rPr lang="en-US" sz="2000" b="1" dirty="0" err="1"/>
              <a:t>Sinajem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bi </a:t>
            </a:r>
            <a:r>
              <a:rPr lang="en-US" sz="2000" b="1" dirty="0" err="1"/>
              <a:t>štovali</a:t>
            </a:r>
            <a:r>
              <a:rPr lang="en-US" sz="2000" b="1" dirty="0"/>
              <a:t> Boga (</a:t>
            </a:r>
            <a:r>
              <a:rPr lang="en-US" sz="2000" b="1" dirty="0" err="1"/>
              <a:t>Izlazak</a:t>
            </a:r>
            <a:r>
              <a:rPr lang="en-US" sz="2000" b="1" dirty="0"/>
              <a:t> 3</a:t>
            </a:r>
            <a:r>
              <a:rPr lang="hr-HR" sz="2000" b="1" dirty="0"/>
              <a:t>,</a:t>
            </a:r>
            <a:r>
              <a:rPr lang="en-US" sz="2000" b="1" dirty="0"/>
              <a:t>12) </a:t>
            </a:r>
            <a:r>
              <a:rPr lang="en-US" sz="2000" b="1" dirty="0" err="1"/>
              <a:t>također</a:t>
            </a:r>
            <a:r>
              <a:rPr lang="en-US" sz="2000" b="1" dirty="0"/>
              <a:t> je dana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znak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977" y="3013710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676651" y="2739091"/>
            <a:ext cx="4693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srgbClr val="000000"/>
                </a:solidFill>
              </a:rPr>
              <a:t>Farizeji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zamolili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Isusa</a:t>
            </a:r>
            <a:r>
              <a:rPr lang="en-US" sz="2000" b="1" dirty="0">
                <a:solidFill>
                  <a:srgbClr val="000000"/>
                </a:solidFill>
              </a:rPr>
              <a:t> da </a:t>
            </a:r>
            <a:r>
              <a:rPr lang="en-US" sz="2000" b="1" dirty="0" err="1">
                <a:solidFill>
                  <a:srgbClr val="000000"/>
                </a:solidFill>
              </a:rPr>
              <a:t>im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pokaže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bilo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kakav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znak</a:t>
            </a:r>
            <a:r>
              <a:rPr lang="en-US" sz="2000" b="1" dirty="0">
                <a:solidFill>
                  <a:srgbClr val="000000"/>
                </a:solidFill>
              </a:rPr>
              <a:t> koji bi </a:t>
            </a:r>
            <a:r>
              <a:rPr lang="en-US" sz="2000" b="1" dirty="0" err="1">
                <a:solidFill>
                  <a:srgbClr val="000000"/>
                </a:solidFill>
              </a:rPr>
              <a:t>mogao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dokazati</a:t>
            </a:r>
            <a:r>
              <a:rPr lang="en-US" sz="2000" b="1" dirty="0">
                <a:solidFill>
                  <a:srgbClr val="000000"/>
                </a:solidFill>
              </a:rPr>
              <a:t> da je On </a:t>
            </a:r>
            <a:r>
              <a:rPr lang="en-US" sz="2000" b="1" dirty="0" err="1">
                <a:solidFill>
                  <a:srgbClr val="000000"/>
                </a:solidFill>
              </a:rPr>
              <a:t>Mesija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kako</a:t>
            </a:r>
            <a:r>
              <a:rPr lang="en-US" sz="2000" b="1" dirty="0">
                <a:solidFill>
                  <a:srgbClr val="000000"/>
                </a:solidFill>
              </a:rPr>
              <a:t> bi </a:t>
            </a:r>
            <a:r>
              <a:rPr lang="en-US" sz="2000" b="1" dirty="0" err="1">
                <a:solidFill>
                  <a:srgbClr val="000000"/>
                </a:solidFill>
              </a:rPr>
              <a:t>mogli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vjerovati</a:t>
            </a:r>
            <a:r>
              <a:rPr lang="en-US" sz="2000" b="1" dirty="0">
                <a:solidFill>
                  <a:srgbClr val="000000"/>
                </a:solidFill>
              </a:rPr>
              <a:t> u </a:t>
            </a:r>
            <a:r>
              <a:rPr lang="en-US" sz="2000" b="1" dirty="0" err="1">
                <a:solidFill>
                  <a:srgbClr val="000000"/>
                </a:solidFill>
              </a:rPr>
              <a:t>Njega</a:t>
            </a:r>
            <a:r>
              <a:rPr lang="en-US" sz="2000" b="1" dirty="0">
                <a:solidFill>
                  <a:srgbClr val="000000"/>
                </a:solidFill>
              </a:rPr>
              <a:t> (Marko 8</a:t>
            </a:r>
            <a:r>
              <a:rPr lang="hr-HR" sz="2000" b="1" dirty="0">
                <a:solidFill>
                  <a:srgbClr val="000000"/>
                </a:solidFill>
              </a:rPr>
              <a:t>,</a:t>
            </a:r>
            <a:r>
              <a:rPr lang="en-US" sz="2000" b="1" dirty="0">
                <a:solidFill>
                  <a:srgbClr val="000000"/>
                </a:solidFill>
              </a:rPr>
              <a:t>11).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657599" y="5553545"/>
            <a:ext cx="8534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Bog </a:t>
            </a:r>
            <a:r>
              <a:rPr lang="en-US" sz="2000" b="1" dirty="0" err="1">
                <a:solidFill>
                  <a:srgbClr val="000000"/>
                </a:solidFill>
              </a:rPr>
              <a:t>nam</a:t>
            </a:r>
            <a:r>
              <a:rPr lang="en-US" sz="2000" b="1" dirty="0">
                <a:solidFill>
                  <a:srgbClr val="000000"/>
                </a:solidFill>
              </a:rPr>
              <a:t> je dao </a:t>
            </a:r>
            <a:r>
              <a:rPr lang="en-US" sz="2000" b="1" dirty="0" err="1">
                <a:solidFill>
                  <a:srgbClr val="000000"/>
                </a:solidFill>
              </a:rPr>
              <a:t>dovoljno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dokaza</a:t>
            </a:r>
            <a:r>
              <a:rPr lang="en-US" sz="2000" b="1" dirty="0">
                <a:solidFill>
                  <a:srgbClr val="000000"/>
                </a:solidFill>
              </a:rPr>
              <a:t> u </a:t>
            </a:r>
            <a:r>
              <a:rPr lang="en-US" sz="2000" b="1" dirty="0" err="1">
                <a:solidFill>
                  <a:srgbClr val="000000"/>
                </a:solidFill>
              </a:rPr>
              <a:t>svojoj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Riječi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</a:t>
            </a:r>
            <a:r>
              <a:rPr lang="en-US" sz="2000" b="1" dirty="0">
                <a:solidFill>
                  <a:srgbClr val="000000"/>
                </a:solidFill>
              </a:rPr>
              <a:t> u </a:t>
            </a:r>
            <a:r>
              <a:rPr lang="en-US" sz="2000" b="1" dirty="0" err="1">
                <a:solidFill>
                  <a:srgbClr val="000000"/>
                </a:solidFill>
              </a:rPr>
              <a:t>prirodi</a:t>
            </a:r>
            <a:r>
              <a:rPr lang="en-US" sz="2000" b="1" dirty="0">
                <a:solidFill>
                  <a:srgbClr val="000000"/>
                </a:solidFill>
              </a:rPr>
              <a:t> da </a:t>
            </a:r>
            <a:r>
              <a:rPr lang="en-US" sz="2000" b="1" dirty="0" err="1">
                <a:solidFill>
                  <a:srgbClr val="000000"/>
                </a:solidFill>
              </a:rPr>
              <a:t>svatko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tko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želi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vjerovati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može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vjerovati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r>
              <a:rPr lang="en-US" sz="2000" b="1" dirty="0" err="1">
                <a:solidFill>
                  <a:srgbClr val="000000"/>
                </a:solidFill>
              </a:rPr>
              <a:t>Međutim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uvijek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ima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mjesta</a:t>
            </a:r>
            <a:r>
              <a:rPr lang="en-US" sz="2000" b="1" dirty="0">
                <a:solidFill>
                  <a:srgbClr val="000000"/>
                </a:solidFill>
              </a:rPr>
              <a:t> za </a:t>
            </a:r>
            <a:r>
              <a:rPr lang="en-US" sz="2000" b="1" dirty="0" err="1">
                <a:solidFill>
                  <a:srgbClr val="000000"/>
                </a:solidFill>
              </a:rPr>
              <a:t>sumnju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r>
              <a:rPr lang="en-US" sz="2000" b="1" dirty="0" err="1">
                <a:solidFill>
                  <a:srgbClr val="000000"/>
                </a:solidFill>
              </a:rPr>
              <a:t>Zato</a:t>
            </a:r>
            <a:r>
              <a:rPr lang="en-US" sz="2000" b="1" dirty="0">
                <a:solidFill>
                  <a:srgbClr val="000000"/>
                </a:solidFill>
              </a:rPr>
              <a:t> je Isus dao </a:t>
            </a:r>
            <a:r>
              <a:rPr lang="en-US" sz="2000" b="1" dirty="0" err="1">
                <a:solidFill>
                  <a:srgbClr val="000000"/>
                </a:solidFill>
              </a:rPr>
              <a:t>poseban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blagoslov</a:t>
            </a:r>
            <a:r>
              <a:rPr lang="en-US" sz="2000" b="1" dirty="0">
                <a:solidFill>
                  <a:srgbClr val="000000"/>
                </a:solidFill>
              </a:rPr>
              <a:t> "</a:t>
            </a:r>
            <a:r>
              <a:rPr lang="en-US" sz="2000" b="1" dirty="0" err="1">
                <a:solidFill>
                  <a:srgbClr val="000000"/>
                </a:solidFill>
              </a:rPr>
              <a:t>onima</a:t>
            </a:r>
            <a:r>
              <a:rPr lang="en-US" sz="2000" b="1" dirty="0">
                <a:solidFill>
                  <a:srgbClr val="000000"/>
                </a:solidFill>
              </a:rPr>
              <a:t> koji </a:t>
            </a:r>
            <a:r>
              <a:rPr lang="en-US" sz="2000" b="1" dirty="0" err="1">
                <a:solidFill>
                  <a:srgbClr val="000000"/>
                </a:solidFill>
              </a:rPr>
              <a:t>nisu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vidjeli</a:t>
            </a:r>
            <a:r>
              <a:rPr lang="en-US" sz="2000" b="1" dirty="0">
                <a:solidFill>
                  <a:srgbClr val="000000"/>
                </a:solidFill>
              </a:rPr>
              <a:t>, a </a:t>
            </a:r>
            <a:r>
              <a:rPr lang="en-US" sz="2000" b="1" dirty="0" err="1">
                <a:solidFill>
                  <a:srgbClr val="000000"/>
                </a:solidFill>
              </a:rPr>
              <a:t>ipak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vjerovali</a:t>
            </a:r>
            <a:r>
              <a:rPr lang="en-US" sz="2000" b="1" dirty="0">
                <a:solidFill>
                  <a:srgbClr val="000000"/>
                </a:solidFill>
              </a:rPr>
              <a:t>" (Ivan 20,29).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676650" y="3992429"/>
            <a:ext cx="46930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Isus je bio </a:t>
            </a:r>
            <a:r>
              <a:rPr lang="en-US" sz="2000" b="1" dirty="0" err="1">
                <a:solidFill>
                  <a:srgbClr val="000000"/>
                </a:solidFill>
              </a:rPr>
              <a:t>ogorčen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kad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tražili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znak</a:t>
            </a:r>
            <a:r>
              <a:rPr lang="en-US" sz="2000" b="1" dirty="0">
                <a:solidFill>
                  <a:srgbClr val="000000"/>
                </a:solidFill>
              </a:rPr>
              <a:t> koji bi </a:t>
            </a:r>
            <a:r>
              <a:rPr lang="en-US" sz="2000" b="1" dirty="0" err="1">
                <a:solidFill>
                  <a:srgbClr val="000000"/>
                </a:solidFill>
              </a:rPr>
              <a:t>opravdao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njihov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nedostatak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vjere</a:t>
            </a:r>
            <a:r>
              <a:rPr lang="en-US" sz="2000" b="1" dirty="0">
                <a:solidFill>
                  <a:srgbClr val="000000"/>
                </a:solidFill>
              </a:rPr>
              <a:t> (Marko 8</a:t>
            </a:r>
            <a:r>
              <a:rPr lang="hr-HR" sz="2000" b="1" dirty="0">
                <a:solidFill>
                  <a:srgbClr val="000000"/>
                </a:solidFill>
              </a:rPr>
              <a:t>,</a:t>
            </a:r>
            <a:r>
              <a:rPr lang="en-US" sz="2000" b="1" dirty="0">
                <a:solidFill>
                  <a:srgbClr val="000000"/>
                </a:solidFill>
              </a:rPr>
              <a:t>12). Kad </a:t>
            </a:r>
            <a:r>
              <a:rPr lang="en-US" sz="2000" b="1" dirty="0" err="1">
                <a:solidFill>
                  <a:srgbClr val="000000"/>
                </a:solidFill>
              </a:rPr>
              <a:t>netko</a:t>
            </a:r>
            <a:r>
              <a:rPr lang="en-US" sz="2000" b="1" dirty="0">
                <a:solidFill>
                  <a:srgbClr val="000000"/>
                </a:solidFill>
              </a:rPr>
              <a:t> ne </a:t>
            </a:r>
            <a:r>
              <a:rPr lang="en-US" sz="2000" b="1" dirty="0" err="1">
                <a:solidFill>
                  <a:srgbClr val="000000"/>
                </a:solidFill>
              </a:rPr>
              <a:t>želi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vjerovati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nijedan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znak</a:t>
            </a:r>
            <a:r>
              <a:rPr lang="en-US" sz="2000" b="1" dirty="0">
                <a:solidFill>
                  <a:srgbClr val="000000"/>
                </a:solidFill>
              </a:rPr>
              <a:t> ga </a:t>
            </a:r>
            <a:r>
              <a:rPr lang="en-US" sz="2000" b="1" dirty="0" err="1">
                <a:solidFill>
                  <a:srgbClr val="000000"/>
                </a:solidFill>
              </a:rPr>
              <a:t>neće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moći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uvjeriti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spc="300" dirty="0">
                <a:ln/>
                <a:solidFill>
                  <a:srgbClr val="CC9900"/>
                </a:solidFill>
              </a:rPr>
              <a:t>MJERA VJERE</a:t>
            </a:r>
            <a:endParaRPr lang="en" sz="4800" b="1" spc="300" dirty="0">
              <a:ln/>
              <a:solidFill>
                <a:srgbClr val="CC99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683091"/>
            <a:ext cx="9747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Gospodin odvrati: ‘Ako zbilja imate vjeru koliko gorušićino zrno, rekli biste ovomu dudu:’Iščupaj se s korijenom i presadi se u more’ i poslušao bi vas.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(L</a:t>
            </a:r>
            <a:r>
              <a:rPr lang="hr-HR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</a:t>
            </a:r>
            <a:r>
              <a:rPr lang="hr-HR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17</a:t>
            </a:r>
            <a:r>
              <a:rPr lang="hr-HR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318498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Postoje</a:t>
            </a:r>
            <a:r>
              <a:rPr lang="en-US" sz="2000" b="1" dirty="0"/>
              <a:t> </a:t>
            </a:r>
            <a:r>
              <a:rPr lang="en-US" sz="2000" b="1" dirty="0" err="1"/>
              <a:t>različite</a:t>
            </a:r>
            <a:r>
              <a:rPr lang="en-US" sz="2000" b="1" dirty="0"/>
              <a:t> </a:t>
            </a:r>
            <a:r>
              <a:rPr lang="en-US" sz="2000" b="1" dirty="0" err="1"/>
              <a:t>mjere</a:t>
            </a:r>
            <a:r>
              <a:rPr lang="en-US" sz="2000" b="1" dirty="0"/>
              <a:t> </a:t>
            </a:r>
            <a:r>
              <a:rPr lang="en-US" sz="2000" b="1" dirty="0" err="1"/>
              <a:t>vjere</a:t>
            </a:r>
            <a:r>
              <a:rPr lang="en-US" sz="2000" b="1" dirty="0"/>
              <a:t>: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307962"/>
            <a:ext cx="974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Jasno je da </a:t>
            </a:r>
            <a:r>
              <a:rPr lang="en-US" sz="2000" b="1" dirty="0" err="1"/>
              <a:t>vjera</a:t>
            </a:r>
            <a:r>
              <a:rPr lang="en-US" sz="2000" b="1" dirty="0"/>
              <a:t>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rasti</a:t>
            </a:r>
            <a:r>
              <a:rPr lang="en-US" sz="2000" b="1" dirty="0"/>
              <a:t> </a:t>
            </a:r>
            <a:r>
              <a:rPr lang="en-US" sz="2000" b="1" dirty="0" err="1"/>
              <a:t>ako</a:t>
            </a:r>
            <a:r>
              <a:rPr lang="en-US" sz="2000" b="1" dirty="0"/>
              <a:t> se </a:t>
            </a:r>
            <a:r>
              <a:rPr lang="en-US" sz="2000" b="1" dirty="0" err="1"/>
              <a:t>korijeni</a:t>
            </a:r>
            <a:r>
              <a:rPr lang="en-US" sz="2000" b="1" dirty="0"/>
              <a:t> </a:t>
            </a:r>
            <a:r>
              <a:rPr lang="en-US" sz="2000" b="1" dirty="0" err="1"/>
              <a:t>nevjere</a:t>
            </a:r>
            <a:r>
              <a:rPr lang="en-US" sz="2000" b="1" dirty="0"/>
              <a:t> </a:t>
            </a:r>
            <a:r>
              <a:rPr lang="en-US" sz="2000" b="1" dirty="0" err="1"/>
              <a:t>iščupaju</a:t>
            </a:r>
            <a:r>
              <a:rPr lang="en-US" sz="2000" b="1" dirty="0"/>
              <a:t>. </a:t>
            </a:r>
            <a:r>
              <a:rPr lang="en-US" sz="2000" b="1" dirty="0" err="1"/>
              <a:t>Uvjerenje</a:t>
            </a:r>
            <a:r>
              <a:rPr lang="en-US" sz="2000" b="1" dirty="0"/>
              <a:t> mora</a:t>
            </a:r>
            <a:r>
              <a:rPr lang="hr-HR" sz="2000" b="1" dirty="0"/>
              <a:t> postu-</a:t>
            </a:r>
            <a:r>
              <a:rPr lang="en-US" sz="2000" b="1" dirty="0"/>
              <a:t> </a:t>
            </a:r>
            <a:r>
              <a:rPr lang="en-US" sz="2000" b="1" dirty="0" err="1"/>
              <a:t>pno</a:t>
            </a:r>
            <a:r>
              <a:rPr lang="en-US" sz="2000" b="1" dirty="0"/>
              <a:t> </a:t>
            </a:r>
            <a:r>
              <a:rPr lang="en-US" sz="2000" b="1" dirty="0" err="1"/>
              <a:t>zamijeniti</a:t>
            </a:r>
            <a:r>
              <a:rPr lang="en-US" sz="2000" b="1" dirty="0"/>
              <a:t> </a:t>
            </a:r>
            <a:r>
              <a:rPr lang="en-US" sz="2000" b="1" dirty="0" err="1"/>
              <a:t>sumnju</a:t>
            </a:r>
            <a:r>
              <a:rPr lang="en-US" sz="2000" b="1" dirty="0"/>
              <a:t>. </a:t>
            </a:r>
            <a:r>
              <a:rPr lang="en-US" sz="2000" b="1" dirty="0" err="1"/>
              <a:t>Naša</a:t>
            </a:r>
            <a:r>
              <a:rPr lang="en-US" sz="2000" b="1" dirty="0"/>
              <a:t> </a:t>
            </a:r>
            <a:r>
              <a:rPr lang="en-US" sz="2000" b="1" dirty="0" err="1"/>
              <a:t>molba</a:t>
            </a:r>
            <a:r>
              <a:rPr lang="en-US" sz="2000" b="1" dirty="0"/>
              <a:t> </a:t>
            </a:r>
            <a:r>
              <a:rPr lang="en-US" sz="2000" b="1" dirty="0" err="1"/>
              <a:t>treba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:</a:t>
            </a:r>
            <a:r>
              <a:rPr lang="hr-HR" sz="2000" b="1" dirty="0"/>
              <a:t> ”Daj nam više</a:t>
            </a:r>
            <a:r>
              <a:rPr lang="en-US" sz="2000" b="1" dirty="0"/>
              <a:t> </a:t>
            </a:r>
            <a:r>
              <a:rPr lang="en-US" sz="2000" b="1" dirty="0" err="1"/>
              <a:t>vjer</a:t>
            </a:r>
            <a:r>
              <a:rPr lang="hr-HR" sz="2000" b="1" dirty="0"/>
              <a:t>e</a:t>
            </a:r>
            <a:r>
              <a:rPr lang="en-US" sz="2000" b="1" dirty="0"/>
              <a:t>" (L</a:t>
            </a:r>
            <a:r>
              <a:rPr lang="hr-HR" sz="2000" b="1" dirty="0"/>
              <a:t>uka</a:t>
            </a:r>
            <a:r>
              <a:rPr lang="en-US" sz="2000" b="1" dirty="0"/>
              <a:t> 17</a:t>
            </a:r>
            <a:r>
              <a:rPr lang="hr-HR" sz="2000" b="1" dirty="0"/>
              <a:t>,</a:t>
            </a:r>
            <a:r>
              <a:rPr lang="en-US" sz="2000" b="1" dirty="0"/>
              <a:t>5).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2" y="6015848"/>
            <a:ext cx="9747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Kroz </a:t>
            </a:r>
            <a:r>
              <a:rPr lang="en-US" sz="2000" b="1" dirty="0" err="1"/>
              <a:t>djelovanje</a:t>
            </a:r>
            <a:r>
              <a:rPr lang="en-US" sz="2000" b="1" dirty="0"/>
              <a:t> Duha </a:t>
            </a:r>
            <a:r>
              <a:rPr lang="en-US" sz="2000" b="1" dirty="0" err="1"/>
              <a:t>Svetoga</a:t>
            </a:r>
            <a:r>
              <a:rPr lang="en-US" sz="2000" b="1" dirty="0"/>
              <a:t>, </a:t>
            </a:r>
            <a:r>
              <a:rPr lang="en-US" sz="2000" b="1" dirty="0" err="1"/>
              <a:t>proučavanje</a:t>
            </a:r>
            <a:r>
              <a:rPr lang="en-US" sz="2000" b="1" dirty="0"/>
              <a:t> </a:t>
            </a:r>
            <a:r>
              <a:rPr lang="en-US" sz="2000" b="1" dirty="0" err="1"/>
              <a:t>Biblije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iskustvo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 </a:t>
            </a:r>
            <a:r>
              <a:rPr lang="en-US" sz="2000" b="1" dirty="0" err="1"/>
              <a:t>moći</a:t>
            </a:r>
            <a:r>
              <a:rPr lang="en-US" sz="2000" b="1" dirty="0"/>
              <a:t>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en-US" sz="2000" b="1" dirty="0" err="1"/>
              <a:t>primijetiti</a:t>
            </a:r>
            <a:r>
              <a:rPr lang="en-US" sz="2000" b="1" dirty="0"/>
              <a:t> da „</a:t>
            </a:r>
            <a:r>
              <a:rPr lang="hr-HR" sz="2000" b="1" dirty="0"/>
              <a:t>napreduje vaša vjera</a:t>
            </a:r>
            <a:r>
              <a:rPr lang="en-US" sz="2000" b="1" dirty="0"/>
              <a:t>" (2. </a:t>
            </a:r>
            <a:r>
              <a:rPr lang="hr-HR" sz="2000" b="1" dirty="0"/>
              <a:t>Sol. </a:t>
            </a:r>
            <a:r>
              <a:rPr lang="en-US" sz="2000" b="1" dirty="0"/>
              <a:t>1</a:t>
            </a:r>
            <a:r>
              <a:rPr lang="hr-HR" sz="2000" b="1" dirty="0"/>
              <a:t>,</a:t>
            </a:r>
            <a:r>
              <a:rPr lang="en-US" sz="2000" b="1" dirty="0"/>
              <a:t>3).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en-US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VJERA I OSJEĆA</a:t>
            </a:r>
            <a:r>
              <a:rPr lang="sr-Latn-RS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N</a:t>
            </a:r>
            <a:r>
              <a:rPr lang="en-US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J</a:t>
            </a:r>
            <a:r>
              <a:rPr lang="sr-Latn-RS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A</a:t>
            </a:r>
            <a:endParaRPr lang="en" sz="4400" b="1" spc="600" dirty="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12700" dist="25400" dir="2700000" algn="tl" rotWithShape="0">
                  <a:srgbClr val="C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Da, milošću ste spašeni po vjeri. To ne dolazi od vas, to je dar Božji.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(E</a:t>
            </a:r>
            <a:r>
              <a:rPr lang="hr-HR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fežanima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2</a:t>
            </a:r>
            <a:r>
              <a:rPr lang="hr-HR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8)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472207"/>
            <a:ext cx="6284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/>
              <a:t>Je li vjera osjećanje ili racionalan čin?</a:t>
            </a:r>
            <a:endParaRPr lang="en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9" y="5220945"/>
            <a:ext cx="62388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Ali </a:t>
            </a:r>
            <a:r>
              <a:rPr lang="en-US" sz="2000" b="1" dirty="0" err="1">
                <a:solidFill>
                  <a:srgbClr val="000000"/>
                </a:solidFill>
              </a:rPr>
              <a:t>sama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vjera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nije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osjećaj</a:t>
            </a:r>
            <a:r>
              <a:rPr lang="en-US" sz="2000" b="1" dirty="0">
                <a:solidFill>
                  <a:srgbClr val="000000"/>
                </a:solidFill>
              </a:rPr>
              <a:t>; to je "</a:t>
            </a:r>
            <a:r>
              <a:rPr lang="en-US" sz="2000" b="1" dirty="0" err="1">
                <a:solidFill>
                  <a:srgbClr val="000000"/>
                </a:solidFill>
              </a:rPr>
              <a:t>sigurnost</a:t>
            </a:r>
            <a:r>
              <a:rPr lang="en-US" sz="2000" b="1" dirty="0">
                <a:solidFill>
                  <a:srgbClr val="000000"/>
                </a:solidFill>
              </a:rPr>
              <a:t>" </a:t>
            </a:r>
            <a:r>
              <a:rPr lang="en-US" sz="2000" b="1" dirty="0" err="1">
                <a:solidFill>
                  <a:srgbClr val="000000"/>
                </a:solidFill>
              </a:rPr>
              <a:t>i</a:t>
            </a:r>
            <a:r>
              <a:rPr lang="en-US" sz="2000" b="1" dirty="0">
                <a:solidFill>
                  <a:srgbClr val="000000"/>
                </a:solidFill>
              </a:rPr>
              <a:t> "</a:t>
            </a:r>
            <a:r>
              <a:rPr lang="en-US" sz="2000" b="1" dirty="0" err="1">
                <a:solidFill>
                  <a:srgbClr val="000000"/>
                </a:solidFill>
              </a:rPr>
              <a:t>uvjerenje</a:t>
            </a:r>
            <a:r>
              <a:rPr lang="en-US" sz="2000" b="1" dirty="0">
                <a:solidFill>
                  <a:srgbClr val="000000"/>
                </a:solidFill>
              </a:rPr>
              <a:t>" (Heb. 11</a:t>
            </a:r>
            <a:r>
              <a:rPr lang="hr-HR" sz="2000" b="1" dirty="0">
                <a:solidFill>
                  <a:srgbClr val="000000"/>
                </a:solidFill>
              </a:rPr>
              <a:t>,</a:t>
            </a:r>
            <a:r>
              <a:rPr lang="en-US" sz="2000" b="1" dirty="0">
                <a:solidFill>
                  <a:srgbClr val="000000"/>
                </a:solidFill>
              </a:rPr>
              <a:t>1). To </a:t>
            </a:r>
            <a:r>
              <a:rPr lang="en-US" sz="2000" b="1" dirty="0" err="1">
                <a:solidFill>
                  <a:srgbClr val="000000"/>
                </a:solidFill>
              </a:rPr>
              <a:t>nije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nešto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što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ovisi</a:t>
            </a:r>
            <a:r>
              <a:rPr lang="en-US" sz="2000" b="1" dirty="0">
                <a:solidFill>
                  <a:srgbClr val="000000"/>
                </a:solidFill>
              </a:rPr>
              <a:t> o </a:t>
            </a:r>
            <a:r>
              <a:rPr lang="en-US" sz="2000" b="1" dirty="0" err="1">
                <a:solidFill>
                  <a:srgbClr val="000000"/>
                </a:solidFill>
              </a:rPr>
              <a:t>našem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raspoloženju</a:t>
            </a:r>
            <a:r>
              <a:rPr lang="en-US" sz="2000" b="1" dirty="0">
                <a:solidFill>
                  <a:srgbClr val="000000"/>
                </a:solidFill>
              </a:rPr>
              <a:t>. Kad se </a:t>
            </a:r>
            <a:r>
              <a:rPr lang="en-US" sz="2000" b="1" dirty="0" err="1">
                <a:solidFill>
                  <a:srgbClr val="000000"/>
                </a:solidFill>
              </a:rPr>
              <a:t>osjećam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slabo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ili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osjećam</a:t>
            </a:r>
            <a:r>
              <a:rPr lang="en-US" sz="2000" b="1" dirty="0">
                <a:solidFill>
                  <a:srgbClr val="000000"/>
                </a:solidFill>
              </a:rPr>
              <a:t> da je </a:t>
            </a:r>
            <a:r>
              <a:rPr lang="en-US" sz="2000" b="1" dirty="0" err="1">
                <a:solidFill>
                  <a:srgbClr val="000000"/>
                </a:solidFill>
              </a:rPr>
              <a:t>moje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spasenje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daleko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tada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moram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pokazati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najviše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vjere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219074" y="3899041"/>
            <a:ext cx="6284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Kada </a:t>
            </a:r>
            <a:r>
              <a:rPr lang="en-US" sz="2000" b="1" dirty="0" err="1">
                <a:solidFill>
                  <a:srgbClr val="000000"/>
                </a:solidFill>
              </a:rPr>
              <a:t>pozitivno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odgovorimo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na</a:t>
            </a:r>
            <a:r>
              <a:rPr lang="en-US" sz="2000" b="1" dirty="0">
                <a:solidFill>
                  <a:srgbClr val="000000"/>
                </a:solidFill>
              </a:rPr>
              <a:t> taj </a:t>
            </a:r>
            <a:r>
              <a:rPr lang="en-US" sz="2000" b="1" dirty="0" err="1">
                <a:solidFill>
                  <a:srgbClr val="000000"/>
                </a:solidFill>
              </a:rPr>
              <a:t>dar</a:t>
            </a:r>
            <a:r>
              <a:rPr lang="en-US" sz="2000" b="1" dirty="0">
                <a:solidFill>
                  <a:srgbClr val="000000"/>
                </a:solidFill>
              </a:rPr>
              <a:t>—</a:t>
            </a:r>
            <a:r>
              <a:rPr lang="en-US" sz="2000" b="1" dirty="0" err="1">
                <a:solidFill>
                  <a:srgbClr val="000000"/>
                </a:solidFill>
              </a:rPr>
              <a:t>kada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počnemo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prakticirati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vjeru</a:t>
            </a:r>
            <a:r>
              <a:rPr lang="en-US" sz="2000" b="1" dirty="0">
                <a:solidFill>
                  <a:srgbClr val="000000"/>
                </a:solidFill>
              </a:rPr>
              <a:t>—ta </a:t>
            </a:r>
            <a:r>
              <a:rPr lang="en-US" sz="2000" b="1" dirty="0" err="1">
                <a:solidFill>
                  <a:srgbClr val="000000"/>
                </a:solidFill>
              </a:rPr>
              <a:t>vjera</a:t>
            </a:r>
            <a:r>
              <a:rPr lang="en-US" sz="2000" b="1" dirty="0">
                <a:solidFill>
                  <a:srgbClr val="000000"/>
                </a:solidFill>
              </a:rPr>
              <a:t> u nama </a:t>
            </a:r>
            <a:r>
              <a:rPr lang="en-US" sz="2000" b="1" dirty="0" err="1">
                <a:solidFill>
                  <a:srgbClr val="000000"/>
                </a:solidFill>
              </a:rPr>
              <a:t>stvara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osjećaje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poput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radosti</a:t>
            </a:r>
            <a:r>
              <a:rPr lang="en-US" sz="2000" b="1" dirty="0">
                <a:solidFill>
                  <a:srgbClr val="000000"/>
                </a:solidFill>
              </a:rPr>
              <a:t>; mir</a:t>
            </a:r>
            <a:r>
              <a:rPr lang="hr-HR" sz="2000" b="1" dirty="0">
                <a:solidFill>
                  <a:srgbClr val="000000"/>
                </a:solidFill>
              </a:rPr>
              <a:t>a</a:t>
            </a:r>
            <a:r>
              <a:rPr lang="en-US" sz="2000" b="1" dirty="0">
                <a:solidFill>
                  <a:srgbClr val="000000"/>
                </a:solidFill>
              </a:rPr>
              <a:t>; </a:t>
            </a:r>
            <a:r>
              <a:rPr lang="en-US" sz="2000" b="1" dirty="0" err="1">
                <a:solidFill>
                  <a:srgbClr val="000000"/>
                </a:solidFill>
              </a:rPr>
              <a:t>osjećaj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duhovnog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olakšanja</a:t>
            </a:r>
            <a:r>
              <a:rPr lang="en-US" sz="2000" b="1" dirty="0">
                <a:solidFill>
                  <a:srgbClr val="000000"/>
                </a:solidFill>
              </a:rPr>
              <a:t>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4" y="2884912"/>
            <a:ext cx="6238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>
                <a:solidFill>
                  <a:srgbClr val="000000"/>
                </a:solidFill>
              </a:rPr>
              <a:t>Ali krenimo od početka. Koje je podrijetlo vjere? Vjera dolazi od Boga i On nam je daje kao dar        (Rim. 12,3; Ef. 2,8).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4" y="1870783"/>
            <a:ext cx="6238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srgbClr val="000000"/>
                </a:solidFill>
              </a:rPr>
              <a:t>Odgovor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ovo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pitanje</a:t>
            </a:r>
            <a:r>
              <a:rPr lang="en-US" sz="2000" b="1" dirty="0">
                <a:solidFill>
                  <a:srgbClr val="000000"/>
                </a:solidFill>
              </a:rPr>
              <a:t> je </a:t>
            </a:r>
            <a:r>
              <a:rPr lang="en-US" sz="2000" b="1" dirty="0" err="1">
                <a:solidFill>
                  <a:srgbClr val="000000"/>
                </a:solidFill>
              </a:rPr>
              <a:t>važan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r>
              <a:rPr lang="en-US" sz="2000" b="1" dirty="0" err="1">
                <a:solidFill>
                  <a:srgbClr val="000000"/>
                </a:solidFill>
              </a:rPr>
              <a:t>Nije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isto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reći</a:t>
            </a:r>
            <a:r>
              <a:rPr lang="hr-HR" sz="2000" b="1" dirty="0">
                <a:solidFill>
                  <a:srgbClr val="000000"/>
                </a:solidFill>
              </a:rPr>
              <a:t>:</a:t>
            </a:r>
            <a:r>
              <a:rPr lang="en-US" sz="2000" b="1" dirty="0">
                <a:solidFill>
                  <a:srgbClr val="000000"/>
                </a:solidFill>
              </a:rPr>
              <a:t> "OSJEĆAM se </a:t>
            </a:r>
            <a:r>
              <a:rPr lang="en-US" sz="2000" b="1" dirty="0" err="1">
                <a:solidFill>
                  <a:srgbClr val="000000"/>
                </a:solidFill>
              </a:rPr>
              <a:t>spašeno</a:t>
            </a:r>
            <a:r>
              <a:rPr lang="en-US" sz="2000" b="1" dirty="0">
                <a:solidFill>
                  <a:srgbClr val="000000"/>
                </a:solidFill>
              </a:rPr>
              <a:t>" </a:t>
            </a:r>
            <a:r>
              <a:rPr lang="en-US" sz="2000" b="1" dirty="0" err="1">
                <a:solidFill>
                  <a:srgbClr val="000000"/>
                </a:solidFill>
              </a:rPr>
              <a:t>kao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reći</a:t>
            </a:r>
            <a:r>
              <a:rPr lang="hr-HR" sz="2000" b="1" dirty="0">
                <a:solidFill>
                  <a:srgbClr val="000000"/>
                </a:solidFill>
              </a:rPr>
              <a:t>:</a:t>
            </a:r>
            <a:r>
              <a:rPr lang="en-US" sz="2000" b="1" dirty="0">
                <a:solidFill>
                  <a:srgbClr val="000000"/>
                </a:solidFill>
              </a:rPr>
              <a:t> "ZNAM da </a:t>
            </a:r>
            <a:r>
              <a:rPr lang="en-US" sz="2000" b="1" dirty="0" err="1">
                <a:solidFill>
                  <a:srgbClr val="000000"/>
                </a:solidFill>
              </a:rPr>
              <a:t>sam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spašen</a:t>
            </a:r>
            <a:r>
              <a:rPr lang="en-US" sz="2000" b="1" dirty="0">
                <a:solidFill>
                  <a:srgbClr val="000000"/>
                </a:solidFill>
              </a:rPr>
              <a:t>."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2356019"/>
            <a:ext cx="10048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ŠTO JE VJERA?</a:t>
            </a:r>
            <a:endParaRPr lang="en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rgbClr val="9E283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DEFINICIJA I RAZVOJ VJERE</a:t>
            </a:r>
            <a:endParaRPr lang="en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14157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en-US" b="1" dirty="0">
                <a:latin typeface="Comic Sans MS" panose="030F0702030302020204" pitchFamily="66" charset="0"/>
              </a:rPr>
              <a:t>Vjera je </a:t>
            </a:r>
            <a:r>
              <a:rPr lang="hr-HR" b="1" dirty="0">
                <a:latin typeface="Comic Sans MS" panose="030F0702030302020204" pitchFamily="66" charset="0"/>
              </a:rPr>
              <a:t>jamstvo za ono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čemu</a:t>
            </a:r>
            <a:r>
              <a:rPr lang="en-US" b="1" dirty="0">
                <a:latin typeface="Comic Sans MS" panose="030F0702030302020204" pitchFamily="66" charset="0"/>
              </a:rPr>
              <a:t> se </a:t>
            </a:r>
            <a:r>
              <a:rPr lang="en-US" b="1" dirty="0" err="1">
                <a:latin typeface="Comic Sans MS" panose="030F0702030302020204" pitchFamily="66" charset="0"/>
              </a:rPr>
              <a:t>nadamo</a:t>
            </a:r>
            <a:r>
              <a:rPr lang="hr-HR" b="1" dirty="0">
                <a:latin typeface="Comic Sans MS" panose="030F0702030302020204" pitchFamily="66" charset="0"/>
              </a:rPr>
              <a:t>;</a:t>
            </a:r>
            <a:r>
              <a:rPr lang="en-US" b="1" dirty="0">
                <a:latin typeface="Comic Sans MS" panose="030F0702030302020204" pitchFamily="66" charset="0"/>
              </a:rPr>
              <a:t>   </a:t>
            </a:r>
            <a:r>
              <a:rPr lang="en-US" b="1" dirty="0" err="1">
                <a:latin typeface="Comic Sans MS" panose="030F0702030302020204" pitchFamily="66" charset="0"/>
              </a:rPr>
              <a:t>dokaz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hr-HR" b="1" dirty="0">
                <a:latin typeface="Comic Sans MS" panose="030F0702030302020204" pitchFamily="66" charset="0"/>
              </a:rPr>
              <a:t>za one </a:t>
            </a:r>
            <a:r>
              <a:rPr lang="en-US" b="1" dirty="0" err="1">
                <a:latin typeface="Comic Sans MS" panose="030F0702030302020204" pitchFamily="66" charset="0"/>
              </a:rPr>
              <a:t>stvar</a:t>
            </a:r>
            <a:r>
              <a:rPr lang="hr-HR" b="1" dirty="0">
                <a:latin typeface="Comic Sans MS" panose="030F0702030302020204" pitchFamily="66" charset="0"/>
              </a:rPr>
              <a:t>nost</a:t>
            </a:r>
            <a:r>
              <a:rPr lang="en-US" b="1" dirty="0" err="1">
                <a:latin typeface="Comic Sans MS" panose="030F0702030302020204" pitchFamily="66" charset="0"/>
              </a:rPr>
              <a:t>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koj</a:t>
            </a:r>
            <a:r>
              <a:rPr lang="hr-HR" b="1" dirty="0">
                <a:latin typeface="Comic Sans MS" panose="030F0702030302020204" pitchFamily="66" charset="0"/>
              </a:rPr>
              <a:t>ih</a:t>
            </a:r>
            <a:r>
              <a:rPr lang="en-US" b="1" dirty="0">
                <a:latin typeface="Comic Sans MS" panose="030F0702030302020204" pitchFamily="66" charset="0"/>
              </a:rPr>
              <a:t> ne</a:t>
            </a:r>
            <a:r>
              <a:rPr lang="hr-HR" b="1" dirty="0">
                <a:latin typeface="Comic Sans MS" panose="030F0702030302020204" pitchFamily="66" charset="0"/>
              </a:rPr>
              <a:t> </a:t>
            </a:r>
            <a:r>
              <a:rPr lang="en-US" b="1" dirty="0">
                <a:latin typeface="Comic Sans MS" panose="030F0702030302020204" pitchFamily="66" charset="0"/>
              </a:rPr>
              <a:t>vid</a:t>
            </a:r>
            <a:r>
              <a:rPr lang="hr-HR" b="1" dirty="0">
                <a:latin typeface="Comic Sans MS" panose="030F0702030302020204" pitchFamily="66" charset="0"/>
              </a:rPr>
              <a:t>imo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r>
              <a:rPr lang="hr-HR" b="1" dirty="0"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" sz="1400" b="1" dirty="0">
                <a:latin typeface="Comic Sans MS" panose="030F0702030302020204" pitchFamily="66" charset="0"/>
              </a:rPr>
              <a:t>(Hebr</a:t>
            </a:r>
            <a:r>
              <a:rPr lang="hr-HR" sz="1400" b="1" dirty="0">
                <a:latin typeface="Comic Sans MS" panose="030F0702030302020204" pitchFamily="66" charset="0"/>
              </a:rPr>
              <a:t>ejima</a:t>
            </a:r>
            <a:r>
              <a:rPr lang="en" sz="1400" b="1" dirty="0">
                <a:latin typeface="Comic Sans MS" panose="030F0702030302020204" pitchFamily="66" charset="0"/>
              </a:rPr>
              <a:t> 11</a:t>
            </a:r>
            <a:r>
              <a:rPr lang="hr-HR" sz="1400" b="1" dirty="0">
                <a:latin typeface="Comic Sans MS" panose="030F0702030302020204" pitchFamily="66" charset="0"/>
              </a:rPr>
              <a:t>,</a:t>
            </a:r>
            <a:r>
              <a:rPr lang="en" sz="1400" b="1" dirty="0">
                <a:latin typeface="Comic Sans MS" panose="030F0702030302020204" pitchFamily="66" charset="0"/>
              </a:rPr>
              <a:t>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36721" y="3245244"/>
            <a:ext cx="5595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Hebrejima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11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6 nude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široku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definiciju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vjere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Vjera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mnogo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veze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s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našim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pojmom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Boga. To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nas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navodi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vjerujemo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Njega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Stvoritelja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Latn-R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Onog koji n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agrađ</a:t>
            </a:r>
            <a:r>
              <a:rPr lang="sr-Latn-R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uje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62201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45624" y="6092147"/>
            <a:ext cx="7388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Kao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što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smo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vidjeli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nemamo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svi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istu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razinu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vjere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Kako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mogu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razviti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vjeru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koju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imam,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bilo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da je </a:t>
            </a:r>
            <a:r>
              <a:rPr lang="hr-HR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ima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malo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ili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puno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36721" y="4660218"/>
            <a:ext cx="54630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U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ostatku</a:t>
            </a:r>
            <a:r>
              <a:rPr lang="hr-HR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11. 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poglavlja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Pavao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razrađuje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vjeru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mnogih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muškaraca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žena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koji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nam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služe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kao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primjer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ohrabrenje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da ne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gubimo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nadu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dok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čekamo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nagradu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1249</Words>
  <Application>Microsoft Office PowerPoint</Application>
  <PresentationFormat>Panorámica</PresentationFormat>
  <Paragraphs>75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98</cp:revision>
  <dcterms:created xsi:type="dcterms:W3CDTF">2026-04-05T13:32:58Z</dcterms:created>
  <dcterms:modified xsi:type="dcterms:W3CDTF">2026-05-09T18:52:00Z</dcterms:modified>
</cp:coreProperties>
</file>