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5"/>
  </p:notesMasterIdLst>
  <p:sldIdLst>
    <p:sldId id="396" r:id="rId7"/>
    <p:sldId id="388" r:id="rId8"/>
    <p:sldId id="478" r:id="rId9"/>
    <p:sldId id="293" r:id="rId10"/>
    <p:sldId id="294" r:id="rId11"/>
    <p:sldId id="258" r:id="rId12"/>
    <p:sldId id="259" r:id="rId13"/>
    <p:sldId id="288" r:id="rId14"/>
    <p:sldId id="261" r:id="rId15"/>
    <p:sldId id="292" r:id="rId16"/>
    <p:sldId id="289" r:id="rId17"/>
    <p:sldId id="290" r:id="rId18"/>
    <p:sldId id="286" r:id="rId19"/>
    <p:sldId id="393" r:id="rId20"/>
    <p:sldId id="408" r:id="rId21"/>
    <p:sldId id="390" r:id="rId22"/>
    <p:sldId id="485" r:id="rId23"/>
    <p:sldId id="482"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odoni MT Poster Compressed" panose="02070706080601050204" pitchFamily="18" charset="0"/>
      <p:regular r:id="rId30"/>
    </p:embeddedFont>
    <p:embeddedFont>
      <p:font typeface="Britannic Bold" panose="020B0903060703020204" pitchFamily="34" charset="0"/>
      <p:regular r:id="rId31"/>
    </p:embeddedFont>
    <p:embeddedFont>
      <p:font typeface="Comic Sans MS" panose="030F0702030302020204" pitchFamily="66" charset="0"/>
      <p:regular r:id="rId32"/>
      <p:bold r:id="rId33"/>
      <p:italic r:id="rId34"/>
      <p:boldItalic r:id="rId35"/>
    </p:embeddedFont>
    <p:embeddedFont>
      <p:font typeface="Constantia" panose="02030602050306030303" pitchFamily="18" charset="0"/>
      <p:regular r:id="rId36"/>
      <p:bold r:id="rId37"/>
      <p:italic r:id="rId38"/>
      <p:boldItalic r:id="rId39"/>
    </p:embeddedFont>
    <p:embeddedFont>
      <p:font typeface="Gill Sans MT Ext Condensed Bold" panose="020B0902020104020203" pitchFamily="34" charset="0"/>
      <p:regular r:id="rId40"/>
    </p:embeddedFont>
    <p:embeddedFont>
      <p:font typeface="Impact" panose="020B0806030902050204" pitchFamily="34" charset="0"/>
      <p:regular r:id="rId4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717"/>
    <a:srgbClr val="70A138"/>
    <a:srgbClr val="9E2831"/>
    <a:srgbClr val="535F6B"/>
    <a:srgbClr val="723C31"/>
    <a:srgbClr val="2F7202"/>
    <a:srgbClr val="419A03"/>
    <a:srgbClr val="556B56"/>
    <a:srgbClr val="0082B0"/>
    <a:srgbClr val="926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3" autoAdjust="0"/>
    <p:restoredTop sz="94665" autoAdjust="0"/>
  </p:normalViewPr>
  <p:slideViewPr>
    <p:cSldViewPr snapToGrid="0">
      <p:cViewPr varScale="1">
        <p:scale>
          <a:sx n="101" d="100"/>
          <a:sy n="101" d="100"/>
        </p:scale>
        <p:origin x="348"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5.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font" Target="fonts/font16.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image" Target="../media/image45.jpeg"/><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image" Target="../media/image45.jpeg"/><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en-US" sz="2000" b="1" dirty="0">
              <a:effectLst>
                <a:outerShdw blurRad="38100" dist="38100" dir="2700000" algn="tl">
                  <a:srgbClr val="000000"/>
                </a:outerShdw>
              </a:effectLst>
            </a:rPr>
            <a:t>Vjera </a:t>
          </a:r>
          <a:r>
            <a:rPr lang="en-US" sz="2000" b="1" dirty="0" err="1">
              <a:effectLst>
                <a:outerShdw blurRad="38100" dist="38100" dir="2700000" algn="tl">
                  <a:srgbClr val="000000"/>
                </a:outerShdw>
              </a:effectLst>
            </a:rPr>
            <a:t>apostola</a:t>
          </a:r>
          <a:endParaRPr lang="es-ES" sz="2000"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en-US" sz="2000" b="1" dirty="0">
              <a:effectLst>
                <a:outerShdw blurRad="38100" dist="38100" dir="2700000" algn="tl">
                  <a:srgbClr val="000000"/>
                </a:outerShdw>
              </a:effectLst>
            </a:rPr>
            <a:t>Petrova </a:t>
          </a:r>
          <a:r>
            <a:rPr lang="en-US" sz="2000" b="1" dirty="0" err="1">
              <a:effectLst>
                <a:outerShdw blurRad="38100" dist="38100" dir="2700000" algn="tl">
                  <a:srgbClr val="000000"/>
                </a:outerShdw>
              </a:effectLst>
            </a:rPr>
            <a:t>vjera</a:t>
          </a:r>
          <a:endParaRPr lang="es-ES" sz="2000" dirty="0">
            <a:effectLst>
              <a:outerShdw blurRad="38100" dist="38100" dir="2700000" algn="tl">
                <a:srgbClr val="000000"/>
              </a:outerShdw>
            </a:effectLst>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en-US" sz="2000" b="1" dirty="0">
              <a:effectLst>
                <a:outerShdw blurRad="38100" dist="38100" dir="2700000" algn="tl">
                  <a:srgbClr val="000000"/>
                </a:outerShdw>
              </a:effectLst>
            </a:rPr>
            <a:t>Očeva </a:t>
          </a:r>
          <a:r>
            <a:rPr lang="en-US" sz="2000" b="1" dirty="0" err="1">
              <a:effectLst>
                <a:outerShdw blurRad="38100" dist="38100" dir="2700000" algn="tl">
                  <a:srgbClr val="000000"/>
                </a:outerShdw>
              </a:effectLst>
            </a:rPr>
            <a:t>vjera</a:t>
          </a:r>
          <a:endParaRPr lang="es-ES" sz="200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en-US" sz="1500" b="1" dirty="0">
              <a:effectLst>
                <a:outerShdw blurRad="38100" dist="38100" dir="2700000" algn="tl">
                  <a:srgbClr val="000000"/>
                </a:outerShdw>
              </a:effectLst>
            </a:rPr>
            <a:t>Vjera </a:t>
          </a:r>
          <a:r>
            <a:rPr lang="en-US" sz="1500" b="1" dirty="0" err="1">
              <a:effectLst>
                <a:outerShdw blurRad="38100" dist="38100" dir="2700000" algn="tl">
                  <a:srgbClr val="000000"/>
                </a:outerShdw>
              </a:effectLst>
            </a:rPr>
            <a:t>kanaan</a:t>
          </a:r>
          <a:r>
            <a:rPr lang="hr-HR" sz="1500" b="1" dirty="0">
              <a:effectLst>
                <a:outerShdw blurRad="38100" dist="38100" dir="2700000" algn="tl">
                  <a:srgbClr val="000000"/>
                </a:outerShdw>
              </a:effectLst>
            </a:rPr>
            <a:t>ejke</a:t>
          </a:r>
          <a:endParaRPr lang="es-ES" sz="1500"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en-US" sz="1600" b="1" dirty="0" err="1">
              <a:effectLst>
                <a:outerShdw blurRad="38100" dist="38100" dir="2700000" algn="tl">
                  <a:srgbClr val="000000"/>
                </a:outerShdw>
              </a:effectLst>
            </a:rPr>
            <a:t>Centurionova</a:t>
          </a:r>
          <a:r>
            <a:rPr lang="en-US" sz="1600" b="1" dirty="0">
              <a:effectLst>
                <a:outerShdw blurRad="38100" dist="38100" dir="2700000" algn="tl">
                  <a:srgbClr val="000000"/>
                </a:outerShdw>
              </a:effectLst>
            </a:rPr>
            <a:t> </a:t>
          </a:r>
          <a:r>
            <a:rPr lang="en-US" sz="1600" b="1" dirty="0" err="1">
              <a:effectLst>
                <a:outerShdw blurRad="38100" dist="38100" dir="2700000" algn="tl">
                  <a:srgbClr val="000000"/>
                </a:outerShdw>
              </a:effectLst>
            </a:rPr>
            <a:t>vjera</a:t>
          </a:r>
          <a:endParaRPr lang="es-ES" sz="1600"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en-US" sz="2000" b="1" dirty="0">
              <a:effectLst>
                <a:outerShdw blurRad="38100" dist="38100" dir="2700000" algn="tl">
                  <a:srgbClr val="000000"/>
                </a:outerShdw>
              </a:effectLst>
            </a:rPr>
            <a:t>Stjepanova </a:t>
          </a:r>
          <a:r>
            <a:rPr lang="en-US" sz="2000" b="1" dirty="0" err="1">
              <a:effectLst>
                <a:outerShdw blurRad="38100" dist="38100" dir="2700000" algn="tl">
                  <a:srgbClr val="000000"/>
                </a:outerShdw>
              </a:effectLst>
            </a:rPr>
            <a:t>vjera</a:t>
          </a:r>
          <a:endParaRPr lang="es-ES" sz="2000"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kern="1200" dirty="0"/>
            <a:t>“</a:t>
          </a:r>
          <a:r>
            <a:rPr lang="hr-HR" sz="2000" b="1" kern="1200" dirty="0"/>
            <a:t>Kak</a:t>
          </a:r>
          <a:r>
            <a:rPr lang="da-DK" sz="2000" b="1" kern="1200" dirty="0"/>
            <a:t>o nema</a:t>
          </a:r>
          <a:r>
            <a:rPr lang="hr-HR" sz="2000" b="1" kern="1200" dirty="0"/>
            <a:t>te</a:t>
          </a:r>
          <a:r>
            <a:rPr lang="da-DK" sz="2000" b="1" kern="1200" dirty="0"/>
            <a:t> vjere?" (Marko 4</a:t>
          </a:r>
          <a:r>
            <a:rPr lang="hr-HR" sz="2000" b="1" kern="1200" dirty="0"/>
            <a:t>,</a:t>
          </a:r>
          <a:r>
            <a:rPr lang="da-DK" sz="2000" b="1" kern="1200" dirty="0"/>
            <a:t>40</a:t>
          </a:r>
          <a:r>
            <a:rPr lang="en" sz="2000" b="1" kern="1200" dirty="0"/>
            <a:t>)</a:t>
          </a:r>
          <a:endParaRPr lang="es-ES" sz="2000" kern="120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a:t>
          </a:r>
          <a:r>
            <a:rPr lang="hr-HR" sz="2000" b="1" dirty="0"/>
            <a:t>Malo-vjerni</a:t>
          </a:r>
          <a:r>
            <a:rPr lang="en-US" sz="2000" b="1" dirty="0"/>
            <a:t>!"</a:t>
          </a:r>
          <a:br>
            <a:rPr lang="es-ES" sz="2000" b="1" dirty="0"/>
          </a:br>
          <a:r>
            <a:rPr lang="en" sz="2000" b="1" dirty="0"/>
            <a:t>(M</a:t>
          </a:r>
          <a:r>
            <a:rPr lang="hr-HR" sz="2000" b="1" dirty="0"/>
            <a:t>atej</a:t>
          </a:r>
          <a:r>
            <a:rPr lang="en" sz="2000" b="1" dirty="0"/>
            <a:t> 14</a:t>
          </a:r>
          <a:r>
            <a:rPr lang="hr-HR" sz="2000" b="1" dirty="0"/>
            <a:t>,</a:t>
          </a:r>
          <a:r>
            <a:rPr lang="en" sz="2000" b="1" dirty="0"/>
            <a:t>31)</a:t>
          </a:r>
          <a:endParaRPr lang="es-ES" sz="200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a:t>
          </a:r>
          <a:r>
            <a:rPr lang="hr-HR" sz="2000" b="1" dirty="0"/>
            <a:t>Pomoz</a:t>
          </a:r>
          <a:r>
            <a:rPr lang="pl-PL" sz="2000" b="1" dirty="0"/>
            <a:t>i   moju         nevjeru" (Marko 9,24)</a:t>
          </a:r>
          <a:endParaRPr lang="es-ES" sz="200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en" sz="2000" b="1" dirty="0"/>
            <a:t>“</a:t>
          </a:r>
          <a:r>
            <a:rPr lang="en-US" sz="2000" b="1" dirty="0"/>
            <a:t>Velika je </a:t>
          </a:r>
          <a:r>
            <a:rPr lang="en-US" sz="2000" b="1" dirty="0" err="1"/>
            <a:t>tvoja</a:t>
          </a:r>
          <a:r>
            <a:rPr lang="en-US" sz="2000" b="1" dirty="0"/>
            <a:t> </a:t>
          </a:r>
          <a:r>
            <a:rPr lang="en-US" sz="2000" b="1" dirty="0" err="1"/>
            <a:t>vjera</a:t>
          </a:r>
          <a:r>
            <a:rPr lang="en-US" sz="2000" b="1" dirty="0"/>
            <a:t>" (Mt</a:t>
          </a:r>
          <a:r>
            <a:rPr lang="hr-HR" sz="2000" b="1" dirty="0"/>
            <a:t>.</a:t>
          </a:r>
          <a:r>
            <a:rPr lang="en-US" sz="2000" b="1" dirty="0"/>
            <a:t> 15</a:t>
          </a:r>
          <a:r>
            <a:rPr lang="hr-HR" sz="2000" b="1" dirty="0"/>
            <a:t>,</a:t>
          </a:r>
          <a:r>
            <a:rPr lang="en-US" sz="2000" b="1" dirty="0"/>
            <a:t>28)</a:t>
          </a:r>
          <a:endParaRPr lang="es-ES" sz="200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kern="1200" dirty="0"/>
            <a:t>“</a:t>
          </a:r>
          <a:r>
            <a:rPr lang="hr-HR" sz="2000" b="1" kern="1200" dirty="0"/>
            <a:t>Tolike vjere</a:t>
          </a:r>
          <a:r>
            <a:rPr lang="en-US" sz="2000" b="1" kern="1200" dirty="0"/>
            <a:t> </a:t>
          </a:r>
          <a:r>
            <a:rPr lang="hr-HR" sz="2000" b="1" kern="1200" dirty="0"/>
            <a:t>ne nađoh ni u</a:t>
          </a:r>
          <a:r>
            <a:rPr lang="en-US" sz="2000" b="1" kern="1200" dirty="0"/>
            <a:t>  </a:t>
          </a:r>
          <a:r>
            <a:rPr lang="en-US" sz="2000" b="1" kern="1200" dirty="0" err="1"/>
            <a:t>Izraelu</a:t>
          </a:r>
          <a:r>
            <a:rPr lang="hr-HR" sz="2000" b="1" kern="1200" dirty="0"/>
            <a:t>.”   </a:t>
          </a:r>
          <a:r>
            <a:rPr lang="en-US" sz="2000" b="1" kern="1200" dirty="0"/>
            <a:t> (Luka </a:t>
          </a:r>
          <a:r>
            <a:rPr lang="hr-HR" sz="2000" b="1" kern="1200" dirty="0"/>
            <a:t>7,</a:t>
          </a:r>
          <a:r>
            <a:rPr lang="en-US" sz="2000" b="1" kern="1200" dirty="0"/>
            <a:t>9)</a:t>
          </a:r>
          <a:endParaRPr lang="es-ES" sz="20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a:t>
          </a:r>
          <a:r>
            <a:rPr lang="hr-HR" sz="2000" b="1" dirty="0"/>
            <a:t>Izabraše čovjeka puna vjere</a:t>
          </a:r>
          <a:r>
            <a:rPr lang="en" sz="2000" b="1" dirty="0"/>
            <a:t>”                   (</a:t>
          </a:r>
          <a:r>
            <a:rPr lang="hr-HR" sz="2000" b="1" dirty="0"/>
            <a:t>Djela</a:t>
          </a:r>
          <a:r>
            <a:rPr lang="en" sz="2000" b="1" dirty="0"/>
            <a:t> 6</a:t>
          </a:r>
          <a:r>
            <a:rPr lang="hr-HR" sz="2000" b="1" dirty="0"/>
            <a:t>,</a:t>
          </a:r>
          <a:r>
            <a:rPr lang="en" sz="2000" b="1" dirty="0"/>
            <a:t>5)</a:t>
          </a:r>
          <a:endParaRPr lang="es-ES" sz="200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sv-SE" sz="2000" b="1" dirty="0"/>
            <a:t>Vježbajte vjeru, koliko god mala bila (M</a:t>
          </a:r>
          <a:r>
            <a:rPr lang="hr-HR" sz="2000" b="1" dirty="0"/>
            <a:t>a</a:t>
          </a:r>
          <a:r>
            <a:rPr lang="sv-SE" sz="2000" b="1" dirty="0"/>
            <a:t>t</a:t>
          </a:r>
          <a:r>
            <a:rPr lang="hr-HR" sz="2000" b="1" dirty="0"/>
            <a:t>ej</a:t>
          </a:r>
          <a:r>
            <a:rPr lang="sv-SE" sz="2000" b="1" dirty="0"/>
            <a:t> 17</a:t>
          </a:r>
          <a:r>
            <a:rPr lang="hr-HR" sz="2000" b="1" dirty="0"/>
            <a:t>,</a:t>
          </a:r>
          <a:r>
            <a:rPr lang="sv-SE" sz="2000" b="1" dirty="0"/>
            <a:t>20)</a:t>
          </a:r>
          <a:r>
            <a:rPr lang="hr-HR" sz="2000" b="1" dirty="0"/>
            <a:t>.</a:t>
          </a:r>
          <a:endParaRPr lang="es-ES" sz="200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en-US" sz="2000" b="1" dirty="0" err="1"/>
            <a:t>Proučavajte</a:t>
          </a:r>
          <a:r>
            <a:rPr lang="en-US" sz="2000" b="1" dirty="0"/>
            <a:t> </a:t>
          </a:r>
          <a:r>
            <a:rPr lang="en-US" sz="2000" b="1" dirty="0" err="1"/>
            <a:t>Bibliju</a:t>
          </a:r>
          <a:r>
            <a:rPr lang="en-US" sz="2000" b="1" dirty="0"/>
            <a:t> (Rim. 10</a:t>
          </a:r>
          <a:r>
            <a:rPr lang="hr-HR" sz="2000" b="1" dirty="0"/>
            <a:t>,</a:t>
          </a:r>
          <a:r>
            <a:rPr lang="en-US" sz="2000" b="1" dirty="0"/>
            <a:t>17</a:t>
          </a:r>
          <a:r>
            <a:rPr lang="en" sz="2000" b="1" dirty="0"/>
            <a:t>)</a:t>
          </a:r>
          <a:r>
            <a:rPr lang="hr-HR" sz="2000" b="1" dirty="0"/>
            <a:t>.</a:t>
          </a:r>
          <a:endParaRPr lang="es-ES" sz="200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it-IT" sz="2000" b="1" dirty="0"/>
            <a:t>Molite Boga da </a:t>
          </a:r>
          <a:r>
            <a:rPr lang="hr-HR" sz="2000" b="1" dirty="0"/>
            <a:t>je</a:t>
          </a:r>
          <a:r>
            <a:rPr lang="it-IT" sz="2000" b="1" dirty="0"/>
            <a:t> poveća (L</a:t>
          </a:r>
          <a:r>
            <a:rPr lang="hr-HR" sz="2000" b="1" dirty="0"/>
            <a:t>uka</a:t>
          </a:r>
          <a:r>
            <a:rPr lang="it-IT" sz="2000" b="1" dirty="0"/>
            <a:t> 17</a:t>
          </a:r>
          <a:r>
            <a:rPr lang="hr-HR" sz="2000" b="1" dirty="0"/>
            <a:t>,</a:t>
          </a:r>
          <a:r>
            <a:rPr lang="it-IT" sz="2000" b="1" dirty="0"/>
            <a:t>5)</a:t>
          </a:r>
          <a:endParaRPr lang="es-ES" sz="200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pl-PL" sz="2000" b="1" dirty="0"/>
            <a:t>Ne podliježi sumnji            (Marko 9,23.24)</a:t>
          </a:r>
          <a:endParaRPr lang="es-ES" sz="200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en-US" sz="2000" b="1" dirty="0"/>
            <a:t>Ne </a:t>
          </a:r>
          <a:r>
            <a:rPr lang="sr-Latn-RS" sz="2000" b="1" dirty="0"/>
            <a:t>temelji </a:t>
          </a:r>
          <a:r>
            <a:rPr lang="en-US" sz="2000" b="1" dirty="0" err="1"/>
            <a:t>svoju</a:t>
          </a:r>
          <a:r>
            <a:rPr lang="en-US" sz="2000" b="1" dirty="0"/>
            <a:t> </a:t>
          </a:r>
          <a:r>
            <a:rPr lang="en-US" sz="2000" b="1" dirty="0" err="1"/>
            <a:t>vjeru</a:t>
          </a:r>
          <a:r>
            <a:rPr lang="en-US" sz="2000" b="1" dirty="0"/>
            <a:t> </a:t>
          </a:r>
          <a:r>
            <a:rPr lang="en-US" sz="2000" b="1" dirty="0" err="1"/>
            <a:t>na</a:t>
          </a:r>
          <a:r>
            <a:rPr lang="en-US" sz="2000" b="1" dirty="0"/>
            <a:t> </a:t>
          </a:r>
          <a:r>
            <a:rPr lang="en-US" sz="2000" b="1" dirty="0" err="1"/>
            <a:t>vjeri</a:t>
          </a:r>
          <a:r>
            <a:rPr lang="en-US" sz="2000" b="1" dirty="0"/>
            <a:t> </a:t>
          </a:r>
          <a:r>
            <a:rPr lang="en-US" sz="2000" b="1" dirty="0" err="1"/>
            <a:t>drugih</a:t>
          </a:r>
          <a:r>
            <a:rPr lang="en-US" sz="2000" b="1" dirty="0"/>
            <a:t> (M</a:t>
          </a:r>
          <a:r>
            <a:rPr lang="hr-HR" sz="2000" b="1" dirty="0"/>
            <a:t>a</a:t>
          </a:r>
          <a:r>
            <a:rPr lang="en-US" sz="2000" b="1" dirty="0"/>
            <a:t>t</a:t>
          </a:r>
          <a:r>
            <a:rPr lang="hr-HR" sz="2000" b="1" dirty="0"/>
            <a:t>ej</a:t>
          </a:r>
          <a:r>
            <a:rPr lang="en-US" sz="2000" b="1" dirty="0"/>
            <a:t> 25</a:t>
          </a:r>
          <a:r>
            <a:rPr lang="hr-HR" sz="2000" b="1" dirty="0"/>
            <a:t>,</a:t>
          </a:r>
          <a:r>
            <a:rPr lang="en-US" sz="2000" b="1" dirty="0"/>
            <a:t>8)</a:t>
          </a:r>
          <a:endParaRPr lang="es-ES" sz="2000"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pt-BR" sz="2000" b="1" dirty="0"/>
            <a:t>Odgovaranje Duhu Svetome</a:t>
          </a:r>
          <a:r>
            <a:rPr lang="hr-HR" sz="2000" b="1" dirty="0"/>
            <a:t>           </a:t>
          </a:r>
          <a:r>
            <a:rPr lang="pt-BR" sz="2000" b="1" dirty="0"/>
            <a:t> (Gal. 5</a:t>
          </a:r>
          <a:r>
            <a:rPr lang="hr-HR" sz="2000" b="1" dirty="0"/>
            <a:t>,</a:t>
          </a:r>
          <a:r>
            <a:rPr lang="pt-BR" sz="2000" b="1" dirty="0"/>
            <a:t>22)</a:t>
          </a:r>
          <a:r>
            <a:rPr lang="hr-HR" sz="2000" b="1" dirty="0"/>
            <a:t>.</a:t>
          </a:r>
          <a:endParaRPr lang="es-ES" sz="20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hr-HR" sz="2000" b="1" dirty="0"/>
            <a:t>Trebam</a:t>
          </a:r>
          <a:r>
            <a:rPr lang="en-US" sz="2000" b="1" dirty="0"/>
            <a:t> </a:t>
          </a:r>
          <a:r>
            <a:rPr lang="en-US" sz="2000" b="1" dirty="0" err="1"/>
            <a:t>redovito</a:t>
          </a:r>
          <a:r>
            <a:rPr lang="en-US" sz="2000" b="1" dirty="0"/>
            <a:t> </a:t>
          </a:r>
          <a:r>
            <a:rPr lang="en-US" sz="2000" b="1" dirty="0" err="1"/>
            <a:t>prakticira</a:t>
          </a:r>
          <a:r>
            <a:rPr lang="hr-HR" sz="2000" b="1" dirty="0"/>
            <a:t>ti</a:t>
          </a:r>
          <a:r>
            <a:rPr lang="en-US" sz="2000" b="1" dirty="0"/>
            <a:t> </a:t>
          </a:r>
          <a:r>
            <a:rPr lang="en-US" sz="2000" b="1" dirty="0" err="1"/>
            <a:t>svoju</a:t>
          </a:r>
          <a:r>
            <a:rPr lang="en-US" sz="2000" b="1" dirty="0"/>
            <a:t> </a:t>
          </a:r>
          <a:r>
            <a:rPr lang="en-US" sz="2000" b="1" dirty="0" err="1"/>
            <a:t>vjeru</a:t>
          </a:r>
          <a:r>
            <a:rPr lang="en-US" sz="2000" b="1" dirty="0"/>
            <a:t> (2</a:t>
          </a:r>
          <a:r>
            <a:rPr lang="hr-HR" sz="2000" b="1" dirty="0"/>
            <a:t>.</a:t>
          </a:r>
          <a:r>
            <a:rPr lang="en-US" sz="2000" b="1" dirty="0"/>
            <a:t> Kor. 5</a:t>
          </a:r>
          <a:r>
            <a:rPr lang="hr-HR" sz="2000" b="1" dirty="0"/>
            <a:t>,</a:t>
          </a:r>
          <a:r>
            <a:rPr lang="en-US" sz="2000" b="1" dirty="0"/>
            <a:t>7)</a:t>
          </a:r>
          <a:r>
            <a:rPr lang="hr-HR" sz="2000" b="1" dirty="0"/>
            <a:t>.</a:t>
          </a:r>
          <a:endParaRPr lang="es-ES" sz="2000"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16116">
        <dgm:presLayoutVars>
          <dgm:bulletEnabled val="1"/>
        </dgm:presLayoutVars>
      </dgm:prSet>
      <dgm:spPr/>
    </dgm:pt>
    <dgm:pt modelId="{75CB85F2-1236-43DE-B43D-C3EAE0C6F401}" type="pres">
      <dgm:prSet presAssocID="{3CB948D9-D428-4EBC-A580-FE89949DA970}" presName="rect2" presStyleLbl="fgImgPlace1" presStyleIdx="6" presStyleCnt="7" custLinFactNeighborX="77705"/>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en-US" sz="2000" b="1" dirty="0" err="1">
              <a:solidFill>
                <a:schemeClr val="tx1"/>
              </a:solidFill>
            </a:rPr>
            <a:t>Budite</a:t>
          </a:r>
          <a:r>
            <a:rPr lang="en-US" sz="2000" b="1" dirty="0">
              <a:solidFill>
                <a:schemeClr val="tx1"/>
              </a:solidFill>
            </a:rPr>
            <a:t> </a:t>
          </a:r>
          <a:r>
            <a:rPr lang="en-US" sz="2000" b="1" dirty="0" err="1">
              <a:solidFill>
                <a:schemeClr val="tx1"/>
              </a:solidFill>
            </a:rPr>
            <a:t>poslušni</a:t>
          </a:r>
          <a:r>
            <a:rPr lang="en-US" sz="2000" b="1" dirty="0">
              <a:solidFill>
                <a:schemeClr val="tx1"/>
              </a:solidFill>
            </a:rPr>
            <a:t> </a:t>
          </a:r>
          <a:r>
            <a:rPr lang="en-US" sz="2000" b="1" dirty="0" err="1">
              <a:solidFill>
                <a:schemeClr val="tx1"/>
              </a:solidFill>
            </a:rPr>
            <a:t>Isusu</a:t>
          </a:r>
          <a:r>
            <a:rPr lang="en-US" sz="2000" b="1" dirty="0">
              <a:solidFill>
                <a:schemeClr val="tx1"/>
              </a:solidFill>
            </a:rPr>
            <a:t> </a:t>
          </a:r>
          <a:r>
            <a:rPr lang="en-US" sz="2000" b="1" dirty="0" err="1">
              <a:solidFill>
                <a:schemeClr val="tx1"/>
              </a:solidFill>
            </a:rPr>
            <a:t>i</a:t>
          </a:r>
          <a:r>
            <a:rPr lang="en-US" sz="2000" b="1" dirty="0">
              <a:solidFill>
                <a:schemeClr val="tx1"/>
              </a:solidFill>
            </a:rPr>
            <a:t> </a:t>
          </a:r>
          <a:r>
            <a:rPr lang="en-US" sz="2000" b="1" dirty="0" err="1">
              <a:solidFill>
                <a:schemeClr val="tx1"/>
              </a:solidFill>
            </a:rPr>
            <a:t>Njegovoj</a:t>
          </a:r>
          <a:r>
            <a:rPr lang="en-US" sz="2000" b="1" dirty="0">
              <a:solidFill>
                <a:schemeClr val="tx1"/>
              </a:solidFill>
            </a:rPr>
            <a:t> Riječi</a:t>
          </a:r>
          <a:r>
            <a:rPr lang="hr-HR" sz="2000" b="1" dirty="0">
              <a:solidFill>
                <a:schemeClr val="tx1"/>
              </a:solidFill>
            </a:rPr>
            <a:t>!</a:t>
          </a:r>
          <a:endParaRPr lang="es-ES" sz="2000" dirty="0">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en-US" sz="2000" b="1" dirty="0" err="1">
              <a:solidFill>
                <a:schemeClr val="tx1"/>
              </a:solidFill>
            </a:rPr>
            <a:t>Imati</a:t>
          </a:r>
          <a:r>
            <a:rPr lang="en-US" sz="2000" b="1" dirty="0">
              <a:solidFill>
                <a:schemeClr val="tx1"/>
              </a:solidFill>
            </a:rPr>
            <a:t> </a:t>
          </a:r>
          <a:r>
            <a:rPr lang="en-US" sz="2000" b="1" dirty="0" err="1">
              <a:solidFill>
                <a:schemeClr val="tx1"/>
              </a:solidFill>
            </a:rPr>
            <a:t>svakodnevno</a:t>
          </a:r>
          <a:r>
            <a:rPr lang="en-US" sz="2000" b="1" dirty="0">
              <a:solidFill>
                <a:schemeClr val="tx1"/>
              </a:solidFill>
            </a:rPr>
            <a:t> </a:t>
          </a:r>
          <a:r>
            <a:rPr lang="en-US" sz="2000" b="1" dirty="0" err="1">
              <a:solidFill>
                <a:schemeClr val="tx1"/>
              </a:solidFill>
            </a:rPr>
            <a:t>iskustvo</a:t>
          </a:r>
          <a:r>
            <a:rPr lang="en-US" sz="2000" b="1" dirty="0">
              <a:solidFill>
                <a:schemeClr val="tx1"/>
              </a:solidFill>
            </a:rPr>
            <a:t> s </a:t>
          </a:r>
          <a:r>
            <a:rPr lang="en-US" sz="2000" b="1" dirty="0" err="1">
              <a:solidFill>
                <a:schemeClr val="tx1"/>
              </a:solidFill>
            </a:rPr>
            <a:t>Isusom</a:t>
          </a:r>
          <a:r>
            <a:rPr lang="hr-HR" sz="2000" b="1" dirty="0">
              <a:solidFill>
                <a:schemeClr val="tx1"/>
              </a:solidFill>
            </a:rPr>
            <a:t>.</a:t>
          </a:r>
          <a:endParaRPr lang="es-ES" sz="2000" dirty="0">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en-US" sz="2000" b="1" dirty="0" err="1">
              <a:solidFill>
                <a:schemeClr val="tx1"/>
              </a:solidFill>
            </a:rPr>
            <a:t>Stavlja</a:t>
          </a:r>
          <a:r>
            <a:rPr lang="hr-HR" sz="2000" b="1" dirty="0">
              <a:solidFill>
                <a:schemeClr val="tx1"/>
              </a:solidFill>
            </a:rPr>
            <a:t>t</a:t>
          </a:r>
          <a:r>
            <a:rPr lang="en-US" sz="2000" b="1" dirty="0" err="1">
              <a:solidFill>
                <a:schemeClr val="tx1"/>
              </a:solidFill>
            </a:rPr>
            <a:t>i</a:t>
          </a:r>
          <a:r>
            <a:rPr lang="en-US" sz="2000" b="1" dirty="0">
              <a:solidFill>
                <a:schemeClr val="tx1"/>
              </a:solidFill>
            </a:rPr>
            <a:t> </a:t>
          </a:r>
          <a:r>
            <a:rPr lang="en-US" sz="2000" b="1" dirty="0" err="1">
              <a:solidFill>
                <a:schemeClr val="tx1"/>
              </a:solidFill>
            </a:rPr>
            <a:t>Isusa</a:t>
          </a:r>
          <a:r>
            <a:rPr lang="en-US" sz="2000" b="1" dirty="0">
              <a:solidFill>
                <a:schemeClr val="tx1"/>
              </a:solidFill>
            </a:rPr>
            <a:t> u </a:t>
          </a:r>
          <a:r>
            <a:rPr lang="en-US" sz="2000" b="1" dirty="0" err="1">
              <a:solidFill>
                <a:schemeClr val="tx1"/>
              </a:solidFill>
            </a:rPr>
            <a:t>središte</a:t>
          </a:r>
          <a:r>
            <a:rPr lang="en-US" sz="2000" b="1" dirty="0">
              <a:solidFill>
                <a:schemeClr val="tx1"/>
              </a:solidFill>
            </a:rPr>
            <a:t> </a:t>
          </a:r>
          <a:r>
            <a:rPr lang="en-US" sz="2000" b="1" dirty="0" err="1">
              <a:solidFill>
                <a:schemeClr val="tx1"/>
              </a:solidFill>
            </a:rPr>
            <a:t>naših</a:t>
          </a:r>
          <a:r>
            <a:rPr lang="en-US" sz="2000" b="1" dirty="0">
              <a:solidFill>
                <a:schemeClr val="tx1"/>
              </a:solidFill>
            </a:rPr>
            <a:t> </a:t>
          </a:r>
          <a:r>
            <a:rPr lang="en-US" sz="2000" b="1" dirty="0" err="1">
              <a:solidFill>
                <a:schemeClr val="tx1"/>
              </a:solidFill>
            </a:rPr>
            <a:t>života</a:t>
          </a:r>
          <a:r>
            <a:rPr lang="hr-HR" sz="2000" b="1" dirty="0">
              <a:solidFill>
                <a:schemeClr val="tx1"/>
              </a:solidFill>
            </a:rPr>
            <a:t>.</a:t>
          </a:r>
          <a:endParaRPr lang="es-ES" sz="2000" dirty="0">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en-US" sz="2000" b="1" dirty="0">
              <a:solidFill>
                <a:schemeClr val="tx1"/>
              </a:solidFill>
            </a:rPr>
            <a:t>Živjeti u </a:t>
          </a:r>
          <a:r>
            <a:rPr lang="en-US" sz="2000" b="1" dirty="0" err="1">
              <a:solidFill>
                <a:schemeClr val="tx1"/>
              </a:solidFill>
            </a:rPr>
            <a:t>skladu</a:t>
          </a:r>
          <a:r>
            <a:rPr lang="en-US" sz="2000" b="1" dirty="0">
              <a:solidFill>
                <a:schemeClr val="tx1"/>
              </a:solidFill>
            </a:rPr>
            <a:t> s </a:t>
          </a:r>
          <a:r>
            <a:rPr lang="en-US" sz="2000" b="1" dirty="0" err="1">
              <a:solidFill>
                <a:schemeClr val="tx1"/>
              </a:solidFill>
            </a:rPr>
            <a:t>našom</a:t>
          </a:r>
          <a:r>
            <a:rPr lang="en-US" sz="2000" b="1" dirty="0">
              <a:solidFill>
                <a:schemeClr val="tx1"/>
              </a:solidFill>
            </a:rPr>
            <a:t> </a:t>
          </a:r>
          <a:r>
            <a:rPr lang="en-US" sz="2000" b="1" dirty="0" err="1">
              <a:solidFill>
                <a:schemeClr val="tx1"/>
              </a:solidFill>
            </a:rPr>
            <a:t>vjerom</a:t>
          </a:r>
          <a:r>
            <a:rPr lang="hr-HR" sz="2000" b="1" dirty="0">
              <a:solidFill>
                <a:schemeClr val="tx1"/>
              </a:solidFill>
            </a:rPr>
            <a:t>.</a:t>
          </a:r>
          <a:endParaRPr lang="es-ES" sz="2000" dirty="0">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sr-Latn-RS" sz="2000" b="1" dirty="0">
              <a:solidFill>
                <a:schemeClr val="tx1"/>
              </a:solidFill>
            </a:rPr>
            <a:t>Temeljiti </a:t>
          </a:r>
          <a:r>
            <a:rPr lang="pt-BR" sz="2000" b="1" dirty="0">
              <a:solidFill>
                <a:schemeClr val="tx1"/>
              </a:solidFill>
            </a:rPr>
            <a:t>svoju vjeru na Isusu</a:t>
          </a:r>
          <a:r>
            <a:rPr lang="hr-HR" sz="2000" b="1" dirty="0">
              <a:solidFill>
                <a:schemeClr val="tx1"/>
              </a:solidFill>
            </a:rPr>
            <a:t>.</a:t>
          </a:r>
          <a:endParaRPr lang="es-ES" sz="2000" dirty="0">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en-US" sz="2000" b="1" dirty="0" err="1">
              <a:solidFill>
                <a:schemeClr val="tx1"/>
              </a:solidFill>
            </a:rPr>
            <a:t>Odražava</a:t>
          </a:r>
          <a:r>
            <a:rPr lang="sr-Latn-RS" sz="2000" b="1" dirty="0">
              <a:solidFill>
                <a:schemeClr val="tx1"/>
              </a:solidFill>
            </a:rPr>
            <a:t>t</a:t>
          </a:r>
          <a:r>
            <a:rPr lang="en-US" sz="2000" b="1" dirty="0" err="1">
              <a:solidFill>
                <a:schemeClr val="tx1"/>
              </a:solidFill>
            </a:rPr>
            <a:t>i</a:t>
          </a:r>
          <a:r>
            <a:rPr lang="en-US" sz="2000" b="1" dirty="0">
              <a:solidFill>
                <a:schemeClr val="tx1"/>
              </a:solidFill>
            </a:rPr>
            <a:t> </a:t>
          </a:r>
          <a:r>
            <a:rPr lang="en-US" sz="2000" b="1" dirty="0" err="1">
              <a:solidFill>
                <a:schemeClr val="tx1"/>
              </a:solidFill>
            </a:rPr>
            <a:t>Isusa</a:t>
          </a:r>
          <a:r>
            <a:rPr lang="en-US" sz="2000" b="1" dirty="0">
              <a:solidFill>
                <a:schemeClr val="tx1"/>
              </a:solidFill>
            </a:rPr>
            <a:t> u </a:t>
          </a:r>
          <a:r>
            <a:rPr lang="en-US" sz="2000" b="1" dirty="0" err="1">
              <a:solidFill>
                <a:schemeClr val="tx1"/>
              </a:solidFill>
            </a:rPr>
            <a:t>našim</a:t>
          </a:r>
          <a:r>
            <a:rPr lang="en-US" sz="2000" b="1" dirty="0">
              <a:solidFill>
                <a:schemeClr val="tx1"/>
              </a:solidFill>
            </a:rPr>
            <a:t> </a:t>
          </a:r>
          <a:r>
            <a:rPr lang="en-US" sz="2000" b="1" dirty="0" err="1">
              <a:solidFill>
                <a:schemeClr val="tx1"/>
              </a:solidFill>
            </a:rPr>
            <a:t>životima</a:t>
          </a:r>
          <a:r>
            <a:rPr lang="hr-HR" sz="2000" b="1" dirty="0">
              <a:solidFill>
                <a:schemeClr val="tx1"/>
              </a:solidFill>
            </a:rPr>
            <a:t>.</a:t>
          </a:r>
          <a:endParaRPr lang="es-ES" sz="2000" dirty="0">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en-US" sz="2000" b="1" dirty="0" err="1">
              <a:solidFill>
                <a:schemeClr val="tx1"/>
              </a:solidFill>
            </a:rPr>
            <a:t>Prihvati</a:t>
          </a:r>
          <a:r>
            <a:rPr lang="sr-Latn-RS" sz="2000" b="1" dirty="0">
              <a:solidFill>
                <a:schemeClr val="tx1"/>
              </a:solidFill>
            </a:rPr>
            <a:t>ti</a:t>
          </a:r>
          <a:r>
            <a:rPr lang="en-US" sz="2000" b="1" dirty="0">
              <a:solidFill>
                <a:schemeClr val="tx1"/>
              </a:solidFill>
            </a:rPr>
            <a:t> </a:t>
          </a:r>
          <a:r>
            <a:rPr lang="en-US" sz="2000" b="1" dirty="0" err="1">
              <a:solidFill>
                <a:schemeClr val="tx1"/>
              </a:solidFill>
            </a:rPr>
            <a:t>dar</a:t>
          </a:r>
          <a:r>
            <a:rPr lang="en-US" sz="2000" b="1" dirty="0">
              <a:solidFill>
                <a:schemeClr val="tx1"/>
              </a:solidFill>
            </a:rPr>
            <a:t> </a:t>
          </a:r>
          <a:r>
            <a:rPr lang="en-US" sz="2000" b="1" dirty="0" err="1">
              <a:solidFill>
                <a:schemeClr val="tx1"/>
              </a:solidFill>
            </a:rPr>
            <a:t>Njegove</a:t>
          </a:r>
          <a:r>
            <a:rPr lang="en-US" sz="2000" b="1" dirty="0">
              <a:solidFill>
                <a:schemeClr val="tx1"/>
              </a:solidFill>
            </a:rPr>
            <a:t> </a:t>
          </a:r>
          <a:r>
            <a:rPr lang="en-US" sz="2000" b="1" dirty="0" err="1">
              <a:solidFill>
                <a:schemeClr val="tx1"/>
              </a:solidFill>
            </a:rPr>
            <a:t>milosti</a:t>
          </a:r>
          <a:r>
            <a:rPr lang="hr-HR" sz="2000" b="1" dirty="0">
              <a:solidFill>
                <a:schemeClr val="tx1"/>
              </a:solidFill>
            </a:rPr>
            <a:t>.</a:t>
          </a:r>
          <a:endParaRPr lang="es-ES" sz="2000" dirty="0">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0969" y="1966814"/>
          <a:ext cx="1410429"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a:t>
          </a:r>
          <a:r>
            <a:rPr lang="hr-HR" sz="2000" b="1" kern="1200" dirty="0"/>
            <a:t>Kak</a:t>
          </a:r>
          <a:r>
            <a:rPr lang="da-DK" sz="2000" b="1" kern="1200" dirty="0"/>
            <a:t>o nema</a:t>
          </a:r>
          <a:r>
            <a:rPr lang="hr-HR" sz="2000" b="1" kern="1200" dirty="0"/>
            <a:t>te</a:t>
          </a:r>
          <a:r>
            <a:rPr lang="da-DK" sz="2000" b="1" kern="1200" dirty="0"/>
            <a:t> vjere?" (Marko 4</a:t>
          </a:r>
          <a:r>
            <a:rPr lang="hr-HR" sz="2000" b="1" kern="1200" dirty="0"/>
            <a:t>,</a:t>
          </a:r>
          <a:r>
            <a:rPr lang="da-DK" sz="2000" b="1" kern="1200" dirty="0"/>
            <a:t>40</a:t>
          </a:r>
          <a:r>
            <a:rPr lang="en" sz="2000" b="1" kern="1200" dirty="0"/>
            <a:t>)</a:t>
          </a:r>
          <a:endParaRPr lang="es-ES" sz="2000" kern="1200" dirty="0"/>
        </a:p>
      </dsp:txBody>
      <dsp:txXfrm>
        <a:off x="100969" y="1966814"/>
        <a:ext cx="1410429"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Vjera </a:t>
          </a:r>
          <a:r>
            <a:rPr lang="en-US" sz="2000" b="1" kern="1200" dirty="0" err="1">
              <a:effectLst>
                <a:outerShdw blurRad="38100" dist="38100" dir="2700000" algn="tl">
                  <a:srgbClr val="000000"/>
                </a:outerShdw>
              </a:effectLst>
            </a:rPr>
            <a:t>apostola</a:t>
          </a:r>
          <a:endParaRPr lang="es-ES" sz="2000" kern="1200" dirty="0">
            <a:effectLst>
              <a:outerShdw blurRad="38100" dist="38100" dir="2700000" algn="tl">
                <a:srgbClr val="000000"/>
              </a:outerShdw>
            </a:effectLst>
          </a:endParaRP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a:t>
          </a:r>
          <a:r>
            <a:rPr lang="hr-HR" sz="2000" b="1" kern="1200" dirty="0"/>
            <a:t>Malo-vjerni</a:t>
          </a:r>
          <a:r>
            <a:rPr lang="en-US" sz="2000" b="1" kern="1200" dirty="0"/>
            <a:t>!"</a:t>
          </a:r>
          <a:br>
            <a:rPr lang="es-ES" sz="2000" b="1" kern="1200" dirty="0"/>
          </a:br>
          <a:r>
            <a:rPr lang="en" sz="2000" b="1" kern="1200" dirty="0"/>
            <a:t>(M</a:t>
          </a:r>
          <a:r>
            <a:rPr lang="hr-HR" sz="2000" b="1" kern="1200" dirty="0"/>
            <a:t>atej</a:t>
          </a:r>
          <a:r>
            <a:rPr lang="en" sz="2000" b="1" kern="1200" dirty="0"/>
            <a:t> 14</a:t>
          </a:r>
          <a:r>
            <a:rPr lang="hr-HR" sz="2000" b="1" kern="1200" dirty="0"/>
            <a:t>,</a:t>
          </a:r>
          <a:r>
            <a:rPr lang="en" sz="2000" b="1" kern="1200" dirty="0"/>
            <a:t>31)</a:t>
          </a:r>
          <a:endParaRPr lang="es-ES" sz="2000" kern="1200" dirty="0"/>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Petrova </a:t>
          </a:r>
          <a:r>
            <a:rPr lang="en-US" sz="2000" b="1" kern="1200" dirty="0" err="1">
              <a:effectLst>
                <a:outerShdw blurRad="38100" dist="38100" dir="2700000" algn="tl">
                  <a:srgbClr val="000000"/>
                </a:outerShdw>
              </a:effectLst>
            </a:rPr>
            <a:t>vjera</a:t>
          </a:r>
          <a:endParaRPr lang="es-ES" sz="2000" kern="1200" dirty="0">
            <a:effectLst>
              <a:outerShdw blurRad="38100" dist="38100" dir="2700000" algn="tl">
                <a:srgbClr val="000000"/>
              </a:outerShdw>
            </a:effectLst>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a:t>
          </a:r>
          <a:r>
            <a:rPr lang="hr-HR" sz="2000" b="1" kern="1200" dirty="0"/>
            <a:t>Pomoz</a:t>
          </a:r>
          <a:r>
            <a:rPr lang="pl-PL" sz="2000" b="1" kern="1200" dirty="0"/>
            <a:t>i   moju         nevjeru" (Marko 9,24)</a:t>
          </a:r>
          <a:endParaRPr lang="es-ES" sz="2000" kern="1200" dirty="0"/>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Očeva </a:t>
          </a:r>
          <a:r>
            <a:rPr lang="en-US" sz="2000" b="1" kern="1200" dirty="0" err="1">
              <a:effectLst>
                <a:outerShdw blurRad="38100" dist="38100" dir="2700000" algn="tl">
                  <a:srgbClr val="000000"/>
                </a:outerShdw>
              </a:effectLst>
            </a:rPr>
            <a:t>vjera</a:t>
          </a:r>
          <a:endParaRPr lang="es-ES" sz="2000" kern="1200" dirty="0">
            <a:effectLst>
              <a:outerShdw blurRad="38100" dist="38100" dir="2700000" algn="tl">
                <a:srgbClr val="000000"/>
              </a:outerShdw>
            </a:effectLst>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a:t>
          </a:r>
          <a:r>
            <a:rPr lang="en-US" sz="2000" b="1" kern="1200" dirty="0"/>
            <a:t>Velika je </a:t>
          </a:r>
          <a:r>
            <a:rPr lang="en-US" sz="2000" b="1" kern="1200" dirty="0" err="1"/>
            <a:t>tvoja</a:t>
          </a:r>
          <a:r>
            <a:rPr lang="en-US" sz="2000" b="1" kern="1200" dirty="0"/>
            <a:t> </a:t>
          </a:r>
          <a:r>
            <a:rPr lang="en-US" sz="2000" b="1" kern="1200" dirty="0" err="1"/>
            <a:t>vjera</a:t>
          </a:r>
          <a:r>
            <a:rPr lang="en-US" sz="2000" b="1" kern="1200" dirty="0"/>
            <a:t>" (Mt</a:t>
          </a:r>
          <a:r>
            <a:rPr lang="hr-HR" sz="2000" b="1" kern="1200" dirty="0"/>
            <a:t>.</a:t>
          </a:r>
          <a:r>
            <a:rPr lang="en-US" sz="2000" b="1" kern="1200" dirty="0"/>
            <a:t> 15</a:t>
          </a:r>
          <a:r>
            <a:rPr lang="hr-HR" sz="2000" b="1" kern="1200" dirty="0"/>
            <a:t>,</a:t>
          </a:r>
          <a:r>
            <a:rPr lang="en-US" sz="2000" b="1" kern="1200" dirty="0"/>
            <a:t>28)</a:t>
          </a:r>
          <a:endParaRPr lang="es-ES" sz="2000" kern="1200" dirty="0"/>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outerShdw blurRad="38100" dist="38100" dir="2700000" algn="tl">
                  <a:srgbClr val="000000"/>
                </a:outerShdw>
              </a:effectLst>
            </a:rPr>
            <a:t>Vjera </a:t>
          </a:r>
          <a:r>
            <a:rPr lang="en-US" sz="1500" b="1" kern="1200" dirty="0" err="1">
              <a:effectLst>
                <a:outerShdw blurRad="38100" dist="38100" dir="2700000" algn="tl">
                  <a:srgbClr val="000000"/>
                </a:outerShdw>
              </a:effectLst>
            </a:rPr>
            <a:t>kanaan</a:t>
          </a:r>
          <a:r>
            <a:rPr lang="hr-HR" sz="1500" b="1" kern="1200" dirty="0">
              <a:effectLst>
                <a:outerShdw blurRad="38100" dist="38100" dir="2700000" algn="tl">
                  <a:srgbClr val="000000"/>
                </a:outerShdw>
              </a:effectLst>
            </a:rPr>
            <a:t>ejke</a:t>
          </a:r>
          <a:endParaRPr lang="es-ES" sz="1500" kern="1200" dirty="0">
            <a:effectLst>
              <a:outerShdw blurRad="38100" dist="38100" dir="2700000" algn="tl">
                <a:srgbClr val="000000"/>
              </a:outerShdw>
            </a:effectLst>
          </a:endParaRP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a:t>
          </a:r>
          <a:r>
            <a:rPr lang="hr-HR" sz="2000" b="1" kern="1200" dirty="0"/>
            <a:t>Tolike vjere</a:t>
          </a:r>
          <a:r>
            <a:rPr lang="en-US" sz="2000" b="1" kern="1200" dirty="0"/>
            <a:t> </a:t>
          </a:r>
          <a:r>
            <a:rPr lang="hr-HR" sz="2000" b="1" kern="1200" dirty="0"/>
            <a:t>ne nađoh ni u</a:t>
          </a:r>
          <a:r>
            <a:rPr lang="en-US" sz="2000" b="1" kern="1200" dirty="0"/>
            <a:t>  </a:t>
          </a:r>
          <a:r>
            <a:rPr lang="en-US" sz="2000" b="1" kern="1200" dirty="0" err="1"/>
            <a:t>Izraelu</a:t>
          </a:r>
          <a:r>
            <a:rPr lang="hr-HR" sz="2000" b="1" kern="1200" dirty="0"/>
            <a:t>.”   </a:t>
          </a:r>
          <a:r>
            <a:rPr lang="en-US" sz="2000" b="1" kern="1200" dirty="0"/>
            <a:t> (Luka </a:t>
          </a:r>
          <a:r>
            <a:rPr lang="hr-HR" sz="2000" b="1" kern="1200" dirty="0"/>
            <a:t>7,</a:t>
          </a:r>
          <a:r>
            <a:rPr lang="en-US" sz="2000" b="1" kern="1200" dirty="0"/>
            <a:t>9)</a:t>
          </a:r>
          <a:endParaRPr lang="es-ES" sz="2000" kern="1200" dirty="0"/>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err="1">
              <a:effectLst>
                <a:outerShdw blurRad="38100" dist="38100" dir="2700000" algn="tl">
                  <a:srgbClr val="000000"/>
                </a:outerShdw>
              </a:effectLst>
            </a:rPr>
            <a:t>Centurionova</a:t>
          </a:r>
          <a:r>
            <a:rPr lang="en-US" sz="1600" b="1" kern="1200" dirty="0">
              <a:effectLst>
                <a:outerShdw blurRad="38100" dist="38100" dir="2700000" algn="tl">
                  <a:srgbClr val="000000"/>
                </a:outerShdw>
              </a:effectLst>
            </a:rPr>
            <a:t> </a:t>
          </a:r>
          <a:r>
            <a:rPr lang="en-US" sz="1600" b="1" kern="1200" dirty="0" err="1">
              <a:effectLst>
                <a:outerShdw blurRad="38100" dist="38100" dir="2700000" algn="tl">
                  <a:srgbClr val="000000"/>
                </a:outerShdw>
              </a:effectLst>
            </a:rPr>
            <a:t>vjera</a:t>
          </a:r>
          <a:endParaRPr lang="es-ES" sz="1600" kern="1200" dirty="0">
            <a:effectLst>
              <a:outerShdw blurRad="38100" dist="38100" dir="2700000" algn="tl">
                <a:srgbClr val="000000"/>
              </a:outerShdw>
            </a:effectLst>
          </a:endParaRP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79416" y="19668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a:t>
          </a:r>
          <a:r>
            <a:rPr lang="hr-HR" sz="2000" b="1" kern="1200" dirty="0"/>
            <a:t>Izabraše čovjeka puna vjere</a:t>
          </a:r>
          <a:r>
            <a:rPr lang="en" sz="2000" b="1" kern="1200" dirty="0"/>
            <a:t>”                   (</a:t>
          </a:r>
          <a:r>
            <a:rPr lang="hr-HR" sz="2000" b="1" kern="1200" dirty="0"/>
            <a:t>Djela</a:t>
          </a:r>
          <a:r>
            <a:rPr lang="en" sz="2000" b="1" kern="1200" dirty="0"/>
            <a:t> 6</a:t>
          </a:r>
          <a:r>
            <a:rPr lang="hr-HR" sz="2000" b="1" kern="1200" dirty="0"/>
            <a:t>,</a:t>
          </a:r>
          <a:r>
            <a:rPr lang="en" sz="2000" b="1" kern="1200" dirty="0"/>
            <a:t>5)</a:t>
          </a:r>
          <a:endParaRPr lang="es-ES" sz="2000" kern="1200" dirty="0"/>
        </a:p>
      </dsp:txBody>
      <dsp:txXfrm>
        <a:off x="10479416" y="19668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Stjepanova </a:t>
          </a:r>
          <a:r>
            <a:rPr lang="en-US" sz="2000" b="1" kern="1200" dirty="0" err="1">
              <a:effectLst>
                <a:outerShdw blurRad="38100" dist="38100" dir="2700000" algn="tl">
                  <a:srgbClr val="000000"/>
                </a:outerShdw>
              </a:effectLst>
            </a:rPr>
            <a:t>vjera</a:t>
          </a:r>
          <a:endParaRPr lang="es-ES" sz="2000" kern="1200" dirty="0">
            <a:effectLst>
              <a:outerShdw blurRad="38100" dist="38100" dir="2700000" algn="tl">
                <a:srgbClr val="000000"/>
              </a:outerShdw>
            </a:effectLst>
          </a:endParaRP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sv-SE" sz="2000" b="1" kern="1200" dirty="0"/>
            <a:t>Vježbajte vjeru, koliko god mala bila (M</a:t>
          </a:r>
          <a:r>
            <a:rPr lang="hr-HR" sz="2000" b="1" kern="1200" dirty="0"/>
            <a:t>a</a:t>
          </a:r>
          <a:r>
            <a:rPr lang="sv-SE" sz="2000" b="1" kern="1200" dirty="0"/>
            <a:t>t</a:t>
          </a:r>
          <a:r>
            <a:rPr lang="hr-HR" sz="2000" b="1" kern="1200" dirty="0"/>
            <a:t>ej</a:t>
          </a:r>
          <a:r>
            <a:rPr lang="sv-SE" sz="2000" b="1" kern="1200" dirty="0"/>
            <a:t> 17</a:t>
          </a:r>
          <a:r>
            <a:rPr lang="hr-HR" sz="2000" b="1" kern="1200" dirty="0"/>
            <a:t>,</a:t>
          </a:r>
          <a:r>
            <a:rPr lang="sv-SE" sz="2000" b="1" kern="1200" dirty="0"/>
            <a:t>20)</a:t>
          </a:r>
          <a:r>
            <a:rPr lang="hr-HR" sz="2000" b="1" kern="1200" dirty="0"/>
            <a:t>.</a:t>
          </a:r>
          <a:endParaRPr lang="es-ES" sz="2000" kern="120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t>Proučavajte</a:t>
          </a:r>
          <a:r>
            <a:rPr lang="en-US" sz="2000" b="1" kern="1200" dirty="0"/>
            <a:t> </a:t>
          </a:r>
          <a:r>
            <a:rPr lang="en-US" sz="2000" b="1" kern="1200" dirty="0" err="1"/>
            <a:t>Bibliju</a:t>
          </a:r>
          <a:r>
            <a:rPr lang="en-US" sz="2000" b="1" kern="1200" dirty="0"/>
            <a:t> (Rim. 10</a:t>
          </a:r>
          <a:r>
            <a:rPr lang="hr-HR" sz="2000" b="1" kern="1200" dirty="0"/>
            <a:t>,</a:t>
          </a:r>
          <a:r>
            <a:rPr lang="en-US" sz="2000" b="1" kern="1200" dirty="0"/>
            <a:t>17</a:t>
          </a:r>
          <a:r>
            <a:rPr lang="en" sz="2000" b="1" kern="1200" dirty="0"/>
            <a:t>)</a:t>
          </a:r>
          <a:r>
            <a:rPr lang="hr-HR" sz="2000" b="1" kern="1200" dirty="0"/>
            <a:t>.</a:t>
          </a:r>
          <a:endParaRPr lang="es-ES" sz="2000" kern="120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dirty="0"/>
            <a:t>Molite Boga da </a:t>
          </a:r>
          <a:r>
            <a:rPr lang="hr-HR" sz="2000" b="1" kern="1200" dirty="0"/>
            <a:t>je</a:t>
          </a:r>
          <a:r>
            <a:rPr lang="it-IT" sz="2000" b="1" kern="1200" dirty="0"/>
            <a:t> poveća (L</a:t>
          </a:r>
          <a:r>
            <a:rPr lang="hr-HR" sz="2000" b="1" kern="1200" dirty="0"/>
            <a:t>uka</a:t>
          </a:r>
          <a:r>
            <a:rPr lang="it-IT" sz="2000" b="1" kern="1200" dirty="0"/>
            <a:t> 17</a:t>
          </a:r>
          <a:r>
            <a:rPr lang="hr-HR" sz="2000" b="1" kern="1200" dirty="0"/>
            <a:t>,</a:t>
          </a:r>
          <a:r>
            <a:rPr lang="it-IT" sz="2000" b="1" kern="1200" dirty="0"/>
            <a:t>5)</a:t>
          </a:r>
          <a:endParaRPr lang="es-ES" sz="20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pl-PL" sz="2000" b="1" kern="1200" dirty="0"/>
            <a:t>Ne podliježi sumnji            (Marko 9,23.24)</a:t>
          </a:r>
          <a:endParaRPr lang="es-ES" sz="2000"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Ne </a:t>
          </a:r>
          <a:r>
            <a:rPr lang="sr-Latn-RS" sz="2000" b="1" kern="1200" dirty="0"/>
            <a:t>temelji </a:t>
          </a:r>
          <a:r>
            <a:rPr lang="en-US" sz="2000" b="1" kern="1200" dirty="0" err="1"/>
            <a:t>svoju</a:t>
          </a:r>
          <a:r>
            <a:rPr lang="en-US" sz="2000" b="1" kern="1200" dirty="0"/>
            <a:t> </a:t>
          </a:r>
          <a:r>
            <a:rPr lang="en-US" sz="2000" b="1" kern="1200" dirty="0" err="1"/>
            <a:t>vjeru</a:t>
          </a:r>
          <a:r>
            <a:rPr lang="en-US" sz="2000" b="1" kern="1200" dirty="0"/>
            <a:t> </a:t>
          </a:r>
          <a:r>
            <a:rPr lang="en-US" sz="2000" b="1" kern="1200" dirty="0" err="1"/>
            <a:t>na</a:t>
          </a:r>
          <a:r>
            <a:rPr lang="en-US" sz="2000" b="1" kern="1200" dirty="0"/>
            <a:t> </a:t>
          </a:r>
          <a:r>
            <a:rPr lang="en-US" sz="2000" b="1" kern="1200" dirty="0" err="1"/>
            <a:t>vjeri</a:t>
          </a:r>
          <a:r>
            <a:rPr lang="en-US" sz="2000" b="1" kern="1200" dirty="0"/>
            <a:t> </a:t>
          </a:r>
          <a:r>
            <a:rPr lang="en-US" sz="2000" b="1" kern="1200" dirty="0" err="1"/>
            <a:t>drugih</a:t>
          </a:r>
          <a:r>
            <a:rPr lang="en-US" sz="2000" b="1" kern="1200" dirty="0"/>
            <a:t> (M</a:t>
          </a:r>
          <a:r>
            <a:rPr lang="hr-HR" sz="2000" b="1" kern="1200" dirty="0"/>
            <a:t>a</a:t>
          </a:r>
          <a:r>
            <a:rPr lang="en-US" sz="2000" b="1" kern="1200" dirty="0"/>
            <a:t>t</a:t>
          </a:r>
          <a:r>
            <a:rPr lang="hr-HR" sz="2000" b="1" kern="1200" dirty="0"/>
            <a:t>ej</a:t>
          </a:r>
          <a:r>
            <a:rPr lang="en-US" sz="2000" b="1" kern="1200" dirty="0"/>
            <a:t> 25</a:t>
          </a:r>
          <a:r>
            <a:rPr lang="hr-HR" sz="2000" b="1" kern="1200" dirty="0"/>
            <a:t>,</a:t>
          </a:r>
          <a:r>
            <a:rPr lang="en-US" sz="2000" b="1" kern="1200" dirty="0"/>
            <a:t>8)</a:t>
          </a:r>
          <a:endParaRPr lang="es-ES" sz="2000" kern="120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pt-BR" sz="2000" b="1" kern="1200" dirty="0"/>
            <a:t>Odgovaranje Duhu Svetome</a:t>
          </a:r>
          <a:r>
            <a:rPr lang="hr-HR" sz="2000" b="1" kern="1200" dirty="0"/>
            <a:t>           </a:t>
          </a:r>
          <a:r>
            <a:rPr lang="pt-BR" sz="2000" b="1" kern="1200" dirty="0"/>
            <a:t> (Gal. 5</a:t>
          </a:r>
          <a:r>
            <a:rPr lang="hr-HR" sz="2000" b="1" kern="1200" dirty="0"/>
            <a:t>,</a:t>
          </a:r>
          <a:r>
            <a:rPr lang="pt-BR" sz="2000" b="1" kern="1200" dirty="0"/>
            <a:t>22)</a:t>
          </a:r>
          <a:r>
            <a:rPr lang="hr-HR" sz="2000" b="1" kern="1200" dirty="0"/>
            <a:t>.</a:t>
          </a:r>
          <a:endParaRPr lang="es-ES" sz="2000" kern="1200" dirty="0"/>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198630"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hr-HR" sz="2000" b="1" kern="1200" dirty="0"/>
            <a:t>Trebam</a:t>
          </a:r>
          <a:r>
            <a:rPr lang="en-US" sz="2000" b="1" kern="1200" dirty="0"/>
            <a:t> </a:t>
          </a:r>
          <a:r>
            <a:rPr lang="en-US" sz="2000" b="1" kern="1200" dirty="0" err="1"/>
            <a:t>redovito</a:t>
          </a:r>
          <a:r>
            <a:rPr lang="en-US" sz="2000" b="1" kern="1200" dirty="0"/>
            <a:t> </a:t>
          </a:r>
          <a:r>
            <a:rPr lang="en-US" sz="2000" b="1" kern="1200" dirty="0" err="1"/>
            <a:t>prakticira</a:t>
          </a:r>
          <a:r>
            <a:rPr lang="hr-HR" sz="2000" b="1" kern="1200" dirty="0"/>
            <a:t>ti</a:t>
          </a:r>
          <a:r>
            <a:rPr lang="en-US" sz="2000" b="1" kern="1200" dirty="0"/>
            <a:t> </a:t>
          </a:r>
          <a:r>
            <a:rPr lang="en-US" sz="2000" b="1" kern="1200" dirty="0" err="1"/>
            <a:t>svoju</a:t>
          </a:r>
          <a:r>
            <a:rPr lang="en-US" sz="2000" b="1" kern="1200" dirty="0"/>
            <a:t> </a:t>
          </a:r>
          <a:r>
            <a:rPr lang="en-US" sz="2000" b="1" kern="1200" dirty="0" err="1"/>
            <a:t>vjeru</a:t>
          </a:r>
          <a:r>
            <a:rPr lang="en-US" sz="2000" b="1" kern="1200" dirty="0"/>
            <a:t> (2</a:t>
          </a:r>
          <a:r>
            <a:rPr lang="hr-HR" sz="2000" b="1" kern="1200" dirty="0"/>
            <a:t>.</a:t>
          </a:r>
          <a:r>
            <a:rPr lang="en-US" sz="2000" b="1" kern="1200" dirty="0"/>
            <a:t> Kor. 5</a:t>
          </a:r>
          <a:r>
            <a:rPr lang="hr-HR" sz="2000" b="1" kern="1200" dirty="0"/>
            <a:t>,</a:t>
          </a:r>
          <a:r>
            <a:rPr lang="en-US" sz="2000" b="1" kern="1200" dirty="0"/>
            <a:t>7)</a:t>
          </a:r>
          <a:r>
            <a:rPr lang="hr-HR" sz="2000" b="1" kern="1200" dirty="0"/>
            <a:t>.</a:t>
          </a:r>
          <a:endParaRPr lang="es-ES" sz="2000" kern="1200" dirty="0"/>
        </a:p>
      </dsp:txBody>
      <dsp:txXfrm>
        <a:off x="2198630" y="3694279"/>
        <a:ext cx="2857891" cy="893090"/>
      </dsp:txXfrm>
    </dsp:sp>
    <dsp:sp modelId="{75CB85F2-1236-43DE-B43D-C3EAE0C6F401}">
      <dsp:nvSpPr>
        <dsp:cNvPr id="0" name=""/>
        <dsp:cNvSpPr/>
      </dsp:nvSpPr>
      <dsp:spPr>
        <a:xfrm>
          <a:off x="2104757"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Budite</a:t>
          </a:r>
          <a:r>
            <a:rPr lang="en-US" sz="2000" b="1" kern="1200" dirty="0">
              <a:solidFill>
                <a:schemeClr val="tx1"/>
              </a:solidFill>
            </a:rPr>
            <a:t> </a:t>
          </a:r>
          <a:r>
            <a:rPr lang="en-US" sz="2000" b="1" kern="1200" dirty="0" err="1">
              <a:solidFill>
                <a:schemeClr val="tx1"/>
              </a:solidFill>
            </a:rPr>
            <a:t>poslušni</a:t>
          </a:r>
          <a:r>
            <a:rPr lang="en-US" sz="2000" b="1" kern="1200" dirty="0">
              <a:solidFill>
                <a:schemeClr val="tx1"/>
              </a:solidFill>
            </a:rPr>
            <a:t> </a:t>
          </a:r>
          <a:r>
            <a:rPr lang="en-US" sz="2000" b="1" kern="1200" dirty="0" err="1">
              <a:solidFill>
                <a:schemeClr val="tx1"/>
              </a:solidFill>
            </a:rPr>
            <a:t>Isusu</a:t>
          </a:r>
          <a:r>
            <a:rPr lang="en-US" sz="2000" b="1" kern="1200" dirty="0">
              <a:solidFill>
                <a:schemeClr val="tx1"/>
              </a:solidFill>
            </a:rPr>
            <a:t> </a:t>
          </a:r>
          <a:r>
            <a:rPr lang="en-US" sz="2000" b="1" kern="1200" dirty="0" err="1">
              <a:solidFill>
                <a:schemeClr val="tx1"/>
              </a:solidFill>
            </a:rPr>
            <a:t>i</a:t>
          </a:r>
          <a:r>
            <a:rPr lang="en-US" sz="2000" b="1" kern="1200" dirty="0">
              <a:solidFill>
                <a:schemeClr val="tx1"/>
              </a:solidFill>
            </a:rPr>
            <a:t> </a:t>
          </a:r>
          <a:r>
            <a:rPr lang="en-US" sz="2000" b="1" kern="1200" dirty="0" err="1">
              <a:solidFill>
                <a:schemeClr val="tx1"/>
              </a:solidFill>
            </a:rPr>
            <a:t>Njegovoj</a:t>
          </a:r>
          <a:r>
            <a:rPr lang="en-US" sz="2000" b="1" kern="1200" dirty="0">
              <a:solidFill>
                <a:schemeClr val="tx1"/>
              </a:solidFill>
            </a:rPr>
            <a:t> Riječi</a:t>
          </a:r>
          <a:r>
            <a:rPr lang="hr-HR" sz="2000" b="1" kern="1200" dirty="0">
              <a:solidFill>
                <a:schemeClr val="tx1"/>
              </a:solidFill>
            </a:rPr>
            <a:t>!</a:t>
          </a:r>
          <a:endParaRPr lang="es-ES" sz="2000" kern="1200" dirty="0">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Imati</a:t>
          </a:r>
          <a:r>
            <a:rPr lang="en-US" sz="2000" b="1" kern="1200" dirty="0">
              <a:solidFill>
                <a:schemeClr val="tx1"/>
              </a:solidFill>
            </a:rPr>
            <a:t> </a:t>
          </a:r>
          <a:r>
            <a:rPr lang="en-US" sz="2000" b="1" kern="1200" dirty="0" err="1">
              <a:solidFill>
                <a:schemeClr val="tx1"/>
              </a:solidFill>
            </a:rPr>
            <a:t>svakodnevno</a:t>
          </a:r>
          <a:r>
            <a:rPr lang="en-US" sz="2000" b="1" kern="1200" dirty="0">
              <a:solidFill>
                <a:schemeClr val="tx1"/>
              </a:solidFill>
            </a:rPr>
            <a:t> </a:t>
          </a:r>
          <a:r>
            <a:rPr lang="en-US" sz="2000" b="1" kern="1200" dirty="0" err="1">
              <a:solidFill>
                <a:schemeClr val="tx1"/>
              </a:solidFill>
            </a:rPr>
            <a:t>iskustvo</a:t>
          </a:r>
          <a:r>
            <a:rPr lang="en-US" sz="2000" b="1" kern="1200" dirty="0">
              <a:solidFill>
                <a:schemeClr val="tx1"/>
              </a:solidFill>
            </a:rPr>
            <a:t> s </a:t>
          </a:r>
          <a:r>
            <a:rPr lang="en-US" sz="2000" b="1" kern="1200" dirty="0" err="1">
              <a:solidFill>
                <a:schemeClr val="tx1"/>
              </a:solidFill>
            </a:rPr>
            <a:t>Isusom</a:t>
          </a:r>
          <a:r>
            <a:rPr lang="hr-HR" sz="2000" b="1" kern="1200" dirty="0">
              <a:solidFill>
                <a:schemeClr val="tx1"/>
              </a:solidFill>
            </a:rPr>
            <a:t>.</a:t>
          </a:r>
          <a:endParaRPr lang="es-ES" sz="2000" kern="1200" dirty="0">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Stavlja</a:t>
          </a:r>
          <a:r>
            <a:rPr lang="hr-HR" sz="2000" b="1" kern="1200" dirty="0">
              <a:solidFill>
                <a:schemeClr val="tx1"/>
              </a:solidFill>
            </a:rPr>
            <a:t>t</a:t>
          </a:r>
          <a:r>
            <a:rPr lang="en-US" sz="2000" b="1" kern="1200" dirty="0" err="1">
              <a:solidFill>
                <a:schemeClr val="tx1"/>
              </a:solidFill>
            </a:rPr>
            <a:t>i</a:t>
          </a:r>
          <a:r>
            <a:rPr lang="en-US" sz="2000" b="1" kern="1200" dirty="0">
              <a:solidFill>
                <a:schemeClr val="tx1"/>
              </a:solidFill>
            </a:rPr>
            <a:t> </a:t>
          </a:r>
          <a:r>
            <a:rPr lang="en-US" sz="2000" b="1" kern="1200" dirty="0" err="1">
              <a:solidFill>
                <a:schemeClr val="tx1"/>
              </a:solidFill>
            </a:rPr>
            <a:t>Isusa</a:t>
          </a:r>
          <a:r>
            <a:rPr lang="en-US" sz="2000" b="1" kern="1200" dirty="0">
              <a:solidFill>
                <a:schemeClr val="tx1"/>
              </a:solidFill>
            </a:rPr>
            <a:t> u </a:t>
          </a:r>
          <a:r>
            <a:rPr lang="en-US" sz="2000" b="1" kern="1200" dirty="0" err="1">
              <a:solidFill>
                <a:schemeClr val="tx1"/>
              </a:solidFill>
            </a:rPr>
            <a:t>središte</a:t>
          </a:r>
          <a:r>
            <a:rPr lang="en-US" sz="2000" b="1" kern="1200" dirty="0">
              <a:solidFill>
                <a:schemeClr val="tx1"/>
              </a:solidFill>
            </a:rPr>
            <a:t> </a:t>
          </a:r>
          <a:r>
            <a:rPr lang="en-US" sz="2000" b="1" kern="1200" dirty="0" err="1">
              <a:solidFill>
                <a:schemeClr val="tx1"/>
              </a:solidFill>
            </a:rPr>
            <a:t>naših</a:t>
          </a:r>
          <a:r>
            <a:rPr lang="en-US" sz="2000" b="1" kern="1200" dirty="0">
              <a:solidFill>
                <a:schemeClr val="tx1"/>
              </a:solidFill>
            </a:rPr>
            <a:t> </a:t>
          </a:r>
          <a:r>
            <a:rPr lang="en-US" sz="2000" b="1" kern="1200" dirty="0" err="1">
              <a:solidFill>
                <a:schemeClr val="tx1"/>
              </a:solidFill>
            </a:rPr>
            <a:t>života</a:t>
          </a:r>
          <a:r>
            <a:rPr lang="hr-HR" sz="2000" b="1" kern="1200" dirty="0">
              <a:solidFill>
                <a:schemeClr val="tx1"/>
              </a:solidFill>
            </a:rPr>
            <a:t>.</a:t>
          </a:r>
          <a:endParaRPr lang="es-ES" sz="2000" kern="1200" dirty="0">
            <a:solidFill>
              <a:schemeClr val="tx1"/>
            </a:solidFill>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Živjeti u </a:t>
          </a:r>
          <a:r>
            <a:rPr lang="en-US" sz="2000" b="1" kern="1200" dirty="0" err="1">
              <a:solidFill>
                <a:schemeClr val="tx1"/>
              </a:solidFill>
            </a:rPr>
            <a:t>skladu</a:t>
          </a:r>
          <a:r>
            <a:rPr lang="en-US" sz="2000" b="1" kern="1200" dirty="0">
              <a:solidFill>
                <a:schemeClr val="tx1"/>
              </a:solidFill>
            </a:rPr>
            <a:t> s </a:t>
          </a:r>
          <a:r>
            <a:rPr lang="en-US" sz="2000" b="1" kern="1200" dirty="0" err="1">
              <a:solidFill>
                <a:schemeClr val="tx1"/>
              </a:solidFill>
            </a:rPr>
            <a:t>našom</a:t>
          </a:r>
          <a:r>
            <a:rPr lang="en-US" sz="2000" b="1" kern="1200" dirty="0">
              <a:solidFill>
                <a:schemeClr val="tx1"/>
              </a:solidFill>
            </a:rPr>
            <a:t> </a:t>
          </a:r>
          <a:r>
            <a:rPr lang="en-US" sz="2000" b="1" kern="1200" dirty="0" err="1">
              <a:solidFill>
                <a:schemeClr val="tx1"/>
              </a:solidFill>
            </a:rPr>
            <a:t>vjerom</a:t>
          </a:r>
          <a:r>
            <a:rPr lang="hr-HR" sz="2000" b="1" kern="1200" dirty="0">
              <a:solidFill>
                <a:schemeClr val="tx1"/>
              </a:solidFill>
            </a:rPr>
            <a:t>.</a:t>
          </a:r>
          <a:endParaRPr lang="es-ES" sz="2000" kern="1200" dirty="0">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sr-Latn-RS" sz="2000" b="1" kern="1200" dirty="0">
              <a:solidFill>
                <a:schemeClr val="tx1"/>
              </a:solidFill>
            </a:rPr>
            <a:t>Temeljiti </a:t>
          </a:r>
          <a:r>
            <a:rPr lang="pt-BR" sz="2000" b="1" kern="1200" dirty="0">
              <a:solidFill>
                <a:schemeClr val="tx1"/>
              </a:solidFill>
            </a:rPr>
            <a:t>svoju vjeru na Isusu</a:t>
          </a:r>
          <a:r>
            <a:rPr lang="hr-HR" sz="2000" b="1" kern="1200" dirty="0">
              <a:solidFill>
                <a:schemeClr val="tx1"/>
              </a:solidFill>
            </a:rPr>
            <a:t>.</a:t>
          </a:r>
          <a:endParaRPr lang="es-ES" sz="2000" kern="1200" dirty="0">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Odražava</a:t>
          </a:r>
          <a:r>
            <a:rPr lang="sr-Latn-RS" sz="2000" b="1" kern="1200" dirty="0">
              <a:solidFill>
                <a:schemeClr val="tx1"/>
              </a:solidFill>
            </a:rPr>
            <a:t>t</a:t>
          </a:r>
          <a:r>
            <a:rPr lang="en-US" sz="2000" b="1" kern="1200" dirty="0" err="1">
              <a:solidFill>
                <a:schemeClr val="tx1"/>
              </a:solidFill>
            </a:rPr>
            <a:t>i</a:t>
          </a:r>
          <a:r>
            <a:rPr lang="en-US" sz="2000" b="1" kern="1200" dirty="0">
              <a:solidFill>
                <a:schemeClr val="tx1"/>
              </a:solidFill>
            </a:rPr>
            <a:t> </a:t>
          </a:r>
          <a:r>
            <a:rPr lang="en-US" sz="2000" b="1" kern="1200" dirty="0" err="1">
              <a:solidFill>
                <a:schemeClr val="tx1"/>
              </a:solidFill>
            </a:rPr>
            <a:t>Isusa</a:t>
          </a:r>
          <a:r>
            <a:rPr lang="en-US" sz="2000" b="1" kern="1200" dirty="0">
              <a:solidFill>
                <a:schemeClr val="tx1"/>
              </a:solidFill>
            </a:rPr>
            <a:t> u </a:t>
          </a:r>
          <a:r>
            <a:rPr lang="en-US" sz="2000" b="1" kern="1200" dirty="0" err="1">
              <a:solidFill>
                <a:schemeClr val="tx1"/>
              </a:solidFill>
            </a:rPr>
            <a:t>našim</a:t>
          </a:r>
          <a:r>
            <a:rPr lang="en-US" sz="2000" b="1" kern="1200" dirty="0">
              <a:solidFill>
                <a:schemeClr val="tx1"/>
              </a:solidFill>
            </a:rPr>
            <a:t> </a:t>
          </a:r>
          <a:r>
            <a:rPr lang="en-US" sz="2000" b="1" kern="1200" dirty="0" err="1">
              <a:solidFill>
                <a:schemeClr val="tx1"/>
              </a:solidFill>
            </a:rPr>
            <a:t>životima</a:t>
          </a:r>
          <a:r>
            <a:rPr lang="hr-HR" sz="2000" b="1" kern="1200" dirty="0">
              <a:solidFill>
                <a:schemeClr val="tx1"/>
              </a:solidFill>
            </a:rPr>
            <a:t>.</a:t>
          </a:r>
          <a:endParaRPr lang="es-ES" sz="2000" kern="1200" dirty="0">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Prihvati</a:t>
          </a:r>
          <a:r>
            <a:rPr lang="sr-Latn-RS" sz="2000" b="1" kern="1200" dirty="0">
              <a:solidFill>
                <a:schemeClr val="tx1"/>
              </a:solidFill>
            </a:rPr>
            <a:t>ti</a:t>
          </a:r>
          <a:r>
            <a:rPr lang="en-US" sz="2000" b="1" kern="1200" dirty="0">
              <a:solidFill>
                <a:schemeClr val="tx1"/>
              </a:solidFill>
            </a:rPr>
            <a:t> </a:t>
          </a:r>
          <a:r>
            <a:rPr lang="en-US" sz="2000" b="1" kern="1200" dirty="0" err="1">
              <a:solidFill>
                <a:schemeClr val="tx1"/>
              </a:solidFill>
            </a:rPr>
            <a:t>dar</a:t>
          </a:r>
          <a:r>
            <a:rPr lang="en-US" sz="2000" b="1" kern="1200" dirty="0">
              <a:solidFill>
                <a:schemeClr val="tx1"/>
              </a:solidFill>
            </a:rPr>
            <a:t> </a:t>
          </a:r>
          <a:r>
            <a:rPr lang="en-US" sz="2000" b="1" kern="1200" dirty="0" err="1">
              <a:solidFill>
                <a:schemeClr val="tx1"/>
              </a:solidFill>
            </a:rPr>
            <a:t>Njegove</a:t>
          </a:r>
          <a:r>
            <a:rPr lang="en-US" sz="2000" b="1" kern="1200" dirty="0">
              <a:solidFill>
                <a:schemeClr val="tx1"/>
              </a:solidFill>
            </a:rPr>
            <a:t> </a:t>
          </a:r>
          <a:r>
            <a:rPr lang="en-US" sz="2000" b="1" kern="1200" dirty="0" err="1">
              <a:solidFill>
                <a:schemeClr val="tx1"/>
              </a:solidFill>
            </a:rPr>
            <a:t>milosti</a:t>
          </a:r>
          <a:r>
            <a:rPr lang="hr-HR" sz="2000" b="1" kern="1200" dirty="0">
              <a:solidFill>
                <a:schemeClr val="tx1"/>
              </a:solidFill>
            </a:rPr>
            <a:t>.</a:t>
          </a:r>
          <a:endParaRPr lang="es-ES" sz="2000" kern="1200" dirty="0">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09/05/2026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0F7FA-8030-4EC2-BE41-E9347173BAD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579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823E7-CE34-4F0C-85DE-0368B2A8A95E}" type="slidenum">
              <a:rPr lang="es-ES" smtClean="0"/>
              <a:t>8</a:t>
            </a:fld>
            <a:endParaRPr lang="es-ES"/>
          </a:p>
        </p:txBody>
      </p:sp>
    </p:spTree>
    <p:extLst>
      <p:ext uri="{BB962C8B-B14F-4D97-AF65-F5344CB8AC3E}">
        <p14:creationId xmlns:p14="http://schemas.microsoft.com/office/powerpoint/2010/main" val="104624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11</a:t>
            </a:fld>
            <a:endParaRPr lang="es-ES"/>
          </a:p>
        </p:txBody>
      </p:sp>
    </p:spTree>
    <p:extLst>
      <p:ext uri="{BB962C8B-B14F-4D97-AF65-F5344CB8AC3E}">
        <p14:creationId xmlns:p14="http://schemas.microsoft.com/office/powerpoint/2010/main" val="3200123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8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04349C7-D1E4-DBEA-A0D9-3269B3D3D7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512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09/05/2026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09/05/2026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09/05/2026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09/05/2026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37673907"/>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05708044"/>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77155109"/>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43627259"/>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37017785"/>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77720667"/>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87430161"/>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09/05/2026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19479131"/>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99731698"/>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4042827"/>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81291711"/>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05556714"/>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73449077"/>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87267241"/>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22013434"/>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826701"/>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77758189"/>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09/05/2026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34760715"/>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71147033"/>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58920754"/>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96996110"/>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11202255"/>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60755312"/>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88547507"/>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70127797"/>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97238256"/>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74032633"/>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09/05/2026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82506594"/>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46960951"/>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17400273"/>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61118080"/>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33567523"/>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37534291"/>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28017532"/>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27660512"/>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43874314"/>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09181747"/>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09/05/2026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61353043"/>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29309256"/>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72532357"/>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56103449"/>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44559942"/>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58288927"/>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23744002"/>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23804304"/>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75633848"/>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6977176"/>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09/05/2026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38268574"/>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17955187"/>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95786682"/>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01510155"/>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63439742"/>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09/05/2026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09/05/2026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09/05/2026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09/05/2026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297046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6147431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9017572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10628678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2.jpe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52.jpeg"/><Relationship Id="rId5" Type="http://schemas.openxmlformats.org/officeDocument/2006/relationships/image" Target="../media/image44.jpeg"/><Relationship Id="rId10" Type="http://schemas.microsoft.com/office/2007/relationships/diagramDrawing" Target="../diagrams/drawing2.xml"/><Relationship Id="rId4" Type="http://schemas.openxmlformats.org/officeDocument/2006/relationships/image" Target="../media/image43.jpeg"/><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4.jpeg"/><Relationship Id="rId7" Type="http://schemas.openxmlformats.org/officeDocument/2006/relationships/diagramColors" Target="../diagrams/colors3.xml"/><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6.png"/><Relationship Id="rId4" Type="http://schemas.openxmlformats.org/officeDocument/2006/relationships/diagramData" Target="../diagrams/data3.xml"/><Relationship Id="rId9" Type="http://schemas.openxmlformats.org/officeDocument/2006/relationships/image" Target="../media/image55.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5.jpeg"/><Relationship Id="rId4" Type="http://schemas.openxmlformats.org/officeDocument/2006/relationships/diagramData" Target="../diagrams/data1.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a:t>
            </a:r>
            <a:r>
              <a:rPr kumimoji="0" lang="sr-Latn-R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J</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PRODUBLJIVANJE ODNOS</a:t>
            </a:r>
            <a:r>
              <a:rPr lang="hr-HR" sz="6600" b="1" dirty="0">
                <a:solidFill>
                  <a:srgbClr val="FF9900"/>
                </a:solidFill>
                <a:effectLst>
                  <a:outerShdw blurRad="38100" dist="38100" dir="2700000" algn="tl">
                    <a:srgbClr val="000000">
                      <a:alpha val="43137"/>
                    </a:srgbClr>
                  </a:outerShdw>
                </a:effectLst>
                <a:latin typeface="Gill Sans MT Ext Condensed Bold" panose="020B0902020104020203" pitchFamily="34" charset="0"/>
              </a:rPr>
              <a:t>A</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S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tromjesečje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sr-Latn-RS" sz="2000" b="1" dirty="0">
                <a:solidFill>
                  <a:srgbClr val="DDDDDD"/>
                </a:solidFill>
                <a:effectLst>
                  <a:outerShdw blurRad="38100" dist="38100" dir="2700000" algn="tl">
                    <a:srgbClr val="000000">
                      <a:alpha val="43137"/>
                    </a:srgbClr>
                  </a:outerShdw>
                </a:effectLst>
              </a:rPr>
              <a:t>23</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svibnja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8" name="Picture 7">
            <a:extLst>
              <a:ext uri="{FF2B5EF4-FFF2-40B4-BE49-F238E27FC236}">
                <a16:creationId xmlns:a16="http://schemas.microsoft.com/office/drawing/2014/main" id="{5F84AD36-B031-89EA-2DCC-EB8631017C06}"/>
              </a:ext>
            </a:extLst>
          </p:cNvPr>
          <p:cNvPicPr>
            <a:picLocks noChangeAspect="1"/>
          </p:cNvPicPr>
          <p:nvPr/>
        </p:nvPicPr>
        <p:blipFill>
          <a:blip r:embed="rId3"/>
          <a:stretch>
            <a:fillRect/>
          </a:stretch>
        </p:blipFill>
        <p:spPr>
          <a:xfrm>
            <a:off x="-1" y="904973"/>
            <a:ext cx="12301979" cy="5371002"/>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569660"/>
          </a:xfrm>
          <a:prstGeom prst="rect">
            <a:avLst/>
          </a:prstGeom>
          <a:noFill/>
        </p:spPr>
        <p:txBody>
          <a:bodyPr wrap="square">
            <a:spAutoFit/>
          </a:bodyPr>
          <a:lstStyle/>
          <a:p>
            <a:pPr algn="ctr"/>
            <a:r>
              <a:rPr lang="en-US"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ŠTO JE VJERA?</a:t>
            </a:r>
            <a:endPar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endParaRP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5973" y="806246"/>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646331"/>
          </a:xfrm>
          <a:prstGeom prst="rect">
            <a:avLst/>
          </a:prstGeom>
          <a:noFill/>
        </p:spPr>
        <p:txBody>
          <a:bodyPr wrap="square">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DEFINICIJA I RAZVOJ VJERE</a:t>
            </a:r>
            <a:endPar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0627D749-C810-F174-228E-85BF71B8CDD6}"/>
              </a:ext>
            </a:extLst>
          </p:cNvPr>
          <p:cNvSpPr txBox="1"/>
          <p:nvPr/>
        </p:nvSpPr>
        <p:spPr>
          <a:xfrm>
            <a:off x="5970523" y="704851"/>
            <a:ext cx="2954402" cy="1415772"/>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 b="1" dirty="0">
                <a:latin typeface="Comic Sans MS" panose="030F0702030302020204" pitchFamily="66" charset="0"/>
              </a:rPr>
              <a:t>“</a:t>
            </a:r>
            <a:r>
              <a:rPr lang="en-US" b="1" dirty="0">
                <a:latin typeface="Comic Sans MS" panose="030F0702030302020204" pitchFamily="66" charset="0"/>
              </a:rPr>
              <a:t>Vjera je </a:t>
            </a:r>
            <a:r>
              <a:rPr lang="hr-HR" b="1" dirty="0">
                <a:latin typeface="Comic Sans MS" panose="030F0702030302020204" pitchFamily="66" charset="0"/>
              </a:rPr>
              <a:t>jamstvo za ono</a:t>
            </a:r>
            <a:r>
              <a:rPr lang="en-US" b="1" dirty="0">
                <a:latin typeface="Comic Sans MS" panose="030F0702030302020204" pitchFamily="66" charset="0"/>
              </a:rPr>
              <a:t> </a:t>
            </a:r>
            <a:r>
              <a:rPr lang="en-US" b="1" dirty="0" err="1">
                <a:latin typeface="Comic Sans MS" panose="030F0702030302020204" pitchFamily="66" charset="0"/>
              </a:rPr>
              <a:t>čemu</a:t>
            </a:r>
            <a:r>
              <a:rPr lang="en-US" b="1" dirty="0">
                <a:latin typeface="Comic Sans MS" panose="030F0702030302020204" pitchFamily="66" charset="0"/>
              </a:rPr>
              <a:t> se </a:t>
            </a:r>
            <a:r>
              <a:rPr lang="en-US" b="1" dirty="0" err="1">
                <a:latin typeface="Comic Sans MS" panose="030F0702030302020204" pitchFamily="66" charset="0"/>
              </a:rPr>
              <a:t>nadamo</a:t>
            </a:r>
            <a:r>
              <a:rPr lang="hr-HR" b="1" dirty="0">
                <a:latin typeface="Comic Sans MS" panose="030F0702030302020204" pitchFamily="66" charset="0"/>
              </a:rPr>
              <a:t>;</a:t>
            </a:r>
            <a:r>
              <a:rPr lang="en-US" b="1" dirty="0">
                <a:latin typeface="Comic Sans MS" panose="030F0702030302020204" pitchFamily="66" charset="0"/>
              </a:rPr>
              <a:t>   </a:t>
            </a:r>
            <a:r>
              <a:rPr lang="en-US" b="1" dirty="0" err="1">
                <a:latin typeface="Comic Sans MS" panose="030F0702030302020204" pitchFamily="66" charset="0"/>
              </a:rPr>
              <a:t>dokaz</a:t>
            </a:r>
            <a:r>
              <a:rPr lang="en-US" b="1" dirty="0">
                <a:latin typeface="Comic Sans MS" panose="030F0702030302020204" pitchFamily="66" charset="0"/>
              </a:rPr>
              <a:t> </a:t>
            </a:r>
            <a:r>
              <a:rPr lang="hr-HR" b="1" dirty="0">
                <a:latin typeface="Comic Sans MS" panose="030F0702030302020204" pitchFamily="66" charset="0"/>
              </a:rPr>
              <a:t>za one </a:t>
            </a:r>
            <a:r>
              <a:rPr lang="en-US" b="1" dirty="0" err="1">
                <a:latin typeface="Comic Sans MS" panose="030F0702030302020204" pitchFamily="66" charset="0"/>
              </a:rPr>
              <a:t>stvar</a:t>
            </a:r>
            <a:r>
              <a:rPr lang="hr-HR" b="1" dirty="0">
                <a:latin typeface="Comic Sans MS" panose="030F0702030302020204" pitchFamily="66" charset="0"/>
              </a:rPr>
              <a:t>nost</a:t>
            </a:r>
            <a:r>
              <a:rPr lang="en-US" b="1" dirty="0" err="1">
                <a:latin typeface="Comic Sans MS" panose="030F0702030302020204" pitchFamily="66" charset="0"/>
              </a:rPr>
              <a:t>i</a:t>
            </a:r>
            <a:r>
              <a:rPr lang="en-US" b="1" dirty="0">
                <a:latin typeface="Comic Sans MS" panose="030F0702030302020204" pitchFamily="66" charset="0"/>
              </a:rPr>
              <a:t> </a:t>
            </a:r>
            <a:r>
              <a:rPr lang="en-US" b="1" dirty="0" err="1">
                <a:latin typeface="Comic Sans MS" panose="030F0702030302020204" pitchFamily="66" charset="0"/>
              </a:rPr>
              <a:t>koj</a:t>
            </a:r>
            <a:r>
              <a:rPr lang="hr-HR" b="1" dirty="0">
                <a:latin typeface="Comic Sans MS" panose="030F0702030302020204" pitchFamily="66" charset="0"/>
              </a:rPr>
              <a:t>ih</a:t>
            </a:r>
            <a:r>
              <a:rPr lang="en-US" b="1" dirty="0">
                <a:latin typeface="Comic Sans MS" panose="030F0702030302020204" pitchFamily="66" charset="0"/>
              </a:rPr>
              <a:t> ne</a:t>
            </a:r>
            <a:r>
              <a:rPr lang="hr-HR" b="1" dirty="0">
                <a:latin typeface="Comic Sans MS" panose="030F0702030302020204" pitchFamily="66" charset="0"/>
              </a:rPr>
              <a:t> </a:t>
            </a:r>
            <a:r>
              <a:rPr lang="en-US" b="1" dirty="0">
                <a:latin typeface="Comic Sans MS" panose="030F0702030302020204" pitchFamily="66" charset="0"/>
              </a:rPr>
              <a:t>vid</a:t>
            </a:r>
            <a:r>
              <a:rPr lang="hr-HR" b="1" dirty="0">
                <a:latin typeface="Comic Sans MS" panose="030F0702030302020204" pitchFamily="66" charset="0"/>
              </a:rPr>
              <a:t>imo</a:t>
            </a:r>
            <a:r>
              <a:rPr lang="en-US" b="1" dirty="0">
                <a:latin typeface="Comic Sans MS" panose="030F0702030302020204" pitchFamily="66" charset="0"/>
              </a:rPr>
              <a:t>.</a:t>
            </a:r>
            <a:r>
              <a:rPr lang="hr-HR" b="1" dirty="0">
                <a:latin typeface="Comic Sans MS" panose="030F0702030302020204" pitchFamily="66" charset="0"/>
              </a:rPr>
              <a:t>”</a:t>
            </a:r>
          </a:p>
          <a:p>
            <a:pPr algn="ctr"/>
            <a:r>
              <a:rPr lang="en" sz="1400" b="1" dirty="0">
                <a:latin typeface="Comic Sans MS" panose="030F0702030302020204" pitchFamily="66" charset="0"/>
              </a:rPr>
              <a:t>(Hebr</a:t>
            </a:r>
            <a:r>
              <a:rPr lang="hr-HR" sz="1400" b="1" dirty="0">
                <a:latin typeface="Comic Sans MS" panose="030F0702030302020204" pitchFamily="66" charset="0"/>
              </a:rPr>
              <a:t>ejima</a:t>
            </a:r>
            <a:r>
              <a:rPr lang="en" sz="1400" b="1" dirty="0">
                <a:latin typeface="Comic Sans MS" panose="030F0702030302020204" pitchFamily="66" charset="0"/>
              </a:rPr>
              <a:t> 11</a:t>
            </a:r>
            <a:r>
              <a:rPr lang="hr-HR" sz="1400" b="1" dirty="0">
                <a:latin typeface="Comic Sans MS" panose="030F0702030302020204" pitchFamily="66" charset="0"/>
              </a:rPr>
              <a:t>,</a:t>
            </a:r>
            <a:r>
              <a:rPr lang="en" sz="1400" b="1" dirty="0">
                <a:latin typeface="Comic Sans MS" panose="030F0702030302020204" pitchFamily="66" charset="0"/>
              </a:rPr>
              <a:t>1)</a:t>
            </a: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1" y="3245244"/>
            <a:ext cx="5595484" cy="1323439"/>
          </a:xfrm>
          <a:prstGeom prst="rect">
            <a:avLst/>
          </a:prstGeom>
          <a:noFill/>
        </p:spPr>
        <p:txBody>
          <a:bodyPr wrap="square" rtlCol="0">
            <a:spAutoFit/>
          </a:bodyPr>
          <a:lstStyle/>
          <a:p>
            <a:pPr>
              <a:spcBef>
                <a:spcPts val="600"/>
              </a:spcBef>
            </a:pPr>
            <a:r>
              <a:rPr lang="en-US" sz="2000" b="1" dirty="0" err="1">
                <a:solidFill>
                  <a:schemeClr val="bg1"/>
                </a:solidFill>
                <a:effectLst>
                  <a:glow rad="127000">
                    <a:srgbClr val="832215"/>
                  </a:glow>
                  <a:outerShdw blurRad="38100" dist="38100" dir="2700000" algn="tl">
                    <a:srgbClr val="000000"/>
                  </a:outerShdw>
                </a:effectLst>
              </a:rPr>
              <a:t>Hebrejima</a:t>
            </a:r>
            <a:r>
              <a:rPr lang="en-US" sz="2000" b="1" dirty="0">
                <a:solidFill>
                  <a:schemeClr val="bg1"/>
                </a:solidFill>
                <a:effectLst>
                  <a:glow rad="127000">
                    <a:srgbClr val="832215"/>
                  </a:glow>
                  <a:outerShdw blurRad="38100" dist="38100" dir="2700000" algn="tl">
                    <a:srgbClr val="000000"/>
                  </a:outerShdw>
                </a:effectLst>
              </a:rPr>
              <a:t> 11</a:t>
            </a:r>
            <a:r>
              <a:rPr lang="hr-HR" sz="2000" b="1" dirty="0">
                <a:solidFill>
                  <a:schemeClr val="bg1"/>
                </a:solidFill>
                <a:effectLst>
                  <a:glow rad="127000">
                    <a:srgbClr val="832215"/>
                  </a:glow>
                  <a:outerShdw blurRad="38100" dist="38100" dir="2700000" algn="tl">
                    <a:srgbClr val="000000"/>
                  </a:outerShdw>
                </a:effectLst>
              </a:rPr>
              <a:t>,</a:t>
            </a:r>
            <a:r>
              <a:rPr lang="en-US" sz="2000" b="1" dirty="0">
                <a:solidFill>
                  <a:schemeClr val="bg1"/>
                </a:solidFill>
                <a:effectLst>
                  <a:glow rad="127000">
                    <a:srgbClr val="832215"/>
                  </a:glow>
                  <a:outerShdw blurRad="38100" dist="38100" dir="2700000" algn="tl">
                    <a:srgbClr val="000000"/>
                  </a:outerShdw>
                </a:effectLst>
              </a:rPr>
              <a:t>1</a:t>
            </a:r>
            <a:r>
              <a:rPr lang="hr-HR" sz="2000" b="1" dirty="0">
                <a:solidFill>
                  <a:schemeClr val="bg1"/>
                </a:solidFill>
                <a:effectLst>
                  <a:glow rad="127000">
                    <a:srgbClr val="832215"/>
                  </a:glow>
                  <a:outerShdw blurRad="38100" dist="38100" dir="2700000" algn="tl">
                    <a:srgbClr val="000000"/>
                  </a:outerShdw>
                </a:effectLst>
              </a:rPr>
              <a:t>.</a:t>
            </a:r>
            <a:r>
              <a:rPr lang="en-US" sz="2000" b="1" dirty="0">
                <a:solidFill>
                  <a:schemeClr val="bg1"/>
                </a:solidFill>
                <a:effectLst>
                  <a:glow rad="127000">
                    <a:srgbClr val="832215"/>
                  </a:glow>
                  <a:outerShdw blurRad="38100" dist="38100" dir="2700000" algn="tl">
                    <a:srgbClr val="000000"/>
                  </a:outerShdw>
                </a:effectLst>
              </a:rPr>
              <a:t>3 </a:t>
            </a:r>
            <a:r>
              <a:rPr lang="en-US" sz="2000" b="1" dirty="0" err="1">
                <a:solidFill>
                  <a:schemeClr val="bg1"/>
                </a:solidFill>
                <a:effectLst>
                  <a:glow rad="127000">
                    <a:srgbClr val="832215"/>
                  </a:glow>
                  <a:outerShdw blurRad="38100" dist="38100" dir="2700000" algn="tl">
                    <a:srgbClr val="000000"/>
                  </a:outerShdw>
                </a:effectLst>
              </a:rPr>
              <a:t>i</a:t>
            </a:r>
            <a:r>
              <a:rPr lang="en-US" sz="2000" b="1" dirty="0">
                <a:solidFill>
                  <a:schemeClr val="bg1"/>
                </a:solidFill>
                <a:effectLst>
                  <a:glow rad="127000">
                    <a:srgbClr val="832215"/>
                  </a:glow>
                  <a:outerShdw blurRad="38100" dist="38100" dir="2700000" algn="tl">
                    <a:srgbClr val="000000"/>
                  </a:outerShdw>
                </a:effectLst>
              </a:rPr>
              <a:t> 6 nude </a:t>
            </a:r>
            <a:r>
              <a:rPr lang="en-US" sz="2000" b="1" dirty="0" err="1">
                <a:solidFill>
                  <a:schemeClr val="bg1"/>
                </a:solidFill>
                <a:effectLst>
                  <a:glow rad="127000">
                    <a:srgbClr val="832215"/>
                  </a:glow>
                  <a:outerShdw blurRad="38100" dist="38100" dir="2700000" algn="tl">
                    <a:srgbClr val="000000"/>
                  </a:outerShdw>
                </a:effectLst>
              </a:rPr>
              <a:t>široku</a:t>
            </a:r>
            <a:r>
              <a:rPr lang="en-US" sz="2000" b="1" dirty="0">
                <a:solidFill>
                  <a:schemeClr val="bg1"/>
                </a:solidFill>
                <a:effectLst>
                  <a:glow rad="127000">
                    <a:srgbClr val="832215"/>
                  </a:glow>
                  <a:outerShdw blurRad="38100" dist="38100" dir="2700000" algn="tl">
                    <a:srgbClr val="000000"/>
                  </a:outerShdw>
                </a:effectLst>
              </a:rPr>
              <a:t> </a:t>
            </a:r>
            <a:r>
              <a:rPr lang="en-US" sz="2000" b="1" dirty="0" err="1">
                <a:solidFill>
                  <a:schemeClr val="bg1"/>
                </a:solidFill>
                <a:effectLst>
                  <a:glow rad="127000">
                    <a:srgbClr val="832215"/>
                  </a:glow>
                  <a:outerShdw blurRad="38100" dist="38100" dir="2700000" algn="tl">
                    <a:srgbClr val="000000"/>
                  </a:outerShdw>
                </a:effectLst>
              </a:rPr>
              <a:t>definiciju</a:t>
            </a:r>
            <a:r>
              <a:rPr lang="en-US" sz="2000" b="1" dirty="0">
                <a:solidFill>
                  <a:schemeClr val="bg1"/>
                </a:solidFill>
                <a:effectLst>
                  <a:glow rad="127000">
                    <a:srgbClr val="832215"/>
                  </a:glow>
                  <a:outerShdw blurRad="38100" dist="38100" dir="2700000" algn="tl">
                    <a:srgbClr val="000000"/>
                  </a:outerShdw>
                </a:effectLst>
              </a:rPr>
              <a:t> </a:t>
            </a:r>
            <a:r>
              <a:rPr lang="en-US" sz="2000" b="1" dirty="0" err="1">
                <a:solidFill>
                  <a:schemeClr val="bg1"/>
                </a:solidFill>
                <a:effectLst>
                  <a:glow rad="127000">
                    <a:srgbClr val="832215"/>
                  </a:glow>
                  <a:outerShdw blurRad="38100" dist="38100" dir="2700000" algn="tl">
                    <a:srgbClr val="000000"/>
                  </a:outerShdw>
                </a:effectLst>
              </a:rPr>
              <a:t>vjere</a:t>
            </a:r>
            <a:r>
              <a:rPr lang="en-US" sz="2000" b="1" dirty="0">
                <a:solidFill>
                  <a:schemeClr val="bg1"/>
                </a:solidFill>
                <a:effectLst>
                  <a:glow rad="127000">
                    <a:srgbClr val="832215"/>
                  </a:glow>
                  <a:outerShdw blurRad="38100" dist="38100" dir="2700000" algn="tl">
                    <a:srgbClr val="000000"/>
                  </a:outerShdw>
                </a:effectLst>
              </a:rPr>
              <a:t>. Vjera </a:t>
            </a:r>
            <a:r>
              <a:rPr lang="en-US" sz="2000" b="1" dirty="0" err="1">
                <a:solidFill>
                  <a:schemeClr val="bg1"/>
                </a:solidFill>
                <a:effectLst>
                  <a:glow rad="127000">
                    <a:srgbClr val="832215"/>
                  </a:glow>
                  <a:outerShdw blurRad="38100" dist="38100" dir="2700000" algn="tl">
                    <a:srgbClr val="000000"/>
                  </a:outerShdw>
                </a:effectLst>
              </a:rPr>
              <a:t>ima</a:t>
            </a:r>
            <a:r>
              <a:rPr lang="en-US" sz="2000" b="1" dirty="0">
                <a:solidFill>
                  <a:schemeClr val="bg1"/>
                </a:solidFill>
                <a:effectLst>
                  <a:glow rad="127000">
                    <a:srgbClr val="832215"/>
                  </a:glow>
                  <a:outerShdw blurRad="38100" dist="38100" dir="2700000" algn="tl">
                    <a:srgbClr val="000000"/>
                  </a:outerShdw>
                </a:effectLst>
              </a:rPr>
              <a:t> </a:t>
            </a:r>
            <a:r>
              <a:rPr lang="en-US" sz="2000" b="1" dirty="0" err="1">
                <a:solidFill>
                  <a:schemeClr val="bg1"/>
                </a:solidFill>
                <a:effectLst>
                  <a:glow rad="127000">
                    <a:srgbClr val="832215"/>
                  </a:glow>
                  <a:outerShdw blurRad="38100" dist="38100" dir="2700000" algn="tl">
                    <a:srgbClr val="000000"/>
                  </a:outerShdw>
                </a:effectLst>
              </a:rPr>
              <a:t>mnogo</a:t>
            </a:r>
            <a:r>
              <a:rPr lang="en-US" sz="2000" b="1" dirty="0">
                <a:solidFill>
                  <a:schemeClr val="bg1"/>
                </a:solidFill>
                <a:effectLst>
                  <a:glow rad="127000">
                    <a:srgbClr val="832215"/>
                  </a:glow>
                  <a:outerShdw blurRad="38100" dist="38100" dir="2700000" algn="tl">
                    <a:srgbClr val="000000"/>
                  </a:outerShdw>
                </a:effectLst>
              </a:rPr>
              <a:t> </a:t>
            </a:r>
            <a:r>
              <a:rPr lang="en-US" sz="2000" b="1" dirty="0" err="1">
                <a:solidFill>
                  <a:schemeClr val="bg1"/>
                </a:solidFill>
                <a:effectLst>
                  <a:glow rad="127000">
                    <a:srgbClr val="832215"/>
                  </a:glow>
                  <a:outerShdw blurRad="38100" dist="38100" dir="2700000" algn="tl">
                    <a:srgbClr val="000000"/>
                  </a:outerShdw>
                </a:effectLst>
              </a:rPr>
              <a:t>veze</a:t>
            </a:r>
            <a:r>
              <a:rPr lang="en-US" sz="2000" b="1" dirty="0">
                <a:solidFill>
                  <a:schemeClr val="bg1"/>
                </a:solidFill>
                <a:effectLst>
                  <a:glow rad="127000">
                    <a:srgbClr val="832215"/>
                  </a:glow>
                  <a:outerShdw blurRad="38100" dist="38100" dir="2700000" algn="tl">
                    <a:srgbClr val="000000"/>
                  </a:outerShdw>
                </a:effectLst>
              </a:rPr>
              <a:t> s </a:t>
            </a:r>
            <a:r>
              <a:rPr lang="en-US" sz="2000" b="1" dirty="0" err="1">
                <a:solidFill>
                  <a:schemeClr val="bg1"/>
                </a:solidFill>
                <a:effectLst>
                  <a:glow rad="127000">
                    <a:srgbClr val="832215"/>
                  </a:glow>
                  <a:outerShdw blurRad="38100" dist="38100" dir="2700000" algn="tl">
                    <a:srgbClr val="000000"/>
                  </a:outerShdw>
                </a:effectLst>
              </a:rPr>
              <a:t>našim</a:t>
            </a:r>
            <a:r>
              <a:rPr lang="en-US" sz="2000" b="1" dirty="0">
                <a:solidFill>
                  <a:schemeClr val="bg1"/>
                </a:solidFill>
                <a:effectLst>
                  <a:glow rad="127000">
                    <a:srgbClr val="832215"/>
                  </a:glow>
                  <a:outerShdw blurRad="38100" dist="38100" dir="2700000" algn="tl">
                    <a:srgbClr val="000000"/>
                  </a:outerShdw>
                </a:effectLst>
              </a:rPr>
              <a:t> </a:t>
            </a:r>
            <a:r>
              <a:rPr lang="en-US" sz="2000" b="1" dirty="0" err="1">
                <a:solidFill>
                  <a:schemeClr val="bg1"/>
                </a:solidFill>
                <a:effectLst>
                  <a:glow rad="127000">
                    <a:srgbClr val="832215"/>
                  </a:glow>
                  <a:outerShdw blurRad="38100" dist="38100" dir="2700000" algn="tl">
                    <a:srgbClr val="000000"/>
                  </a:outerShdw>
                </a:effectLst>
              </a:rPr>
              <a:t>pojmom</a:t>
            </a:r>
            <a:r>
              <a:rPr lang="en-US" sz="2000" b="1" dirty="0">
                <a:solidFill>
                  <a:schemeClr val="bg1"/>
                </a:solidFill>
                <a:effectLst>
                  <a:glow rad="127000">
                    <a:srgbClr val="832215"/>
                  </a:glow>
                  <a:outerShdw blurRad="38100" dist="38100" dir="2700000" algn="tl">
                    <a:srgbClr val="000000"/>
                  </a:outerShdw>
                </a:effectLst>
              </a:rPr>
              <a:t> Boga. To </a:t>
            </a:r>
            <a:r>
              <a:rPr lang="en-US" sz="2000" b="1" dirty="0" err="1">
                <a:solidFill>
                  <a:schemeClr val="bg1"/>
                </a:solidFill>
                <a:effectLst>
                  <a:glow rad="127000">
                    <a:srgbClr val="832215"/>
                  </a:glow>
                  <a:outerShdw blurRad="38100" dist="38100" dir="2700000" algn="tl">
                    <a:srgbClr val="000000"/>
                  </a:outerShdw>
                </a:effectLst>
              </a:rPr>
              <a:t>nas</a:t>
            </a:r>
            <a:r>
              <a:rPr lang="en-US" sz="2000" b="1" dirty="0">
                <a:solidFill>
                  <a:schemeClr val="bg1"/>
                </a:solidFill>
                <a:effectLst>
                  <a:glow rad="127000">
                    <a:srgbClr val="832215"/>
                  </a:glow>
                  <a:outerShdw blurRad="38100" dist="38100" dir="2700000" algn="tl">
                    <a:srgbClr val="000000"/>
                  </a:outerShdw>
                </a:effectLst>
              </a:rPr>
              <a:t> </a:t>
            </a:r>
            <a:r>
              <a:rPr lang="en-US" sz="2000" b="1" dirty="0" err="1">
                <a:solidFill>
                  <a:schemeClr val="bg1"/>
                </a:solidFill>
                <a:effectLst>
                  <a:glow rad="127000">
                    <a:srgbClr val="832215"/>
                  </a:glow>
                  <a:outerShdw blurRad="38100" dist="38100" dir="2700000" algn="tl">
                    <a:srgbClr val="000000"/>
                  </a:outerShdw>
                </a:effectLst>
              </a:rPr>
              <a:t>navodi</a:t>
            </a:r>
            <a:r>
              <a:rPr lang="en-US" sz="2000" b="1" dirty="0">
                <a:solidFill>
                  <a:schemeClr val="bg1"/>
                </a:solidFill>
                <a:effectLst>
                  <a:glow rad="127000">
                    <a:srgbClr val="832215"/>
                  </a:glow>
                  <a:outerShdw blurRad="38100" dist="38100" dir="2700000" algn="tl">
                    <a:srgbClr val="000000"/>
                  </a:outerShdw>
                </a:effectLst>
              </a:rPr>
              <a:t> da </a:t>
            </a:r>
            <a:r>
              <a:rPr lang="en-US" sz="2000" b="1" dirty="0" err="1">
                <a:solidFill>
                  <a:schemeClr val="bg1"/>
                </a:solidFill>
                <a:effectLst>
                  <a:glow rad="127000">
                    <a:srgbClr val="832215"/>
                  </a:glow>
                  <a:outerShdw blurRad="38100" dist="38100" dir="2700000" algn="tl">
                    <a:srgbClr val="000000"/>
                  </a:outerShdw>
                </a:effectLst>
              </a:rPr>
              <a:t>vjerujemo</a:t>
            </a:r>
            <a:r>
              <a:rPr lang="en-US" sz="2000" b="1" dirty="0">
                <a:solidFill>
                  <a:schemeClr val="bg1"/>
                </a:solidFill>
                <a:effectLst>
                  <a:glow rad="127000">
                    <a:srgbClr val="832215"/>
                  </a:glow>
                  <a:outerShdw blurRad="38100" dist="38100" dir="2700000" algn="tl">
                    <a:srgbClr val="000000"/>
                  </a:outerShdw>
                </a:effectLst>
              </a:rPr>
              <a:t> u </a:t>
            </a:r>
            <a:r>
              <a:rPr lang="en-US" sz="2000" b="1" dirty="0" err="1">
                <a:solidFill>
                  <a:schemeClr val="bg1"/>
                </a:solidFill>
                <a:effectLst>
                  <a:glow rad="127000">
                    <a:srgbClr val="832215"/>
                  </a:glow>
                  <a:outerShdw blurRad="38100" dist="38100" dir="2700000" algn="tl">
                    <a:srgbClr val="000000"/>
                  </a:outerShdw>
                </a:effectLst>
              </a:rPr>
              <a:t>Njega</a:t>
            </a:r>
            <a:r>
              <a:rPr lang="en-US" sz="2000" b="1" dirty="0">
                <a:solidFill>
                  <a:schemeClr val="bg1"/>
                </a:solidFill>
                <a:effectLst>
                  <a:glow rad="127000">
                    <a:srgbClr val="832215"/>
                  </a:glow>
                  <a:outerShdw blurRad="38100" dist="38100" dir="2700000" algn="tl">
                    <a:srgbClr val="000000"/>
                  </a:outerShdw>
                </a:effectLst>
              </a:rPr>
              <a:t> </a:t>
            </a:r>
            <a:r>
              <a:rPr lang="en-US" sz="2000" b="1" dirty="0" err="1">
                <a:solidFill>
                  <a:schemeClr val="bg1"/>
                </a:solidFill>
                <a:effectLst>
                  <a:glow rad="127000">
                    <a:srgbClr val="832215"/>
                  </a:glow>
                  <a:outerShdw blurRad="38100" dist="38100" dir="2700000" algn="tl">
                    <a:srgbClr val="000000"/>
                  </a:outerShdw>
                </a:effectLst>
              </a:rPr>
              <a:t>kao</a:t>
            </a:r>
            <a:r>
              <a:rPr lang="en-US" sz="2000" b="1" dirty="0">
                <a:solidFill>
                  <a:schemeClr val="bg1"/>
                </a:solidFill>
                <a:effectLst>
                  <a:glow rad="127000">
                    <a:srgbClr val="832215"/>
                  </a:glow>
                  <a:outerShdw blurRad="38100" dist="38100" dir="2700000" algn="tl">
                    <a:srgbClr val="000000"/>
                  </a:outerShdw>
                </a:effectLst>
              </a:rPr>
              <a:t> </a:t>
            </a:r>
            <a:r>
              <a:rPr lang="en-US" sz="2000" b="1" dirty="0" err="1">
                <a:solidFill>
                  <a:schemeClr val="bg1"/>
                </a:solidFill>
                <a:effectLst>
                  <a:glow rad="127000">
                    <a:srgbClr val="832215"/>
                  </a:glow>
                  <a:outerShdw blurRad="38100" dist="38100" dir="2700000" algn="tl">
                    <a:srgbClr val="000000"/>
                  </a:outerShdw>
                </a:effectLst>
              </a:rPr>
              <a:t>Stvoritelja</a:t>
            </a:r>
            <a:r>
              <a:rPr lang="en-US" sz="2000" b="1" dirty="0">
                <a:solidFill>
                  <a:schemeClr val="bg1"/>
                </a:solidFill>
                <a:effectLst>
                  <a:glow rad="127000">
                    <a:srgbClr val="832215"/>
                  </a:glow>
                  <a:outerShdw blurRad="38100" dist="38100" dir="2700000" algn="tl">
                    <a:srgbClr val="000000"/>
                  </a:outerShdw>
                </a:effectLst>
              </a:rPr>
              <a:t> </a:t>
            </a:r>
            <a:r>
              <a:rPr lang="en-US" sz="2000" b="1" dirty="0" err="1">
                <a:solidFill>
                  <a:schemeClr val="bg1"/>
                </a:solidFill>
                <a:effectLst>
                  <a:glow rad="127000">
                    <a:srgbClr val="832215"/>
                  </a:glow>
                  <a:outerShdw blurRad="38100" dist="38100" dir="2700000" algn="tl">
                    <a:srgbClr val="000000"/>
                  </a:outerShdw>
                </a:effectLst>
              </a:rPr>
              <a:t>i</a:t>
            </a:r>
            <a:r>
              <a:rPr lang="en-US" sz="2000" b="1" dirty="0">
                <a:solidFill>
                  <a:schemeClr val="bg1"/>
                </a:solidFill>
                <a:effectLst>
                  <a:glow rad="127000">
                    <a:srgbClr val="832215"/>
                  </a:glow>
                  <a:outerShdw blurRad="38100" dist="38100" dir="2700000" algn="tl">
                    <a:srgbClr val="000000"/>
                  </a:outerShdw>
                </a:effectLst>
              </a:rPr>
              <a:t> </a:t>
            </a:r>
            <a:r>
              <a:rPr lang="sr-Latn-RS" sz="2000" b="1" dirty="0">
                <a:solidFill>
                  <a:schemeClr val="bg1"/>
                </a:solidFill>
                <a:effectLst>
                  <a:glow rad="127000">
                    <a:srgbClr val="832215"/>
                  </a:glow>
                  <a:outerShdw blurRad="38100" dist="38100" dir="2700000" algn="tl">
                    <a:srgbClr val="000000"/>
                  </a:outerShdw>
                </a:effectLst>
              </a:rPr>
              <a:t>Onog koji n</a:t>
            </a:r>
            <a:r>
              <a:rPr lang="en-US" sz="2000" b="1" dirty="0" err="1">
                <a:solidFill>
                  <a:schemeClr val="bg1"/>
                </a:solidFill>
                <a:effectLst>
                  <a:glow rad="127000">
                    <a:srgbClr val="832215"/>
                  </a:glow>
                  <a:outerShdw blurRad="38100" dist="38100" dir="2700000" algn="tl">
                    <a:srgbClr val="000000"/>
                  </a:outerShdw>
                </a:effectLst>
              </a:rPr>
              <a:t>agrađ</a:t>
            </a:r>
            <a:r>
              <a:rPr lang="sr-Latn-RS" sz="2000" b="1" dirty="0">
                <a:solidFill>
                  <a:schemeClr val="bg1"/>
                </a:solidFill>
                <a:effectLst>
                  <a:glow rad="127000">
                    <a:srgbClr val="832215"/>
                  </a:glow>
                  <a:outerShdw blurRad="38100" dist="38100" dir="2700000" algn="tl">
                    <a:srgbClr val="000000"/>
                  </a:outerShdw>
                </a:effectLst>
              </a:rPr>
              <a:t>uje</a:t>
            </a:r>
            <a:r>
              <a:rPr lang="en-US" sz="2000" b="1" dirty="0">
                <a:solidFill>
                  <a:schemeClr val="bg1"/>
                </a:solidFill>
                <a:effectLst>
                  <a:glow rad="127000">
                    <a:srgbClr val="832215"/>
                  </a:glow>
                  <a:outerShdw blurRad="38100" dist="38100" dir="2700000" algn="tl">
                    <a:srgbClr val="000000"/>
                  </a:outerShdw>
                </a:effectLst>
              </a:rPr>
              <a:t>.</a:t>
            </a:r>
            <a:endParaRPr lang="en" sz="2000" b="1" dirty="0">
              <a:solidFill>
                <a:schemeClr val="bg1"/>
              </a:solidFill>
              <a:effectLst>
                <a:glow rad="127000">
                  <a:srgbClr val="832215"/>
                </a:glow>
                <a:outerShdw blurRad="38100" dist="38100" dir="2700000" algn="tl">
                  <a:srgbClr val="000000"/>
                </a:outerShdw>
              </a:effectLst>
            </a:endParaRP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211562201"/>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45624" y="6092147"/>
            <a:ext cx="7388651" cy="707886"/>
          </a:xfrm>
          <a:prstGeom prst="rect">
            <a:avLst/>
          </a:prstGeom>
          <a:noFill/>
        </p:spPr>
        <p:txBody>
          <a:bodyPr wrap="square">
            <a:spAutoFit/>
          </a:bodyPr>
          <a:lstStyle/>
          <a:p>
            <a:pPr lvl="0">
              <a:spcBef>
                <a:spcPts val="600"/>
              </a:spcBef>
              <a:defRPr/>
            </a:pPr>
            <a:r>
              <a:rPr lang="en-US" sz="2000" b="1" dirty="0">
                <a:solidFill>
                  <a:prstClr val="white"/>
                </a:solidFill>
                <a:effectLst>
                  <a:glow rad="127000">
                    <a:srgbClr val="832215"/>
                  </a:glow>
                  <a:outerShdw blurRad="38100" dist="38100" dir="2700000" algn="tl">
                    <a:srgbClr val="000000"/>
                  </a:outerShdw>
                </a:effectLst>
              </a:rPr>
              <a:t>Kao </a:t>
            </a:r>
            <a:r>
              <a:rPr lang="en-US" sz="2000" b="1" dirty="0" err="1">
                <a:solidFill>
                  <a:prstClr val="white"/>
                </a:solidFill>
                <a:effectLst>
                  <a:glow rad="127000">
                    <a:srgbClr val="832215"/>
                  </a:glow>
                  <a:outerShdw blurRad="38100" dist="38100" dir="2700000" algn="tl">
                    <a:srgbClr val="000000"/>
                  </a:outerShdw>
                </a:effectLst>
              </a:rPr>
              <a:t>što</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smo</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vidjeli</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nemamo</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svi</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istu</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razinu</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vjere</a:t>
            </a:r>
            <a:r>
              <a:rPr lang="en-US" sz="2000" b="1" dirty="0">
                <a:solidFill>
                  <a:prstClr val="white"/>
                </a:solidFill>
                <a:effectLst>
                  <a:glow rad="127000">
                    <a:srgbClr val="832215"/>
                  </a:glow>
                  <a:outerShdw blurRad="38100" dist="38100" dir="2700000" algn="tl">
                    <a:srgbClr val="000000"/>
                  </a:outerShdw>
                </a:effectLst>
              </a:rPr>
              <a:t>. Kako </a:t>
            </a:r>
            <a:r>
              <a:rPr lang="en-US" sz="2000" b="1" dirty="0" err="1">
                <a:solidFill>
                  <a:prstClr val="white"/>
                </a:solidFill>
                <a:effectLst>
                  <a:glow rad="127000">
                    <a:srgbClr val="832215"/>
                  </a:glow>
                  <a:outerShdw blurRad="38100" dist="38100" dir="2700000" algn="tl">
                    <a:srgbClr val="000000"/>
                  </a:outerShdw>
                </a:effectLst>
              </a:rPr>
              <a:t>mogu</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razviti</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vjeru</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koju</a:t>
            </a:r>
            <a:r>
              <a:rPr lang="en-US" sz="2000" b="1" dirty="0">
                <a:solidFill>
                  <a:prstClr val="white"/>
                </a:solidFill>
                <a:effectLst>
                  <a:glow rad="127000">
                    <a:srgbClr val="832215"/>
                  </a:glow>
                  <a:outerShdw blurRad="38100" dist="38100" dir="2700000" algn="tl">
                    <a:srgbClr val="000000"/>
                  </a:outerShdw>
                </a:effectLst>
              </a:rPr>
              <a:t> imam, </a:t>
            </a:r>
            <a:r>
              <a:rPr lang="en-US" sz="2000" b="1" dirty="0" err="1">
                <a:solidFill>
                  <a:prstClr val="white"/>
                </a:solidFill>
                <a:effectLst>
                  <a:glow rad="127000">
                    <a:srgbClr val="832215"/>
                  </a:glow>
                  <a:outerShdw blurRad="38100" dist="38100" dir="2700000" algn="tl">
                    <a:srgbClr val="000000"/>
                  </a:outerShdw>
                </a:effectLst>
              </a:rPr>
              <a:t>bilo</a:t>
            </a:r>
            <a:r>
              <a:rPr lang="en-US" sz="2000" b="1" dirty="0">
                <a:solidFill>
                  <a:prstClr val="white"/>
                </a:solidFill>
                <a:effectLst>
                  <a:glow rad="127000">
                    <a:srgbClr val="832215"/>
                  </a:glow>
                  <a:outerShdw blurRad="38100" dist="38100" dir="2700000" algn="tl">
                    <a:srgbClr val="000000"/>
                  </a:outerShdw>
                </a:effectLst>
              </a:rPr>
              <a:t> da je </a:t>
            </a:r>
            <a:r>
              <a:rPr lang="hr-HR" sz="2000" b="1" dirty="0">
                <a:solidFill>
                  <a:prstClr val="white"/>
                </a:solidFill>
                <a:effectLst>
                  <a:glow rad="127000">
                    <a:srgbClr val="832215"/>
                  </a:glow>
                  <a:outerShdw blurRad="38100" dist="38100" dir="2700000" algn="tl">
                    <a:srgbClr val="000000"/>
                  </a:outerShdw>
                </a:effectLst>
              </a:rPr>
              <a:t>ima</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malo</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ili</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puno</a:t>
            </a:r>
            <a:r>
              <a:rPr lang="en-US" sz="2000" b="1" dirty="0">
                <a:solidFill>
                  <a:prstClr val="white"/>
                </a:solidFill>
                <a:effectLst>
                  <a:glow rad="127000">
                    <a:srgbClr val="832215"/>
                  </a:glow>
                  <a:outerShdw blurRad="38100" dist="38100" dir="2700000" algn="tl">
                    <a:srgbClr val="000000"/>
                  </a:outerShdw>
                </a:effectLst>
              </a:rPr>
              <a:t>?</a:t>
            </a:r>
            <a:endPar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36721" y="4660218"/>
            <a:ext cx="5463027" cy="1323439"/>
          </a:xfrm>
          <a:prstGeom prst="rect">
            <a:avLst/>
          </a:prstGeom>
          <a:noFill/>
        </p:spPr>
        <p:txBody>
          <a:bodyPr wrap="square">
            <a:spAutoFit/>
          </a:bodyPr>
          <a:lstStyle/>
          <a:p>
            <a:pPr lvl="0">
              <a:spcBef>
                <a:spcPts val="600"/>
              </a:spcBef>
              <a:defRPr/>
            </a:pPr>
            <a:r>
              <a:rPr lang="en-US" sz="2000" b="1" dirty="0">
                <a:solidFill>
                  <a:prstClr val="white"/>
                </a:solidFill>
                <a:effectLst>
                  <a:glow rad="127000">
                    <a:srgbClr val="832215"/>
                  </a:glow>
                  <a:outerShdw blurRad="38100" dist="38100" dir="2700000" algn="tl">
                    <a:srgbClr val="000000"/>
                  </a:outerShdw>
                </a:effectLst>
              </a:rPr>
              <a:t>U </a:t>
            </a:r>
            <a:r>
              <a:rPr lang="en-US" sz="2000" b="1" dirty="0" err="1">
                <a:solidFill>
                  <a:prstClr val="white"/>
                </a:solidFill>
                <a:effectLst>
                  <a:glow rad="127000">
                    <a:srgbClr val="832215"/>
                  </a:glow>
                  <a:outerShdw blurRad="38100" dist="38100" dir="2700000" algn="tl">
                    <a:srgbClr val="000000"/>
                  </a:outerShdw>
                </a:effectLst>
              </a:rPr>
              <a:t>ostatku</a:t>
            </a:r>
            <a:r>
              <a:rPr lang="hr-HR" sz="2000" b="1" dirty="0">
                <a:solidFill>
                  <a:prstClr val="white"/>
                </a:solidFill>
                <a:effectLst>
                  <a:glow rad="127000">
                    <a:srgbClr val="832215"/>
                  </a:glow>
                  <a:outerShdw blurRad="38100" dist="38100" dir="2700000" algn="tl">
                    <a:srgbClr val="000000"/>
                  </a:outerShdw>
                </a:effectLst>
              </a:rPr>
              <a:t> 11. </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poglavlja</a:t>
            </a:r>
            <a:r>
              <a:rPr lang="en-US" sz="2000" b="1" dirty="0">
                <a:solidFill>
                  <a:prstClr val="white"/>
                </a:solidFill>
                <a:effectLst>
                  <a:glow rad="127000">
                    <a:srgbClr val="832215"/>
                  </a:glow>
                  <a:outerShdw blurRad="38100" dist="38100" dir="2700000" algn="tl">
                    <a:srgbClr val="000000"/>
                  </a:outerShdw>
                </a:effectLst>
              </a:rPr>
              <a:t> Pavao </a:t>
            </a:r>
            <a:r>
              <a:rPr lang="en-US" sz="2000" b="1" dirty="0" err="1">
                <a:solidFill>
                  <a:prstClr val="white"/>
                </a:solidFill>
                <a:effectLst>
                  <a:glow rad="127000">
                    <a:srgbClr val="832215"/>
                  </a:glow>
                  <a:outerShdw blurRad="38100" dist="38100" dir="2700000" algn="tl">
                    <a:srgbClr val="000000"/>
                  </a:outerShdw>
                </a:effectLst>
              </a:rPr>
              <a:t>razrađuje</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vjeru</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mnogih</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muškaraca</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i</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žena</a:t>
            </a:r>
            <a:r>
              <a:rPr lang="en-US" sz="2000" b="1" dirty="0">
                <a:solidFill>
                  <a:prstClr val="white"/>
                </a:solidFill>
                <a:effectLst>
                  <a:glow rad="127000">
                    <a:srgbClr val="832215"/>
                  </a:glow>
                  <a:outerShdw blurRad="38100" dist="38100" dir="2700000" algn="tl">
                    <a:srgbClr val="000000"/>
                  </a:outerShdw>
                </a:effectLst>
              </a:rPr>
              <a:t> koji </a:t>
            </a:r>
            <a:r>
              <a:rPr lang="en-US" sz="2000" b="1" dirty="0" err="1">
                <a:solidFill>
                  <a:prstClr val="white"/>
                </a:solidFill>
                <a:effectLst>
                  <a:glow rad="127000">
                    <a:srgbClr val="832215"/>
                  </a:glow>
                  <a:outerShdw blurRad="38100" dist="38100" dir="2700000" algn="tl">
                    <a:srgbClr val="000000"/>
                  </a:outerShdw>
                </a:effectLst>
              </a:rPr>
              <a:t>nam</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služe</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kao</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primjer</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i</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ohrabrenje</a:t>
            </a:r>
            <a:r>
              <a:rPr lang="en-US" sz="2000" b="1" dirty="0">
                <a:solidFill>
                  <a:prstClr val="white"/>
                </a:solidFill>
                <a:effectLst>
                  <a:glow rad="127000">
                    <a:srgbClr val="832215"/>
                  </a:glow>
                  <a:outerShdw blurRad="38100" dist="38100" dir="2700000" algn="tl">
                    <a:srgbClr val="000000"/>
                  </a:outerShdw>
                </a:effectLst>
              </a:rPr>
              <a:t> da ne </a:t>
            </a:r>
            <a:r>
              <a:rPr lang="en-US" sz="2000" b="1" dirty="0" err="1">
                <a:solidFill>
                  <a:prstClr val="white"/>
                </a:solidFill>
                <a:effectLst>
                  <a:glow rad="127000">
                    <a:srgbClr val="832215"/>
                  </a:glow>
                  <a:outerShdw blurRad="38100" dist="38100" dir="2700000" algn="tl">
                    <a:srgbClr val="000000"/>
                  </a:outerShdw>
                </a:effectLst>
              </a:rPr>
              <a:t>gubimo</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nadu</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dok</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čekamo</a:t>
            </a:r>
            <a:r>
              <a:rPr lang="en-US" sz="2000" b="1" dirty="0">
                <a:solidFill>
                  <a:prstClr val="white"/>
                </a:solidFill>
                <a:effectLst>
                  <a:glow rad="127000">
                    <a:srgbClr val="832215"/>
                  </a:glow>
                  <a:outerShdw blurRad="38100" dist="38100" dir="2700000" algn="tl">
                    <a:srgbClr val="000000"/>
                  </a:outerShdw>
                </a:effectLst>
              </a:rPr>
              <a:t> </a:t>
            </a:r>
            <a:r>
              <a:rPr lang="en-US" sz="2000" b="1" dirty="0" err="1">
                <a:solidFill>
                  <a:prstClr val="white"/>
                </a:solidFill>
                <a:effectLst>
                  <a:glow rad="127000">
                    <a:srgbClr val="832215"/>
                  </a:glow>
                  <a:outerShdw blurRad="38100" dist="38100" dir="2700000" algn="tl">
                    <a:srgbClr val="000000"/>
                  </a:outerShdw>
                </a:effectLst>
              </a:rPr>
              <a:t>nagradu</a:t>
            </a:r>
            <a:r>
              <a:rPr lang="en-US" sz="2000" b="1" dirty="0">
                <a:solidFill>
                  <a:prstClr val="white"/>
                </a:solidFill>
                <a:effectLst>
                  <a:glow rad="127000">
                    <a:srgbClr val="832215"/>
                  </a:glow>
                  <a:outerShdw blurRad="38100" dist="38100" dir="2700000" algn="tl">
                    <a:srgbClr val="000000"/>
                  </a:outerShdw>
                </a:effectLst>
              </a:rPr>
              <a:t>.</a:t>
            </a:r>
            <a:endPar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endParaRP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a:r>
              <a:rPr 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ISUSOVA VJERA</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1414A643-1BE9-40FB-411C-8C6D9345ACB3}"/>
              </a:ext>
            </a:extLst>
          </p:cNvPr>
          <p:cNvSpPr txBox="1"/>
          <p:nvPr/>
        </p:nvSpPr>
        <p:spPr>
          <a:xfrm>
            <a:off x="2355286" y="623246"/>
            <a:ext cx="917257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hr-HR" b="1" dirty="0">
                <a:solidFill>
                  <a:schemeClr val="accent3">
                    <a:lumMod val="75000"/>
                  </a:schemeClr>
                </a:solidFill>
                <a:effectLst>
                  <a:outerShdw blurRad="38100" dist="38100" dir="2700000" algn="tl">
                    <a:srgbClr val="000000"/>
                  </a:outerShdw>
                </a:effectLst>
                <a:latin typeface="Comic Sans MS" panose="030F0702030302020204" pitchFamily="66" charset="0"/>
              </a:rPr>
              <a:t>Na tome se temelji postojanost svetih koji čuvaju Božje zapovijedi i vjeru u Isusa</a:t>
            </a: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hr-HR"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Otkrivenje</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 14</a:t>
            </a:r>
            <a:r>
              <a:rPr lang="hr-HR"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12)</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0" y="1453157"/>
            <a:ext cx="7277100" cy="1015663"/>
          </a:xfrm>
          <a:prstGeom prst="rect">
            <a:avLst/>
          </a:prstGeom>
          <a:noFill/>
        </p:spPr>
        <p:txBody>
          <a:bodyPr wrap="square" rtlCol="0">
            <a:spAutoFit/>
          </a:bodyPr>
          <a:lstStyle/>
          <a:p>
            <a:pPr>
              <a:spcBef>
                <a:spcPts val="600"/>
              </a:spcBef>
            </a:pPr>
            <a:r>
              <a:rPr lang="en-US" sz="2000" b="1" dirty="0"/>
              <a:t>Mi, </a:t>
            </a:r>
            <a:r>
              <a:rPr lang="en-US" sz="2000" b="1" dirty="0" err="1"/>
              <a:t>vjernici</a:t>
            </a:r>
            <a:r>
              <a:rPr lang="en-US" sz="2000" b="1" dirty="0"/>
              <a:t> koji </a:t>
            </a:r>
            <a:r>
              <a:rPr lang="en-US" sz="2000" b="1" dirty="0" err="1"/>
              <a:t>živimo</a:t>
            </a:r>
            <a:r>
              <a:rPr lang="en-US" sz="2000" b="1" dirty="0"/>
              <a:t> </a:t>
            </a:r>
            <a:r>
              <a:rPr lang="en-US" sz="2000" b="1" dirty="0" err="1"/>
              <a:t>blizu</a:t>
            </a:r>
            <a:r>
              <a:rPr lang="en-US" sz="2000" b="1" dirty="0"/>
              <a:t> </a:t>
            </a:r>
            <a:r>
              <a:rPr lang="en-US" sz="2000" b="1" dirty="0" err="1"/>
              <a:t>Isusova</a:t>
            </a:r>
            <a:r>
              <a:rPr lang="en-US" sz="2000" b="1" dirty="0"/>
              <a:t> </a:t>
            </a:r>
            <a:r>
              <a:rPr lang="en-US" sz="2000" b="1" dirty="0" err="1"/>
              <a:t>povratka</a:t>
            </a:r>
            <a:r>
              <a:rPr lang="en-US" sz="2000" b="1" dirty="0"/>
              <a:t>, </a:t>
            </a:r>
            <a:r>
              <a:rPr lang="en-US" sz="2000" b="1" dirty="0" err="1"/>
              <a:t>odlik</a:t>
            </a:r>
            <a:r>
              <a:rPr lang="hr-HR" sz="2000" b="1" dirty="0"/>
              <a:t>ujemo se</a:t>
            </a:r>
            <a:r>
              <a:rPr lang="en-US" sz="2000" b="1" dirty="0"/>
              <a:t> </a:t>
            </a:r>
            <a:r>
              <a:rPr lang="hr-HR" sz="2000" b="1" dirty="0"/>
              <a:t>p</a:t>
            </a:r>
            <a:r>
              <a:rPr lang="en-US" sz="2000" b="1" dirty="0"/>
              <a:t>o </a:t>
            </a:r>
            <a:r>
              <a:rPr lang="en-US" sz="2000" b="1" dirty="0" err="1"/>
              <a:t>dvjema</a:t>
            </a:r>
            <a:r>
              <a:rPr lang="en-US" sz="2000" b="1" dirty="0"/>
              <a:t> </a:t>
            </a:r>
            <a:r>
              <a:rPr lang="en-US" sz="2000" b="1" dirty="0" err="1"/>
              <a:t>stvarima</a:t>
            </a:r>
            <a:r>
              <a:rPr lang="en-US" sz="2000" b="1" dirty="0"/>
              <a:t> </a:t>
            </a:r>
            <a:r>
              <a:rPr lang="en-US" sz="2000" b="1" dirty="0" err="1"/>
              <a:t>koje</a:t>
            </a:r>
            <a:r>
              <a:rPr lang="en-US" sz="2000" b="1" dirty="0"/>
              <a:t> </a:t>
            </a:r>
            <a:r>
              <a:rPr lang="en-US" sz="2000" b="1" dirty="0" err="1"/>
              <a:t>moramo</a:t>
            </a:r>
            <a:r>
              <a:rPr lang="en-US" sz="2000" b="1" dirty="0"/>
              <a:t> "</a:t>
            </a:r>
            <a:r>
              <a:rPr lang="en-US" sz="2000" b="1" dirty="0" err="1"/>
              <a:t>čuvati</a:t>
            </a:r>
            <a:r>
              <a:rPr lang="en-US" sz="2000" b="1" dirty="0"/>
              <a:t>" (</a:t>
            </a:r>
            <a:r>
              <a:rPr lang="en-US" sz="2000" b="1" dirty="0" err="1"/>
              <a:t>tj</a:t>
            </a:r>
            <a:r>
              <a:rPr lang="en-US" sz="2000" b="1" dirty="0"/>
              <a:t>. </a:t>
            </a:r>
            <a:r>
              <a:rPr lang="en-US" sz="2000" b="1" dirty="0" err="1"/>
              <a:t>poslušati</a:t>
            </a:r>
            <a:r>
              <a:rPr lang="en-US" sz="2000" b="1" dirty="0"/>
              <a:t> </a:t>
            </a:r>
            <a:r>
              <a:rPr lang="en-US" sz="2000" b="1" dirty="0" err="1"/>
              <a:t>ili</a:t>
            </a:r>
            <a:r>
              <a:rPr lang="en-US" sz="2000" b="1" dirty="0"/>
              <a:t> </a:t>
            </a:r>
            <a:r>
              <a:rPr lang="hr-HR" sz="2000" b="1" dirty="0"/>
              <a:t>drž</a:t>
            </a:r>
            <a:r>
              <a:rPr lang="en-US" sz="2000" b="1" dirty="0" err="1"/>
              <a:t>ati</a:t>
            </a:r>
            <a:r>
              <a:rPr lang="en-US" sz="2000" b="1" dirty="0"/>
              <a:t>): </a:t>
            </a:r>
            <a:r>
              <a:rPr lang="en-US" sz="2000" b="1" dirty="0" err="1"/>
              <a:t>zapovijedi</a:t>
            </a:r>
            <a:r>
              <a:rPr lang="en-US" sz="2000" b="1" dirty="0"/>
              <a:t> </a:t>
            </a:r>
            <a:r>
              <a:rPr lang="en-US" sz="2000" b="1" dirty="0" err="1"/>
              <a:t>i</a:t>
            </a:r>
            <a:r>
              <a:rPr lang="en-US" sz="2000" b="1" dirty="0"/>
              <a:t> </a:t>
            </a:r>
            <a:r>
              <a:rPr lang="sr-Latn-RS" sz="2000" b="1" dirty="0"/>
              <a:t>imati </a:t>
            </a:r>
            <a:r>
              <a:rPr lang="en-US" sz="2000" b="1" dirty="0" err="1"/>
              <a:t>vjer</a:t>
            </a:r>
            <a:r>
              <a:rPr lang="sr-Latn-RS" sz="2000" b="1" dirty="0"/>
              <a:t>u</a:t>
            </a:r>
            <a:r>
              <a:rPr lang="en-US" sz="2000" b="1" dirty="0"/>
              <a:t> Isus</a:t>
            </a:r>
            <a:r>
              <a:rPr lang="sr-Latn-RS" sz="2000" b="1" dirty="0"/>
              <a:t>ovu</a:t>
            </a:r>
            <a:r>
              <a:rPr lang="en-US" sz="2000" b="1" dirty="0"/>
              <a:t> (</a:t>
            </a:r>
            <a:r>
              <a:rPr lang="en-US" sz="2000" b="1" dirty="0" err="1"/>
              <a:t>Otkrivenje</a:t>
            </a:r>
            <a:r>
              <a:rPr lang="en-US" sz="2000" b="1" dirty="0"/>
              <a:t> 14,12).</a:t>
            </a:r>
            <a:endParaRPr lang="en" sz="2000" b="1" dirty="0"/>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612428365"/>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41574" y="5809305"/>
            <a:ext cx="5250426" cy="1015663"/>
          </a:xfrm>
          <a:prstGeom prst="rect">
            <a:avLst/>
          </a:prstGeom>
          <a:noFill/>
        </p:spPr>
        <p:txBody>
          <a:bodyPr wrap="square" rtlCol="0">
            <a:spAutoFit/>
          </a:bodyPr>
          <a:lstStyle/>
          <a:p>
            <a:pPr>
              <a:spcBef>
                <a:spcPts val="600"/>
              </a:spcBef>
            </a:pPr>
            <a:r>
              <a:rPr lang="en-US" sz="2000" b="1" dirty="0" err="1"/>
              <a:t>Vjerujući</a:t>
            </a:r>
            <a:r>
              <a:rPr lang="en-US" sz="2000" b="1" dirty="0"/>
              <a:t> u </a:t>
            </a:r>
            <a:r>
              <a:rPr lang="en-US" sz="2000" b="1" dirty="0" err="1"/>
              <a:t>Isusa</a:t>
            </a:r>
            <a:r>
              <a:rPr lang="en-US" sz="2000" b="1" dirty="0"/>
              <a:t>, </a:t>
            </a:r>
            <a:r>
              <a:rPr lang="en-US" sz="2000" b="1" dirty="0" err="1"/>
              <a:t>opravdani</a:t>
            </a:r>
            <a:r>
              <a:rPr lang="en-US" sz="2000" b="1" dirty="0"/>
              <a:t> </a:t>
            </a:r>
            <a:r>
              <a:rPr lang="en-US" sz="2000" b="1" dirty="0" err="1"/>
              <a:t>smo</a:t>
            </a:r>
            <a:r>
              <a:rPr lang="en-US" sz="2000" b="1" dirty="0"/>
              <a:t>.                   (Rim. 5</a:t>
            </a:r>
            <a:r>
              <a:rPr lang="hr-HR" sz="2000" b="1" dirty="0"/>
              <a:t>,</a:t>
            </a:r>
            <a:r>
              <a:rPr lang="en-US" sz="2000" b="1" dirty="0"/>
              <a:t>1), </a:t>
            </a:r>
            <a:r>
              <a:rPr lang="en-US" sz="2000" b="1" dirty="0" err="1"/>
              <a:t>posvećeni</a:t>
            </a:r>
            <a:r>
              <a:rPr lang="en-US" sz="2000" b="1" dirty="0"/>
              <a:t> (</a:t>
            </a:r>
            <a:r>
              <a:rPr lang="en-US" sz="2000" b="1" dirty="0" err="1"/>
              <a:t>Djela</a:t>
            </a:r>
            <a:r>
              <a:rPr lang="en-US" sz="2000" b="1" dirty="0"/>
              <a:t> 26</a:t>
            </a:r>
            <a:r>
              <a:rPr lang="hr-HR" sz="2000" b="1" dirty="0"/>
              <a:t>,</a:t>
            </a:r>
            <a:r>
              <a:rPr lang="en-US" sz="2000" b="1" dirty="0"/>
              <a:t>18) </a:t>
            </a:r>
            <a:r>
              <a:rPr lang="en-US" sz="2000" b="1" dirty="0" err="1"/>
              <a:t>i</a:t>
            </a:r>
            <a:r>
              <a:rPr lang="en-US" sz="2000" b="1" dirty="0"/>
              <a:t> </a:t>
            </a:r>
            <a:r>
              <a:rPr lang="en-US" sz="2000" b="1" dirty="0" err="1"/>
              <a:t>djeca</a:t>
            </a:r>
            <a:r>
              <a:rPr lang="en-US" sz="2000" b="1" dirty="0"/>
              <a:t> </a:t>
            </a:r>
            <a:r>
              <a:rPr lang="hr-HR" sz="2000" b="1" dirty="0"/>
              <a:t>smo </a:t>
            </a:r>
            <a:r>
              <a:rPr lang="en-US" sz="2000" b="1" dirty="0"/>
              <a:t>Božja (Ivan 1</a:t>
            </a:r>
            <a:r>
              <a:rPr lang="hr-HR" sz="2000" b="1" dirty="0"/>
              <a:t>,</a:t>
            </a:r>
            <a:r>
              <a:rPr lang="en-US" sz="2000" b="1" dirty="0"/>
              <a:t>12).</a:t>
            </a:r>
            <a:endParaRPr lang="en" sz="2000" b="1" dirty="0"/>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1400" y="1492485"/>
            <a:ext cx="4697669"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670385"/>
            <a:ext cx="7277100" cy="1015663"/>
          </a:xfrm>
          <a:prstGeom prst="rect">
            <a:avLst/>
          </a:prstGeom>
          <a:noFill/>
        </p:spPr>
        <p:txBody>
          <a:bodyPr wrap="square">
            <a:spAutoFit/>
          </a:bodyPr>
          <a:lstStyle/>
          <a:p>
            <a:pPr lvl="0">
              <a:spcBef>
                <a:spcPts val="600"/>
              </a:spcBef>
              <a:defRPr/>
            </a:pPr>
            <a:r>
              <a:rPr lang="en-US" sz="2000" b="1" dirty="0">
                <a:solidFill>
                  <a:srgbClr val="000000"/>
                </a:solidFill>
              </a:rPr>
              <a:t>Zakon (</a:t>
            </a:r>
            <a:r>
              <a:rPr lang="en-US" sz="2000" b="1" dirty="0" err="1">
                <a:solidFill>
                  <a:srgbClr val="000000"/>
                </a:solidFill>
              </a:rPr>
              <a:t>zapovijedi</a:t>
            </a:r>
            <a:r>
              <a:rPr lang="en-US" sz="2000" b="1" dirty="0">
                <a:solidFill>
                  <a:srgbClr val="000000"/>
                </a:solidFill>
              </a:rPr>
              <a:t>) </a:t>
            </a:r>
            <a:r>
              <a:rPr lang="en-US" sz="2000" b="1" dirty="0" err="1">
                <a:solidFill>
                  <a:srgbClr val="000000"/>
                </a:solidFill>
              </a:rPr>
              <a:t>i</a:t>
            </a:r>
            <a:r>
              <a:rPr lang="en-US" sz="2000" b="1" dirty="0">
                <a:solidFill>
                  <a:srgbClr val="000000"/>
                </a:solidFill>
              </a:rPr>
              <a:t> </a:t>
            </a:r>
            <a:r>
              <a:rPr lang="en-US" sz="2000" b="1" dirty="0" err="1">
                <a:solidFill>
                  <a:srgbClr val="000000"/>
                </a:solidFill>
              </a:rPr>
              <a:t>Evanđelje</a:t>
            </a:r>
            <a:r>
              <a:rPr lang="en-US" sz="2000" b="1" dirty="0">
                <a:solidFill>
                  <a:srgbClr val="000000"/>
                </a:solidFill>
              </a:rPr>
              <a:t> (</a:t>
            </a:r>
            <a:r>
              <a:rPr lang="en-US" sz="2000" b="1" dirty="0" err="1">
                <a:solidFill>
                  <a:srgbClr val="000000"/>
                </a:solidFill>
              </a:rPr>
              <a:t>vjera</a:t>
            </a:r>
            <a:r>
              <a:rPr lang="en-US" sz="2000" b="1" dirty="0">
                <a:solidFill>
                  <a:srgbClr val="000000"/>
                </a:solidFill>
              </a:rPr>
              <a:t>) </a:t>
            </a:r>
            <a:r>
              <a:rPr lang="en-US" sz="2000" b="1" dirty="0" err="1">
                <a:solidFill>
                  <a:srgbClr val="000000"/>
                </a:solidFill>
              </a:rPr>
              <a:t>su</a:t>
            </a:r>
            <a:r>
              <a:rPr lang="en-US" sz="2000" b="1" dirty="0">
                <a:solidFill>
                  <a:srgbClr val="000000"/>
                </a:solidFill>
              </a:rPr>
              <a:t> </a:t>
            </a:r>
            <a:r>
              <a:rPr lang="en-US" sz="2000" b="1" dirty="0" err="1">
                <a:solidFill>
                  <a:srgbClr val="000000"/>
                </a:solidFill>
              </a:rPr>
              <a:t>isprepleteni</a:t>
            </a:r>
            <a:r>
              <a:rPr lang="en-US" sz="2000" b="1" dirty="0">
                <a:solidFill>
                  <a:srgbClr val="000000"/>
                </a:solidFill>
              </a:rPr>
              <a:t>. Ne </a:t>
            </a:r>
            <a:r>
              <a:rPr lang="en-US" sz="2000" b="1" dirty="0" err="1">
                <a:solidFill>
                  <a:srgbClr val="000000"/>
                </a:solidFill>
              </a:rPr>
              <a:t>možeš</a:t>
            </a:r>
            <a:r>
              <a:rPr lang="en-US" sz="2000" b="1" dirty="0">
                <a:solidFill>
                  <a:srgbClr val="000000"/>
                </a:solidFill>
              </a:rPr>
              <a:t> </a:t>
            </a:r>
            <a:r>
              <a:rPr lang="hr-HR" sz="2000" b="1" dirty="0">
                <a:solidFill>
                  <a:srgbClr val="000000"/>
                </a:solidFill>
              </a:rPr>
              <a:t>drž</a:t>
            </a:r>
            <a:r>
              <a:rPr lang="en-US" sz="2000" b="1" dirty="0" err="1">
                <a:solidFill>
                  <a:srgbClr val="000000"/>
                </a:solidFill>
              </a:rPr>
              <a:t>ati</a:t>
            </a:r>
            <a:r>
              <a:rPr lang="en-US" sz="2000" b="1" dirty="0">
                <a:solidFill>
                  <a:srgbClr val="000000"/>
                </a:solidFill>
              </a:rPr>
              <a:t> bez </a:t>
            </a:r>
            <a:r>
              <a:rPr lang="en-US" sz="2000" b="1" dirty="0" err="1">
                <a:solidFill>
                  <a:srgbClr val="000000"/>
                </a:solidFill>
              </a:rPr>
              <a:t>vjere</a:t>
            </a:r>
            <a:r>
              <a:rPr lang="en-US" sz="2000" b="1" dirty="0">
                <a:solidFill>
                  <a:srgbClr val="000000"/>
                </a:solidFill>
              </a:rPr>
              <a:t>, </a:t>
            </a:r>
            <a:r>
              <a:rPr lang="en-US" sz="2000" b="1" dirty="0" err="1">
                <a:solidFill>
                  <a:srgbClr val="000000"/>
                </a:solidFill>
              </a:rPr>
              <a:t>niti</a:t>
            </a:r>
            <a:r>
              <a:rPr lang="en-US" sz="2000" b="1" dirty="0">
                <a:solidFill>
                  <a:srgbClr val="000000"/>
                </a:solidFill>
              </a:rPr>
              <a:t> </a:t>
            </a:r>
            <a:r>
              <a:rPr lang="en-US" sz="2000" b="1" dirty="0" err="1">
                <a:solidFill>
                  <a:srgbClr val="000000"/>
                </a:solidFill>
              </a:rPr>
              <a:t>vjerovati</a:t>
            </a:r>
            <a:r>
              <a:rPr lang="en-US" sz="2000" b="1" dirty="0">
                <a:solidFill>
                  <a:srgbClr val="000000"/>
                </a:solidFill>
              </a:rPr>
              <a:t> bez </a:t>
            </a:r>
            <a:r>
              <a:rPr lang="en-US" sz="2000" b="1" dirty="0" err="1">
                <a:solidFill>
                  <a:srgbClr val="000000"/>
                </a:solidFill>
              </a:rPr>
              <a:t>poslušnosti</a:t>
            </a:r>
            <a:r>
              <a:rPr lang="en-US" sz="2000" b="1" dirty="0">
                <a:solidFill>
                  <a:srgbClr val="000000"/>
                </a:solidFill>
              </a:rPr>
              <a:t>. Ali </a:t>
            </a:r>
            <a:r>
              <a:rPr lang="en-US" sz="2000" b="1" dirty="0" err="1">
                <a:solidFill>
                  <a:srgbClr val="000000"/>
                </a:solidFill>
              </a:rPr>
              <a:t>što</a:t>
            </a:r>
            <a:r>
              <a:rPr lang="en-US" sz="2000" b="1" dirty="0">
                <a:solidFill>
                  <a:srgbClr val="000000"/>
                </a:solidFill>
              </a:rPr>
              <a:t> </a:t>
            </a:r>
            <a:r>
              <a:rPr lang="en-US" sz="2000" b="1" dirty="0" err="1">
                <a:solidFill>
                  <a:srgbClr val="000000"/>
                </a:solidFill>
              </a:rPr>
              <a:t>znači</a:t>
            </a:r>
            <a:r>
              <a:rPr lang="en-US" sz="2000" b="1" dirty="0">
                <a:solidFill>
                  <a:srgbClr val="000000"/>
                </a:solidFill>
              </a:rPr>
              <a:t> "</a:t>
            </a:r>
            <a:r>
              <a:rPr lang="en-US" sz="2000" b="1" dirty="0" err="1">
                <a:solidFill>
                  <a:srgbClr val="000000"/>
                </a:solidFill>
              </a:rPr>
              <a:t>vjera</a:t>
            </a:r>
            <a:r>
              <a:rPr lang="en-US" sz="2000" b="1" dirty="0">
                <a:solidFill>
                  <a:srgbClr val="000000"/>
                </a:solidFill>
              </a:rPr>
              <a:t> </a:t>
            </a:r>
            <a:r>
              <a:rPr lang="en-US" sz="2000" b="1" dirty="0" err="1">
                <a:solidFill>
                  <a:srgbClr val="000000"/>
                </a:solidFill>
              </a:rPr>
              <a:t>Isusa</a:t>
            </a:r>
            <a:r>
              <a:rPr lang="en-US" sz="2000" b="1" dirty="0">
                <a:solidFill>
                  <a:srgbClr val="000000"/>
                </a:solidFill>
              </a:rPr>
              <a:t>"?</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204773" y="1157444"/>
            <a:ext cx="9782453" cy="3970318"/>
          </a:xfrm>
          <a:prstGeom prst="rect">
            <a:avLst/>
          </a:prstGeom>
          <a:noFill/>
        </p:spPr>
        <p:txBody>
          <a:bodyPr wrap="square">
            <a:spAutoFit/>
          </a:bodyPr>
          <a:lstStyle/>
          <a:p>
            <a:pPr algn="just">
              <a:spcBef>
                <a:spcPts val="600"/>
              </a:spcBef>
            </a:pPr>
            <a:r>
              <a:rPr lang="en" sz="2800" b="1" dirty="0">
                <a:latin typeface="Constantia" panose="02030602050306030303" pitchFamily="18" charset="0"/>
              </a:rPr>
              <a:t>“</a:t>
            </a:r>
            <a:r>
              <a:rPr lang="en-US" sz="2800" b="1" dirty="0">
                <a:latin typeface="Constantia" panose="02030602050306030303" pitchFamily="18" charset="0"/>
              </a:rPr>
              <a:t>Onda </a:t>
            </a:r>
            <a:r>
              <a:rPr lang="en-US" sz="2800" b="1" dirty="0" err="1">
                <a:latin typeface="Constantia" panose="02030602050306030303" pitchFamily="18" charset="0"/>
              </a:rPr>
              <a:t>vjeruj</a:t>
            </a:r>
            <a:r>
              <a:rPr lang="en-US" sz="2800" b="1" dirty="0">
                <a:latin typeface="Constantia" panose="02030602050306030303" pitchFamily="18" charset="0"/>
              </a:rPr>
              <a:t> </a:t>
            </a:r>
            <a:r>
              <a:rPr lang="en-US" sz="2800" b="1" dirty="0" err="1">
                <a:latin typeface="Constantia" panose="02030602050306030303" pitchFamily="18" charset="0"/>
              </a:rPr>
              <a:t>Gospodinu</a:t>
            </a:r>
            <a:r>
              <a:rPr lang="en-US" sz="2800" b="1" dirty="0">
                <a:latin typeface="Constantia" panose="02030602050306030303" pitchFamily="18" charset="0"/>
              </a:rPr>
              <a:t> </a:t>
            </a:r>
            <a:r>
              <a:rPr lang="en-US" sz="2800" b="1" dirty="0" err="1">
                <a:latin typeface="Constantia" panose="02030602050306030303" pitchFamily="18" charset="0"/>
              </a:rPr>
              <a:t>Isusu</a:t>
            </a:r>
            <a:r>
              <a:rPr lang="en-US" sz="2800" b="1" dirty="0">
                <a:latin typeface="Constantia" panose="02030602050306030303" pitchFamily="18" charset="0"/>
              </a:rPr>
              <a:t> da </a:t>
            </a:r>
            <a:r>
              <a:rPr lang="en-US" sz="2800" b="1" dirty="0" err="1">
                <a:latin typeface="Constantia" panose="02030602050306030303" pitchFamily="18" charset="0"/>
              </a:rPr>
              <a:t>te</a:t>
            </a:r>
            <a:r>
              <a:rPr lang="en-US" sz="2800" b="1" dirty="0">
                <a:latin typeface="Constantia" panose="02030602050306030303" pitchFamily="18" charset="0"/>
              </a:rPr>
              <a:t> </a:t>
            </a:r>
            <a:r>
              <a:rPr lang="en-US" sz="2800" b="1" dirty="0" err="1">
                <a:latin typeface="Constantia" panose="02030602050306030303" pitchFamily="18" charset="0"/>
              </a:rPr>
              <a:t>vodi</a:t>
            </a:r>
            <a:r>
              <a:rPr lang="en-US" sz="2800" b="1" dirty="0">
                <a:latin typeface="Constantia" panose="02030602050306030303" pitchFamily="18" charset="0"/>
              </a:rPr>
              <a:t> </a:t>
            </a:r>
            <a:r>
              <a:rPr lang="en-US" sz="2800" b="1" dirty="0" err="1">
                <a:latin typeface="Constantia" panose="02030602050306030303" pitchFamily="18" charset="0"/>
              </a:rPr>
              <a:t>korak</a:t>
            </a:r>
            <a:r>
              <a:rPr lang="en-US" sz="2800" b="1" dirty="0">
                <a:latin typeface="Constantia" panose="02030602050306030303" pitchFamily="18" charset="0"/>
              </a:rPr>
              <a:t> po </a:t>
            </a:r>
            <a:r>
              <a:rPr lang="en-US" sz="2800" b="1" dirty="0" err="1">
                <a:latin typeface="Constantia" panose="02030602050306030303" pitchFamily="18" charset="0"/>
              </a:rPr>
              <a:t>korak</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pravi</a:t>
            </a:r>
            <a:r>
              <a:rPr lang="en-US" sz="2800" b="1" dirty="0">
                <a:latin typeface="Constantia" panose="02030602050306030303" pitchFamily="18" charset="0"/>
              </a:rPr>
              <a:t> put. Na </a:t>
            </a:r>
            <a:r>
              <a:rPr lang="en-US" sz="2800" b="1" dirty="0" err="1">
                <a:latin typeface="Constantia" panose="02030602050306030303" pitchFamily="18" charset="0"/>
              </a:rPr>
              <a:t>svakom</a:t>
            </a:r>
            <a:r>
              <a:rPr lang="en-US" sz="2800" b="1" dirty="0">
                <a:latin typeface="Constantia" panose="02030602050306030303" pitchFamily="18" charset="0"/>
              </a:rPr>
              <a:t> </a:t>
            </a:r>
            <a:r>
              <a:rPr lang="en-US" sz="2800" b="1" dirty="0" err="1">
                <a:latin typeface="Constantia" panose="02030602050306030303" pitchFamily="18" charset="0"/>
              </a:rPr>
              <a:t>koraku</a:t>
            </a:r>
            <a:r>
              <a:rPr lang="en-US" sz="2800" b="1" dirty="0">
                <a:latin typeface="Constantia" panose="02030602050306030303" pitchFamily="18" charset="0"/>
              </a:rPr>
              <a:t> </a:t>
            </a:r>
            <a:r>
              <a:rPr lang="en-US" sz="2800" b="1" dirty="0" err="1">
                <a:latin typeface="Constantia" panose="02030602050306030303" pitchFamily="18" charset="0"/>
              </a:rPr>
              <a:t>može</a:t>
            </a:r>
            <a:r>
              <a:rPr lang="hr-HR" sz="2800" b="1" dirty="0">
                <a:latin typeface="Constantia" panose="02030602050306030303" pitchFamily="18" charset="0"/>
              </a:rPr>
              <a:t>š</a:t>
            </a:r>
            <a:r>
              <a:rPr lang="en-US" sz="2800" b="1" dirty="0">
                <a:latin typeface="Constantia" panose="02030602050306030303" pitchFamily="18" charset="0"/>
              </a:rPr>
              <a:t> </a:t>
            </a:r>
            <a:r>
              <a:rPr lang="en-US" sz="2800" b="1" dirty="0" err="1">
                <a:latin typeface="Constantia" panose="02030602050306030303" pitchFamily="18" charset="0"/>
              </a:rPr>
              <a:t>crpiti</a:t>
            </a:r>
            <a:r>
              <a:rPr lang="en-US" sz="2800" b="1" dirty="0">
                <a:latin typeface="Constantia" panose="02030602050306030303" pitchFamily="18" charset="0"/>
              </a:rPr>
              <a:t> </a:t>
            </a:r>
            <a:r>
              <a:rPr lang="en-US" sz="2800" b="1" dirty="0" err="1">
                <a:latin typeface="Constantia" panose="02030602050306030303" pitchFamily="18" charset="0"/>
              </a:rPr>
              <a:t>sigurnost</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a:t>
            </a:r>
            <a:r>
              <a:rPr lang="en-US" sz="2800" b="1" dirty="0" err="1">
                <a:latin typeface="Constantia" panose="02030602050306030303" pitchFamily="18" charset="0"/>
              </a:rPr>
              <a:t>snagu</a:t>
            </a:r>
            <a:r>
              <a:rPr lang="en-US" sz="2800" b="1" dirty="0">
                <a:latin typeface="Constantia" panose="02030602050306030303" pitchFamily="18" charset="0"/>
              </a:rPr>
              <a:t>, </a:t>
            </a:r>
            <a:r>
              <a:rPr lang="en-US" sz="2800" b="1" dirty="0" err="1">
                <a:latin typeface="Constantia" panose="02030602050306030303" pitchFamily="18" charset="0"/>
              </a:rPr>
              <a:t>jer</a:t>
            </a:r>
            <a:r>
              <a:rPr lang="en-US" sz="2800" b="1" dirty="0">
                <a:latin typeface="Constantia" panose="02030602050306030303" pitchFamily="18" charset="0"/>
              </a:rPr>
              <a:t> </a:t>
            </a:r>
            <a:r>
              <a:rPr lang="en-US" sz="2800" b="1" dirty="0" err="1">
                <a:latin typeface="Constantia" panose="02030602050306030303" pitchFamily="18" charset="0"/>
              </a:rPr>
              <a:t>može</a:t>
            </a:r>
            <a:r>
              <a:rPr lang="hr-HR" sz="2800" b="1" dirty="0">
                <a:latin typeface="Constantia" panose="02030602050306030303" pitchFamily="18" charset="0"/>
              </a:rPr>
              <a:t>š</a:t>
            </a:r>
            <a:r>
              <a:rPr lang="en-US" sz="2800" b="1" dirty="0">
                <a:latin typeface="Constantia" panose="02030602050306030303" pitchFamily="18" charset="0"/>
              </a:rPr>
              <a:t> </a:t>
            </a:r>
            <a:r>
              <a:rPr lang="en-US" sz="2800" b="1" dirty="0" err="1">
                <a:latin typeface="Constantia" panose="02030602050306030303" pitchFamily="18" charset="0"/>
              </a:rPr>
              <a:t>biti</a:t>
            </a:r>
            <a:r>
              <a:rPr lang="en-US" sz="2800" b="1" dirty="0">
                <a:latin typeface="Constantia" panose="02030602050306030303" pitchFamily="18" charset="0"/>
              </a:rPr>
              <a:t> </a:t>
            </a:r>
            <a:r>
              <a:rPr lang="en-US" sz="2800" b="1" dirty="0" err="1">
                <a:latin typeface="Constantia" panose="02030602050306030303" pitchFamily="18" charset="0"/>
              </a:rPr>
              <a:t>sigur</a:t>
            </a:r>
            <a:r>
              <a:rPr lang="hr-HR" sz="2800" b="1" dirty="0">
                <a:latin typeface="Constantia" panose="02030602050306030303" pitchFamily="18" charset="0"/>
              </a:rPr>
              <a:t>an</a:t>
            </a:r>
            <a:r>
              <a:rPr lang="en-US" sz="2800" b="1" dirty="0">
                <a:latin typeface="Constantia" panose="02030602050306030303" pitchFamily="18" charset="0"/>
              </a:rPr>
              <a:t> da je </a:t>
            </a:r>
            <a:r>
              <a:rPr lang="hr-HR" sz="2800" b="1" dirty="0">
                <a:latin typeface="Constantia" panose="02030602050306030303" pitchFamily="18" charset="0"/>
              </a:rPr>
              <a:t>tvoj</a:t>
            </a:r>
            <a:r>
              <a:rPr lang="en-US" sz="2800" b="1" dirty="0">
                <a:latin typeface="Constantia" panose="02030602050306030303" pitchFamily="18" charset="0"/>
              </a:rPr>
              <a:t>a </a:t>
            </a:r>
            <a:r>
              <a:rPr lang="en-US" sz="2800" b="1" dirty="0" err="1">
                <a:latin typeface="Constantia" panose="02030602050306030303" pitchFamily="18" charset="0"/>
              </a:rPr>
              <a:t>ruka</a:t>
            </a:r>
            <a:r>
              <a:rPr lang="en-US" sz="2800" b="1" dirty="0">
                <a:latin typeface="Constantia" panose="02030602050306030303" pitchFamily="18" charset="0"/>
              </a:rPr>
              <a:t> u </a:t>
            </a:r>
            <a:r>
              <a:rPr lang="en-US" sz="2800" b="1" dirty="0" err="1">
                <a:latin typeface="Constantia" panose="02030602050306030303" pitchFamily="18" charset="0"/>
              </a:rPr>
              <a:t>Njegovoj</a:t>
            </a:r>
            <a:r>
              <a:rPr lang="en-US" sz="2800" b="1" dirty="0">
                <a:latin typeface="Constantia" panose="02030602050306030303" pitchFamily="18" charset="0"/>
              </a:rPr>
              <a:t> </a:t>
            </a:r>
            <a:r>
              <a:rPr lang="en-US" sz="2800" b="1" dirty="0" err="1">
                <a:latin typeface="Constantia" panose="02030602050306030303" pitchFamily="18" charset="0"/>
              </a:rPr>
              <a:t>ruci</a:t>
            </a:r>
            <a:r>
              <a:rPr lang="en-US" sz="2800" b="1" dirty="0">
                <a:latin typeface="Constantia" panose="02030602050306030303" pitchFamily="18" charset="0"/>
              </a:rPr>
              <a:t>. </a:t>
            </a:r>
            <a:r>
              <a:rPr lang="en-US" sz="2800" b="1" dirty="0" err="1">
                <a:latin typeface="Constantia" panose="02030602050306030303" pitchFamily="18" charset="0"/>
              </a:rPr>
              <a:t>Možeš</a:t>
            </a:r>
            <a:r>
              <a:rPr lang="en-US" sz="2800" b="1" dirty="0">
                <a:latin typeface="Constantia" panose="02030602050306030303" pitchFamily="18" charset="0"/>
              </a:rPr>
              <a:t> "</a:t>
            </a:r>
            <a:r>
              <a:rPr lang="en-US" sz="2800" b="1" dirty="0" err="1">
                <a:latin typeface="Constantia" panose="02030602050306030303" pitchFamily="18" charset="0"/>
              </a:rPr>
              <a:t>trčati</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ne </a:t>
            </a:r>
            <a:r>
              <a:rPr lang="en-US" sz="2800" b="1" dirty="0" err="1">
                <a:latin typeface="Constantia" panose="02030602050306030303" pitchFamily="18" charset="0"/>
              </a:rPr>
              <a:t>biti</a:t>
            </a:r>
            <a:r>
              <a:rPr lang="en-US" sz="2800" b="1" dirty="0">
                <a:latin typeface="Constantia" panose="02030602050306030303" pitchFamily="18" charset="0"/>
              </a:rPr>
              <a:t> </a:t>
            </a:r>
            <a:r>
              <a:rPr lang="en-US" sz="2800" b="1" dirty="0" err="1">
                <a:latin typeface="Constantia" panose="02030602050306030303" pitchFamily="18" charset="0"/>
              </a:rPr>
              <a:t>umoran</a:t>
            </a:r>
            <a:r>
              <a:rPr lang="en-US" sz="2800" b="1" dirty="0">
                <a:latin typeface="Constantia" panose="02030602050306030303" pitchFamily="18" charset="0"/>
              </a:rPr>
              <a:t>"; </a:t>
            </a:r>
            <a:r>
              <a:rPr lang="en-US" sz="2800" b="1" dirty="0" err="1">
                <a:latin typeface="Constantia" panose="02030602050306030303" pitchFamily="18" charset="0"/>
              </a:rPr>
              <a:t>možeš</a:t>
            </a:r>
            <a:r>
              <a:rPr lang="en-US" sz="2800" b="1" dirty="0">
                <a:latin typeface="Constantia" panose="02030602050306030303" pitchFamily="18" charset="0"/>
              </a:rPr>
              <a:t> "</a:t>
            </a:r>
            <a:r>
              <a:rPr lang="en-US" sz="2800" b="1" dirty="0" err="1">
                <a:latin typeface="Constantia" panose="02030602050306030303" pitchFamily="18" charset="0"/>
              </a:rPr>
              <a:t>hodati</a:t>
            </a:r>
            <a:r>
              <a:rPr lang="en-US" sz="2800" b="1" dirty="0">
                <a:latin typeface="Constantia" panose="02030602050306030303" pitchFamily="18" charset="0"/>
              </a:rPr>
              <a:t> </a:t>
            </a:r>
            <a:r>
              <a:rPr lang="en-US" sz="2800" b="1" dirty="0" err="1">
                <a:latin typeface="Constantia" panose="02030602050306030303" pitchFamily="18" charset="0"/>
              </a:rPr>
              <a:t>i</a:t>
            </a:r>
            <a:r>
              <a:rPr lang="en-US" sz="2800" b="1" dirty="0">
                <a:latin typeface="Constantia" panose="02030602050306030303" pitchFamily="18" charset="0"/>
              </a:rPr>
              <a:t> ne </a:t>
            </a:r>
            <a:r>
              <a:rPr lang="sr-Latn-RS" sz="2800" b="1" dirty="0">
                <a:latin typeface="Constantia" panose="02030602050306030303" pitchFamily="18" charset="0"/>
              </a:rPr>
              <a:t>malaksa</a:t>
            </a:r>
            <a:r>
              <a:rPr lang="en-US" sz="2800" b="1" dirty="0" err="1">
                <a:latin typeface="Constantia" panose="02030602050306030303" pitchFamily="18" charset="0"/>
              </a:rPr>
              <a:t>ti</a:t>
            </a:r>
            <a:r>
              <a:rPr lang="en-US" sz="2800" b="1" dirty="0">
                <a:latin typeface="Constantia" panose="02030602050306030303" pitchFamily="18" charset="0"/>
              </a:rPr>
              <a:t>", </a:t>
            </a:r>
            <a:r>
              <a:rPr lang="en-US" sz="2800" b="1" dirty="0" err="1">
                <a:latin typeface="Constantia" panose="02030602050306030303" pitchFamily="18" charset="0"/>
              </a:rPr>
              <a:t>jer</a:t>
            </a:r>
            <a:r>
              <a:rPr lang="en-US" sz="2800" b="1" dirty="0">
                <a:latin typeface="Constantia" panose="02030602050306030303" pitchFamily="18" charset="0"/>
              </a:rPr>
              <a:t> </a:t>
            </a:r>
            <a:r>
              <a:rPr lang="en-US" sz="2800" b="1" dirty="0" err="1">
                <a:latin typeface="Constantia" panose="02030602050306030303" pitchFamily="18" charset="0"/>
              </a:rPr>
              <a:t>možeš</a:t>
            </a:r>
            <a:r>
              <a:rPr lang="en-US" sz="2800" b="1" dirty="0">
                <a:latin typeface="Constantia" panose="02030602050306030303" pitchFamily="18" charset="0"/>
              </a:rPr>
              <a:t> po </a:t>
            </a:r>
            <a:r>
              <a:rPr lang="en-US" sz="2800" b="1" dirty="0" err="1">
                <a:latin typeface="Constantia" panose="02030602050306030303" pitchFamily="18" charset="0"/>
              </a:rPr>
              <a:t>vjeri</a:t>
            </a:r>
            <a:r>
              <a:rPr lang="en-US" sz="2800" b="1" dirty="0">
                <a:latin typeface="Constantia" panose="02030602050306030303" pitchFamily="18" charset="0"/>
              </a:rPr>
              <a:t> </a:t>
            </a:r>
            <a:r>
              <a:rPr lang="en-US" sz="2800" b="1" dirty="0" err="1">
                <a:latin typeface="Constantia" panose="02030602050306030303" pitchFamily="18" charset="0"/>
              </a:rPr>
              <a:t>shvatiti</a:t>
            </a:r>
            <a:r>
              <a:rPr lang="en-US" sz="2800" b="1" dirty="0">
                <a:latin typeface="Constantia" panose="02030602050306030303" pitchFamily="18" charset="0"/>
              </a:rPr>
              <a:t> da </a:t>
            </a:r>
            <a:r>
              <a:rPr lang="en-US" sz="2800" b="1" dirty="0" err="1">
                <a:latin typeface="Constantia" panose="02030602050306030303" pitchFamily="18" charset="0"/>
              </a:rPr>
              <a:t>imaš</a:t>
            </a:r>
            <a:r>
              <a:rPr lang="en-US" sz="2800" b="1" dirty="0">
                <a:latin typeface="Constantia" panose="02030602050306030303" pitchFamily="18" charset="0"/>
              </a:rPr>
              <a:t> </a:t>
            </a:r>
            <a:r>
              <a:rPr lang="en-US" sz="2800" b="1" dirty="0" err="1">
                <a:latin typeface="Constantia" panose="02030602050306030303" pitchFamily="18" charset="0"/>
              </a:rPr>
              <a:t>ruku</a:t>
            </a:r>
            <a:r>
              <a:rPr lang="en-US" sz="2800" b="1" dirty="0">
                <a:latin typeface="Constantia" panose="02030602050306030303" pitchFamily="18" charset="0"/>
              </a:rPr>
              <a:t> u </a:t>
            </a:r>
            <a:r>
              <a:rPr lang="en-US" sz="2800" b="1" dirty="0" err="1">
                <a:latin typeface="Constantia" panose="02030602050306030303" pitchFamily="18" charset="0"/>
              </a:rPr>
              <a:t>Kristovoj</a:t>
            </a:r>
            <a:r>
              <a:rPr lang="en-US" sz="2800" b="1" dirty="0">
                <a:latin typeface="Constantia" panose="02030602050306030303" pitchFamily="18" charset="0"/>
              </a:rPr>
              <a:t> </a:t>
            </a:r>
            <a:r>
              <a:rPr lang="en-US" sz="2800" b="1" dirty="0" err="1">
                <a:latin typeface="Constantia" panose="02030602050306030303" pitchFamily="18" charset="0"/>
              </a:rPr>
              <a:t>ruci</a:t>
            </a:r>
            <a:r>
              <a:rPr lang="en-US" sz="2800" b="1" dirty="0">
                <a:latin typeface="Constantia" panose="02030602050306030303" pitchFamily="18" charset="0"/>
              </a:rPr>
              <a:t>. </a:t>
            </a:r>
            <a:r>
              <a:rPr lang="en-US" sz="2800" b="1" dirty="0" err="1">
                <a:latin typeface="Constantia" panose="02030602050306030303" pitchFamily="18" charset="0"/>
              </a:rPr>
              <a:t>Neće</a:t>
            </a:r>
            <a:r>
              <a:rPr lang="hr-HR" sz="2800" b="1" dirty="0">
                <a:latin typeface="Constantia" panose="02030602050306030303" pitchFamily="18" charset="0"/>
              </a:rPr>
              <a:t>š</a:t>
            </a:r>
            <a:r>
              <a:rPr lang="en-US" sz="2800" b="1" dirty="0">
                <a:latin typeface="Constantia" panose="02030602050306030303" pitchFamily="18" charset="0"/>
              </a:rPr>
              <a:t> </a:t>
            </a:r>
            <a:r>
              <a:rPr lang="en-US" sz="2800" b="1" dirty="0" err="1">
                <a:latin typeface="Constantia" panose="02030602050306030303" pitchFamily="18" charset="0"/>
              </a:rPr>
              <a:t>potonuti</a:t>
            </a:r>
            <a:r>
              <a:rPr lang="en-US" sz="2800" b="1" dirty="0">
                <a:latin typeface="Constantia" panose="02030602050306030303" pitchFamily="18" charset="0"/>
              </a:rPr>
              <a:t> u </a:t>
            </a:r>
            <a:r>
              <a:rPr lang="en-US" sz="2800" b="1" dirty="0" err="1">
                <a:latin typeface="Constantia" panose="02030602050306030303" pitchFamily="18" charset="0"/>
              </a:rPr>
              <a:t>obeshrabrenje</a:t>
            </a:r>
            <a:r>
              <a:rPr lang="en-US" sz="2800" b="1" dirty="0">
                <a:latin typeface="Constantia" panose="02030602050306030303" pitchFamily="18" charset="0"/>
              </a:rPr>
              <a:t>, </a:t>
            </a:r>
            <a:r>
              <a:rPr lang="en-US" sz="2800" b="1" dirty="0" err="1">
                <a:latin typeface="Constantia" panose="02030602050306030303" pitchFamily="18" charset="0"/>
              </a:rPr>
              <a:t>jer</a:t>
            </a:r>
            <a:r>
              <a:rPr lang="en-US" sz="2800" b="1" dirty="0">
                <a:latin typeface="Constantia" panose="02030602050306030303" pitchFamily="18" charset="0"/>
              </a:rPr>
              <a:t> </a:t>
            </a:r>
            <a:r>
              <a:rPr lang="en-US" sz="2800" b="1" dirty="0" err="1">
                <a:latin typeface="Constantia" panose="02030602050306030303" pitchFamily="18" charset="0"/>
              </a:rPr>
              <a:t>dok</a:t>
            </a:r>
            <a:r>
              <a:rPr lang="en-US" sz="2800" b="1" dirty="0">
                <a:latin typeface="Constantia" panose="02030602050306030303" pitchFamily="18" charset="0"/>
              </a:rPr>
              <a:t> </a:t>
            </a:r>
            <a:r>
              <a:rPr lang="en-US" sz="2800" b="1" dirty="0" err="1">
                <a:latin typeface="Constantia" panose="02030602050306030303" pitchFamily="18" charset="0"/>
              </a:rPr>
              <a:t>bude</a:t>
            </a:r>
            <a:r>
              <a:rPr lang="hr-HR" sz="2800" b="1" dirty="0">
                <a:latin typeface="Constantia" panose="02030602050306030303" pitchFamily="18" charset="0"/>
              </a:rPr>
              <a:t>š</a:t>
            </a:r>
            <a:r>
              <a:rPr lang="en-US" sz="2800" b="1" dirty="0">
                <a:latin typeface="Constantia" panose="02030602050306030303" pitchFamily="18" charset="0"/>
              </a:rPr>
              <a:t> </a:t>
            </a:r>
            <a:r>
              <a:rPr lang="en-US" sz="2800" b="1" dirty="0" err="1">
                <a:latin typeface="Constantia" panose="02030602050306030303" pitchFamily="18" charset="0"/>
              </a:rPr>
              <a:t>upoznava</a:t>
            </a:r>
            <a:r>
              <a:rPr lang="hr-HR" sz="2800" b="1" dirty="0">
                <a:latin typeface="Constantia" panose="02030602050306030303" pitchFamily="18" charset="0"/>
              </a:rPr>
              <a:t>o</a:t>
            </a:r>
            <a:r>
              <a:rPr lang="en-US" sz="2800" b="1" dirty="0">
                <a:latin typeface="Constantia" panose="02030602050306030303" pitchFamily="18" charset="0"/>
              </a:rPr>
              <a:t> </a:t>
            </a:r>
            <a:r>
              <a:rPr lang="en-US" sz="2800" b="1" dirty="0" err="1">
                <a:latin typeface="Constantia" panose="02030602050306030303" pitchFamily="18" charset="0"/>
              </a:rPr>
              <a:t>Gospodina</a:t>
            </a:r>
            <a:r>
              <a:rPr lang="en-US" sz="2800" b="1" dirty="0">
                <a:latin typeface="Constantia" panose="02030602050306030303" pitchFamily="18" charset="0"/>
              </a:rPr>
              <a:t>, </a:t>
            </a:r>
            <a:r>
              <a:rPr lang="en-US" sz="2800" b="1" dirty="0" err="1">
                <a:latin typeface="Constantia" panose="02030602050306030303" pitchFamily="18" charset="0"/>
              </a:rPr>
              <a:t>vjerujući</a:t>
            </a:r>
            <a:r>
              <a:rPr lang="en-US" sz="2800" b="1" dirty="0">
                <a:latin typeface="Constantia" panose="02030602050306030303" pitchFamily="18" charset="0"/>
              </a:rPr>
              <a:t> u </a:t>
            </a:r>
            <a:r>
              <a:rPr lang="en-US" sz="2800" b="1" dirty="0" err="1">
                <a:latin typeface="Constantia" panose="02030602050306030303" pitchFamily="18" charset="0"/>
              </a:rPr>
              <a:t>Njega</a:t>
            </a:r>
            <a:r>
              <a:rPr lang="en-US" sz="2800" b="1" dirty="0">
                <a:latin typeface="Constantia" panose="02030602050306030303" pitchFamily="18" charset="0"/>
              </a:rPr>
              <a:t>, </a:t>
            </a:r>
            <a:r>
              <a:rPr lang="en-US" sz="2800" b="1" dirty="0" err="1">
                <a:latin typeface="Constantia" panose="02030602050306030303" pitchFamily="18" charset="0"/>
              </a:rPr>
              <a:t>imat</a:t>
            </a:r>
            <a:r>
              <a:rPr lang="en-US" sz="2800" b="1" dirty="0">
                <a:latin typeface="Constantia" panose="02030602050306030303" pitchFamily="18" charset="0"/>
              </a:rPr>
              <a:t> </a:t>
            </a:r>
            <a:r>
              <a:rPr lang="en-US" sz="2800" b="1" dirty="0" err="1">
                <a:latin typeface="Constantia" panose="02030602050306030303" pitchFamily="18" charset="0"/>
              </a:rPr>
              <a:t>će</a:t>
            </a:r>
            <a:r>
              <a:rPr lang="hr-HR" sz="2800" b="1" dirty="0">
                <a:latin typeface="Constantia" panose="02030602050306030303" pitchFamily="18" charset="0"/>
              </a:rPr>
              <a:t>š</a:t>
            </a:r>
            <a:r>
              <a:rPr lang="en-US" sz="2800" b="1" dirty="0">
                <a:latin typeface="Constantia" panose="02030602050306030303" pitchFamily="18" charset="0"/>
              </a:rPr>
              <a:t> </a:t>
            </a:r>
            <a:r>
              <a:rPr lang="en-US" sz="2800" b="1" dirty="0" err="1">
                <a:latin typeface="Constantia" panose="02030602050306030303" pitchFamily="18" charset="0"/>
              </a:rPr>
              <a:t>sigurnost</a:t>
            </a:r>
            <a:r>
              <a:rPr lang="en-US" sz="2800" b="1" dirty="0">
                <a:latin typeface="Constantia" panose="02030602050306030303" pitchFamily="18" charset="0"/>
              </a:rPr>
              <a:t> da je </a:t>
            </a:r>
            <a:r>
              <a:rPr lang="en-US" sz="2800" b="1" dirty="0" err="1">
                <a:latin typeface="Constantia" panose="02030602050306030303" pitchFamily="18" charset="0"/>
              </a:rPr>
              <a:t>Onaj</a:t>
            </a:r>
            <a:r>
              <a:rPr lang="en-US" sz="2800" b="1" dirty="0">
                <a:latin typeface="Constantia" panose="02030602050306030303" pitchFamily="18" charset="0"/>
              </a:rPr>
              <a:t> koji </a:t>
            </a:r>
            <a:r>
              <a:rPr lang="en-US" sz="2800" b="1" dirty="0" err="1">
                <a:latin typeface="Constantia" panose="02030602050306030303" pitchFamily="18" charset="0"/>
              </a:rPr>
              <a:t>nikada</a:t>
            </a:r>
            <a:r>
              <a:rPr lang="en-US" sz="2800" b="1" dirty="0">
                <a:latin typeface="Constantia" panose="02030602050306030303" pitchFamily="18" charset="0"/>
              </a:rPr>
              <a:t> ne </a:t>
            </a:r>
            <a:r>
              <a:rPr lang="en-US" sz="2800" b="1" dirty="0" err="1">
                <a:latin typeface="Constantia" panose="02030602050306030303" pitchFamily="18" charset="0"/>
              </a:rPr>
              <a:t>napušta</a:t>
            </a:r>
            <a:r>
              <a:rPr lang="en-US" sz="2800" b="1" dirty="0">
                <a:latin typeface="Constantia" panose="02030602050306030303" pitchFamily="18" charset="0"/>
              </a:rPr>
              <a:t> one koji mu u </a:t>
            </a:r>
            <a:r>
              <a:rPr lang="en-US" sz="2800" b="1" dirty="0" err="1">
                <a:latin typeface="Constantia" panose="02030602050306030303" pitchFamily="18" charset="0"/>
              </a:rPr>
              <a:t>potpunosti</a:t>
            </a:r>
            <a:r>
              <a:rPr lang="en-US" sz="2800" b="1" dirty="0">
                <a:latin typeface="Constantia" panose="02030602050306030303" pitchFamily="18" charset="0"/>
              </a:rPr>
              <a:t> </a:t>
            </a:r>
            <a:r>
              <a:rPr lang="en-US" sz="2800" b="1" dirty="0" err="1">
                <a:latin typeface="Constantia" panose="02030602050306030303" pitchFamily="18" charset="0"/>
              </a:rPr>
              <a:t>vjeruju</a:t>
            </a:r>
            <a:r>
              <a:rPr lang="en-US" sz="2800" b="1" dirty="0">
                <a:latin typeface="Constantia" panose="02030602050306030303" pitchFamily="18" charset="0"/>
              </a:rPr>
              <a:t> </a:t>
            </a:r>
            <a:r>
              <a:rPr lang="sr-Latn-RS" sz="2800" b="1" dirty="0">
                <a:latin typeface="Constantia" panose="02030602050306030303" pitchFamily="18" charset="0"/>
              </a:rPr>
              <a:t>da je </a:t>
            </a:r>
            <a:r>
              <a:rPr lang="hr-HR" sz="2800" b="1" dirty="0">
                <a:latin typeface="Constantia" panose="02030602050306030303" pitchFamily="18" charset="0"/>
              </a:rPr>
              <a:t>tvoj</a:t>
            </a:r>
            <a:r>
              <a:rPr lang="en-US" sz="2800" b="1" dirty="0">
                <a:latin typeface="Constantia" panose="02030602050306030303" pitchFamily="18" charset="0"/>
              </a:rPr>
              <a:t> </a:t>
            </a:r>
            <a:r>
              <a:rPr lang="en-US" sz="2800" b="1" dirty="0" err="1">
                <a:latin typeface="Constantia" panose="02030602050306030303" pitchFamily="18" charset="0"/>
              </a:rPr>
              <a:t>stalni</a:t>
            </a:r>
            <a:r>
              <a:rPr lang="en-US" sz="2800" b="1" dirty="0">
                <a:latin typeface="Constantia" panose="02030602050306030303" pitchFamily="18" charset="0"/>
              </a:rPr>
              <a:t> </a:t>
            </a:r>
            <a:r>
              <a:rPr lang="en-US" sz="2800" b="1" dirty="0" err="1">
                <a:latin typeface="Constantia" panose="02030602050306030303" pitchFamily="18" charset="0"/>
              </a:rPr>
              <a:t>Pomoćnik</a:t>
            </a:r>
            <a:r>
              <a:rPr lang="en-US" sz="2800" b="1" dirty="0">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B26AC28A-3D09-EC12-BFF5-49EBDE8357D9}"/>
              </a:ext>
            </a:extLst>
          </p:cNvPr>
          <p:cNvSpPr txBox="1"/>
          <p:nvPr/>
        </p:nvSpPr>
        <p:spPr>
          <a:xfrm>
            <a:off x="7120229" y="5558649"/>
            <a:ext cx="4343946" cy="338554"/>
          </a:xfrm>
          <a:prstGeom prst="rect">
            <a:avLst/>
          </a:prstGeom>
          <a:noFill/>
        </p:spPr>
        <p:txBody>
          <a:bodyPr wrap="none" rtlCol="0">
            <a:spAutoFit/>
          </a:bodyPr>
          <a:lstStyle/>
          <a:p>
            <a:pPr algn="r"/>
            <a:r>
              <a:rPr lang="en" sz="1600" b="1" dirty="0"/>
              <a:t>E</a:t>
            </a:r>
            <a:r>
              <a:rPr lang="hr-HR" sz="1600" b="1" dirty="0"/>
              <a:t>llen G. White, </a:t>
            </a:r>
            <a:r>
              <a:rPr lang="en-US" sz="1600" i="1" dirty="0" err="1"/>
              <a:t>Naš</a:t>
            </a:r>
            <a:r>
              <a:rPr lang="en-US" sz="1600" i="1" dirty="0"/>
              <a:t> </a:t>
            </a:r>
            <a:r>
              <a:rPr lang="en-US" sz="1600" i="1" dirty="0" err="1"/>
              <a:t>Otac</a:t>
            </a:r>
            <a:r>
              <a:rPr lang="en-US" sz="1600" i="1" dirty="0"/>
              <a:t> </a:t>
            </a:r>
            <a:r>
              <a:rPr lang="hr-HR" sz="1600" i="1" dirty="0"/>
              <a:t>b</a:t>
            </a:r>
            <a:r>
              <a:rPr lang="en-US" sz="1600" i="1" dirty="0" err="1"/>
              <a:t>rine</a:t>
            </a:r>
            <a:r>
              <a:rPr lang="en" sz="1600" b="1" dirty="0"/>
              <a:t>, 2</a:t>
            </a:r>
            <a:r>
              <a:rPr lang="hr-HR" sz="1600" b="1" dirty="0"/>
              <a:t>7. listopada.</a:t>
            </a:r>
            <a:endParaRPr lang="en" sz="1600" b="1" dirty="0"/>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66675" y="3429000"/>
            <a:ext cx="12258675" cy="6370975"/>
          </a:xfrm>
          <a:prstGeom prst="rect">
            <a:avLst/>
          </a:prstGeom>
          <a:noFill/>
        </p:spPr>
        <p:txBody>
          <a:bodyPr wrap="square" rtlCol="0">
            <a:spAutoFit/>
          </a:bodyPr>
          <a:lstStyle/>
          <a:p>
            <a:pPr lvl="0" algn="ctr" defTabSz="914377" fontAlgn="base">
              <a:spcBef>
                <a:spcPct val="0"/>
              </a:spcBef>
              <a:spcAft>
                <a:spcPct val="0"/>
              </a:spcAf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Prošl</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tjedan</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proučavali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teologiju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molitve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razmišljali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njenom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duhovnom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značaju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Ov</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aj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tjedan ćemo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razmišlja</a:t>
            </a:r>
            <a:r>
              <a:rPr kumimoji="0" lang="sr-Latn-RS" sz="2400" b="1" i="0" u="none" strike="noStrike" kern="1200" cap="none" spc="0" normalizeH="0" baseline="0" noProof="0" dirty="0">
                <a:ln>
                  <a:noFill/>
                </a:ln>
                <a:solidFill>
                  <a:srgbClr val="FFFFFF"/>
                </a:solidFill>
                <a:effectLst/>
                <a:uLnTx/>
                <a:uFillTx/>
                <a:latin typeface="Arial"/>
                <a:ea typeface="+mn-ea"/>
                <a:cs typeface="Arial" charset="0"/>
              </a:rPr>
              <a:t>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 </a:t>
            </a:r>
            <a:r>
              <a:rPr lang="hr-HR" sz="2400" b="1" dirty="0">
                <a:solidFill>
                  <a:srgbClr val="FFFFFF"/>
                </a:solidFill>
                <a:latin typeface="Arial"/>
                <a:cs typeface="Arial" charset="0"/>
              </a:rPr>
              <a:t>odgovoru na pitanje: Što je vjera? </a:t>
            </a:r>
            <a:r>
              <a:rPr lang="en-US" sz="2400" b="1" dirty="0" err="1">
                <a:solidFill>
                  <a:srgbClr val="FFFFFF"/>
                </a:solidFill>
                <a:cs typeface="Arial" charset="0"/>
              </a:rPr>
              <a:t>Hebrejima</a:t>
            </a:r>
            <a:r>
              <a:rPr lang="en-US" sz="2400" b="1" dirty="0">
                <a:solidFill>
                  <a:srgbClr val="FFFFFF"/>
                </a:solidFill>
                <a:cs typeface="Arial" charset="0"/>
              </a:rPr>
              <a:t> 11</a:t>
            </a:r>
            <a:r>
              <a:rPr lang="hr-HR" sz="2400" b="1" dirty="0">
                <a:solidFill>
                  <a:srgbClr val="FFFFFF"/>
                </a:solidFill>
                <a:cs typeface="Arial" charset="0"/>
              </a:rPr>
              <a:t>,</a:t>
            </a:r>
            <a:r>
              <a:rPr lang="en-US" sz="2400" b="1" dirty="0">
                <a:solidFill>
                  <a:srgbClr val="FFFFFF"/>
                </a:solidFill>
                <a:cs typeface="Arial" charset="0"/>
              </a:rPr>
              <a:t>1 </a:t>
            </a:r>
            <a:r>
              <a:rPr lang="en-US" sz="2400" b="1" dirty="0" err="1">
                <a:solidFill>
                  <a:srgbClr val="FFFFFF"/>
                </a:solidFill>
                <a:cs typeface="Arial" charset="0"/>
              </a:rPr>
              <a:t>jedini</a:t>
            </a:r>
            <a:r>
              <a:rPr lang="en-US" sz="2400" b="1" dirty="0">
                <a:solidFill>
                  <a:srgbClr val="FFFFFF"/>
                </a:solidFill>
                <a:cs typeface="Arial" charset="0"/>
              </a:rPr>
              <a:t> je </a:t>
            </a:r>
            <a:r>
              <a:rPr lang="en-US" sz="2400" b="1" dirty="0" err="1">
                <a:solidFill>
                  <a:srgbClr val="FFFFFF"/>
                </a:solidFill>
                <a:cs typeface="Arial" charset="0"/>
              </a:rPr>
              <a:t>biblijski</a:t>
            </a:r>
            <a:r>
              <a:rPr lang="en-US" sz="2400" b="1" dirty="0">
                <a:solidFill>
                  <a:srgbClr val="FFFFFF"/>
                </a:solidFill>
                <a:cs typeface="Arial" charset="0"/>
              </a:rPr>
              <a:t> </a:t>
            </a:r>
            <a:r>
              <a:rPr lang="en-US" sz="2400" b="1" dirty="0" err="1">
                <a:solidFill>
                  <a:srgbClr val="FFFFFF"/>
                </a:solidFill>
                <a:cs typeface="Arial" charset="0"/>
              </a:rPr>
              <a:t>tekst</a:t>
            </a:r>
            <a:r>
              <a:rPr lang="en-US" sz="2400" b="1" dirty="0">
                <a:solidFill>
                  <a:srgbClr val="FFFFFF"/>
                </a:solidFill>
                <a:cs typeface="Arial" charset="0"/>
              </a:rPr>
              <a:t> koji </a:t>
            </a:r>
            <a:r>
              <a:rPr lang="en-US" sz="2400" b="1" dirty="0" err="1">
                <a:solidFill>
                  <a:srgbClr val="FFFFFF"/>
                </a:solidFill>
                <a:cs typeface="Arial" charset="0"/>
              </a:rPr>
              <a:t>definira</a:t>
            </a:r>
            <a:r>
              <a:rPr lang="en-US" sz="2400" b="1" dirty="0">
                <a:solidFill>
                  <a:srgbClr val="FFFFFF"/>
                </a:solidFill>
                <a:cs typeface="Arial" charset="0"/>
              </a:rPr>
              <a:t> </a:t>
            </a:r>
            <a:r>
              <a:rPr lang="en-US" sz="2400" b="1" dirty="0" err="1">
                <a:solidFill>
                  <a:srgbClr val="FFFFFF"/>
                </a:solidFill>
                <a:cs typeface="Arial" charset="0"/>
              </a:rPr>
              <a:t>što</a:t>
            </a:r>
            <a:r>
              <a:rPr lang="en-US" sz="2400" b="1" dirty="0">
                <a:solidFill>
                  <a:srgbClr val="FFFFFF"/>
                </a:solidFill>
                <a:cs typeface="Arial" charset="0"/>
              </a:rPr>
              <a:t> je </a:t>
            </a:r>
            <a:r>
              <a:rPr lang="en-US" sz="2400" b="1" dirty="0" err="1">
                <a:solidFill>
                  <a:srgbClr val="FFFFFF"/>
                </a:solidFill>
                <a:cs typeface="Arial" charset="0"/>
              </a:rPr>
              <a:t>vjera</a:t>
            </a:r>
            <a:r>
              <a:rPr lang="en-US" sz="2400" b="1" dirty="0">
                <a:solidFill>
                  <a:srgbClr val="FFFFFF"/>
                </a:solidFill>
                <a:cs typeface="Arial" charset="0"/>
              </a:rPr>
              <a:t> (Heb. 11</a:t>
            </a:r>
            <a:r>
              <a:rPr lang="hr-HR" sz="2400" b="1" dirty="0">
                <a:solidFill>
                  <a:srgbClr val="FFFFFF"/>
                </a:solidFill>
                <a:cs typeface="Arial" charset="0"/>
              </a:rPr>
              <a:t>,</a:t>
            </a:r>
            <a:r>
              <a:rPr lang="en-US" sz="2400" b="1" dirty="0">
                <a:solidFill>
                  <a:srgbClr val="FFFFFF"/>
                </a:solidFill>
                <a:cs typeface="Arial" charset="0"/>
              </a:rPr>
              <a:t>1). Za Pavla, </a:t>
            </a:r>
            <a:r>
              <a:rPr lang="en-US" sz="2400" b="1" dirty="0" err="1">
                <a:solidFill>
                  <a:srgbClr val="FFFFFF"/>
                </a:solidFill>
                <a:cs typeface="Arial" charset="0"/>
              </a:rPr>
              <a:t>autora</a:t>
            </a:r>
            <a:r>
              <a:rPr lang="en-US" sz="2400" b="1" dirty="0">
                <a:solidFill>
                  <a:srgbClr val="FFFFFF"/>
                </a:solidFill>
                <a:cs typeface="Arial" charset="0"/>
              </a:rPr>
              <a:t> </a:t>
            </a:r>
            <a:r>
              <a:rPr lang="hr-HR" sz="2400" b="1" dirty="0">
                <a:solidFill>
                  <a:srgbClr val="FFFFFF"/>
                </a:solidFill>
                <a:cs typeface="Arial" charset="0"/>
              </a:rPr>
              <a:t>Poslanice </a:t>
            </a:r>
            <a:r>
              <a:rPr lang="en-US" sz="2400" b="1" dirty="0" err="1">
                <a:solidFill>
                  <a:srgbClr val="FFFFFF"/>
                </a:solidFill>
                <a:cs typeface="Arial" charset="0"/>
              </a:rPr>
              <a:t>Hebrejima</a:t>
            </a:r>
            <a:r>
              <a:rPr lang="en-US" sz="2400" b="1" dirty="0">
                <a:solidFill>
                  <a:srgbClr val="FFFFFF"/>
                </a:solidFill>
                <a:cs typeface="Arial" charset="0"/>
              </a:rPr>
              <a:t>, </a:t>
            </a:r>
            <a:r>
              <a:rPr lang="en-US" sz="2400" b="1" dirty="0" err="1">
                <a:solidFill>
                  <a:srgbClr val="FFFFFF"/>
                </a:solidFill>
                <a:cs typeface="Arial" charset="0"/>
              </a:rPr>
              <a:t>vjera</a:t>
            </a:r>
            <a:r>
              <a:rPr lang="en-US" sz="2400" b="1" dirty="0">
                <a:solidFill>
                  <a:srgbClr val="FFFFFF"/>
                </a:solidFill>
                <a:cs typeface="Arial" charset="0"/>
              </a:rPr>
              <a:t> se </a:t>
            </a:r>
            <a:r>
              <a:rPr lang="en-US" sz="2400" b="1" dirty="0" err="1">
                <a:solidFill>
                  <a:srgbClr val="FFFFFF"/>
                </a:solidFill>
                <a:cs typeface="Arial" charset="0"/>
              </a:rPr>
              <a:t>sastoji</a:t>
            </a:r>
            <a:r>
              <a:rPr lang="en-US" sz="2400" b="1" dirty="0">
                <a:solidFill>
                  <a:srgbClr val="FFFFFF"/>
                </a:solidFill>
                <a:cs typeface="Arial" charset="0"/>
              </a:rPr>
              <a:t> od </a:t>
            </a:r>
            <a:r>
              <a:rPr lang="en-US" sz="2400" b="1" dirty="0" err="1">
                <a:solidFill>
                  <a:srgbClr val="FFFFFF"/>
                </a:solidFill>
                <a:cs typeface="Arial" charset="0"/>
              </a:rPr>
              <a:t>dvije</a:t>
            </a:r>
            <a:r>
              <a:rPr lang="en-US" sz="2400" b="1" dirty="0">
                <a:solidFill>
                  <a:srgbClr val="FFFFFF"/>
                </a:solidFill>
                <a:cs typeface="Arial" charset="0"/>
              </a:rPr>
              <a:t> </a:t>
            </a:r>
            <a:r>
              <a:rPr lang="en-US" sz="2400" b="1" dirty="0" err="1">
                <a:solidFill>
                  <a:srgbClr val="FFFFFF"/>
                </a:solidFill>
                <a:cs typeface="Arial" charset="0"/>
              </a:rPr>
              <a:t>komponente</a:t>
            </a:r>
            <a:r>
              <a:rPr lang="en-US" sz="2400" b="1" dirty="0">
                <a:solidFill>
                  <a:srgbClr val="FFFFFF"/>
                </a:solidFill>
                <a:cs typeface="Arial" charset="0"/>
              </a:rPr>
              <a:t>. Prva </a:t>
            </a:r>
            <a:r>
              <a:rPr lang="en-US" sz="2400" b="1" dirty="0" err="1">
                <a:solidFill>
                  <a:srgbClr val="FFFFFF"/>
                </a:solidFill>
                <a:cs typeface="Arial" charset="0"/>
              </a:rPr>
              <a:t>komponenta</a:t>
            </a:r>
            <a:r>
              <a:rPr lang="en-US" sz="2400" b="1" dirty="0">
                <a:solidFill>
                  <a:srgbClr val="FFFFFF"/>
                </a:solidFill>
                <a:cs typeface="Arial" charset="0"/>
              </a:rPr>
              <a:t>, "bit </a:t>
            </a:r>
            <a:r>
              <a:rPr lang="en-US" sz="2400" b="1" dirty="0" err="1">
                <a:solidFill>
                  <a:srgbClr val="FFFFFF"/>
                </a:solidFill>
                <a:cs typeface="Arial" charset="0"/>
              </a:rPr>
              <a:t>onoga</a:t>
            </a:r>
            <a:r>
              <a:rPr lang="en-US" sz="2400" b="1" dirty="0">
                <a:solidFill>
                  <a:srgbClr val="FFFFFF"/>
                </a:solidFill>
                <a:cs typeface="Arial" charset="0"/>
              </a:rPr>
              <a:t> </a:t>
            </a:r>
            <a:r>
              <a:rPr lang="en-US" sz="2400" b="1" dirty="0" err="1">
                <a:solidFill>
                  <a:srgbClr val="FFFFFF"/>
                </a:solidFill>
                <a:cs typeface="Arial" charset="0"/>
              </a:rPr>
              <a:t>čemu</a:t>
            </a:r>
            <a:r>
              <a:rPr lang="en-US" sz="2400" b="1" dirty="0">
                <a:solidFill>
                  <a:srgbClr val="FFFFFF"/>
                </a:solidFill>
                <a:cs typeface="Arial" charset="0"/>
              </a:rPr>
              <a:t> se nada</a:t>
            </a:r>
            <a:r>
              <a:rPr lang="hr-HR" sz="2400" b="1" dirty="0">
                <a:solidFill>
                  <a:srgbClr val="FFFFFF"/>
                </a:solidFill>
                <a:cs typeface="Arial" charset="0"/>
              </a:rPr>
              <a:t>mo</a:t>
            </a:r>
            <a:r>
              <a:rPr lang="en-US" sz="2400" b="1" dirty="0">
                <a:solidFill>
                  <a:srgbClr val="FFFFFF"/>
                </a:solidFill>
                <a:cs typeface="Arial" charset="0"/>
              </a:rPr>
              <a:t>" (Heb. 11</a:t>
            </a:r>
            <a:r>
              <a:rPr lang="hr-HR" sz="2400" b="1" dirty="0">
                <a:solidFill>
                  <a:srgbClr val="FFFFFF"/>
                </a:solidFill>
                <a:cs typeface="Arial" charset="0"/>
              </a:rPr>
              <a:t>,</a:t>
            </a:r>
            <a:r>
              <a:rPr lang="en-US" sz="2400" b="1" dirty="0">
                <a:solidFill>
                  <a:srgbClr val="FFFFFF"/>
                </a:solidFill>
                <a:cs typeface="Arial" charset="0"/>
              </a:rPr>
              <a:t>1), </a:t>
            </a:r>
            <a:r>
              <a:rPr lang="en-US" sz="2400" b="1" dirty="0" err="1">
                <a:solidFill>
                  <a:srgbClr val="FFFFFF"/>
                </a:solidFill>
                <a:cs typeface="Arial" charset="0"/>
              </a:rPr>
              <a:t>odnosi</a:t>
            </a:r>
            <a:r>
              <a:rPr lang="en-US" sz="2400" b="1" dirty="0">
                <a:solidFill>
                  <a:srgbClr val="FFFFFF"/>
                </a:solidFill>
                <a:cs typeface="Arial" charset="0"/>
              </a:rPr>
              <a:t> se </a:t>
            </a:r>
            <a:r>
              <a:rPr lang="en-US" sz="2400" b="1" dirty="0" err="1">
                <a:solidFill>
                  <a:srgbClr val="FFFFFF"/>
                </a:solidFill>
                <a:cs typeface="Arial" charset="0"/>
              </a:rPr>
              <a:t>na</a:t>
            </a:r>
            <a:r>
              <a:rPr lang="en-US" sz="2400" b="1" dirty="0">
                <a:solidFill>
                  <a:srgbClr val="FFFFFF"/>
                </a:solidFill>
                <a:cs typeface="Arial" charset="0"/>
              </a:rPr>
              <a:t> </a:t>
            </a:r>
            <a:r>
              <a:rPr lang="en-US" sz="2400" b="1" dirty="0" err="1">
                <a:solidFill>
                  <a:srgbClr val="FFFFFF"/>
                </a:solidFill>
                <a:cs typeface="Arial" charset="0"/>
              </a:rPr>
              <a:t>posljednji</a:t>
            </a:r>
            <a:r>
              <a:rPr lang="en-US" sz="2400" b="1" dirty="0">
                <a:solidFill>
                  <a:srgbClr val="FFFFFF"/>
                </a:solidFill>
                <a:cs typeface="Arial" charset="0"/>
              </a:rPr>
              <a:t> </a:t>
            </a:r>
            <a:r>
              <a:rPr lang="en-US" sz="2400" b="1" dirty="0" err="1">
                <a:solidFill>
                  <a:srgbClr val="FFFFFF"/>
                </a:solidFill>
                <a:cs typeface="Arial" charset="0"/>
              </a:rPr>
              <a:t>događaj</a:t>
            </a:r>
            <a:r>
              <a:rPr lang="en-US" sz="2400" b="1" dirty="0">
                <a:solidFill>
                  <a:srgbClr val="FFFFFF"/>
                </a:solidFill>
                <a:cs typeface="Arial" charset="0"/>
              </a:rPr>
              <a:t> </a:t>
            </a:r>
            <a:r>
              <a:rPr lang="en-US" sz="2400" b="1" dirty="0" err="1">
                <a:solidFill>
                  <a:srgbClr val="FFFFFF"/>
                </a:solidFill>
                <a:cs typeface="Arial" charset="0"/>
              </a:rPr>
              <a:t>ljudske</a:t>
            </a:r>
            <a:r>
              <a:rPr lang="en-US" sz="2400" b="1" dirty="0">
                <a:solidFill>
                  <a:srgbClr val="FFFFFF"/>
                </a:solidFill>
                <a:cs typeface="Arial" charset="0"/>
              </a:rPr>
              <a:t> </a:t>
            </a:r>
            <a:r>
              <a:rPr lang="en-US" sz="2400" b="1" dirty="0" err="1">
                <a:solidFill>
                  <a:srgbClr val="FFFFFF"/>
                </a:solidFill>
                <a:cs typeface="Arial" charset="0"/>
              </a:rPr>
              <a:t>povijesti</a:t>
            </a:r>
            <a:r>
              <a:rPr lang="en-US" sz="2400" b="1" dirty="0">
                <a:solidFill>
                  <a:srgbClr val="FFFFFF"/>
                </a:solidFill>
                <a:cs typeface="Arial" charset="0"/>
              </a:rPr>
              <a:t>, "Advent", </a:t>
            </a:r>
            <a:r>
              <a:rPr lang="en-US" sz="2400" b="1" dirty="0" err="1">
                <a:solidFill>
                  <a:srgbClr val="FFFFFF"/>
                </a:solidFill>
                <a:cs typeface="Arial" charset="0"/>
              </a:rPr>
              <a:t>odnosno</a:t>
            </a:r>
            <a:r>
              <a:rPr lang="en-US" sz="2400" b="1" dirty="0">
                <a:solidFill>
                  <a:srgbClr val="FFFFFF"/>
                </a:solidFill>
                <a:cs typeface="Arial" charset="0"/>
              </a:rPr>
              <a:t> </a:t>
            </a:r>
            <a:r>
              <a:rPr lang="en-US" sz="2400" b="1" dirty="0" err="1">
                <a:solidFill>
                  <a:srgbClr val="FFFFFF"/>
                </a:solidFill>
                <a:cs typeface="Arial" charset="0"/>
              </a:rPr>
              <a:t>dolazak</a:t>
            </a:r>
            <a:r>
              <a:rPr lang="en-US" sz="2400" b="1" dirty="0">
                <a:solidFill>
                  <a:srgbClr val="FFFFFF"/>
                </a:solidFill>
                <a:cs typeface="Arial" charset="0"/>
              </a:rPr>
              <a:t> </a:t>
            </a:r>
            <a:r>
              <a:rPr lang="en-US" sz="2400" b="1" dirty="0" err="1">
                <a:solidFill>
                  <a:srgbClr val="FFFFFF"/>
                </a:solidFill>
                <a:cs typeface="Arial" charset="0"/>
              </a:rPr>
              <a:t>Božjeg</a:t>
            </a:r>
            <a:r>
              <a:rPr lang="en-US" sz="2400" b="1" dirty="0">
                <a:solidFill>
                  <a:srgbClr val="FFFFFF"/>
                </a:solidFill>
                <a:cs typeface="Arial" charset="0"/>
              </a:rPr>
              <a:t> </a:t>
            </a:r>
            <a:r>
              <a:rPr lang="en-US" sz="2400" b="1" dirty="0" err="1">
                <a:solidFill>
                  <a:srgbClr val="FFFFFF"/>
                </a:solidFill>
                <a:cs typeface="Arial" charset="0"/>
              </a:rPr>
              <a:t>kraljevstva</a:t>
            </a:r>
            <a:r>
              <a:rPr lang="en-US" sz="2400" b="1" dirty="0">
                <a:solidFill>
                  <a:srgbClr val="FFFFFF"/>
                </a:solidFill>
                <a:cs typeface="Arial" charset="0"/>
              </a:rPr>
              <a:t> </a:t>
            </a:r>
            <a:r>
              <a:rPr lang="en-US" sz="2400" b="1" dirty="0" err="1">
                <a:solidFill>
                  <a:srgbClr val="FFFFFF"/>
                </a:solidFill>
                <a:cs typeface="Arial" charset="0"/>
              </a:rPr>
              <a:t>na</a:t>
            </a:r>
            <a:r>
              <a:rPr lang="en-US" sz="2400" b="1" dirty="0">
                <a:solidFill>
                  <a:srgbClr val="FFFFFF"/>
                </a:solidFill>
                <a:cs typeface="Arial" charset="0"/>
              </a:rPr>
              <a:t> </a:t>
            </a:r>
            <a:r>
              <a:rPr lang="en-US" sz="2400" b="1" dirty="0" err="1">
                <a:solidFill>
                  <a:srgbClr val="FFFFFF"/>
                </a:solidFill>
                <a:cs typeface="Arial" charset="0"/>
              </a:rPr>
              <a:t>kraju</a:t>
            </a:r>
            <a:r>
              <a:rPr lang="en-US" sz="2400" b="1" dirty="0">
                <a:solidFill>
                  <a:srgbClr val="FFFFFF"/>
                </a:solidFill>
                <a:cs typeface="Arial" charset="0"/>
              </a:rPr>
              <a:t> </a:t>
            </a:r>
            <a:r>
              <a:rPr lang="en-US" sz="2400" b="1" dirty="0" err="1">
                <a:solidFill>
                  <a:srgbClr val="FFFFFF"/>
                </a:solidFill>
                <a:cs typeface="Arial" charset="0"/>
              </a:rPr>
              <a:t>vremena</a:t>
            </a:r>
            <a:r>
              <a:rPr lang="en-US" sz="2400" b="1" dirty="0">
                <a:solidFill>
                  <a:srgbClr val="FFFFFF"/>
                </a:solidFill>
                <a:cs typeface="Arial" charset="0"/>
              </a:rPr>
              <a:t>, </a:t>
            </a:r>
            <a:r>
              <a:rPr lang="en-US" sz="2400" b="1" dirty="0" err="1">
                <a:solidFill>
                  <a:srgbClr val="FFFFFF"/>
                </a:solidFill>
                <a:cs typeface="Arial" charset="0"/>
              </a:rPr>
              <a:t>što</a:t>
            </a:r>
            <a:r>
              <a:rPr lang="en-US" sz="2400" b="1" dirty="0">
                <a:solidFill>
                  <a:srgbClr val="FFFFFF"/>
                </a:solidFill>
                <a:cs typeface="Arial" charset="0"/>
              </a:rPr>
              <a:t> je </a:t>
            </a:r>
            <a:r>
              <a:rPr lang="en-US" sz="2400" b="1" dirty="0" err="1">
                <a:solidFill>
                  <a:srgbClr val="FFFFFF"/>
                </a:solidFill>
                <a:cs typeface="Arial" charset="0"/>
              </a:rPr>
              <a:t>također</a:t>
            </a:r>
            <a:r>
              <a:rPr lang="en-US" sz="2400" b="1" dirty="0">
                <a:solidFill>
                  <a:srgbClr val="FFFFFF"/>
                </a:solidFill>
                <a:cs typeface="Arial" charset="0"/>
              </a:rPr>
              <a:t> "</a:t>
            </a:r>
            <a:r>
              <a:rPr lang="en-US" sz="2400" b="1" dirty="0" err="1">
                <a:solidFill>
                  <a:srgbClr val="FFFFFF"/>
                </a:solidFill>
                <a:cs typeface="Arial" charset="0"/>
              </a:rPr>
              <a:t>obećanje</a:t>
            </a:r>
            <a:r>
              <a:rPr lang="en-US" sz="2400" b="1" dirty="0">
                <a:solidFill>
                  <a:srgbClr val="FFFFFF"/>
                </a:solidFill>
                <a:cs typeface="Arial" charset="0"/>
              </a:rPr>
              <a:t>" </a:t>
            </a:r>
            <a:r>
              <a:rPr lang="en-US" sz="2400" b="1" dirty="0" err="1">
                <a:solidFill>
                  <a:srgbClr val="FFFFFF"/>
                </a:solidFill>
                <a:cs typeface="Arial" charset="0"/>
              </a:rPr>
              <a:t>koje</a:t>
            </a:r>
            <a:r>
              <a:rPr lang="en-US" sz="2400" b="1" dirty="0">
                <a:solidFill>
                  <a:srgbClr val="FFFFFF"/>
                </a:solidFill>
                <a:cs typeface="Arial" charset="0"/>
              </a:rPr>
              <a:t> "</a:t>
            </a:r>
            <a:r>
              <a:rPr lang="en-US" sz="2400" b="1" dirty="0" err="1">
                <a:solidFill>
                  <a:srgbClr val="FFFFFF"/>
                </a:solidFill>
                <a:cs typeface="Arial" charset="0"/>
              </a:rPr>
              <a:t>starješine</a:t>
            </a:r>
            <a:r>
              <a:rPr lang="en-US" sz="2400" b="1" dirty="0">
                <a:solidFill>
                  <a:srgbClr val="FFFFFF"/>
                </a:solidFill>
                <a:cs typeface="Arial" charset="0"/>
              </a:rPr>
              <a:t>" </a:t>
            </a:r>
            <a:r>
              <a:rPr lang="en-US" sz="2400" b="1" dirty="0" err="1">
                <a:solidFill>
                  <a:srgbClr val="FFFFFF"/>
                </a:solidFill>
                <a:cs typeface="Arial" charset="0"/>
              </a:rPr>
              <a:t>Starog</a:t>
            </a:r>
            <a:r>
              <a:rPr lang="en-US" sz="2400" b="1" dirty="0">
                <a:solidFill>
                  <a:srgbClr val="FFFFFF"/>
                </a:solidFill>
                <a:cs typeface="Arial" charset="0"/>
              </a:rPr>
              <a:t> </a:t>
            </a:r>
            <a:r>
              <a:rPr lang="en-US" sz="2400" b="1" dirty="0" err="1">
                <a:solidFill>
                  <a:srgbClr val="FFFFFF"/>
                </a:solidFill>
                <a:cs typeface="Arial" charset="0"/>
              </a:rPr>
              <a:t>zavjeta</a:t>
            </a:r>
            <a:r>
              <a:rPr lang="en-US" sz="2400" b="1" dirty="0">
                <a:solidFill>
                  <a:srgbClr val="FFFFFF"/>
                </a:solidFill>
                <a:cs typeface="Arial" charset="0"/>
              </a:rPr>
              <a:t> "</a:t>
            </a:r>
            <a:r>
              <a:rPr lang="en-US" sz="2400" b="1" dirty="0" err="1">
                <a:solidFill>
                  <a:srgbClr val="FFFFFF"/>
                </a:solidFill>
                <a:cs typeface="Arial" charset="0"/>
              </a:rPr>
              <a:t>nisu</a:t>
            </a:r>
            <a:r>
              <a:rPr lang="en-US" sz="2400" b="1" dirty="0">
                <a:solidFill>
                  <a:srgbClr val="FFFFFF"/>
                </a:solidFill>
                <a:cs typeface="Arial" charset="0"/>
              </a:rPr>
              <a:t> </a:t>
            </a:r>
            <a:r>
              <a:rPr lang="en-US" sz="2400" b="1" dirty="0" err="1">
                <a:solidFill>
                  <a:srgbClr val="FFFFFF"/>
                </a:solidFill>
                <a:cs typeface="Arial" charset="0"/>
              </a:rPr>
              <a:t>primili</a:t>
            </a:r>
            <a:r>
              <a:rPr lang="en-US" sz="2400" b="1" dirty="0">
                <a:solidFill>
                  <a:srgbClr val="FFFFFF"/>
                </a:solidFill>
                <a:cs typeface="Arial" charset="0"/>
              </a:rPr>
              <a:t>" (Hebr. 11</a:t>
            </a:r>
            <a:r>
              <a:rPr lang="hr-HR" sz="2400" b="1" dirty="0">
                <a:solidFill>
                  <a:srgbClr val="FFFFFF"/>
                </a:solidFill>
                <a:cs typeface="Arial" charset="0"/>
              </a:rPr>
              <a:t>,</a:t>
            </a:r>
            <a:r>
              <a:rPr lang="en-US" sz="2400" b="1" dirty="0">
                <a:solidFill>
                  <a:srgbClr val="FFFFFF"/>
                </a:solidFill>
                <a:cs typeface="Arial" charset="0"/>
              </a:rPr>
              <a:t>39).</a:t>
            </a:r>
            <a:r>
              <a:rPr lang="hr-HR" sz="2400" b="1" dirty="0">
                <a:solidFill>
                  <a:srgbClr val="FFFFFF"/>
                </a:solidFill>
                <a:cs typeface="Arial" charset="0"/>
              </a:rPr>
              <a:t> Drugi tekst definicije vjere je: ”Na tome se temelji postojanost svetih koji čuvaju Božje zapovijedi i vjeru u Isusa” (Otk. 14,12).</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427855536"/>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”Imati vjeru”,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Imati vjeru</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790489"/>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en-US" sz="1200" i="1" dirty="0">
                <a:solidFill>
                  <a:srgbClr val="FFFFFF"/>
                </a:solidFill>
                <a:latin typeface="Arial"/>
                <a:cs typeface="Arial" charset="0"/>
              </a:rPr>
              <a:t>Marko</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en-US" sz="1200" i="1" dirty="0">
                <a:solidFill>
                  <a:srgbClr val="FFFFFF"/>
                </a:solidFill>
                <a:latin typeface="Arial"/>
                <a:cs typeface="Arial" charset="0"/>
              </a:rPr>
              <a:t>8</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a:t>
            </a:r>
            <a:r>
              <a:rPr lang="en-US" sz="1200" i="1" dirty="0">
                <a:solidFill>
                  <a:srgbClr val="FFFFFF"/>
                </a:solidFill>
                <a:latin typeface="Arial"/>
                <a:cs typeface="Arial" charset="0"/>
              </a:rPr>
              <a:t>.</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en-US" sz="1400" b="1" dirty="0" err="1">
                <a:solidFill>
                  <a:srgbClr val="FFFFFF"/>
                </a:solidFill>
                <a:latin typeface="Arial"/>
                <a:cs typeface="Arial" charset="0"/>
              </a:rPr>
              <a:t>Ljudi</a:t>
            </a:r>
            <a:r>
              <a:rPr lang="en-US" sz="1400" b="1" dirty="0">
                <a:solidFill>
                  <a:srgbClr val="FFFFFF"/>
                </a:solidFill>
                <a:latin typeface="Arial"/>
                <a:cs typeface="Arial" charset="0"/>
              </a:rPr>
              <a:t> </a:t>
            </a:r>
            <a:r>
              <a:rPr lang="en-US" sz="1400" b="1" dirty="0" err="1">
                <a:solidFill>
                  <a:srgbClr val="FFFFFF"/>
                </a:solidFill>
                <a:latin typeface="Arial"/>
                <a:cs typeface="Arial" charset="0"/>
              </a:rPr>
              <a:t>su</a:t>
            </a:r>
            <a:r>
              <a:rPr lang="en-US" sz="1400" b="1" dirty="0">
                <a:solidFill>
                  <a:srgbClr val="FFFFFF"/>
                </a:solidFill>
                <a:latin typeface="Arial"/>
                <a:cs typeface="Arial" charset="0"/>
              </a:rPr>
              <a:t>  </a:t>
            </a:r>
            <a:r>
              <a:rPr lang="en-US" sz="1400" b="1" dirty="0" err="1">
                <a:solidFill>
                  <a:srgbClr val="FFFFFF"/>
                </a:solidFill>
                <a:latin typeface="Arial"/>
                <a:cs typeface="Arial" charset="0"/>
              </a:rPr>
              <a:t>tra</a:t>
            </a:r>
            <a:r>
              <a:rPr lang="en-US" sz="1400" b="1" dirty="0">
                <a:solidFill>
                  <a:srgbClr val="FFFFFF"/>
                </a:solidFill>
                <a:latin typeface="Arial"/>
                <a:cs typeface="Arial" charset="0"/>
              </a:rPr>
              <a:t>\</a:t>
            </a:r>
            <a:r>
              <a:rPr lang="en-US" sz="1400" b="1" dirty="0" err="1">
                <a:solidFill>
                  <a:srgbClr val="FFFFFF"/>
                </a:solidFill>
                <a:latin typeface="Arial"/>
                <a:cs typeface="Arial" charset="0"/>
              </a:rPr>
              <a:t>ili</a:t>
            </a:r>
            <a:r>
              <a:rPr lang="en-US" sz="1400" b="1" dirty="0">
                <a:solidFill>
                  <a:srgbClr val="FFFFFF"/>
                </a:solidFill>
                <a:latin typeface="Arial"/>
                <a:cs typeface="Arial" charset="0"/>
              </a:rPr>
              <a:t> </a:t>
            </a:r>
            <a:r>
              <a:rPr lang="en-US" sz="1400" b="1" dirty="0" err="1">
                <a:solidFill>
                  <a:srgbClr val="FFFFFF"/>
                </a:solidFill>
                <a:latin typeface="Arial"/>
                <a:cs typeface="Arial" charset="0"/>
              </a:rPr>
              <a:t>ynak</a:t>
            </a:r>
            <a:r>
              <a:rPr lang="en-US" sz="1400" b="1" dirty="0">
                <a:solidFill>
                  <a:srgbClr val="FFFFFF"/>
                </a:solidFill>
                <a:latin typeface="Arial"/>
                <a:cs typeface="Arial" charset="0"/>
              </a:rPr>
              <a:t> od </a:t>
            </a:r>
            <a:r>
              <a:rPr lang="en-US" sz="1400" b="1" dirty="0" err="1">
                <a:solidFill>
                  <a:srgbClr val="FFFFFF"/>
                </a:solidFill>
                <a:latin typeface="Arial"/>
                <a:cs typeface="Arial" charset="0"/>
              </a:rPr>
              <a:t>Isusa</a:t>
            </a:r>
            <a:r>
              <a:rPr lang="en-US" sz="1400" b="1" dirty="0">
                <a:solidFill>
                  <a:srgbClr val="FFFFFF"/>
                </a:solidFill>
                <a:latin typeface="Arial"/>
                <a:cs typeface="Arial" charset="0"/>
              </a:rPr>
              <a:t>. Kako je On </a:t>
            </a:r>
            <a:r>
              <a:rPr lang="en-US" sz="1400" b="1" dirty="0" err="1">
                <a:solidFill>
                  <a:srgbClr val="FFFFFF"/>
                </a:solidFill>
                <a:latin typeface="Arial"/>
                <a:cs typeface="Arial" charset="0"/>
              </a:rPr>
              <a:t>na</a:t>
            </a:r>
            <a:r>
              <a:rPr lang="en-US" sz="1400" b="1" dirty="0">
                <a:solidFill>
                  <a:srgbClr val="FFFFFF"/>
                </a:solidFill>
                <a:latin typeface="Arial"/>
                <a:cs typeface="Arial" charset="0"/>
              </a:rPr>
              <a:t> to </a:t>
            </a:r>
            <a:r>
              <a:rPr lang="en-US" sz="1400" b="1" dirty="0" err="1">
                <a:solidFill>
                  <a:srgbClr val="FFFFFF"/>
                </a:solidFill>
                <a:latin typeface="Arial"/>
                <a:cs typeface="Arial" charset="0"/>
              </a:rPr>
              <a:t>odgovorio</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en-US" sz="1200" i="1" dirty="0">
                <a:solidFill>
                  <a:srgbClr val="FFFFFF"/>
                </a:solidFill>
                <a:latin typeface="Arial"/>
                <a:cs typeface="Arial" charset="0"/>
              </a:rPr>
              <a:t>Matej</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5</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28</a:t>
            </a:r>
            <a:r>
              <a:rPr lang="en-US" sz="1200" i="1" dirty="0">
                <a:solidFill>
                  <a:srgbClr val="FFFFFF"/>
                </a:solidFill>
                <a:latin typeface="Arial"/>
                <a:cs typeface="Arial" charset="0"/>
              </a:rPr>
              <a:t> </a:t>
            </a:r>
            <a:r>
              <a:rPr lang="en-US" sz="1200" i="1" dirty="0" err="1">
                <a:solidFill>
                  <a:srgbClr val="FFFFFF"/>
                </a:solidFill>
                <a:latin typeface="Arial"/>
                <a:cs typeface="Arial" charset="0"/>
              </a:rPr>
              <a:t>usporedi</a:t>
            </a:r>
            <a:r>
              <a:rPr lang="en-US" sz="1200" i="1" dirty="0">
                <a:solidFill>
                  <a:srgbClr val="FFFFFF"/>
                </a:solidFill>
                <a:latin typeface="Arial"/>
                <a:cs typeface="Arial" charset="0"/>
              </a:rPr>
              <a:t> s Marko 4,40.</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ako</a:t>
            </a: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je Isus </a:t>
            </a:r>
            <a:r>
              <a:rPr kumimoji="0" lang="en-US" sz="1400" b="1" i="0" u="none" strike="noStrike" kern="1200" cap="none" spc="0" normalizeH="0" baseline="0" noProof="0" dirty="0" err="1">
                <a:ln>
                  <a:noFill/>
                </a:ln>
                <a:solidFill>
                  <a:srgbClr val="FFFFFF"/>
                </a:solidFill>
                <a:effectLst/>
                <a:uLnTx/>
                <a:uFillTx/>
                <a:latin typeface="Arial"/>
                <a:ea typeface="+mn-ea"/>
                <a:cs typeface="Arial" charset="0"/>
              </a:rPr>
              <a:t>opisao</a:t>
            </a:r>
            <a:r>
              <a:rPr kumimoji="0" lang="en-US" sz="1400" b="1" i="0" u="none" strike="noStrike" kern="1200" cap="none" spc="0" normalizeH="0" noProof="0" dirty="0">
                <a:ln>
                  <a:noFill/>
                </a:ln>
                <a:solidFill>
                  <a:srgbClr val="FFFFFF"/>
                </a:solidFill>
                <a:effectLst/>
                <a:uLnTx/>
                <a:uFillTx/>
                <a:latin typeface="Arial"/>
                <a:ea typeface="+mn-ea"/>
                <a:cs typeface="Arial" charset="0"/>
              </a:rPr>
              <a:t> v</a:t>
            </a:r>
            <a:r>
              <a:rPr kumimoji="0" lang="hr-HR" sz="1400" b="1" i="0" u="none" strike="noStrike" kern="1200" cap="none" spc="0" normalizeH="0" noProof="0" dirty="0">
                <a:ln>
                  <a:noFill/>
                </a:ln>
                <a:solidFill>
                  <a:srgbClr val="FFFFFF"/>
                </a:solidFill>
                <a:effectLst/>
                <a:uLnTx/>
                <a:uFillTx/>
                <a:latin typeface="Arial"/>
                <a:ea typeface="+mn-ea"/>
                <a:cs typeface="Arial" charset="0"/>
              </a:rPr>
              <a:t>jeru</a:t>
            </a:r>
            <a:r>
              <a:rPr kumimoji="0" lang="en-US" sz="1400" b="1" i="0" u="none" strike="noStrike" kern="1200" cap="none" spc="0" normalizeH="0" noProof="0" dirty="0">
                <a:ln>
                  <a:noFill/>
                </a:ln>
                <a:solidFill>
                  <a:srgbClr val="FFFFFF"/>
                </a:solidFill>
                <a:effectLst/>
                <a:uLnTx/>
                <a:uFillTx/>
                <a:latin typeface="Arial"/>
                <a:ea typeface="+mn-ea"/>
                <a:cs typeface="Arial" charset="0"/>
              </a:rPr>
              <a:t> </a:t>
            </a:r>
            <a:r>
              <a:rPr kumimoji="0" lang="en-US" sz="1400" b="1" i="0" u="none" strike="noStrike" kern="1200" cap="none" spc="0" normalizeH="0" noProof="0" dirty="0" err="1">
                <a:ln>
                  <a:noFill/>
                </a:ln>
                <a:solidFill>
                  <a:srgbClr val="FFFFFF"/>
                </a:solidFill>
                <a:effectLst/>
                <a:uLnTx/>
                <a:uFillTx/>
                <a:latin typeface="Arial"/>
                <a:ea typeface="+mn-ea"/>
                <a:cs typeface="Arial" charset="0"/>
              </a:rPr>
              <a:t>svojih</a:t>
            </a:r>
            <a:r>
              <a:rPr kumimoji="0" lang="en-US" sz="1400" b="1" i="0" u="none" strike="noStrike" kern="1200" cap="none" spc="0" normalizeH="0" noProof="0" dirty="0">
                <a:ln>
                  <a:noFill/>
                </a:ln>
                <a:solidFill>
                  <a:srgbClr val="FFFFFF"/>
                </a:solidFill>
                <a:effectLst/>
                <a:uLnTx/>
                <a:uFillTx/>
                <a:latin typeface="Arial"/>
                <a:ea typeface="+mn-ea"/>
                <a:cs typeface="Arial" charset="0"/>
              </a:rPr>
              <a:t> u</a:t>
            </a:r>
            <a:r>
              <a:rPr kumimoji="0" lang="hr-HR" sz="1400" b="1" i="0" u="none" strike="noStrike" kern="1200" cap="none" spc="0" normalizeH="0" noProof="0" dirty="0">
                <a:ln>
                  <a:noFill/>
                </a:ln>
                <a:solidFill>
                  <a:srgbClr val="FFFFFF"/>
                </a:solidFill>
                <a:effectLst/>
                <a:uLnTx/>
                <a:uFillTx/>
                <a:latin typeface="Arial"/>
                <a:ea typeface="+mn-ea"/>
                <a:cs typeface="Arial" charset="0"/>
              </a:rPr>
              <a:t>č</a:t>
            </a:r>
            <a:r>
              <a:rPr kumimoji="0" lang="en-US" sz="1400" b="1" i="0" u="none" strike="noStrike" kern="1200" cap="none" spc="0" normalizeH="0" noProof="0" dirty="0" err="1">
                <a:ln>
                  <a:noFill/>
                </a:ln>
                <a:solidFill>
                  <a:srgbClr val="FFFFFF"/>
                </a:solidFill>
                <a:effectLst/>
                <a:uLnTx/>
                <a:uFillTx/>
                <a:latin typeface="Arial"/>
                <a:ea typeface="+mn-ea"/>
                <a:cs typeface="Arial" charset="0"/>
              </a:rPr>
              <a:t>enika</a:t>
            </a:r>
            <a:r>
              <a:rPr kumimoji="0" lang="en-US" sz="1400" b="1" i="0" u="none" strike="noStrike" kern="1200" cap="none" spc="0" normalizeH="0" noProof="0" dirty="0">
                <a:ln>
                  <a:noFill/>
                </a:ln>
                <a:solidFill>
                  <a:srgbClr val="FFFFFF"/>
                </a:solidFill>
                <a:effectLst/>
                <a:uLnTx/>
                <a:uFillTx/>
                <a:latin typeface="Arial"/>
                <a:ea typeface="+mn-ea"/>
                <a:cs typeface="Arial" charset="0"/>
              </a:rPr>
              <a:t> s v</a:t>
            </a:r>
            <a:r>
              <a:rPr kumimoji="0" lang="hr-HR" sz="1400" b="1" i="0" u="none" strike="noStrike" kern="1200" cap="none" spc="0" normalizeH="0" noProof="0" dirty="0">
                <a:ln>
                  <a:noFill/>
                </a:ln>
                <a:solidFill>
                  <a:srgbClr val="FFFFFF"/>
                </a:solidFill>
                <a:effectLst/>
                <a:uLnTx/>
                <a:uFillTx/>
                <a:latin typeface="Arial"/>
                <a:ea typeface="+mn-ea"/>
                <a:cs typeface="Arial" charset="0"/>
              </a:rPr>
              <a:t>j</a:t>
            </a:r>
            <a:r>
              <a:rPr kumimoji="0" lang="en-US" sz="1400" b="1" i="0" u="none" strike="noStrike" kern="1200" cap="none" spc="0" normalizeH="0" noProof="0" dirty="0" err="1">
                <a:ln>
                  <a:noFill/>
                </a:ln>
                <a:solidFill>
                  <a:srgbClr val="FFFFFF"/>
                </a:solidFill>
                <a:effectLst/>
                <a:uLnTx/>
                <a:uFillTx/>
                <a:latin typeface="Arial"/>
                <a:ea typeface="+mn-ea"/>
                <a:cs typeface="Arial" charset="0"/>
              </a:rPr>
              <a:t>erom</a:t>
            </a:r>
            <a:r>
              <a:rPr kumimoji="0" lang="en-US" sz="1400" b="1" i="0" u="none" strike="noStrike" kern="1200" cap="none" spc="0" normalizeH="0" noProof="0" dirty="0">
                <a:ln>
                  <a:noFill/>
                </a:ln>
                <a:solidFill>
                  <a:srgbClr val="FFFFFF"/>
                </a:solidFill>
                <a:effectLst/>
                <a:uLnTx/>
                <a:uFillTx/>
                <a:latin typeface="Arial"/>
                <a:ea typeface="+mn-ea"/>
                <a:cs typeface="Arial" charset="0"/>
              </a:rPr>
              <a:t> </a:t>
            </a:r>
            <a:r>
              <a:rPr kumimoji="0" lang="en-US" sz="1400" b="1" i="0" u="none" strike="noStrike" kern="1200" cap="none" spc="0" normalizeH="0" noProof="0" dirty="0" err="1">
                <a:ln>
                  <a:noFill/>
                </a:ln>
                <a:solidFill>
                  <a:srgbClr val="FFFFFF"/>
                </a:solidFill>
                <a:effectLst/>
                <a:uLnTx/>
                <a:uFillTx/>
                <a:latin typeface="Arial"/>
                <a:ea typeface="+mn-ea"/>
                <a:cs typeface="Arial" charset="0"/>
              </a:rPr>
              <a:t>Hananejke</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en-US" sz="1200" i="1" dirty="0">
                <a:solidFill>
                  <a:srgbClr val="FFFFFF"/>
                </a:solidFill>
                <a:latin typeface="Arial"/>
                <a:cs typeface="Arial" charset="0"/>
              </a:rPr>
              <a:t>Luka</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en-US" sz="1200" i="1" dirty="0">
                <a:solidFill>
                  <a:srgbClr val="FFFFFF"/>
                </a:solidFill>
                <a:latin typeface="Arial"/>
                <a:cs typeface="Arial" charset="0"/>
              </a:rPr>
              <a:t>7</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a:t>
            </a:r>
            <a:r>
              <a:rPr lang="hr-HR" sz="1200" i="1" dirty="0">
                <a:solidFill>
                  <a:srgbClr val="FFFFFF"/>
                </a:solidFill>
                <a:latin typeface="Arial"/>
                <a:cs typeface="Arial" charset="0"/>
              </a:rPr>
              <a:t>-</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a:t>
            </a:r>
            <a:r>
              <a:rPr lang="en-US" sz="1200" i="1" dirty="0">
                <a:solidFill>
                  <a:srgbClr val="FFFFFF"/>
                </a:solidFill>
                <a:latin typeface="Arial"/>
                <a:cs typeface="Arial" charset="0"/>
              </a:rPr>
              <a:t>0</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Što saznajemo o vjeri na osnovi tog izvještaja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Ef</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2,8. </a:t>
            </a:r>
            <a:r>
              <a:rPr lang="hr-HR" sz="1400" b="1" noProof="0" dirty="0">
                <a:solidFill>
                  <a:srgbClr val="FFFFFF"/>
                </a:solidFill>
                <a:latin typeface="Arial"/>
                <a:cs typeface="Arial" charset="0"/>
              </a:rPr>
              <a:t>Koja je </a:t>
            </a:r>
            <a:r>
              <a:rPr lang="hr-HR" sz="1400" b="1" dirty="0">
                <a:solidFill>
                  <a:srgbClr val="FFFFFF"/>
                </a:solidFill>
                <a:latin typeface="Arial"/>
                <a:cs typeface="Arial" charset="0"/>
              </a:rPr>
              <a:t>uloga vjere u spsenju?  Zašto nitko ne može reći:”Nemam vjere jer mi je Bog nije ni dao</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Heb.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11. </a:t>
            </a:r>
            <a:r>
              <a:rPr lang="hr-HR" sz="1400" b="1" dirty="0">
                <a:solidFill>
                  <a:srgbClr val="FFFFFF"/>
                </a:solidFill>
                <a:latin typeface="Arial"/>
                <a:cs typeface="Arial" charset="0"/>
              </a:rPr>
              <a:t>Kakvu ulogu ima vjera u ovom tekstu?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Matej</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12,2o.</a:t>
            </a:r>
            <a:r>
              <a:rPr lang="hr-HR" sz="1400" i="1" dirty="0">
                <a:solidFill>
                  <a:srgbClr val="FFFFFF"/>
                </a:solidFill>
                <a:latin typeface="Arial"/>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Što ti je sve potrebno da rasteš u odnosu s Bogom?</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Otk.</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14</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,12.. </a:t>
            </a:r>
            <a:r>
              <a:rPr lang="hr-HR" sz="1200" b="1" dirty="0">
                <a:solidFill>
                  <a:srgbClr val="FFFFFF"/>
                </a:solidFill>
                <a:latin typeface="Arial"/>
                <a:cs typeface="Arial" charset="0"/>
              </a:rPr>
              <a:t>Što izraz ”Vjera Isusova” znači</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Matej</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26</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,36-42 . </a:t>
            </a:r>
            <a:r>
              <a:rPr lang="sr-Latn-RS" sz="1400" b="1" dirty="0">
                <a:solidFill>
                  <a:srgbClr val="FFFFFF"/>
                </a:solidFill>
                <a:latin typeface="Arial"/>
                <a:cs typeface="Arial" charset="0"/>
              </a:rPr>
              <a:t>Što se ovdje govori o Isusovoj vjeri u tom presudnom trenutku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Jev. 11,6. </a:t>
            </a:r>
            <a:r>
              <a:rPr lang="sr-Latn-RS" sz="1400" b="1" dirty="0">
                <a:solidFill>
                  <a:srgbClr val="FFFFFF"/>
                </a:solidFill>
                <a:latin typeface="Arial"/>
                <a:cs typeface="Arial" charset="0"/>
              </a:rPr>
              <a:t>Koliko zapravo želiš Isusovu vjeru? Ponizno zatraži da ti je Bog da, pozivom se na ovaj tekst u molitvi</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2571964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25440" y="3475168"/>
            <a:ext cx="3176028" cy="2982040"/>
            <a:chOff x="274" y="2249"/>
            <a:chExt cx="947" cy="1803"/>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 Bogom je ključna. Tvoj odnos s Bogom je tvoju najvažniji odnos. Nemoj odlagati taj posao da ga sutra učiniš jačim. Sada je najbolje vrijeme da radiš na tom zadatku stvaranja boljeg odnosa, što će utjecati na sve ostalo u tvom životu i, naravno, na tvoju vječnu budućnost. Ovo trebaš shvatiti kao duhovni princip.</a:t>
              </a:r>
            </a:p>
          </p:txBody>
        </p:sp>
      </p:grpSp>
      <p:grpSp>
        <p:nvGrpSpPr>
          <p:cNvPr id="59" name="Group 7"/>
          <p:cNvGrpSpPr>
            <a:grpSpLocks/>
          </p:cNvGrpSpPr>
          <p:nvPr/>
        </p:nvGrpSpPr>
        <p:grpSpPr bwMode="auto">
          <a:xfrm>
            <a:off x="5816561" y="3967661"/>
            <a:ext cx="1877969" cy="2437121"/>
            <a:chOff x="2639" y="2358"/>
            <a:chExt cx="1038" cy="1674"/>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Prije no što počnemo rasti u odnosu s Bogom, prvo moramo zastati i </a:t>
              </a:r>
              <a:r>
                <a:rPr kumimoji="0" lang="hr-HR" sz="1050" b="1" i="0" u="none" strike="noStrike" kern="1200" cap="none" spc="0" normalizeH="0" baseline="0" noProof="0" dirty="0">
                  <a:ln>
                    <a:noFill/>
                  </a:ln>
                  <a:solidFill>
                    <a:srgbClr val="000000"/>
                  </a:solidFill>
                  <a:effectLst/>
                  <a:uLnTx/>
                  <a:uFillTx/>
                  <a:latin typeface="Arial" charset="0"/>
                  <a:ea typeface="+mn-ea"/>
                  <a:cs typeface="Arial" charset="0"/>
                </a:rPr>
                <a:t>razmislit</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kakav je moj trenutni odnos s Njim. Budi brutalno, čak i bolno iskren pre- ma sebi. Zaključi koje svesne odluke moraš donjeti da imaš s Njim  bliskost kavu On želi ali je ti na razne načine sprečavaš. Otkrij što je u pitanju?</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8983" y="3576637"/>
            <a:ext cx="2400818" cy="2835915"/>
            <a:chOff x="1248" y="2437"/>
            <a:chExt cx="1392" cy="1592"/>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3" y="2657"/>
              <a:ext cx="1381" cy="137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tromjesečja je da Bog želi biti  aktivno povezian s čovječan-stvom. Kakav god bio tvoj odnos s Bogom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 Nagra- da je nepropadljiv vijenac i vječn vječni život s Bogom. U ovoj trci nisi sam. Tu su i drugi koji vole Isusa i Njegovu Riječ. Prenesi tu poruku nekome i pozovi na trku!</a:t>
              </a:r>
            </a:p>
          </p:txBody>
        </p:sp>
      </p:grpSp>
      <p:grpSp>
        <p:nvGrpSpPr>
          <p:cNvPr id="65" name="Group 13"/>
          <p:cNvGrpSpPr>
            <a:grpSpLocks/>
          </p:cNvGrpSpPr>
          <p:nvPr/>
        </p:nvGrpSpPr>
        <p:grpSpPr bwMode="auto">
          <a:xfrm>
            <a:off x="7694530" y="3782201"/>
            <a:ext cx="3213234" cy="2612390"/>
            <a:chOff x="3595" y="2256"/>
            <a:chExt cx="1733" cy="131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609" y="3012"/>
              <a:ext cx="1719" cy="1240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 Bogom mijenja sve i ovdje i u vječnosti, ta promijena  može biti dobra ili loša, ovisno o kvalite- ti i vrsti odnosa. Bog želi potpuno pre- 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Ali  imaj na umu Bog nije prosjak sa plastić- nom kanticom. On će prihvatiti samo predan odnos sa svojim narodom, Jer sve manje od toga rezultiraće našim uništenjem.  Božanski poziv se upućuje i tebi danas: „Pazi na službu da je izvr- 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22031" y="3505200"/>
            <a:ext cx="3500213"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3256344"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HEBREJIMA</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sr-Latn-RS" sz="4800" dirty="0">
                <a:solidFill>
                  <a:srgbClr val="FFFF99"/>
                </a:solidFill>
                <a:latin typeface="Impact" pitchFamily="34" charset="0"/>
              </a:rPr>
              <a:t>11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485752" y="2807017"/>
            <a:ext cx="6896248" cy="1243965"/>
          </a:xfrm>
        </p:spPr>
        <p:txBody>
          <a:bodyPr/>
          <a:lstStyle/>
          <a:p>
            <a:pPr marL="0" indent="0">
              <a:buNone/>
            </a:pPr>
            <a:r>
              <a:rPr lang="en-US" dirty="0"/>
              <a:t>“</a:t>
            </a:r>
            <a:r>
              <a:rPr lang="sr-Latn-RS" dirty="0"/>
              <a:t>Vjera </a:t>
            </a:r>
            <a:r>
              <a:rPr lang="hr-HR" dirty="0"/>
              <a:t>je jamstvo za ono čemu se nadamo, dokaz za one stvarnosti kojih ne vidimo</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4E9B69D6-2F9D-091B-64B4-0752A7893E7F}"/>
              </a:ext>
            </a:extLst>
          </p:cNvPr>
          <p:cNvPicPr>
            <a:picLocks noChangeAspect="1"/>
          </p:cNvPicPr>
          <p:nvPr/>
        </p:nvPicPr>
        <p:blipFill>
          <a:blip r:embed="rId4"/>
          <a:stretch>
            <a:fillRect/>
          </a:stretch>
        </p:blipFill>
        <p:spPr>
          <a:xfrm>
            <a:off x="8026402" y="254000"/>
            <a:ext cx="4165598" cy="679703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0" y="3875314"/>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0" y="3571876"/>
            <a:ext cx="12192000" cy="3108543"/>
          </a:xfrm>
          <a:prstGeom prst="rect">
            <a:avLst/>
          </a:prstGeom>
          <a:noFill/>
        </p:spPr>
        <p:txBody>
          <a:bodyPr wrap="square" rtlCol="0">
            <a:spAutoFit/>
          </a:bodyPr>
          <a:lstStyle/>
          <a:p>
            <a:pPr lvl="0" algn="ctr" defTabSz="914354" fontAlgn="base">
              <a:spcBef>
                <a:spcPct val="0"/>
              </a:spcBef>
              <a:spcAft>
                <a:spcPct val="0"/>
              </a:spcAft>
              <a:defRPr/>
            </a:pPr>
            <a:r>
              <a:rPr lang="en-US" sz="2800" b="1" dirty="0">
                <a:solidFill>
                  <a:srgbClr val="FFFFFF"/>
                </a:solidFill>
                <a:cs typeface="Arial" charset="0"/>
              </a:rPr>
              <a:t>Kako </a:t>
            </a:r>
            <a:r>
              <a:rPr lang="en-US" sz="2800" b="1" dirty="0" err="1">
                <a:solidFill>
                  <a:srgbClr val="FFFFFF"/>
                </a:solidFill>
                <a:cs typeface="Arial" charset="0"/>
              </a:rPr>
              <a:t>funkcionira</a:t>
            </a:r>
            <a:r>
              <a:rPr lang="en-US" sz="2800" b="1" dirty="0">
                <a:solidFill>
                  <a:srgbClr val="FFFFFF"/>
                </a:solidFill>
                <a:cs typeface="Arial" charset="0"/>
              </a:rPr>
              <a:t> </a:t>
            </a:r>
            <a:r>
              <a:rPr lang="en-US" sz="2800" b="1" dirty="0" err="1">
                <a:solidFill>
                  <a:srgbClr val="FFFFFF"/>
                </a:solidFill>
                <a:cs typeface="Arial" charset="0"/>
              </a:rPr>
              <a:t>proces</a:t>
            </a:r>
            <a:r>
              <a:rPr lang="en-US" sz="2800" b="1" dirty="0">
                <a:solidFill>
                  <a:srgbClr val="FFFFFF"/>
                </a:solidFill>
                <a:cs typeface="Arial" charset="0"/>
              </a:rPr>
              <a:t> </a:t>
            </a:r>
            <a:r>
              <a:rPr lang="en-US" sz="2800" b="1" dirty="0" err="1">
                <a:solidFill>
                  <a:srgbClr val="FFFFFF"/>
                </a:solidFill>
                <a:cs typeface="Arial" charset="0"/>
              </a:rPr>
              <a:t>vjere</a:t>
            </a:r>
            <a:r>
              <a:rPr lang="en-US" sz="2800" b="1" dirty="0">
                <a:solidFill>
                  <a:srgbClr val="FFFFFF"/>
                </a:solidFill>
                <a:cs typeface="Arial" charset="0"/>
              </a:rPr>
              <a:t>? Kako </a:t>
            </a:r>
            <a:r>
              <a:rPr lang="en-US" sz="2800" b="1" dirty="0" err="1">
                <a:solidFill>
                  <a:srgbClr val="FFFFFF"/>
                </a:solidFill>
                <a:cs typeface="Arial" charset="0"/>
              </a:rPr>
              <a:t>bismo</a:t>
            </a:r>
            <a:r>
              <a:rPr lang="en-US" sz="2800" b="1" dirty="0">
                <a:solidFill>
                  <a:srgbClr val="FFFFFF"/>
                </a:solidFill>
                <a:cs typeface="Arial" charset="0"/>
              </a:rPr>
              <a:t> </a:t>
            </a:r>
            <a:r>
              <a:rPr lang="en-US" sz="2800" b="1" dirty="0" err="1">
                <a:solidFill>
                  <a:srgbClr val="FFFFFF"/>
                </a:solidFill>
                <a:cs typeface="Arial" charset="0"/>
              </a:rPr>
              <a:t>odgovorili</a:t>
            </a:r>
            <a:r>
              <a:rPr lang="en-US" sz="2800" b="1" dirty="0">
                <a:solidFill>
                  <a:srgbClr val="FFFFFF"/>
                </a:solidFill>
                <a:cs typeface="Arial" charset="0"/>
              </a:rPr>
              <a:t>, </a:t>
            </a:r>
            <a:r>
              <a:rPr lang="en-US" sz="2800" b="1" dirty="0" err="1">
                <a:solidFill>
                  <a:srgbClr val="FFFFFF"/>
                </a:solidFill>
                <a:cs typeface="Arial" charset="0"/>
              </a:rPr>
              <a:t>konzultirat</a:t>
            </a:r>
            <a:r>
              <a:rPr lang="en-US" sz="2800" b="1" dirty="0">
                <a:solidFill>
                  <a:srgbClr val="FFFFFF"/>
                </a:solidFill>
                <a:cs typeface="Arial" charset="0"/>
              </a:rPr>
              <a:t> </a:t>
            </a:r>
            <a:r>
              <a:rPr lang="en-US" sz="2800" b="1" dirty="0" err="1">
                <a:solidFill>
                  <a:srgbClr val="FFFFFF"/>
                </a:solidFill>
                <a:cs typeface="Arial" charset="0"/>
              </a:rPr>
              <a:t>ćemo</a:t>
            </a:r>
            <a:r>
              <a:rPr lang="en-US" sz="2800" b="1" dirty="0">
                <a:solidFill>
                  <a:srgbClr val="FFFFFF"/>
                </a:solidFill>
                <a:cs typeface="Arial" charset="0"/>
              </a:rPr>
              <a:t> tri </a:t>
            </a:r>
            <a:r>
              <a:rPr lang="en-US" sz="2800" b="1" dirty="0" err="1">
                <a:solidFill>
                  <a:srgbClr val="FFFFFF"/>
                </a:solidFill>
                <a:cs typeface="Arial" charset="0"/>
              </a:rPr>
              <a:t>temeljna</a:t>
            </a:r>
            <a:r>
              <a:rPr lang="en-US" sz="2800" b="1" dirty="0">
                <a:solidFill>
                  <a:srgbClr val="FFFFFF"/>
                </a:solidFill>
                <a:cs typeface="Arial" charset="0"/>
              </a:rPr>
              <a:t> </a:t>
            </a:r>
            <a:r>
              <a:rPr lang="en-US" sz="2800" b="1" dirty="0" err="1">
                <a:solidFill>
                  <a:srgbClr val="FFFFFF"/>
                </a:solidFill>
                <a:cs typeface="Arial" charset="0"/>
              </a:rPr>
              <a:t>teksta</a:t>
            </a:r>
            <a:r>
              <a:rPr lang="en-US" sz="2800" b="1" dirty="0">
                <a:solidFill>
                  <a:srgbClr val="FFFFFF"/>
                </a:solidFill>
                <a:cs typeface="Arial" charset="0"/>
              </a:rPr>
              <a:t> o </a:t>
            </a:r>
            <a:r>
              <a:rPr lang="en-US" sz="2800" b="1" dirty="0" err="1">
                <a:solidFill>
                  <a:srgbClr val="FFFFFF"/>
                </a:solidFill>
                <a:cs typeface="Arial" charset="0"/>
              </a:rPr>
              <a:t>vjeri</a:t>
            </a:r>
            <a:r>
              <a:rPr lang="en-US" sz="2800" b="1" dirty="0">
                <a:solidFill>
                  <a:srgbClr val="FFFFFF"/>
                </a:solidFill>
                <a:cs typeface="Arial" charset="0"/>
              </a:rPr>
              <a:t>. Prvi </a:t>
            </a:r>
            <a:r>
              <a:rPr lang="en-US" sz="2800" b="1" dirty="0" err="1">
                <a:solidFill>
                  <a:srgbClr val="FFFFFF"/>
                </a:solidFill>
                <a:cs typeface="Arial" charset="0"/>
              </a:rPr>
              <a:t>tekst</a:t>
            </a:r>
            <a:r>
              <a:rPr lang="en-US" sz="2800" b="1" dirty="0">
                <a:solidFill>
                  <a:srgbClr val="FFFFFF"/>
                </a:solidFill>
                <a:cs typeface="Arial" charset="0"/>
              </a:rPr>
              <a:t> </a:t>
            </a:r>
            <a:r>
              <a:rPr lang="en-US" sz="2800" b="1" dirty="0" err="1">
                <a:solidFill>
                  <a:srgbClr val="FFFFFF"/>
                </a:solidFill>
                <a:cs typeface="Arial" charset="0"/>
              </a:rPr>
              <a:t>daje</a:t>
            </a:r>
            <a:r>
              <a:rPr lang="en-US" sz="2800" b="1" dirty="0">
                <a:solidFill>
                  <a:srgbClr val="FFFFFF"/>
                </a:solidFill>
                <a:cs typeface="Arial" charset="0"/>
              </a:rPr>
              <a:t> </a:t>
            </a:r>
            <a:r>
              <a:rPr lang="en-US" sz="2800" b="1" dirty="0" err="1">
                <a:solidFill>
                  <a:srgbClr val="FFFFFF"/>
                </a:solidFill>
                <a:cs typeface="Arial" charset="0"/>
              </a:rPr>
              <a:t>jedinu</a:t>
            </a:r>
            <a:r>
              <a:rPr lang="en-US" sz="2800" b="1" dirty="0">
                <a:solidFill>
                  <a:srgbClr val="FFFFFF"/>
                </a:solidFill>
                <a:cs typeface="Arial" charset="0"/>
              </a:rPr>
              <a:t> </a:t>
            </a:r>
            <a:r>
              <a:rPr lang="en-US" sz="2800" b="1" dirty="0" err="1">
                <a:solidFill>
                  <a:srgbClr val="FFFFFF"/>
                </a:solidFill>
                <a:cs typeface="Arial" charset="0"/>
              </a:rPr>
              <a:t>biblijsku</a:t>
            </a:r>
            <a:r>
              <a:rPr lang="en-US" sz="2800" b="1" dirty="0">
                <a:solidFill>
                  <a:srgbClr val="FFFFFF"/>
                </a:solidFill>
                <a:cs typeface="Arial" charset="0"/>
              </a:rPr>
              <a:t> </a:t>
            </a:r>
            <a:r>
              <a:rPr lang="en-US" sz="2800" b="1" dirty="0" err="1">
                <a:solidFill>
                  <a:srgbClr val="FFFFFF"/>
                </a:solidFill>
                <a:cs typeface="Arial" charset="0"/>
              </a:rPr>
              <a:t>definiciju</a:t>
            </a:r>
            <a:r>
              <a:rPr lang="en-US" sz="2800" b="1" dirty="0">
                <a:solidFill>
                  <a:srgbClr val="FFFFFF"/>
                </a:solidFill>
                <a:cs typeface="Arial" charset="0"/>
              </a:rPr>
              <a:t> "</a:t>
            </a:r>
            <a:r>
              <a:rPr lang="en-US" sz="2800" b="1" dirty="0" err="1">
                <a:solidFill>
                  <a:srgbClr val="FFFFFF"/>
                </a:solidFill>
                <a:cs typeface="Arial" charset="0"/>
              </a:rPr>
              <a:t>vjere</a:t>
            </a:r>
            <a:r>
              <a:rPr lang="en-US" sz="2800" b="1" dirty="0">
                <a:solidFill>
                  <a:srgbClr val="FFFFFF"/>
                </a:solidFill>
                <a:cs typeface="Arial" charset="0"/>
              </a:rPr>
              <a:t>" (Hebr. 11,1), </a:t>
            </a:r>
            <a:r>
              <a:rPr lang="en-US" sz="2800" b="1" dirty="0" err="1">
                <a:solidFill>
                  <a:srgbClr val="FFFFFF"/>
                </a:solidFill>
                <a:cs typeface="Arial" charset="0"/>
              </a:rPr>
              <a:t>definiciju</a:t>
            </a:r>
            <a:r>
              <a:rPr lang="en-US" sz="2800" b="1" dirty="0">
                <a:solidFill>
                  <a:srgbClr val="FFFFFF"/>
                </a:solidFill>
                <a:cs typeface="Arial" charset="0"/>
              </a:rPr>
              <a:t> </a:t>
            </a:r>
            <a:r>
              <a:rPr lang="en-US" sz="2800" b="1" dirty="0" err="1">
                <a:solidFill>
                  <a:srgbClr val="FFFFFF"/>
                </a:solidFill>
                <a:cs typeface="Arial" charset="0"/>
              </a:rPr>
              <a:t>koju</a:t>
            </a:r>
            <a:r>
              <a:rPr lang="en-US" sz="2800" b="1" dirty="0">
                <a:solidFill>
                  <a:srgbClr val="FFFFFF"/>
                </a:solidFill>
                <a:cs typeface="Arial" charset="0"/>
              </a:rPr>
              <a:t> </a:t>
            </a:r>
            <a:r>
              <a:rPr lang="en-US" sz="2800" b="1" dirty="0" err="1">
                <a:solidFill>
                  <a:srgbClr val="FFFFFF"/>
                </a:solidFill>
                <a:cs typeface="Arial" charset="0"/>
              </a:rPr>
              <a:t>će</a:t>
            </a:r>
            <a:r>
              <a:rPr lang="en-US" sz="2800" b="1" dirty="0">
                <a:solidFill>
                  <a:srgbClr val="FFFFFF"/>
                </a:solidFill>
                <a:cs typeface="Arial" charset="0"/>
              </a:rPr>
              <a:t> </a:t>
            </a:r>
            <a:r>
              <a:rPr lang="en-US" sz="2800" b="1" dirty="0" err="1">
                <a:solidFill>
                  <a:srgbClr val="FFFFFF"/>
                </a:solidFill>
                <a:cs typeface="Arial" charset="0"/>
              </a:rPr>
              <a:t>potvrditi</a:t>
            </a:r>
            <a:r>
              <a:rPr lang="en-US" sz="2800" b="1" dirty="0">
                <a:solidFill>
                  <a:srgbClr val="FFFFFF"/>
                </a:solidFill>
                <a:cs typeface="Arial" charset="0"/>
              </a:rPr>
              <a:t> </a:t>
            </a:r>
            <a:r>
              <a:rPr lang="en-US" sz="2800" b="1" dirty="0" err="1">
                <a:solidFill>
                  <a:srgbClr val="FFFFFF"/>
                </a:solidFill>
                <a:cs typeface="Arial" charset="0"/>
              </a:rPr>
              <a:t>patrijarsi</a:t>
            </a:r>
            <a:r>
              <a:rPr lang="en-US" sz="2800" b="1" dirty="0">
                <a:solidFill>
                  <a:srgbClr val="FFFFFF"/>
                </a:solidFill>
                <a:cs typeface="Arial" charset="0"/>
              </a:rPr>
              <a:t> </a:t>
            </a:r>
            <a:r>
              <a:rPr lang="en-US" sz="2800" b="1" dirty="0" err="1">
                <a:solidFill>
                  <a:srgbClr val="FFFFFF"/>
                </a:solidFill>
                <a:cs typeface="Arial" charset="0"/>
              </a:rPr>
              <a:t>i</a:t>
            </a:r>
            <a:r>
              <a:rPr lang="en-US" sz="2800" b="1" dirty="0">
                <a:solidFill>
                  <a:srgbClr val="FFFFFF"/>
                </a:solidFill>
                <a:cs typeface="Arial" charset="0"/>
              </a:rPr>
              <a:t> </a:t>
            </a:r>
            <a:r>
              <a:rPr lang="en-US" sz="2800" b="1" dirty="0" err="1">
                <a:solidFill>
                  <a:srgbClr val="FFFFFF"/>
                </a:solidFill>
                <a:cs typeface="Arial" charset="0"/>
              </a:rPr>
              <a:t>junaci</a:t>
            </a:r>
            <a:r>
              <a:rPr lang="en-US" sz="2800" b="1" dirty="0">
                <a:solidFill>
                  <a:srgbClr val="FFFFFF"/>
                </a:solidFill>
                <a:cs typeface="Arial" charset="0"/>
              </a:rPr>
              <a:t> </a:t>
            </a:r>
            <a:r>
              <a:rPr lang="en-US" sz="2800" b="1" dirty="0" err="1">
                <a:solidFill>
                  <a:srgbClr val="FFFFFF"/>
                </a:solidFill>
                <a:cs typeface="Arial" charset="0"/>
              </a:rPr>
              <a:t>vjere</a:t>
            </a:r>
            <a:r>
              <a:rPr lang="en-US" sz="2800" b="1" dirty="0">
                <a:solidFill>
                  <a:srgbClr val="FFFFFF"/>
                </a:solidFill>
                <a:cs typeface="Arial" charset="0"/>
              </a:rPr>
              <a:t> u </a:t>
            </a:r>
            <a:r>
              <a:rPr lang="en-US" sz="2800" b="1" dirty="0" err="1">
                <a:solidFill>
                  <a:srgbClr val="FFFFFF"/>
                </a:solidFill>
                <a:cs typeface="Arial" charset="0"/>
              </a:rPr>
              <a:t>Starom</a:t>
            </a:r>
            <a:r>
              <a:rPr lang="en-US" sz="2800" b="1" dirty="0">
                <a:solidFill>
                  <a:srgbClr val="FFFFFF"/>
                </a:solidFill>
                <a:cs typeface="Arial" charset="0"/>
              </a:rPr>
              <a:t> </a:t>
            </a:r>
            <a:r>
              <a:rPr lang="en-US" sz="2800" b="1" dirty="0" err="1">
                <a:solidFill>
                  <a:srgbClr val="FFFFFF"/>
                </a:solidFill>
                <a:cs typeface="Arial" charset="0"/>
              </a:rPr>
              <a:t>zavjetu</a:t>
            </a:r>
            <a:r>
              <a:rPr lang="en-US" sz="2800" b="1" dirty="0">
                <a:solidFill>
                  <a:srgbClr val="FFFFFF"/>
                </a:solidFill>
                <a:cs typeface="Arial" charset="0"/>
              </a:rPr>
              <a:t> (Heb. 11,4–40). Drugi </a:t>
            </a:r>
            <a:r>
              <a:rPr lang="en-US" sz="2800" b="1" dirty="0" err="1">
                <a:solidFill>
                  <a:srgbClr val="FFFFFF"/>
                </a:solidFill>
                <a:cs typeface="Arial" charset="0"/>
              </a:rPr>
              <a:t>tekst</a:t>
            </a:r>
            <a:r>
              <a:rPr lang="en-US" sz="2800" b="1" dirty="0">
                <a:solidFill>
                  <a:srgbClr val="FFFFFF"/>
                </a:solidFill>
                <a:cs typeface="Arial" charset="0"/>
              </a:rPr>
              <a:t> </a:t>
            </a:r>
            <a:r>
              <a:rPr lang="en-US" sz="2800" b="1" dirty="0" err="1">
                <a:solidFill>
                  <a:srgbClr val="FFFFFF"/>
                </a:solidFill>
                <a:cs typeface="Arial" charset="0"/>
              </a:rPr>
              <a:t>objašnjava</a:t>
            </a:r>
            <a:r>
              <a:rPr lang="en-US" sz="2800" b="1" dirty="0">
                <a:solidFill>
                  <a:srgbClr val="FFFFFF"/>
                </a:solidFill>
                <a:cs typeface="Arial" charset="0"/>
              </a:rPr>
              <a:t> </a:t>
            </a:r>
            <a:r>
              <a:rPr lang="en-US" sz="2800" b="1" dirty="0" err="1">
                <a:solidFill>
                  <a:srgbClr val="FFFFFF"/>
                </a:solidFill>
                <a:cs typeface="Arial" charset="0"/>
              </a:rPr>
              <a:t>mehanizam</a:t>
            </a:r>
            <a:r>
              <a:rPr lang="en-US" sz="2800" b="1" dirty="0">
                <a:solidFill>
                  <a:srgbClr val="FFFFFF"/>
                </a:solidFill>
                <a:cs typeface="Arial" charset="0"/>
              </a:rPr>
              <a:t> </a:t>
            </a:r>
            <a:r>
              <a:rPr lang="en-US" sz="2800" b="1" dirty="0" err="1">
                <a:solidFill>
                  <a:srgbClr val="FFFFFF"/>
                </a:solidFill>
                <a:cs typeface="Arial" charset="0"/>
              </a:rPr>
              <a:t>vjere</a:t>
            </a:r>
            <a:r>
              <a:rPr lang="en-US" sz="2800" b="1" dirty="0">
                <a:solidFill>
                  <a:srgbClr val="FFFFFF"/>
                </a:solidFill>
                <a:cs typeface="Arial" charset="0"/>
              </a:rPr>
              <a:t> </a:t>
            </a:r>
            <a:r>
              <a:rPr lang="en-US" sz="2800" b="1" dirty="0" err="1">
                <a:solidFill>
                  <a:srgbClr val="FFFFFF"/>
                </a:solidFill>
                <a:cs typeface="Arial" charset="0"/>
              </a:rPr>
              <a:t>kroz</a:t>
            </a:r>
            <a:r>
              <a:rPr lang="en-US" sz="2800" b="1" dirty="0">
                <a:solidFill>
                  <a:srgbClr val="FFFFFF"/>
                </a:solidFill>
                <a:cs typeface="Arial" charset="0"/>
              </a:rPr>
              <a:t> </a:t>
            </a:r>
            <a:r>
              <a:rPr lang="en-US" sz="2800" b="1" dirty="0" err="1">
                <a:solidFill>
                  <a:srgbClr val="FFFFFF"/>
                </a:solidFill>
                <a:cs typeface="Arial" charset="0"/>
              </a:rPr>
              <a:t>svjedočanstvo</a:t>
            </a:r>
            <a:r>
              <a:rPr lang="en-US" sz="2800" b="1" dirty="0">
                <a:solidFill>
                  <a:srgbClr val="FFFFFF"/>
                </a:solidFill>
                <a:cs typeface="Arial" charset="0"/>
              </a:rPr>
              <a:t> </a:t>
            </a:r>
            <a:r>
              <a:rPr lang="en-US" sz="2800" b="1" dirty="0" err="1">
                <a:solidFill>
                  <a:srgbClr val="FFFFFF"/>
                </a:solidFill>
                <a:cs typeface="Arial" charset="0"/>
              </a:rPr>
              <a:t>Abrahama</a:t>
            </a:r>
            <a:r>
              <a:rPr lang="en-US" sz="2800" b="1" dirty="0">
                <a:solidFill>
                  <a:srgbClr val="FFFFFF"/>
                </a:solidFill>
                <a:cs typeface="Arial" charset="0"/>
              </a:rPr>
              <a:t>, koji je </a:t>
            </a:r>
            <a:r>
              <a:rPr lang="en-US" sz="2800" b="1" dirty="0" err="1">
                <a:solidFill>
                  <a:srgbClr val="FFFFFF"/>
                </a:solidFill>
                <a:cs typeface="Arial" charset="0"/>
              </a:rPr>
              <a:t>otac</a:t>
            </a:r>
            <a:r>
              <a:rPr lang="en-US" sz="2800" b="1" dirty="0">
                <a:solidFill>
                  <a:srgbClr val="FFFFFF"/>
                </a:solidFill>
                <a:cs typeface="Arial" charset="0"/>
              </a:rPr>
              <a:t> </a:t>
            </a:r>
            <a:r>
              <a:rPr lang="en-US" sz="2800" b="1" dirty="0" err="1">
                <a:solidFill>
                  <a:srgbClr val="FFFFFF"/>
                </a:solidFill>
                <a:cs typeface="Arial" charset="0"/>
              </a:rPr>
              <a:t>pravednosti</a:t>
            </a:r>
            <a:r>
              <a:rPr lang="en-US" sz="2800" b="1" dirty="0">
                <a:solidFill>
                  <a:srgbClr val="FFFFFF"/>
                </a:solidFill>
                <a:cs typeface="Arial" charset="0"/>
              </a:rPr>
              <a:t> po </a:t>
            </a:r>
            <a:r>
              <a:rPr lang="en-US" sz="2800" b="1" dirty="0" err="1">
                <a:solidFill>
                  <a:srgbClr val="FFFFFF"/>
                </a:solidFill>
                <a:cs typeface="Arial" charset="0"/>
              </a:rPr>
              <a:t>vjeri</a:t>
            </a:r>
            <a:r>
              <a:rPr lang="en-US" sz="2800" b="1" dirty="0">
                <a:solidFill>
                  <a:srgbClr val="FFFFFF"/>
                </a:solidFill>
                <a:cs typeface="Arial" charset="0"/>
              </a:rPr>
              <a:t> (Post. 15,6). </a:t>
            </a:r>
            <a:r>
              <a:rPr lang="en-US" sz="2800" b="1" dirty="0" err="1">
                <a:solidFill>
                  <a:srgbClr val="FFFFFF"/>
                </a:solidFill>
                <a:cs typeface="Arial" charset="0"/>
              </a:rPr>
              <a:t>Treći</a:t>
            </a:r>
            <a:r>
              <a:rPr lang="en-US" sz="2800" b="1" dirty="0">
                <a:solidFill>
                  <a:srgbClr val="FFFFFF"/>
                </a:solidFill>
                <a:cs typeface="Arial" charset="0"/>
              </a:rPr>
              <a:t> </a:t>
            </a:r>
            <a:r>
              <a:rPr lang="en-US" sz="2800" b="1" dirty="0" err="1">
                <a:solidFill>
                  <a:srgbClr val="FFFFFF"/>
                </a:solidFill>
                <a:cs typeface="Arial" charset="0"/>
              </a:rPr>
              <a:t>tekst</a:t>
            </a:r>
            <a:r>
              <a:rPr lang="en-US" sz="2800" b="1" dirty="0">
                <a:solidFill>
                  <a:srgbClr val="FFFFFF"/>
                </a:solidFill>
                <a:cs typeface="Arial" charset="0"/>
              </a:rPr>
              <a:t> je </a:t>
            </a:r>
            <a:r>
              <a:rPr lang="en-US" sz="2800" b="1" dirty="0" err="1">
                <a:solidFill>
                  <a:srgbClr val="FFFFFF"/>
                </a:solidFill>
                <a:cs typeface="Arial" charset="0"/>
              </a:rPr>
              <a:t>svjedočanstvo</a:t>
            </a:r>
            <a:r>
              <a:rPr lang="en-US" sz="2800" b="1" dirty="0">
                <a:solidFill>
                  <a:srgbClr val="FFFFFF"/>
                </a:solidFill>
                <a:cs typeface="Arial" charset="0"/>
              </a:rPr>
              <a:t> o "</a:t>
            </a:r>
            <a:r>
              <a:rPr lang="en-US" sz="2800" b="1" dirty="0" err="1">
                <a:solidFill>
                  <a:srgbClr val="FFFFFF"/>
                </a:solidFill>
                <a:cs typeface="Arial" charset="0"/>
              </a:rPr>
              <a:t>vjeri</a:t>
            </a:r>
            <a:r>
              <a:rPr lang="en-US" sz="2800" b="1" dirty="0">
                <a:solidFill>
                  <a:srgbClr val="FFFFFF"/>
                </a:solidFill>
                <a:cs typeface="Arial" charset="0"/>
              </a:rPr>
              <a:t>" </a:t>
            </a:r>
            <a:r>
              <a:rPr lang="en-US" sz="2800" b="1" dirty="0" err="1">
                <a:solidFill>
                  <a:srgbClr val="FFFFFF"/>
                </a:solidFill>
                <a:cs typeface="Arial" charset="0"/>
              </a:rPr>
              <a:t>Božjeg</a:t>
            </a:r>
            <a:r>
              <a:rPr lang="en-US" sz="2800" b="1" dirty="0">
                <a:solidFill>
                  <a:srgbClr val="FFFFFF"/>
                </a:solidFill>
                <a:cs typeface="Arial" charset="0"/>
              </a:rPr>
              <a:t> </a:t>
            </a:r>
            <a:r>
              <a:rPr lang="en-US" sz="2800" b="1" dirty="0" err="1">
                <a:solidFill>
                  <a:srgbClr val="FFFFFF"/>
                </a:solidFill>
                <a:cs typeface="Arial" charset="0"/>
              </a:rPr>
              <a:t>naroda</a:t>
            </a:r>
            <a:r>
              <a:rPr lang="en-US" sz="2800" b="1" dirty="0">
                <a:solidFill>
                  <a:srgbClr val="FFFFFF"/>
                </a:solidFill>
                <a:cs typeface="Arial" charset="0"/>
              </a:rPr>
              <a:t> ("</a:t>
            </a:r>
            <a:r>
              <a:rPr lang="en-US" sz="2800" b="1" dirty="0" err="1">
                <a:solidFill>
                  <a:srgbClr val="FFFFFF"/>
                </a:solidFill>
                <a:cs typeface="Arial" charset="0"/>
              </a:rPr>
              <a:t>svetaca</a:t>
            </a:r>
            <a:r>
              <a:rPr lang="en-US" sz="2800" b="1" dirty="0">
                <a:solidFill>
                  <a:srgbClr val="FFFFFF"/>
                </a:solidFill>
                <a:cs typeface="Arial" charset="0"/>
              </a:rPr>
              <a:t>") u </a:t>
            </a:r>
            <a:r>
              <a:rPr lang="en-US" sz="2800" b="1" dirty="0" err="1">
                <a:solidFill>
                  <a:srgbClr val="FFFFFF"/>
                </a:solidFill>
                <a:cs typeface="Arial" charset="0"/>
              </a:rPr>
              <a:t>vrijeme</a:t>
            </a:r>
            <a:r>
              <a:rPr lang="en-US" sz="2800" b="1" dirty="0">
                <a:solidFill>
                  <a:srgbClr val="FFFFFF"/>
                </a:solidFill>
                <a:cs typeface="Arial" charset="0"/>
              </a:rPr>
              <a:t> </a:t>
            </a:r>
            <a:r>
              <a:rPr lang="en-US" sz="2800" b="1" dirty="0" err="1">
                <a:solidFill>
                  <a:srgbClr val="FFFFFF"/>
                </a:solidFill>
                <a:cs typeface="Arial" charset="0"/>
              </a:rPr>
              <a:t>kraja</a:t>
            </a:r>
            <a:r>
              <a:rPr lang="en-US" sz="2800" b="1" dirty="0">
                <a:solidFill>
                  <a:srgbClr val="FFFFFF"/>
                </a:solidFill>
                <a:cs typeface="Arial" charset="0"/>
              </a:rPr>
              <a:t> (</a:t>
            </a:r>
            <a:r>
              <a:rPr lang="en-US" sz="2800" b="1" dirty="0" err="1">
                <a:solidFill>
                  <a:srgbClr val="FFFFFF"/>
                </a:solidFill>
                <a:cs typeface="Arial" charset="0"/>
              </a:rPr>
              <a:t>Otkrivenje</a:t>
            </a:r>
            <a:r>
              <a:rPr lang="en-US" sz="2800" b="1" dirty="0">
                <a:solidFill>
                  <a:srgbClr val="FFFFFF"/>
                </a:solidFill>
                <a:cs typeface="Arial" charset="0"/>
              </a:rPr>
              <a:t> 14,12).</a:t>
            </a:r>
            <a:endParaRPr kumimoji="0" lang="hr-HR" sz="32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8111613" y="343539"/>
            <a:ext cx="3988277" cy="54938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lang="en-US"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Vjera je </a:t>
            </a:r>
            <a:r>
              <a:rPr lang="en-US" sz="4400" b="1" dirty="0" err="1">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sigurnost</a:t>
            </a:r>
            <a:r>
              <a:rPr lang="en-US"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 u ono </a:t>
            </a:r>
            <a:r>
              <a:rPr lang="hr-HR"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č</a:t>
            </a:r>
            <a:r>
              <a:rPr lang="en-US"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emu se </a:t>
            </a:r>
            <a:r>
              <a:rPr lang="en-US" sz="4400" b="1" dirty="0" err="1">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nadamo</a:t>
            </a:r>
            <a:r>
              <a:rPr lang="en-US"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 </a:t>
            </a:r>
            <a:r>
              <a:rPr lang="hr-HR"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i</a:t>
            </a:r>
            <a:r>
              <a:rPr lang="en-US"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 </a:t>
            </a:r>
            <a:r>
              <a:rPr lang="en-US" sz="4400" b="1" dirty="0" err="1">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doka</a:t>
            </a:r>
            <a:r>
              <a:rPr lang="hr-HR"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z</a:t>
            </a:r>
            <a:r>
              <a:rPr lang="en-US"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 </a:t>
            </a:r>
            <a:r>
              <a:rPr lang="hr-HR"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z</a:t>
            </a:r>
            <a:r>
              <a:rPr lang="en-US"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a ono </a:t>
            </a:r>
            <a:r>
              <a:rPr lang="hr-HR"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š</a:t>
            </a:r>
            <a:r>
              <a:rPr lang="en-US" sz="44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to ne </a:t>
            </a:r>
            <a:r>
              <a:rPr lang="en-US" sz="4400" b="1" dirty="0" err="1">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vidimo</a:t>
            </a: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Hebrejima</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11,1, </a:t>
            </a:r>
            <a:r>
              <a:rPr lang="es-ES" sz="2000" b="1" dirty="0">
                <a:ln w="6600">
                  <a:solidFill>
                    <a:srgbClr val="F2711A"/>
                  </a:solidFill>
                  <a:prstDash val="solid"/>
                </a:ln>
                <a:solidFill>
                  <a:srgbClr val="FFFFFF"/>
                </a:solidFill>
                <a:effectLst>
                  <a:outerShdw dist="38100" dir="2700000" algn="tl" rotWithShape="0">
                    <a:srgbClr val="C4550B"/>
                  </a:outerShdw>
                </a:effectLst>
                <a:latin typeface="Comic Sans MS" panose="030F0702030302020204" pitchFamily="66" charset="0"/>
              </a:rPr>
              <a:t>SHP</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endPar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EB1E5F-3B18-5977-3AB9-4FEA38E0D9B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FB5D1C5-7EA3-5A67-5A8C-5BE26CCFC1A5}"/>
              </a:ext>
            </a:extLst>
          </p:cNvPr>
          <p:cNvSpPr txBox="1"/>
          <p:nvPr/>
        </p:nvSpPr>
        <p:spPr>
          <a:xfrm>
            <a:off x="7363927" y="3771900"/>
            <a:ext cx="483759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highlight>
                  <a:srgbClr val="BC4037"/>
                </a:highlight>
                <a:uLnTx/>
                <a:uFillTx/>
                <a:latin typeface="Aptos" panose="02110004020202020204"/>
                <a:ea typeface="+mn-ea"/>
                <a:cs typeface="+mn-cs"/>
              </a:rPr>
              <a:t> </a:t>
            </a:r>
            <a:r>
              <a:rPr kumimoji="0" lang="hr-H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highlight>
                  <a:srgbClr val="BC4037"/>
                </a:highlight>
                <a:uLnTx/>
                <a:uFillTx/>
                <a:latin typeface="Aptos" panose="02110004020202020204"/>
                <a:ea typeface="+mn-ea"/>
                <a:cs typeface="+mn-cs"/>
              </a:rPr>
              <a:t>Različite vrste vjere</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highlight>
                  <a:srgbClr val="BC4037"/>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hr-HR" sz="2000" b="1" i="0" u="none" strike="noStrike" kern="1200" cap="none" spc="0" normalizeH="0" baseline="0" noProof="0" dirty="0">
                <a:ln>
                  <a:noFill/>
                </a:ln>
                <a:solidFill>
                  <a:srgbClr val="000000"/>
                </a:solidFill>
                <a:effectLst/>
                <a:uLnTx/>
                <a:uFillTx/>
                <a:latin typeface="Aptos" panose="02110004020202020204"/>
                <a:ea typeface="+mn-ea"/>
                <a:cs typeface="+mn-cs"/>
              </a:rPr>
              <a:t>Vjera i znakovi.</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hr-HR" sz="2000" b="1" i="0" u="none" strike="noStrike" kern="1200" cap="none" spc="0" normalizeH="0" baseline="0" noProof="0" dirty="0">
                <a:ln>
                  <a:noFill/>
                </a:ln>
                <a:solidFill>
                  <a:srgbClr val="000000"/>
                </a:solidFill>
                <a:effectLst/>
                <a:uLnTx/>
                <a:uFillTx/>
                <a:latin typeface="Aptos" panose="02110004020202020204"/>
                <a:ea typeface="+mn-ea"/>
                <a:cs typeface="+mn-cs"/>
              </a:rPr>
              <a:t>Mjera vjere.</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hr-HR" sz="2000" b="1" i="0" u="none" strike="noStrike" kern="1200" cap="none" spc="0" normalizeH="0" baseline="0" noProof="0" dirty="0">
                <a:ln>
                  <a:noFill/>
                </a:ln>
                <a:solidFill>
                  <a:srgbClr val="000000"/>
                </a:solidFill>
                <a:effectLst/>
                <a:uLnTx/>
                <a:uFillTx/>
                <a:latin typeface="Aptos" panose="02110004020202020204"/>
                <a:ea typeface="+mn-ea"/>
                <a:cs typeface="+mn-cs"/>
              </a:rPr>
              <a:t>Vjera i osjećaji.</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highlight>
                  <a:srgbClr val="375BBD"/>
                </a:highlight>
                <a:uLnTx/>
                <a:uFillTx/>
                <a:latin typeface="Aptos" panose="02110004020202020204"/>
                <a:ea typeface="+mn-ea"/>
                <a:cs typeface="+mn-cs"/>
              </a:rPr>
              <a:t> </a:t>
            </a:r>
            <a:r>
              <a:rPr kumimoji="0" lang="hr-HR"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highlight>
                  <a:srgbClr val="375BBD"/>
                </a:highlight>
                <a:uLnTx/>
                <a:uFillTx/>
                <a:latin typeface="Aptos" panose="02110004020202020204"/>
                <a:ea typeface="+mn-ea"/>
                <a:cs typeface="+mn-cs"/>
              </a:rPr>
              <a:t>Što je vjera</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highlight>
                  <a:srgbClr val="375BBD"/>
                </a:highligh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Definicija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razvoj</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vjere</a:t>
            </a:r>
            <a:r>
              <a:rPr kumimoji="0" lang="hr-HR" sz="2000" b="1" i="0" u="none" strike="noStrike" kern="1200" cap="none" spc="0" normalizeH="0" baseline="0" noProof="0" dirty="0">
                <a:ln>
                  <a:noFill/>
                </a:ln>
                <a:solidFill>
                  <a:srgbClr val="000000"/>
                </a:solidFill>
                <a:effectLs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hr-HR" sz="2000" b="1" i="0" u="none" strike="noStrike" kern="1200" cap="none" spc="0" normalizeH="0" baseline="0" noProof="0" dirty="0">
                <a:ln>
                  <a:noFill/>
                </a:ln>
                <a:solidFill>
                  <a:srgbClr val="000000"/>
                </a:solidFill>
                <a:effectLst/>
                <a:uLnTx/>
                <a:uFillTx/>
                <a:latin typeface="Aptos" panose="02110004020202020204"/>
                <a:ea typeface="+mn-ea"/>
                <a:cs typeface="+mn-cs"/>
              </a:rPr>
              <a:t>Isusova vjera.</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641D4B34-8E7C-D5F7-1C91-65C8FEE65960}"/>
              </a:ext>
            </a:extLst>
          </p:cNvPr>
          <p:cNvSpPr txBox="1"/>
          <p:nvPr/>
        </p:nvSpPr>
        <p:spPr>
          <a:xfrm>
            <a:off x="190500" y="158518"/>
            <a:ext cx="68008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Znanje o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Bogu</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proučavanje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Biblije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molitva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moraju</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imati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jedan</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zajednički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element da bi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postali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transformativni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elementi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u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našim</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životima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sr-Latn-RS" sz="2000" b="1" i="0" u="none" strike="noStrike" kern="1200" cap="none" spc="0" normalizeH="0" baseline="0" noProof="0" dirty="0">
                <a:ln>
                  <a:noFill/>
                </a:ln>
                <a:solidFill>
                  <a:srgbClr val="000000"/>
                </a:solidFill>
                <a:effectLst/>
                <a:uLnTx/>
                <a:uFillTx/>
                <a:latin typeface="Aptos" panose="02110004020202020204"/>
                <a:ea typeface="+mn-ea"/>
                <a:cs typeface="+mn-cs"/>
              </a:rPr>
              <a:t>moraju imati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vjeru</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0AB8A6E3-B804-832C-EA06-E3FAE94493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5D60BC58-7DB7-89EB-99FC-E9155B4342F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B7D6041-512B-04B9-BF44-33438D361F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96A8BC64-1776-FEA5-85A1-F460DE5F5E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698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A0152BE5-735D-03B5-5861-C1E05C6315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698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7D45240F-7D07-A9D8-E763-D4CF412980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7698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2657D49C-2D4A-2740-03A1-66636F5708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7698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264C6F66-CC46-DEBA-93C4-4C9EBD24C46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698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AB23B96B-468C-BA42-C4CA-41299C5F82A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87107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2D5D7AA6-0807-DC69-F508-46167A076BB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87107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A4406D8-4437-6A11-F6BB-00E33FB5F66F}"/>
              </a:ext>
            </a:extLst>
          </p:cNvPr>
          <p:cNvSpPr txBox="1"/>
          <p:nvPr/>
        </p:nvSpPr>
        <p:spPr>
          <a:xfrm>
            <a:off x="190500" y="2098931"/>
            <a:ext cx="68008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Ali s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vjerom</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oni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su</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snažni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elementi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koji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će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nas</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odvesti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do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najviših</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vrhova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našeg</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duhovnog</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iskustva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hr-HR" sz="2000" b="1" i="0" u="none" strike="noStrike" kern="1200" cap="none" spc="0" normalizeH="0" baseline="0" noProof="0" dirty="0">
                <a:ln>
                  <a:noFill/>
                </a:ln>
                <a:solidFill>
                  <a:srgbClr val="000000"/>
                </a:solidFill>
                <a:effectLst/>
                <a:uLnTx/>
                <a:uFillTx/>
                <a:latin typeface="Aptos" panose="02110004020202020204"/>
                <a:ea typeface="+mn-ea"/>
                <a:cs typeface="+mn-cs"/>
              </a:rPr>
              <a:t>S</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ve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je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moguće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onome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tko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vjeruje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(Marko 9</a:t>
            </a:r>
            <a:r>
              <a:rPr kumimoji="0" lang="hr-HR" sz="2000" b="1" i="0" u="none" strike="noStrike" kern="1200" cap="none" spc="0" normalizeH="0" baseline="0" noProof="0" dirty="0">
                <a:ln>
                  <a:noFill/>
                </a:ln>
                <a:solidFill>
                  <a:srgbClr val="000000"/>
                </a:solidFill>
                <a:effectLst/>
                <a:uLnTx/>
                <a:uFillTx/>
                <a:latin typeface="Aptos" panose="02110004020202020204"/>
                <a:ea typeface="+mn-ea"/>
                <a:cs typeface="+mn-cs"/>
              </a:rPr>
              <a:t>,</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23).</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F0602102-643A-274E-E8D4-6F8AFF7F3855}"/>
              </a:ext>
            </a:extLst>
          </p:cNvPr>
          <p:cNvSpPr txBox="1"/>
          <p:nvPr/>
        </p:nvSpPr>
        <p:spPr>
          <a:xfrm>
            <a:off x="190500" y="1282613"/>
            <a:ext cx="680085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Bez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vjere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ti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elementi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postaju</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samo</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znanje</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ili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rituali</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 bez </a:t>
            </a:r>
            <a:r>
              <a:rPr kumimoji="0" lang="hr-HR" sz="2000" b="1" i="0" u="none" strike="noStrike" kern="1200" cap="none" spc="0" normalizeH="0" baseline="0" noProof="0" dirty="0">
                <a:ln>
                  <a:noFill/>
                </a:ln>
                <a:solidFill>
                  <a:srgbClr val="000000"/>
                </a:solidFill>
                <a:effectLst/>
                <a:uLnTx/>
                <a:uFillTx/>
                <a:latin typeface="Aptos" panose="02110004020202020204"/>
                <a:ea typeface="+mn-ea"/>
                <a:cs typeface="+mn-cs"/>
              </a:rPr>
              <a:t>ikakvog </a:t>
            </a:r>
            <a:r>
              <a:rPr kumimoji="0" lang="en-US" sz="2000" b="1" i="0" u="none" strike="noStrike" kern="1200" cap="none" spc="0" normalizeH="0" baseline="0" noProof="0" dirty="0" err="1">
                <a:ln>
                  <a:noFill/>
                </a:ln>
                <a:solidFill>
                  <a:srgbClr val="000000"/>
                </a:solidFill>
                <a:effectLst/>
                <a:uLnTx/>
                <a:uFillTx/>
                <a:latin typeface="Aptos" panose="02110004020202020204"/>
                <a:ea typeface="+mn-ea"/>
                <a:cs typeface="+mn-cs"/>
              </a:rPr>
              <a:t>značenja</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705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143432" y="1618600"/>
            <a:ext cx="10048568" cy="3046988"/>
          </a:xfrm>
          <a:prstGeom prst="rect">
            <a:avLst/>
          </a:prstGeom>
          <a:noFill/>
        </p:spPr>
        <p:txBody>
          <a:bodyPr wrap="square">
            <a:spAutoFit/>
          </a:bodyPr>
          <a:lstStyle/>
          <a:p>
            <a:pPr algn="ctr"/>
            <a:r>
              <a:rPr lang="en-US" sz="9600" b="1" dirty="0">
                <a:ln w="9525">
                  <a:solidFill>
                    <a:schemeClr val="bg1"/>
                  </a:solidFill>
                  <a:prstDash val="solid"/>
                </a:ln>
                <a:solidFill>
                  <a:srgbClr val="731717"/>
                </a:solidFill>
                <a:effectLst>
                  <a:outerShdw blurRad="12700" dist="38100" dir="2700000" algn="tl" rotWithShape="0">
                    <a:srgbClr val="70A138"/>
                  </a:outerShdw>
                </a:effectLst>
              </a:rPr>
              <a:t>RAZLIČITE VRSTE VJERE</a:t>
            </a:r>
            <a:endParaRPr lang="en" sz="9600" b="1" dirty="0">
              <a:ln w="9525">
                <a:solidFill>
                  <a:schemeClr val="bg1"/>
                </a:solidFill>
                <a:prstDash val="solid"/>
              </a:ln>
              <a:solidFill>
                <a:srgbClr val="731717"/>
              </a:solidFill>
              <a:effectLst>
                <a:outerShdw blurRad="12700" dist="38100" dir="2700000" algn="tl" rotWithShape="0">
                  <a:srgbClr val="70A138"/>
                </a:outerShdw>
              </a:effectLst>
            </a:endParaRP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en-US"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VJERA I ZNA</a:t>
            </a:r>
            <a:r>
              <a:rPr lang="hr-HR"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KOV</a:t>
            </a:r>
            <a:r>
              <a:rPr lang="en-US"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I</a:t>
            </a:r>
            <a:endParaRPr lang="e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CAB20848-9DED-ED9F-E355-969668D64E6E}"/>
              </a:ext>
            </a:extLst>
          </p:cNvPr>
          <p:cNvSpPr txBox="1"/>
          <p:nvPr/>
        </p:nvSpPr>
        <p:spPr>
          <a:xfrm>
            <a:off x="3772503" y="583146"/>
            <a:ext cx="811073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2A3C64"/>
                </a:solidFill>
                <a:latin typeface="Comic Sans MS" panose="030F0702030302020204" pitchFamily="66" charset="0"/>
              </a:rPr>
              <a:t>“</a:t>
            </a:r>
            <a:r>
              <a:rPr lang="hr-HR" b="1" dirty="0">
                <a:solidFill>
                  <a:srgbClr val="2A3C64"/>
                </a:solidFill>
                <a:latin typeface="Comic Sans MS" panose="030F0702030302020204" pitchFamily="66" charset="0"/>
              </a:rPr>
              <a:t>Isus mu reče:</a:t>
            </a:r>
            <a:r>
              <a:rPr lang="en-US" b="1" dirty="0">
                <a:solidFill>
                  <a:srgbClr val="2A3C64"/>
                </a:solidFill>
                <a:latin typeface="Comic Sans MS" panose="030F0702030302020204" pitchFamily="66" charset="0"/>
              </a:rPr>
              <a:t>‘</a:t>
            </a:r>
            <a:r>
              <a:rPr lang="hr-HR" b="1" dirty="0">
                <a:solidFill>
                  <a:srgbClr val="2A3C64"/>
                </a:solidFill>
                <a:latin typeface="Comic Sans MS" panose="030F0702030302020204" pitchFamily="66" charset="0"/>
              </a:rPr>
              <a:t>Ako ne vidite čudesne znakove, vi nipošto nećete vjerovati</a:t>
            </a:r>
            <a:r>
              <a:rPr lang="en" b="1" dirty="0">
                <a:solidFill>
                  <a:srgbClr val="2A3C64"/>
                </a:solidFill>
                <a:latin typeface="Comic Sans MS" panose="030F0702030302020204" pitchFamily="66" charset="0"/>
              </a:rPr>
              <a:t>.’ ” </a:t>
            </a:r>
            <a:r>
              <a:rPr lang="en" sz="1400" b="1" dirty="0">
                <a:solidFill>
                  <a:srgbClr val="2A3C64"/>
                </a:solidFill>
                <a:latin typeface="Comic Sans MS" panose="030F0702030302020204" pitchFamily="66" charset="0"/>
              </a:rPr>
              <a:t>(</a:t>
            </a:r>
            <a:r>
              <a:rPr lang="hr-HR" sz="1400" b="1" dirty="0">
                <a:solidFill>
                  <a:srgbClr val="2A3C64"/>
                </a:solidFill>
                <a:latin typeface="Comic Sans MS" panose="030F0702030302020204" pitchFamily="66" charset="0"/>
              </a:rPr>
              <a:t>Ivan</a:t>
            </a:r>
            <a:r>
              <a:rPr lang="en" sz="1400" b="1" dirty="0">
                <a:solidFill>
                  <a:srgbClr val="2A3C64"/>
                </a:solidFill>
                <a:latin typeface="Comic Sans MS" panose="030F0702030302020204" pitchFamily="66" charset="0"/>
              </a:rPr>
              <a:t> 4</a:t>
            </a:r>
            <a:r>
              <a:rPr lang="hr-HR" sz="1400" b="1" dirty="0">
                <a:solidFill>
                  <a:srgbClr val="2A3C64"/>
                </a:solidFill>
                <a:latin typeface="Comic Sans MS" panose="030F0702030302020204" pitchFamily="66" charset="0"/>
              </a:rPr>
              <a:t>,</a:t>
            </a:r>
            <a:r>
              <a:rPr lang="en" sz="1400" b="1" dirty="0">
                <a:solidFill>
                  <a:srgbClr val="2A3C64"/>
                </a:solidFill>
                <a:latin typeface="Comic Sans MS" panose="030F0702030302020204" pitchFamily="66" charset="0"/>
              </a:rPr>
              <a:t>48)</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631216"/>
          </a:xfrm>
          <a:prstGeom prst="rect">
            <a:avLst/>
          </a:prstGeom>
          <a:noFill/>
        </p:spPr>
        <p:txBody>
          <a:bodyPr wrap="square" rtlCol="0">
            <a:spAutoFit/>
          </a:bodyPr>
          <a:lstStyle/>
          <a:p>
            <a:pPr>
              <a:spcBef>
                <a:spcPts val="600"/>
              </a:spcBef>
            </a:pPr>
            <a:r>
              <a:rPr lang="en-US" sz="2000" b="1" dirty="0"/>
              <a:t>Znak je </a:t>
            </a:r>
            <a:r>
              <a:rPr lang="sr-Latn-RS" sz="2000" b="1" dirty="0"/>
              <a:t>nešto </a:t>
            </a:r>
            <a:r>
              <a:rPr lang="en-US" sz="2000" b="1" dirty="0" err="1"/>
              <a:t>prepoznatljiv</a:t>
            </a:r>
            <a:r>
              <a:rPr lang="sr-Latn-RS" sz="2000" b="1" dirty="0"/>
              <a:t>o</a:t>
            </a:r>
            <a:r>
              <a:rPr lang="en-US" sz="2000" b="1" dirty="0"/>
              <a:t> </a:t>
            </a:r>
            <a:r>
              <a:rPr lang="en-US" sz="2000" b="1" dirty="0" err="1"/>
              <a:t>ili</a:t>
            </a:r>
            <a:r>
              <a:rPr lang="en-US" sz="2000" b="1" dirty="0"/>
              <a:t> </a:t>
            </a:r>
            <a:r>
              <a:rPr lang="en-US" sz="2000" b="1" dirty="0" err="1"/>
              <a:t>demonstracija</a:t>
            </a:r>
            <a:r>
              <a:rPr lang="en-US" sz="2000" b="1" dirty="0"/>
              <a:t> </a:t>
            </a:r>
            <a:r>
              <a:rPr lang="en-US" sz="2000" b="1" dirty="0" err="1"/>
              <a:t>koja</a:t>
            </a:r>
            <a:r>
              <a:rPr lang="en-US" sz="2000" b="1" dirty="0"/>
              <a:t> se </a:t>
            </a:r>
            <a:r>
              <a:rPr lang="en-US" sz="2000" b="1" dirty="0" err="1"/>
              <a:t>daje</a:t>
            </a:r>
            <a:r>
              <a:rPr lang="en-US" sz="2000" b="1" dirty="0"/>
              <a:t> </a:t>
            </a:r>
            <a:r>
              <a:rPr lang="en-US" sz="2000" b="1" dirty="0" err="1"/>
              <a:t>kako</a:t>
            </a:r>
            <a:r>
              <a:rPr lang="en-US" sz="2000" b="1" dirty="0"/>
              <a:t> bi se </a:t>
            </a:r>
            <a:r>
              <a:rPr lang="en-US" sz="2000" b="1" dirty="0" err="1"/>
              <a:t>potvrdila</a:t>
            </a:r>
            <a:r>
              <a:rPr lang="en-US" sz="2000" b="1" dirty="0"/>
              <a:t> </a:t>
            </a:r>
            <a:r>
              <a:rPr lang="en-US" sz="2000" b="1" dirty="0" err="1"/>
              <a:t>nadahnuta</a:t>
            </a:r>
            <a:r>
              <a:rPr lang="en-US" sz="2000" b="1" dirty="0"/>
              <a:t> </a:t>
            </a:r>
            <a:r>
              <a:rPr lang="en-US" sz="2000" b="1" dirty="0" err="1"/>
              <a:t>poruka</a:t>
            </a:r>
            <a:r>
              <a:rPr lang="en-US" sz="2000" b="1" dirty="0"/>
              <a:t> </a:t>
            </a:r>
            <a:r>
              <a:rPr lang="en-US" sz="2000" b="1" dirty="0" err="1"/>
              <a:t>ili</a:t>
            </a:r>
            <a:r>
              <a:rPr lang="en-US" sz="2000" b="1" dirty="0"/>
              <a:t> </a:t>
            </a:r>
            <a:r>
              <a:rPr lang="en-US" sz="2000" b="1" dirty="0" err="1"/>
              <a:t>podrža</a:t>
            </a:r>
            <a:r>
              <a:rPr lang="sr-Latn-RS" sz="2000" b="1" dirty="0"/>
              <a:t>o</a:t>
            </a:r>
            <a:r>
              <a:rPr lang="en-US" sz="2000" b="1" dirty="0"/>
              <a:t> </a:t>
            </a:r>
            <a:r>
              <a:rPr lang="en-US" sz="2000" b="1" dirty="0" err="1"/>
              <a:t>božansk</a:t>
            </a:r>
            <a:r>
              <a:rPr lang="sr-Latn-RS" sz="2000" b="1" dirty="0"/>
              <a:t>i</a:t>
            </a:r>
            <a:r>
              <a:rPr lang="en-US" sz="2000" b="1" dirty="0"/>
              <a:t> </a:t>
            </a:r>
            <a:r>
              <a:rPr lang="sr-Latn-RS" sz="2000" b="1" dirty="0"/>
              <a:t>autoritet</a:t>
            </a:r>
            <a:r>
              <a:rPr lang="en-US" sz="2000" b="1" dirty="0"/>
              <a:t>. </a:t>
            </a:r>
            <a:r>
              <a:rPr lang="en-US" sz="2000" b="1" dirty="0" err="1"/>
              <a:t>Iako</a:t>
            </a:r>
            <a:r>
              <a:rPr lang="en-US" sz="2000" b="1" dirty="0"/>
              <a:t> se </a:t>
            </a:r>
            <a:r>
              <a:rPr lang="en-US" sz="2000" b="1" dirty="0" err="1"/>
              <a:t>znak</a:t>
            </a:r>
            <a:r>
              <a:rPr lang="en-US" sz="2000" b="1" dirty="0"/>
              <a:t> </a:t>
            </a:r>
            <a:r>
              <a:rPr lang="en-US" sz="2000" b="1" dirty="0" err="1"/>
              <a:t>općenito</a:t>
            </a:r>
            <a:r>
              <a:rPr lang="en-US" sz="2000" b="1" dirty="0"/>
              <a:t> </a:t>
            </a:r>
            <a:r>
              <a:rPr lang="en-US" sz="2000" b="1" dirty="0" err="1"/>
              <a:t>smatra</a:t>
            </a:r>
            <a:r>
              <a:rPr lang="en-US" sz="2000" b="1" dirty="0"/>
              <a:t> </a:t>
            </a:r>
            <a:r>
              <a:rPr lang="en-US" sz="2000" b="1" dirty="0" err="1"/>
              <a:t>čudesnim</a:t>
            </a:r>
            <a:r>
              <a:rPr lang="en-US" sz="2000" b="1" dirty="0"/>
              <a:t> </a:t>
            </a:r>
            <a:r>
              <a:rPr lang="en-US" sz="2000" b="1" dirty="0" err="1"/>
              <a:t>događajem</a:t>
            </a:r>
            <a:r>
              <a:rPr lang="en-US" sz="2000" b="1" dirty="0"/>
              <a:t>—</a:t>
            </a:r>
            <a:r>
              <a:rPr lang="en-US" sz="2000" b="1" dirty="0" err="1"/>
              <a:t>poput</a:t>
            </a:r>
            <a:r>
              <a:rPr lang="en-US" sz="2000" b="1" dirty="0"/>
              <a:t> </a:t>
            </a:r>
            <a:r>
              <a:rPr lang="en-US" sz="2000" b="1" dirty="0" err="1"/>
              <a:t>vjenčanja</a:t>
            </a:r>
            <a:r>
              <a:rPr lang="en-US" sz="2000" b="1" dirty="0"/>
              <a:t> u Kani (Ivan 2</a:t>
            </a:r>
            <a:r>
              <a:rPr lang="hr-HR" sz="2000" b="1" dirty="0"/>
              <a:t>,</a:t>
            </a:r>
            <a:r>
              <a:rPr lang="en-US" sz="2000" b="1" dirty="0"/>
              <a:t>11)—</a:t>
            </a:r>
            <a:r>
              <a:rPr lang="en-US" sz="2000" b="1" dirty="0" err="1"/>
              <a:t>činjenica</a:t>
            </a:r>
            <a:r>
              <a:rPr lang="en-US" sz="2000" b="1" dirty="0"/>
              <a:t> da je Izrael </a:t>
            </a:r>
            <a:r>
              <a:rPr lang="en-US" sz="2000" b="1" dirty="0" err="1"/>
              <a:t>kampirao</a:t>
            </a:r>
            <a:r>
              <a:rPr lang="en-US" sz="2000" b="1" dirty="0"/>
              <a:t> pred </a:t>
            </a:r>
            <a:r>
              <a:rPr lang="en-US" sz="2000" b="1" dirty="0" err="1"/>
              <a:t>Sinajem</a:t>
            </a:r>
            <a:r>
              <a:rPr lang="en-US" sz="2000" b="1" dirty="0"/>
              <a:t> </a:t>
            </a:r>
            <a:r>
              <a:rPr lang="en-US" sz="2000" b="1" dirty="0" err="1"/>
              <a:t>kako</a:t>
            </a:r>
            <a:r>
              <a:rPr lang="en-US" sz="2000" b="1" dirty="0"/>
              <a:t> bi </a:t>
            </a:r>
            <a:r>
              <a:rPr lang="en-US" sz="2000" b="1" dirty="0" err="1"/>
              <a:t>štovali</a:t>
            </a:r>
            <a:r>
              <a:rPr lang="en-US" sz="2000" b="1" dirty="0"/>
              <a:t> Boga (</a:t>
            </a:r>
            <a:r>
              <a:rPr lang="en-US" sz="2000" b="1" dirty="0" err="1"/>
              <a:t>Izlazak</a:t>
            </a:r>
            <a:r>
              <a:rPr lang="en-US" sz="2000" b="1" dirty="0"/>
              <a:t> 3</a:t>
            </a:r>
            <a:r>
              <a:rPr lang="hr-HR" sz="2000" b="1" dirty="0"/>
              <a:t>,</a:t>
            </a:r>
            <a:r>
              <a:rPr lang="en-US" sz="2000" b="1" dirty="0"/>
              <a:t>12) </a:t>
            </a:r>
            <a:r>
              <a:rPr lang="en-US" sz="2000" b="1" dirty="0" err="1"/>
              <a:t>također</a:t>
            </a:r>
            <a:r>
              <a:rPr lang="en-US" sz="2000" b="1" dirty="0"/>
              <a:t> je dana </a:t>
            </a:r>
            <a:r>
              <a:rPr lang="en-US" sz="2000" b="1" dirty="0" err="1"/>
              <a:t>kao</a:t>
            </a:r>
            <a:r>
              <a:rPr lang="en-US" sz="2000" b="1" dirty="0"/>
              <a:t> </a:t>
            </a:r>
            <a:r>
              <a:rPr lang="en-US" sz="2000" b="1" dirty="0" err="1"/>
              <a:t>znak</a:t>
            </a:r>
            <a:r>
              <a:rPr lang="en-US" sz="2000" b="1" dirty="0"/>
              <a:t>.</a:t>
            </a:r>
            <a:endParaRPr lang="en" sz="2000" b="1" dirty="0"/>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432977" y="3013710"/>
            <a:ext cx="3619498"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1" y="2739091"/>
            <a:ext cx="4693002" cy="1323439"/>
          </a:xfrm>
          <a:prstGeom prst="rect">
            <a:avLst/>
          </a:prstGeom>
          <a:noFill/>
        </p:spPr>
        <p:txBody>
          <a:bodyPr wrap="square">
            <a:spAutoFit/>
          </a:bodyPr>
          <a:lstStyle/>
          <a:p>
            <a:pPr lvl="0">
              <a:spcBef>
                <a:spcPts val="600"/>
              </a:spcBef>
              <a:defRPr/>
            </a:pPr>
            <a:r>
              <a:rPr lang="en-US" sz="2000" b="1" dirty="0" err="1">
                <a:solidFill>
                  <a:srgbClr val="000000"/>
                </a:solidFill>
              </a:rPr>
              <a:t>Farizeji</a:t>
            </a:r>
            <a:r>
              <a:rPr lang="en-US" sz="2000" b="1" dirty="0">
                <a:solidFill>
                  <a:srgbClr val="000000"/>
                </a:solidFill>
              </a:rPr>
              <a:t> </a:t>
            </a:r>
            <a:r>
              <a:rPr lang="en-US" sz="2000" b="1" dirty="0" err="1">
                <a:solidFill>
                  <a:srgbClr val="000000"/>
                </a:solidFill>
              </a:rPr>
              <a:t>su</a:t>
            </a:r>
            <a:r>
              <a:rPr lang="en-US" sz="2000" b="1" dirty="0">
                <a:solidFill>
                  <a:srgbClr val="000000"/>
                </a:solidFill>
              </a:rPr>
              <a:t> </a:t>
            </a:r>
            <a:r>
              <a:rPr lang="en-US" sz="2000" b="1" dirty="0" err="1">
                <a:solidFill>
                  <a:srgbClr val="000000"/>
                </a:solidFill>
              </a:rPr>
              <a:t>zamolili</a:t>
            </a:r>
            <a:r>
              <a:rPr lang="en-US" sz="2000" b="1" dirty="0">
                <a:solidFill>
                  <a:srgbClr val="000000"/>
                </a:solidFill>
              </a:rPr>
              <a:t> </a:t>
            </a:r>
            <a:r>
              <a:rPr lang="en-US" sz="2000" b="1" dirty="0" err="1">
                <a:solidFill>
                  <a:srgbClr val="000000"/>
                </a:solidFill>
              </a:rPr>
              <a:t>Isusa</a:t>
            </a:r>
            <a:r>
              <a:rPr lang="en-US" sz="2000" b="1" dirty="0">
                <a:solidFill>
                  <a:srgbClr val="000000"/>
                </a:solidFill>
              </a:rPr>
              <a:t> da </a:t>
            </a:r>
            <a:r>
              <a:rPr lang="en-US" sz="2000" b="1" dirty="0" err="1">
                <a:solidFill>
                  <a:srgbClr val="000000"/>
                </a:solidFill>
              </a:rPr>
              <a:t>im</a:t>
            </a:r>
            <a:r>
              <a:rPr lang="en-US" sz="2000" b="1" dirty="0">
                <a:solidFill>
                  <a:srgbClr val="000000"/>
                </a:solidFill>
              </a:rPr>
              <a:t> </a:t>
            </a:r>
            <a:r>
              <a:rPr lang="en-US" sz="2000" b="1" dirty="0" err="1">
                <a:solidFill>
                  <a:srgbClr val="000000"/>
                </a:solidFill>
              </a:rPr>
              <a:t>pokaže</a:t>
            </a:r>
            <a:r>
              <a:rPr lang="en-US" sz="2000" b="1" dirty="0">
                <a:solidFill>
                  <a:srgbClr val="000000"/>
                </a:solidFill>
              </a:rPr>
              <a:t> </a:t>
            </a:r>
            <a:r>
              <a:rPr lang="en-US" sz="2000" b="1" dirty="0" err="1">
                <a:solidFill>
                  <a:srgbClr val="000000"/>
                </a:solidFill>
              </a:rPr>
              <a:t>bilo</a:t>
            </a:r>
            <a:r>
              <a:rPr lang="en-US" sz="2000" b="1" dirty="0">
                <a:solidFill>
                  <a:srgbClr val="000000"/>
                </a:solidFill>
              </a:rPr>
              <a:t> </a:t>
            </a:r>
            <a:r>
              <a:rPr lang="en-US" sz="2000" b="1" dirty="0" err="1">
                <a:solidFill>
                  <a:srgbClr val="000000"/>
                </a:solidFill>
              </a:rPr>
              <a:t>kakav</a:t>
            </a:r>
            <a:r>
              <a:rPr lang="en-US" sz="2000" b="1" dirty="0">
                <a:solidFill>
                  <a:srgbClr val="000000"/>
                </a:solidFill>
              </a:rPr>
              <a:t> </a:t>
            </a:r>
            <a:r>
              <a:rPr lang="en-US" sz="2000" b="1" dirty="0" err="1">
                <a:solidFill>
                  <a:srgbClr val="000000"/>
                </a:solidFill>
              </a:rPr>
              <a:t>znak</a:t>
            </a:r>
            <a:r>
              <a:rPr lang="en-US" sz="2000" b="1" dirty="0">
                <a:solidFill>
                  <a:srgbClr val="000000"/>
                </a:solidFill>
              </a:rPr>
              <a:t> koji bi </a:t>
            </a:r>
            <a:r>
              <a:rPr lang="en-US" sz="2000" b="1" dirty="0" err="1">
                <a:solidFill>
                  <a:srgbClr val="000000"/>
                </a:solidFill>
              </a:rPr>
              <a:t>mogao</a:t>
            </a:r>
            <a:r>
              <a:rPr lang="en-US" sz="2000" b="1" dirty="0">
                <a:solidFill>
                  <a:srgbClr val="000000"/>
                </a:solidFill>
              </a:rPr>
              <a:t> </a:t>
            </a:r>
            <a:r>
              <a:rPr lang="en-US" sz="2000" b="1" dirty="0" err="1">
                <a:solidFill>
                  <a:srgbClr val="000000"/>
                </a:solidFill>
              </a:rPr>
              <a:t>dokazati</a:t>
            </a:r>
            <a:r>
              <a:rPr lang="en-US" sz="2000" b="1" dirty="0">
                <a:solidFill>
                  <a:srgbClr val="000000"/>
                </a:solidFill>
              </a:rPr>
              <a:t> da je On </a:t>
            </a:r>
            <a:r>
              <a:rPr lang="en-US" sz="2000" b="1" dirty="0" err="1">
                <a:solidFill>
                  <a:srgbClr val="000000"/>
                </a:solidFill>
              </a:rPr>
              <a:t>Mesija</a:t>
            </a:r>
            <a:r>
              <a:rPr lang="en-US" sz="2000" b="1" dirty="0">
                <a:solidFill>
                  <a:srgbClr val="000000"/>
                </a:solidFill>
              </a:rPr>
              <a:t>, </a:t>
            </a:r>
            <a:r>
              <a:rPr lang="en-US" sz="2000" b="1" dirty="0" err="1">
                <a:solidFill>
                  <a:srgbClr val="000000"/>
                </a:solidFill>
              </a:rPr>
              <a:t>kako</a:t>
            </a:r>
            <a:r>
              <a:rPr lang="en-US" sz="2000" b="1" dirty="0">
                <a:solidFill>
                  <a:srgbClr val="000000"/>
                </a:solidFill>
              </a:rPr>
              <a:t> bi </a:t>
            </a:r>
            <a:r>
              <a:rPr lang="en-US" sz="2000" b="1" dirty="0" err="1">
                <a:solidFill>
                  <a:srgbClr val="000000"/>
                </a:solidFill>
              </a:rPr>
              <a:t>mogli</a:t>
            </a:r>
            <a:r>
              <a:rPr lang="en-US" sz="2000" b="1" dirty="0">
                <a:solidFill>
                  <a:srgbClr val="000000"/>
                </a:solidFill>
              </a:rPr>
              <a:t> </a:t>
            </a:r>
            <a:r>
              <a:rPr lang="en-US" sz="2000" b="1" dirty="0" err="1">
                <a:solidFill>
                  <a:srgbClr val="000000"/>
                </a:solidFill>
              </a:rPr>
              <a:t>vjerovati</a:t>
            </a:r>
            <a:r>
              <a:rPr lang="en-US" sz="2000" b="1" dirty="0">
                <a:solidFill>
                  <a:srgbClr val="000000"/>
                </a:solidFill>
              </a:rPr>
              <a:t> u </a:t>
            </a:r>
            <a:r>
              <a:rPr lang="en-US" sz="2000" b="1" dirty="0" err="1">
                <a:solidFill>
                  <a:srgbClr val="000000"/>
                </a:solidFill>
              </a:rPr>
              <a:t>Njega</a:t>
            </a:r>
            <a:r>
              <a:rPr lang="en-US" sz="2000" b="1" dirty="0">
                <a:solidFill>
                  <a:srgbClr val="000000"/>
                </a:solidFill>
              </a:rPr>
              <a:t> (Marko 8</a:t>
            </a:r>
            <a:r>
              <a:rPr lang="hr-HR" sz="2000" b="1" dirty="0">
                <a:solidFill>
                  <a:srgbClr val="000000"/>
                </a:solidFill>
              </a:rPr>
              <a:t>,</a:t>
            </a:r>
            <a:r>
              <a:rPr lang="en-US" sz="2000" b="1" dirty="0">
                <a:solidFill>
                  <a:srgbClr val="000000"/>
                </a:solidFill>
              </a:rPr>
              <a:t>11).</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323439"/>
          </a:xfrm>
          <a:prstGeom prst="rect">
            <a:avLst/>
          </a:prstGeom>
          <a:noFill/>
        </p:spPr>
        <p:txBody>
          <a:bodyPr wrap="square">
            <a:spAutoFit/>
          </a:bodyPr>
          <a:lstStyle/>
          <a:p>
            <a:pPr lvl="0">
              <a:spcBef>
                <a:spcPts val="600"/>
              </a:spcBef>
              <a:defRPr/>
            </a:pPr>
            <a:r>
              <a:rPr lang="en-US" sz="2000" b="1" dirty="0">
                <a:solidFill>
                  <a:srgbClr val="000000"/>
                </a:solidFill>
              </a:rPr>
              <a:t>Bog </a:t>
            </a:r>
            <a:r>
              <a:rPr lang="en-US" sz="2000" b="1" dirty="0" err="1">
                <a:solidFill>
                  <a:srgbClr val="000000"/>
                </a:solidFill>
              </a:rPr>
              <a:t>nam</a:t>
            </a:r>
            <a:r>
              <a:rPr lang="en-US" sz="2000" b="1" dirty="0">
                <a:solidFill>
                  <a:srgbClr val="000000"/>
                </a:solidFill>
              </a:rPr>
              <a:t> je dao </a:t>
            </a:r>
            <a:r>
              <a:rPr lang="en-US" sz="2000" b="1" dirty="0" err="1">
                <a:solidFill>
                  <a:srgbClr val="000000"/>
                </a:solidFill>
              </a:rPr>
              <a:t>dovoljno</a:t>
            </a:r>
            <a:r>
              <a:rPr lang="en-US" sz="2000" b="1" dirty="0">
                <a:solidFill>
                  <a:srgbClr val="000000"/>
                </a:solidFill>
              </a:rPr>
              <a:t> </a:t>
            </a:r>
            <a:r>
              <a:rPr lang="en-US" sz="2000" b="1" dirty="0" err="1">
                <a:solidFill>
                  <a:srgbClr val="000000"/>
                </a:solidFill>
              </a:rPr>
              <a:t>dokaza</a:t>
            </a:r>
            <a:r>
              <a:rPr lang="en-US" sz="2000" b="1" dirty="0">
                <a:solidFill>
                  <a:srgbClr val="000000"/>
                </a:solidFill>
              </a:rPr>
              <a:t> u </a:t>
            </a:r>
            <a:r>
              <a:rPr lang="en-US" sz="2000" b="1" dirty="0" err="1">
                <a:solidFill>
                  <a:srgbClr val="000000"/>
                </a:solidFill>
              </a:rPr>
              <a:t>svojoj</a:t>
            </a:r>
            <a:r>
              <a:rPr lang="en-US" sz="2000" b="1" dirty="0">
                <a:solidFill>
                  <a:srgbClr val="000000"/>
                </a:solidFill>
              </a:rPr>
              <a:t> </a:t>
            </a:r>
            <a:r>
              <a:rPr lang="en-US" sz="2000" b="1" dirty="0" err="1">
                <a:solidFill>
                  <a:srgbClr val="000000"/>
                </a:solidFill>
              </a:rPr>
              <a:t>Riječi</a:t>
            </a:r>
            <a:r>
              <a:rPr lang="en-US" sz="2000" b="1" dirty="0">
                <a:solidFill>
                  <a:srgbClr val="000000"/>
                </a:solidFill>
              </a:rPr>
              <a:t> </a:t>
            </a:r>
            <a:r>
              <a:rPr lang="en-US" sz="2000" b="1" dirty="0" err="1">
                <a:solidFill>
                  <a:srgbClr val="000000"/>
                </a:solidFill>
              </a:rPr>
              <a:t>i</a:t>
            </a:r>
            <a:r>
              <a:rPr lang="en-US" sz="2000" b="1" dirty="0">
                <a:solidFill>
                  <a:srgbClr val="000000"/>
                </a:solidFill>
              </a:rPr>
              <a:t> u </a:t>
            </a:r>
            <a:r>
              <a:rPr lang="en-US" sz="2000" b="1" dirty="0" err="1">
                <a:solidFill>
                  <a:srgbClr val="000000"/>
                </a:solidFill>
              </a:rPr>
              <a:t>prirodi</a:t>
            </a:r>
            <a:r>
              <a:rPr lang="en-US" sz="2000" b="1" dirty="0">
                <a:solidFill>
                  <a:srgbClr val="000000"/>
                </a:solidFill>
              </a:rPr>
              <a:t> da </a:t>
            </a:r>
            <a:r>
              <a:rPr lang="en-US" sz="2000" b="1" dirty="0" err="1">
                <a:solidFill>
                  <a:srgbClr val="000000"/>
                </a:solidFill>
              </a:rPr>
              <a:t>svatko</a:t>
            </a:r>
            <a:r>
              <a:rPr lang="en-US" sz="2000" b="1" dirty="0">
                <a:solidFill>
                  <a:srgbClr val="000000"/>
                </a:solidFill>
              </a:rPr>
              <a:t> </a:t>
            </a:r>
            <a:r>
              <a:rPr lang="en-US" sz="2000" b="1" dirty="0" err="1">
                <a:solidFill>
                  <a:srgbClr val="000000"/>
                </a:solidFill>
              </a:rPr>
              <a:t>tko</a:t>
            </a:r>
            <a:r>
              <a:rPr lang="en-US" sz="2000" b="1" dirty="0">
                <a:solidFill>
                  <a:srgbClr val="000000"/>
                </a:solidFill>
              </a:rPr>
              <a:t> </a:t>
            </a:r>
            <a:r>
              <a:rPr lang="en-US" sz="2000" b="1" dirty="0" err="1">
                <a:solidFill>
                  <a:srgbClr val="000000"/>
                </a:solidFill>
              </a:rPr>
              <a:t>želi</a:t>
            </a:r>
            <a:r>
              <a:rPr lang="en-US" sz="2000" b="1" dirty="0">
                <a:solidFill>
                  <a:srgbClr val="000000"/>
                </a:solidFill>
              </a:rPr>
              <a:t> </a:t>
            </a:r>
            <a:r>
              <a:rPr lang="en-US" sz="2000" b="1" dirty="0" err="1">
                <a:solidFill>
                  <a:srgbClr val="000000"/>
                </a:solidFill>
              </a:rPr>
              <a:t>vjerovati</a:t>
            </a:r>
            <a:r>
              <a:rPr lang="en-US" sz="2000" b="1" dirty="0">
                <a:solidFill>
                  <a:srgbClr val="000000"/>
                </a:solidFill>
              </a:rPr>
              <a:t> </a:t>
            </a:r>
            <a:r>
              <a:rPr lang="en-US" sz="2000" b="1" dirty="0" err="1">
                <a:solidFill>
                  <a:srgbClr val="000000"/>
                </a:solidFill>
              </a:rPr>
              <a:t>može</a:t>
            </a:r>
            <a:r>
              <a:rPr lang="en-US" sz="2000" b="1" dirty="0">
                <a:solidFill>
                  <a:srgbClr val="000000"/>
                </a:solidFill>
              </a:rPr>
              <a:t> </a:t>
            </a:r>
            <a:r>
              <a:rPr lang="en-US" sz="2000" b="1" dirty="0" err="1">
                <a:solidFill>
                  <a:srgbClr val="000000"/>
                </a:solidFill>
              </a:rPr>
              <a:t>vjerovati</a:t>
            </a:r>
            <a:r>
              <a:rPr lang="en-US" sz="2000" b="1" dirty="0">
                <a:solidFill>
                  <a:srgbClr val="000000"/>
                </a:solidFill>
              </a:rPr>
              <a:t>. </a:t>
            </a:r>
            <a:r>
              <a:rPr lang="en-US" sz="2000" b="1" dirty="0" err="1">
                <a:solidFill>
                  <a:srgbClr val="000000"/>
                </a:solidFill>
              </a:rPr>
              <a:t>Međutim</a:t>
            </a:r>
            <a:r>
              <a:rPr lang="en-US" sz="2000" b="1" dirty="0">
                <a:solidFill>
                  <a:srgbClr val="000000"/>
                </a:solidFill>
              </a:rPr>
              <a:t>, </a:t>
            </a:r>
            <a:r>
              <a:rPr lang="en-US" sz="2000" b="1" dirty="0" err="1">
                <a:solidFill>
                  <a:srgbClr val="000000"/>
                </a:solidFill>
              </a:rPr>
              <a:t>uvijek</a:t>
            </a:r>
            <a:r>
              <a:rPr lang="en-US" sz="2000" b="1" dirty="0">
                <a:solidFill>
                  <a:srgbClr val="000000"/>
                </a:solidFill>
              </a:rPr>
              <a:t> </a:t>
            </a:r>
            <a:r>
              <a:rPr lang="en-US" sz="2000" b="1" dirty="0" err="1">
                <a:solidFill>
                  <a:srgbClr val="000000"/>
                </a:solidFill>
              </a:rPr>
              <a:t>ima</a:t>
            </a:r>
            <a:r>
              <a:rPr lang="en-US" sz="2000" b="1" dirty="0">
                <a:solidFill>
                  <a:srgbClr val="000000"/>
                </a:solidFill>
              </a:rPr>
              <a:t> </a:t>
            </a:r>
            <a:r>
              <a:rPr lang="en-US" sz="2000" b="1" dirty="0" err="1">
                <a:solidFill>
                  <a:srgbClr val="000000"/>
                </a:solidFill>
              </a:rPr>
              <a:t>mjesta</a:t>
            </a:r>
            <a:r>
              <a:rPr lang="en-US" sz="2000" b="1" dirty="0">
                <a:solidFill>
                  <a:srgbClr val="000000"/>
                </a:solidFill>
              </a:rPr>
              <a:t> za </a:t>
            </a:r>
            <a:r>
              <a:rPr lang="en-US" sz="2000" b="1" dirty="0" err="1">
                <a:solidFill>
                  <a:srgbClr val="000000"/>
                </a:solidFill>
              </a:rPr>
              <a:t>sumnju</a:t>
            </a:r>
            <a:r>
              <a:rPr lang="en-US" sz="2000" b="1" dirty="0">
                <a:solidFill>
                  <a:srgbClr val="000000"/>
                </a:solidFill>
              </a:rPr>
              <a:t>. </a:t>
            </a:r>
            <a:r>
              <a:rPr lang="en-US" sz="2000" b="1" dirty="0" err="1">
                <a:solidFill>
                  <a:srgbClr val="000000"/>
                </a:solidFill>
              </a:rPr>
              <a:t>Zato</a:t>
            </a:r>
            <a:r>
              <a:rPr lang="en-US" sz="2000" b="1" dirty="0">
                <a:solidFill>
                  <a:srgbClr val="000000"/>
                </a:solidFill>
              </a:rPr>
              <a:t> je Isus dao </a:t>
            </a:r>
            <a:r>
              <a:rPr lang="en-US" sz="2000" b="1" dirty="0" err="1">
                <a:solidFill>
                  <a:srgbClr val="000000"/>
                </a:solidFill>
              </a:rPr>
              <a:t>poseban</a:t>
            </a:r>
            <a:r>
              <a:rPr lang="en-US" sz="2000" b="1" dirty="0">
                <a:solidFill>
                  <a:srgbClr val="000000"/>
                </a:solidFill>
              </a:rPr>
              <a:t> </a:t>
            </a:r>
            <a:r>
              <a:rPr lang="en-US" sz="2000" b="1" dirty="0" err="1">
                <a:solidFill>
                  <a:srgbClr val="000000"/>
                </a:solidFill>
              </a:rPr>
              <a:t>blagoslov</a:t>
            </a:r>
            <a:r>
              <a:rPr lang="en-US" sz="2000" b="1" dirty="0">
                <a:solidFill>
                  <a:srgbClr val="000000"/>
                </a:solidFill>
              </a:rPr>
              <a:t> "</a:t>
            </a:r>
            <a:r>
              <a:rPr lang="en-US" sz="2000" b="1" dirty="0" err="1">
                <a:solidFill>
                  <a:srgbClr val="000000"/>
                </a:solidFill>
              </a:rPr>
              <a:t>onima</a:t>
            </a:r>
            <a:r>
              <a:rPr lang="en-US" sz="2000" b="1" dirty="0">
                <a:solidFill>
                  <a:srgbClr val="000000"/>
                </a:solidFill>
              </a:rPr>
              <a:t> koji </a:t>
            </a:r>
            <a:r>
              <a:rPr lang="en-US" sz="2000" b="1" dirty="0" err="1">
                <a:solidFill>
                  <a:srgbClr val="000000"/>
                </a:solidFill>
              </a:rPr>
              <a:t>nisu</a:t>
            </a:r>
            <a:r>
              <a:rPr lang="en-US" sz="2000" b="1" dirty="0">
                <a:solidFill>
                  <a:srgbClr val="000000"/>
                </a:solidFill>
              </a:rPr>
              <a:t> </a:t>
            </a:r>
            <a:r>
              <a:rPr lang="en-US" sz="2000" b="1" dirty="0" err="1">
                <a:solidFill>
                  <a:srgbClr val="000000"/>
                </a:solidFill>
              </a:rPr>
              <a:t>vidjeli</a:t>
            </a:r>
            <a:r>
              <a:rPr lang="en-US" sz="2000" b="1" dirty="0">
                <a:solidFill>
                  <a:srgbClr val="000000"/>
                </a:solidFill>
              </a:rPr>
              <a:t>, a </a:t>
            </a:r>
            <a:r>
              <a:rPr lang="en-US" sz="2000" b="1" dirty="0" err="1">
                <a:solidFill>
                  <a:srgbClr val="000000"/>
                </a:solidFill>
              </a:rPr>
              <a:t>ipak</a:t>
            </a:r>
            <a:r>
              <a:rPr lang="en-US" sz="2000" b="1" dirty="0">
                <a:solidFill>
                  <a:srgbClr val="000000"/>
                </a:solidFill>
              </a:rPr>
              <a:t> </a:t>
            </a:r>
            <a:r>
              <a:rPr lang="en-US" sz="2000" b="1" dirty="0" err="1">
                <a:solidFill>
                  <a:srgbClr val="000000"/>
                </a:solidFill>
              </a:rPr>
              <a:t>su</a:t>
            </a:r>
            <a:r>
              <a:rPr lang="en-US" sz="2000" b="1" dirty="0">
                <a:solidFill>
                  <a:srgbClr val="000000"/>
                </a:solidFill>
              </a:rPr>
              <a:t> </a:t>
            </a:r>
            <a:r>
              <a:rPr lang="en-US" sz="2000" b="1" dirty="0" err="1">
                <a:solidFill>
                  <a:srgbClr val="000000"/>
                </a:solidFill>
              </a:rPr>
              <a:t>vjerovali</a:t>
            </a:r>
            <a:r>
              <a:rPr lang="en-US" sz="2000" b="1" dirty="0">
                <a:solidFill>
                  <a:srgbClr val="000000"/>
                </a:solidFill>
              </a:rPr>
              <a:t>" (Ivan 20,29).</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3992429"/>
            <a:ext cx="4693002" cy="1631216"/>
          </a:xfrm>
          <a:prstGeom prst="rect">
            <a:avLst/>
          </a:prstGeom>
          <a:noFill/>
        </p:spPr>
        <p:txBody>
          <a:bodyPr wrap="square">
            <a:spAutoFit/>
          </a:bodyPr>
          <a:lstStyle/>
          <a:p>
            <a:pPr lvl="0">
              <a:spcBef>
                <a:spcPts val="600"/>
              </a:spcBef>
              <a:defRPr/>
            </a:pPr>
            <a:r>
              <a:rPr lang="en-US" sz="2000" b="1" dirty="0">
                <a:solidFill>
                  <a:srgbClr val="000000"/>
                </a:solidFill>
              </a:rPr>
              <a:t>Isus je bio </a:t>
            </a:r>
            <a:r>
              <a:rPr lang="en-US" sz="2000" b="1" dirty="0" err="1">
                <a:solidFill>
                  <a:srgbClr val="000000"/>
                </a:solidFill>
              </a:rPr>
              <a:t>ogorčen</a:t>
            </a:r>
            <a:r>
              <a:rPr lang="en-US" sz="2000" b="1" dirty="0">
                <a:solidFill>
                  <a:srgbClr val="000000"/>
                </a:solidFill>
              </a:rPr>
              <a:t> </a:t>
            </a:r>
            <a:r>
              <a:rPr lang="en-US" sz="2000" b="1" dirty="0" err="1">
                <a:solidFill>
                  <a:srgbClr val="000000"/>
                </a:solidFill>
              </a:rPr>
              <a:t>kad</a:t>
            </a:r>
            <a:r>
              <a:rPr lang="en-US" sz="2000" b="1" dirty="0">
                <a:solidFill>
                  <a:srgbClr val="000000"/>
                </a:solidFill>
              </a:rPr>
              <a:t> </a:t>
            </a:r>
            <a:r>
              <a:rPr lang="en-US" sz="2000" b="1" dirty="0" err="1">
                <a:solidFill>
                  <a:srgbClr val="000000"/>
                </a:solidFill>
              </a:rPr>
              <a:t>su</a:t>
            </a:r>
            <a:r>
              <a:rPr lang="en-US" sz="2000" b="1" dirty="0">
                <a:solidFill>
                  <a:srgbClr val="000000"/>
                </a:solidFill>
              </a:rPr>
              <a:t> </a:t>
            </a:r>
            <a:r>
              <a:rPr lang="en-US" sz="2000" b="1" dirty="0" err="1">
                <a:solidFill>
                  <a:srgbClr val="000000"/>
                </a:solidFill>
              </a:rPr>
              <a:t>tražili</a:t>
            </a:r>
            <a:r>
              <a:rPr lang="en-US" sz="2000" b="1" dirty="0">
                <a:solidFill>
                  <a:srgbClr val="000000"/>
                </a:solidFill>
              </a:rPr>
              <a:t> </a:t>
            </a:r>
            <a:r>
              <a:rPr lang="en-US" sz="2000" b="1" dirty="0" err="1">
                <a:solidFill>
                  <a:srgbClr val="000000"/>
                </a:solidFill>
              </a:rPr>
              <a:t>znak</a:t>
            </a:r>
            <a:r>
              <a:rPr lang="en-US" sz="2000" b="1" dirty="0">
                <a:solidFill>
                  <a:srgbClr val="000000"/>
                </a:solidFill>
              </a:rPr>
              <a:t> koji bi </a:t>
            </a:r>
            <a:r>
              <a:rPr lang="en-US" sz="2000" b="1" dirty="0" err="1">
                <a:solidFill>
                  <a:srgbClr val="000000"/>
                </a:solidFill>
              </a:rPr>
              <a:t>opravdao</a:t>
            </a:r>
            <a:r>
              <a:rPr lang="en-US" sz="2000" b="1" dirty="0">
                <a:solidFill>
                  <a:srgbClr val="000000"/>
                </a:solidFill>
              </a:rPr>
              <a:t> </a:t>
            </a:r>
            <a:r>
              <a:rPr lang="en-US" sz="2000" b="1" dirty="0" err="1">
                <a:solidFill>
                  <a:srgbClr val="000000"/>
                </a:solidFill>
              </a:rPr>
              <a:t>njihov</a:t>
            </a:r>
            <a:r>
              <a:rPr lang="en-US" sz="2000" b="1" dirty="0">
                <a:solidFill>
                  <a:srgbClr val="000000"/>
                </a:solidFill>
              </a:rPr>
              <a:t> </a:t>
            </a:r>
            <a:r>
              <a:rPr lang="en-US" sz="2000" b="1" dirty="0" err="1">
                <a:solidFill>
                  <a:srgbClr val="000000"/>
                </a:solidFill>
              </a:rPr>
              <a:t>nedostatak</a:t>
            </a:r>
            <a:r>
              <a:rPr lang="en-US" sz="2000" b="1" dirty="0">
                <a:solidFill>
                  <a:srgbClr val="000000"/>
                </a:solidFill>
              </a:rPr>
              <a:t> </a:t>
            </a:r>
            <a:r>
              <a:rPr lang="en-US" sz="2000" b="1" dirty="0" err="1">
                <a:solidFill>
                  <a:srgbClr val="000000"/>
                </a:solidFill>
              </a:rPr>
              <a:t>vjere</a:t>
            </a:r>
            <a:r>
              <a:rPr lang="en-US" sz="2000" b="1" dirty="0">
                <a:solidFill>
                  <a:srgbClr val="000000"/>
                </a:solidFill>
              </a:rPr>
              <a:t> (Marko 8</a:t>
            </a:r>
            <a:r>
              <a:rPr lang="hr-HR" sz="2000" b="1" dirty="0">
                <a:solidFill>
                  <a:srgbClr val="000000"/>
                </a:solidFill>
              </a:rPr>
              <a:t>,</a:t>
            </a:r>
            <a:r>
              <a:rPr lang="en-US" sz="2000" b="1" dirty="0">
                <a:solidFill>
                  <a:srgbClr val="000000"/>
                </a:solidFill>
              </a:rPr>
              <a:t>12). Kad </a:t>
            </a:r>
            <a:r>
              <a:rPr lang="en-US" sz="2000" b="1" dirty="0" err="1">
                <a:solidFill>
                  <a:srgbClr val="000000"/>
                </a:solidFill>
              </a:rPr>
              <a:t>netko</a:t>
            </a:r>
            <a:r>
              <a:rPr lang="en-US" sz="2000" b="1" dirty="0">
                <a:solidFill>
                  <a:srgbClr val="000000"/>
                </a:solidFill>
              </a:rPr>
              <a:t> ne </a:t>
            </a:r>
            <a:r>
              <a:rPr lang="en-US" sz="2000" b="1" dirty="0" err="1">
                <a:solidFill>
                  <a:srgbClr val="000000"/>
                </a:solidFill>
              </a:rPr>
              <a:t>želi</a:t>
            </a:r>
            <a:r>
              <a:rPr lang="en-US" sz="2000" b="1" dirty="0">
                <a:solidFill>
                  <a:srgbClr val="000000"/>
                </a:solidFill>
              </a:rPr>
              <a:t> </a:t>
            </a:r>
            <a:r>
              <a:rPr lang="en-US" sz="2000" b="1" dirty="0" err="1">
                <a:solidFill>
                  <a:srgbClr val="000000"/>
                </a:solidFill>
              </a:rPr>
              <a:t>vjerovati</a:t>
            </a:r>
            <a:r>
              <a:rPr lang="en-US" sz="2000" b="1" dirty="0">
                <a:solidFill>
                  <a:srgbClr val="000000"/>
                </a:solidFill>
              </a:rPr>
              <a:t>, </a:t>
            </a:r>
            <a:r>
              <a:rPr lang="en-US" sz="2000" b="1" dirty="0" err="1">
                <a:solidFill>
                  <a:srgbClr val="000000"/>
                </a:solidFill>
              </a:rPr>
              <a:t>nijedan</a:t>
            </a:r>
            <a:r>
              <a:rPr lang="en-US" sz="2000" b="1" dirty="0">
                <a:solidFill>
                  <a:srgbClr val="000000"/>
                </a:solidFill>
              </a:rPr>
              <a:t> </a:t>
            </a:r>
            <a:r>
              <a:rPr lang="en-US" sz="2000" b="1" dirty="0" err="1">
                <a:solidFill>
                  <a:srgbClr val="000000"/>
                </a:solidFill>
              </a:rPr>
              <a:t>znak</a:t>
            </a:r>
            <a:r>
              <a:rPr lang="en-US" sz="2000" b="1" dirty="0">
                <a:solidFill>
                  <a:srgbClr val="000000"/>
                </a:solidFill>
              </a:rPr>
              <a:t> ga </a:t>
            </a:r>
            <a:r>
              <a:rPr lang="en-US" sz="2000" b="1" dirty="0" err="1">
                <a:solidFill>
                  <a:srgbClr val="000000"/>
                </a:solidFill>
              </a:rPr>
              <a:t>neće</a:t>
            </a:r>
            <a:r>
              <a:rPr lang="en-US" sz="2000" b="1" dirty="0">
                <a:solidFill>
                  <a:srgbClr val="000000"/>
                </a:solidFill>
              </a:rPr>
              <a:t> </a:t>
            </a:r>
            <a:r>
              <a:rPr lang="en-US" sz="2000" b="1" dirty="0" err="1">
                <a:solidFill>
                  <a:srgbClr val="000000"/>
                </a:solidFill>
              </a:rPr>
              <a:t>moći</a:t>
            </a:r>
            <a:r>
              <a:rPr lang="en-US" sz="2000" b="1" dirty="0">
                <a:solidFill>
                  <a:srgbClr val="000000"/>
                </a:solidFill>
              </a:rPr>
              <a:t> </a:t>
            </a:r>
            <a:r>
              <a:rPr lang="en-US" sz="2000" b="1" dirty="0" err="1">
                <a:solidFill>
                  <a:srgbClr val="000000"/>
                </a:solidFill>
              </a:rPr>
              <a:t>uvjeriti</a:t>
            </a:r>
            <a:r>
              <a:rPr lang="en-US" sz="2000" b="1" dirty="0">
                <a:solidFill>
                  <a:srgbClr val="000000"/>
                </a:solidFill>
              </a:rPr>
              <a:t>.</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spc="300" dirty="0">
                <a:ln/>
                <a:solidFill>
                  <a:srgbClr val="CC9900"/>
                </a:solidFill>
              </a:rPr>
              <a:t>MJERA VJERE</a:t>
            </a:r>
            <a:endParaRPr lang="en" sz="4800" b="1" spc="300" dirty="0">
              <a:ln/>
              <a:solidFill>
                <a:srgbClr val="CC9900"/>
              </a:solidFill>
            </a:endParaRP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83091"/>
            <a:ext cx="9747681" cy="646331"/>
          </a:xfrm>
          <a:prstGeom prst="rect">
            <a:avLst/>
          </a:prstGeom>
          <a:noFill/>
        </p:spPr>
        <p:txBody>
          <a:bodyPr wrap="square">
            <a:spAutoFit/>
          </a:bodyPr>
          <a:lstStyle/>
          <a:p>
            <a:pPr algn="ctr"/>
            <a:r>
              <a:rPr lang="en-US" b="1" dirty="0">
                <a:solidFill>
                  <a:schemeClr val="accent2">
                    <a:lumMod val="50000"/>
                  </a:schemeClr>
                </a:solidFill>
                <a:latin typeface="Comic Sans MS" panose="030F0702030302020204" pitchFamily="66" charset="0"/>
              </a:rPr>
              <a:t>“</a:t>
            </a:r>
            <a:r>
              <a:rPr lang="hr-HR" b="1" dirty="0">
                <a:solidFill>
                  <a:schemeClr val="accent2">
                    <a:lumMod val="50000"/>
                  </a:schemeClr>
                </a:solidFill>
                <a:latin typeface="Comic Sans MS" panose="030F0702030302020204" pitchFamily="66" charset="0"/>
              </a:rPr>
              <a:t>Gospodin odvrati: ‘Ako zbilja imate vjeru koliko gorušićino zrno, rekli biste ovomu dudu:’Iščupaj se s korijenom i presadi se u more’ i poslušao bi vas.</a:t>
            </a:r>
            <a:r>
              <a:rPr lang="en-US" b="1" dirty="0">
                <a:solidFill>
                  <a:schemeClr val="accent2">
                    <a:lumMod val="50000"/>
                  </a:schemeClr>
                </a:solidFill>
                <a:latin typeface="Comic Sans MS" panose="030F0702030302020204" pitchFamily="66" charset="0"/>
              </a:rPr>
              <a:t>”</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(L</a:t>
            </a:r>
            <a:r>
              <a:rPr lang="hr-HR" sz="1400" b="1" dirty="0">
                <a:solidFill>
                  <a:schemeClr val="accent2">
                    <a:lumMod val="50000"/>
                  </a:schemeClr>
                </a:solidFill>
                <a:latin typeface="Comic Sans MS" panose="030F0702030302020204" pitchFamily="66" charset="0"/>
              </a:rPr>
              <a:t>u</a:t>
            </a:r>
            <a:r>
              <a:rPr lang="en" sz="1400" b="1" dirty="0">
                <a:solidFill>
                  <a:schemeClr val="accent2">
                    <a:lumMod val="50000"/>
                  </a:schemeClr>
                </a:solidFill>
                <a:latin typeface="Comic Sans MS" panose="030F0702030302020204" pitchFamily="66" charset="0"/>
              </a:rPr>
              <a:t>k</a:t>
            </a:r>
            <a:r>
              <a:rPr lang="hr-HR" sz="1400" b="1" dirty="0">
                <a:solidFill>
                  <a:schemeClr val="accent2">
                    <a:lumMod val="50000"/>
                  </a:schemeClr>
                </a:solidFill>
                <a:latin typeface="Comic Sans MS" panose="030F0702030302020204" pitchFamily="66" charset="0"/>
              </a:rPr>
              <a:t>a</a:t>
            </a:r>
            <a:r>
              <a:rPr lang="en" sz="1400" b="1" dirty="0">
                <a:solidFill>
                  <a:schemeClr val="accent2">
                    <a:lumMod val="50000"/>
                  </a:schemeClr>
                </a:solidFill>
                <a:latin typeface="Comic Sans MS" panose="030F0702030302020204" pitchFamily="66" charset="0"/>
              </a:rPr>
              <a:t> 17</a:t>
            </a:r>
            <a:r>
              <a:rPr lang="hr-HR" sz="1400" b="1" dirty="0">
                <a:solidFill>
                  <a:schemeClr val="accent2">
                    <a:lumMod val="50000"/>
                  </a:schemeClr>
                </a:solidFill>
                <a:latin typeface="Comic Sans MS" panose="030F0702030302020204" pitchFamily="66" charset="0"/>
              </a:rPr>
              <a:t>,</a:t>
            </a:r>
            <a:r>
              <a:rPr lang="en" sz="1400" b="1" dirty="0">
                <a:solidFill>
                  <a:schemeClr val="accent2">
                    <a:lumMod val="50000"/>
                  </a:schemeClr>
                </a:solidFill>
                <a:latin typeface="Comic Sans MS" panose="030F0702030302020204" pitchFamily="66" charset="0"/>
              </a:rPr>
              <a:t>6)</a:t>
            </a: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1766318498"/>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9196384" cy="400110"/>
          </a:xfrm>
          <a:prstGeom prst="rect">
            <a:avLst/>
          </a:prstGeom>
          <a:noFill/>
        </p:spPr>
        <p:txBody>
          <a:bodyPr wrap="square" rtlCol="0">
            <a:spAutoFit/>
          </a:bodyPr>
          <a:lstStyle/>
          <a:p>
            <a:pPr>
              <a:spcBef>
                <a:spcPts val="600"/>
              </a:spcBef>
            </a:pPr>
            <a:r>
              <a:rPr lang="en-US" sz="2000" b="1" dirty="0" err="1"/>
              <a:t>Postoje</a:t>
            </a:r>
            <a:r>
              <a:rPr lang="en-US" sz="2000" b="1" dirty="0"/>
              <a:t> </a:t>
            </a:r>
            <a:r>
              <a:rPr lang="en-US" sz="2000" b="1" dirty="0" err="1"/>
              <a:t>različite</a:t>
            </a:r>
            <a:r>
              <a:rPr lang="en-US" sz="2000" b="1" dirty="0"/>
              <a:t> </a:t>
            </a:r>
            <a:r>
              <a:rPr lang="en-US" sz="2000" b="1" dirty="0" err="1"/>
              <a:t>mjere</a:t>
            </a:r>
            <a:r>
              <a:rPr lang="en-US" sz="2000" b="1" dirty="0"/>
              <a:t> </a:t>
            </a:r>
            <a:r>
              <a:rPr lang="en-US" sz="2000" b="1" dirty="0" err="1"/>
              <a:t>vjere</a:t>
            </a:r>
            <a:r>
              <a:rPr lang="en-US" sz="2000" b="1" dirty="0"/>
              <a:t>:</a:t>
            </a:r>
            <a:endParaRPr lang="en" sz="2000" b="1" dirty="0"/>
          </a:p>
        </p:txBody>
      </p:sp>
      <p:sp>
        <p:nvSpPr>
          <p:cNvPr id="7" name="CuadroTexto 6">
            <a:extLst>
              <a:ext uri="{FF2B5EF4-FFF2-40B4-BE49-F238E27FC236}">
                <a16:creationId xmlns:a16="http://schemas.microsoft.com/office/drawing/2014/main" id="{A576F986-0CF8-430D-9527-437172F3AF6F}"/>
              </a:ext>
            </a:extLst>
          </p:cNvPr>
          <p:cNvSpPr txBox="1"/>
          <p:nvPr/>
        </p:nvSpPr>
        <p:spPr>
          <a:xfrm>
            <a:off x="-2" y="5307962"/>
            <a:ext cx="9747681" cy="707886"/>
          </a:xfrm>
          <a:prstGeom prst="rect">
            <a:avLst/>
          </a:prstGeom>
          <a:noFill/>
        </p:spPr>
        <p:txBody>
          <a:bodyPr wrap="square" rtlCol="0">
            <a:spAutoFit/>
          </a:bodyPr>
          <a:lstStyle/>
          <a:p>
            <a:pPr>
              <a:spcBef>
                <a:spcPts val="600"/>
              </a:spcBef>
            </a:pPr>
            <a:r>
              <a:rPr lang="en-US" sz="2000" b="1" dirty="0"/>
              <a:t>Jasno je da </a:t>
            </a:r>
            <a:r>
              <a:rPr lang="en-US" sz="2000" b="1" dirty="0" err="1"/>
              <a:t>vjera</a:t>
            </a:r>
            <a:r>
              <a:rPr lang="en-US" sz="2000" b="1" dirty="0"/>
              <a:t> </a:t>
            </a:r>
            <a:r>
              <a:rPr lang="en-US" sz="2000" b="1" dirty="0" err="1"/>
              <a:t>može</a:t>
            </a:r>
            <a:r>
              <a:rPr lang="en-US" sz="2000" b="1" dirty="0"/>
              <a:t> </a:t>
            </a:r>
            <a:r>
              <a:rPr lang="en-US" sz="2000" b="1" dirty="0" err="1"/>
              <a:t>rasti</a:t>
            </a:r>
            <a:r>
              <a:rPr lang="en-US" sz="2000" b="1" dirty="0"/>
              <a:t> </a:t>
            </a:r>
            <a:r>
              <a:rPr lang="en-US" sz="2000" b="1" dirty="0" err="1"/>
              <a:t>ako</a:t>
            </a:r>
            <a:r>
              <a:rPr lang="en-US" sz="2000" b="1" dirty="0"/>
              <a:t> se </a:t>
            </a:r>
            <a:r>
              <a:rPr lang="en-US" sz="2000" b="1" dirty="0" err="1"/>
              <a:t>korijeni</a:t>
            </a:r>
            <a:r>
              <a:rPr lang="en-US" sz="2000" b="1" dirty="0"/>
              <a:t> </a:t>
            </a:r>
            <a:r>
              <a:rPr lang="en-US" sz="2000" b="1" dirty="0" err="1"/>
              <a:t>nevjere</a:t>
            </a:r>
            <a:r>
              <a:rPr lang="en-US" sz="2000" b="1" dirty="0"/>
              <a:t> </a:t>
            </a:r>
            <a:r>
              <a:rPr lang="en-US" sz="2000" b="1" dirty="0" err="1"/>
              <a:t>iščupaju</a:t>
            </a:r>
            <a:r>
              <a:rPr lang="en-US" sz="2000" b="1" dirty="0"/>
              <a:t>. </a:t>
            </a:r>
            <a:r>
              <a:rPr lang="en-US" sz="2000" b="1" dirty="0" err="1"/>
              <a:t>Uvjerenje</a:t>
            </a:r>
            <a:r>
              <a:rPr lang="en-US" sz="2000" b="1" dirty="0"/>
              <a:t> mora</a:t>
            </a:r>
            <a:r>
              <a:rPr lang="hr-HR" sz="2000" b="1" dirty="0"/>
              <a:t> postu-</a:t>
            </a:r>
            <a:r>
              <a:rPr lang="en-US" sz="2000" b="1" dirty="0"/>
              <a:t> </a:t>
            </a:r>
            <a:r>
              <a:rPr lang="en-US" sz="2000" b="1" dirty="0" err="1"/>
              <a:t>pno</a:t>
            </a:r>
            <a:r>
              <a:rPr lang="en-US" sz="2000" b="1" dirty="0"/>
              <a:t> </a:t>
            </a:r>
            <a:r>
              <a:rPr lang="en-US" sz="2000" b="1" dirty="0" err="1"/>
              <a:t>zamijeniti</a:t>
            </a:r>
            <a:r>
              <a:rPr lang="en-US" sz="2000" b="1" dirty="0"/>
              <a:t> </a:t>
            </a:r>
            <a:r>
              <a:rPr lang="en-US" sz="2000" b="1" dirty="0" err="1"/>
              <a:t>sumnju</a:t>
            </a:r>
            <a:r>
              <a:rPr lang="en-US" sz="2000" b="1" dirty="0"/>
              <a:t>. </a:t>
            </a:r>
            <a:r>
              <a:rPr lang="en-US" sz="2000" b="1" dirty="0" err="1"/>
              <a:t>Naša</a:t>
            </a:r>
            <a:r>
              <a:rPr lang="en-US" sz="2000" b="1" dirty="0"/>
              <a:t> </a:t>
            </a:r>
            <a:r>
              <a:rPr lang="en-US" sz="2000" b="1" dirty="0" err="1"/>
              <a:t>molba</a:t>
            </a:r>
            <a:r>
              <a:rPr lang="en-US" sz="2000" b="1" dirty="0"/>
              <a:t> </a:t>
            </a:r>
            <a:r>
              <a:rPr lang="en-US" sz="2000" b="1" dirty="0" err="1"/>
              <a:t>treba</a:t>
            </a:r>
            <a:r>
              <a:rPr lang="en-US" sz="2000" b="1" dirty="0"/>
              <a:t> </a:t>
            </a:r>
            <a:r>
              <a:rPr lang="en-US" sz="2000" b="1" dirty="0" err="1"/>
              <a:t>biti</a:t>
            </a:r>
            <a:r>
              <a:rPr lang="en-US" sz="2000" b="1" dirty="0"/>
              <a:t>:</a:t>
            </a:r>
            <a:r>
              <a:rPr lang="hr-HR" sz="2000" b="1" dirty="0"/>
              <a:t> ”Daj nam više</a:t>
            </a:r>
            <a:r>
              <a:rPr lang="en-US" sz="2000" b="1" dirty="0"/>
              <a:t> </a:t>
            </a:r>
            <a:r>
              <a:rPr lang="en-US" sz="2000" b="1" dirty="0" err="1"/>
              <a:t>vjer</a:t>
            </a:r>
            <a:r>
              <a:rPr lang="hr-HR" sz="2000" b="1" dirty="0"/>
              <a:t>e</a:t>
            </a:r>
            <a:r>
              <a:rPr lang="en-US" sz="2000" b="1" dirty="0"/>
              <a:t>" (L</a:t>
            </a:r>
            <a:r>
              <a:rPr lang="hr-HR" sz="2000" b="1" dirty="0"/>
              <a:t>uka</a:t>
            </a:r>
            <a:r>
              <a:rPr lang="en-US" sz="2000" b="1" dirty="0"/>
              <a:t> 17</a:t>
            </a:r>
            <a:r>
              <a:rPr lang="hr-HR" sz="2000" b="1" dirty="0"/>
              <a:t>,</a:t>
            </a:r>
            <a:r>
              <a:rPr lang="en-US" sz="2000" b="1" dirty="0"/>
              <a:t>5).</a:t>
            </a:r>
            <a:endParaRPr lang="en" sz="2000" b="1" dirty="0"/>
          </a:p>
        </p:txBody>
      </p:sp>
      <p:sp>
        <p:nvSpPr>
          <p:cNvPr id="8" name="CuadroTexto 7">
            <a:extLst>
              <a:ext uri="{FF2B5EF4-FFF2-40B4-BE49-F238E27FC236}">
                <a16:creationId xmlns:a16="http://schemas.microsoft.com/office/drawing/2014/main" id="{C1ECA924-5FEC-A1CF-4E29-407A9965AC68}"/>
              </a:ext>
            </a:extLst>
          </p:cNvPr>
          <p:cNvSpPr txBox="1"/>
          <p:nvPr/>
        </p:nvSpPr>
        <p:spPr>
          <a:xfrm>
            <a:off x="-2" y="6015848"/>
            <a:ext cx="9747681" cy="707886"/>
          </a:xfrm>
          <a:prstGeom prst="rect">
            <a:avLst/>
          </a:prstGeom>
          <a:noFill/>
        </p:spPr>
        <p:txBody>
          <a:bodyPr wrap="square">
            <a:spAutoFit/>
          </a:bodyPr>
          <a:lstStyle/>
          <a:p>
            <a:pPr>
              <a:spcBef>
                <a:spcPts val="600"/>
              </a:spcBef>
            </a:pPr>
            <a:r>
              <a:rPr lang="en-US" sz="2000" b="1" dirty="0"/>
              <a:t>Kroz </a:t>
            </a:r>
            <a:r>
              <a:rPr lang="en-US" sz="2000" b="1" dirty="0" err="1"/>
              <a:t>djelovanje</a:t>
            </a:r>
            <a:r>
              <a:rPr lang="en-US" sz="2000" b="1" dirty="0"/>
              <a:t> Duha </a:t>
            </a:r>
            <a:r>
              <a:rPr lang="en-US" sz="2000" b="1" dirty="0" err="1"/>
              <a:t>Svetoga</a:t>
            </a:r>
            <a:r>
              <a:rPr lang="en-US" sz="2000" b="1" dirty="0"/>
              <a:t>, </a:t>
            </a:r>
            <a:r>
              <a:rPr lang="en-US" sz="2000" b="1" dirty="0" err="1"/>
              <a:t>proučavanje</a:t>
            </a:r>
            <a:r>
              <a:rPr lang="en-US" sz="2000" b="1" dirty="0"/>
              <a:t> </a:t>
            </a:r>
            <a:r>
              <a:rPr lang="en-US" sz="2000" b="1" dirty="0" err="1"/>
              <a:t>Biblije</a:t>
            </a:r>
            <a:r>
              <a:rPr lang="en-US" sz="2000" b="1" dirty="0"/>
              <a:t> </a:t>
            </a:r>
            <a:r>
              <a:rPr lang="en-US" sz="2000" b="1" dirty="0" err="1"/>
              <a:t>i</a:t>
            </a:r>
            <a:r>
              <a:rPr lang="en-US" sz="2000" b="1" dirty="0"/>
              <a:t> </a:t>
            </a:r>
            <a:r>
              <a:rPr lang="en-US" sz="2000" b="1" dirty="0" err="1"/>
              <a:t>naše</a:t>
            </a:r>
            <a:r>
              <a:rPr lang="en-US" sz="2000" b="1" dirty="0"/>
              <a:t> </a:t>
            </a:r>
            <a:r>
              <a:rPr lang="en-US" sz="2000" b="1" dirty="0" err="1"/>
              <a:t>iskustvo</a:t>
            </a:r>
            <a:r>
              <a:rPr lang="en-US" sz="2000" b="1" dirty="0"/>
              <a:t> s </a:t>
            </a:r>
            <a:r>
              <a:rPr lang="en-US" sz="2000" b="1" dirty="0" err="1"/>
              <a:t>Bogom</a:t>
            </a:r>
            <a:r>
              <a:rPr lang="en-US" sz="2000" b="1" dirty="0"/>
              <a:t> </a:t>
            </a:r>
            <a:r>
              <a:rPr lang="en-US" sz="2000" b="1" dirty="0" err="1"/>
              <a:t>moći</a:t>
            </a:r>
            <a:r>
              <a:rPr lang="en-US" sz="2000" b="1" dirty="0"/>
              <a:t> </a:t>
            </a:r>
            <a:r>
              <a:rPr lang="en-US" sz="2000" b="1" dirty="0" err="1"/>
              <a:t>ćemo</a:t>
            </a:r>
            <a:r>
              <a:rPr lang="en-US" sz="2000" b="1" dirty="0"/>
              <a:t> </a:t>
            </a:r>
            <a:r>
              <a:rPr lang="en-US" sz="2000" b="1" dirty="0" err="1"/>
              <a:t>primijetiti</a:t>
            </a:r>
            <a:r>
              <a:rPr lang="en-US" sz="2000" b="1" dirty="0"/>
              <a:t> da „</a:t>
            </a:r>
            <a:r>
              <a:rPr lang="hr-HR" sz="2000" b="1" dirty="0"/>
              <a:t>napreduje vaša vjera</a:t>
            </a:r>
            <a:r>
              <a:rPr lang="en-US" sz="2000" b="1" dirty="0"/>
              <a:t>" (2. </a:t>
            </a:r>
            <a:r>
              <a:rPr lang="hr-HR" sz="2000" b="1" dirty="0"/>
              <a:t>Sol. </a:t>
            </a:r>
            <a:r>
              <a:rPr lang="en-US" sz="2000" b="1" dirty="0"/>
              <a:t>1</a:t>
            </a:r>
            <a:r>
              <a:rPr lang="hr-HR" sz="2000" b="1" dirty="0"/>
              <a:t>,</a:t>
            </a:r>
            <a:r>
              <a:rPr lang="en-US" sz="2000" b="1" dirty="0"/>
              <a:t>3).</a:t>
            </a:r>
            <a:endParaRPr lang="en" sz="2000" b="1" dirty="0"/>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en-US" sz="4400" b="1" spc="600" dirty="0">
                <a:ln w="9525">
                  <a:noFill/>
                  <a:prstDash val="solid"/>
                </a:ln>
                <a:solidFill>
                  <a:schemeClr val="accent5"/>
                </a:solidFill>
                <a:effectLst>
                  <a:outerShdw blurRad="12700" dist="25400" dir="2700000" algn="tl" rotWithShape="0">
                    <a:srgbClr val="C00000"/>
                  </a:outerShdw>
                </a:effectLst>
              </a:rPr>
              <a:t>VJERA I OSJEĆA</a:t>
            </a:r>
            <a:r>
              <a:rPr lang="sr-Latn-RS" sz="4400" b="1" spc="600" dirty="0">
                <a:ln w="9525">
                  <a:noFill/>
                  <a:prstDash val="solid"/>
                </a:ln>
                <a:solidFill>
                  <a:schemeClr val="accent5"/>
                </a:solidFill>
                <a:effectLst>
                  <a:outerShdw blurRad="12700" dist="25400" dir="2700000" algn="tl" rotWithShape="0">
                    <a:srgbClr val="C00000"/>
                  </a:outerShdw>
                </a:effectLst>
              </a:rPr>
              <a:t>N</a:t>
            </a:r>
            <a:r>
              <a:rPr lang="en-US" sz="4400" b="1" spc="600" dirty="0">
                <a:ln w="9525">
                  <a:noFill/>
                  <a:prstDash val="solid"/>
                </a:ln>
                <a:solidFill>
                  <a:schemeClr val="accent5"/>
                </a:solidFill>
                <a:effectLst>
                  <a:outerShdw blurRad="12700" dist="25400" dir="2700000" algn="tl" rotWithShape="0">
                    <a:srgbClr val="C00000"/>
                  </a:outerShdw>
                </a:effectLst>
              </a:rPr>
              <a:t>J</a:t>
            </a:r>
            <a:r>
              <a:rPr lang="sr-Latn-RS" sz="4400" b="1" spc="600" dirty="0">
                <a:ln w="9525">
                  <a:noFill/>
                  <a:prstDash val="solid"/>
                </a:ln>
                <a:solidFill>
                  <a:schemeClr val="accent5"/>
                </a:solidFill>
                <a:effectLst>
                  <a:outerShdw blurRad="12700" dist="25400" dir="2700000" algn="tl" rotWithShape="0">
                    <a:srgbClr val="C00000"/>
                  </a:outerShdw>
                </a:effectLst>
              </a:rPr>
              <a:t>A</a:t>
            </a:r>
            <a:endParaRPr lang="en" sz="4400" b="1" spc="600" dirty="0">
              <a:ln w="9525">
                <a:noFill/>
                <a:prstDash val="solid"/>
              </a:ln>
              <a:solidFill>
                <a:schemeClr val="accent5"/>
              </a:solidFill>
              <a:effectLst>
                <a:outerShdw blurRad="12700" dist="25400" dir="2700000" algn="tl" rotWithShape="0">
                  <a:srgbClr val="C00000"/>
                </a:outerShdw>
              </a:effectLst>
            </a:endParaRP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8486775"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a:t>
            </a:r>
            <a:r>
              <a:rPr lang="hr-HR" b="1" dirty="0">
                <a:solidFill>
                  <a:schemeClr val="accent1"/>
                </a:solidFill>
                <a:latin typeface="Comic Sans MS" panose="030F0702030302020204" pitchFamily="66" charset="0"/>
              </a:rPr>
              <a:t>Da, milošću ste spašeni po vjeri. To ne dolazi od vas, to je dar Božji.</a:t>
            </a:r>
            <a:r>
              <a:rPr lang="en" b="1" dirty="0">
                <a:solidFill>
                  <a:schemeClr val="accent1"/>
                </a:solidFill>
                <a:latin typeface="Comic Sans MS" panose="030F0702030302020204" pitchFamily="66" charset="0"/>
              </a:rPr>
              <a:t>” </a:t>
            </a:r>
            <a:r>
              <a:rPr lang="en" sz="1400" b="1" dirty="0">
                <a:solidFill>
                  <a:schemeClr val="accent1"/>
                </a:solidFill>
                <a:latin typeface="Comic Sans MS" panose="030F0702030302020204" pitchFamily="66" charset="0"/>
              </a:rPr>
              <a:t>(E</a:t>
            </a:r>
            <a:r>
              <a:rPr lang="hr-HR" sz="1400" b="1" dirty="0">
                <a:solidFill>
                  <a:schemeClr val="accent1"/>
                </a:solidFill>
                <a:latin typeface="Comic Sans MS" panose="030F0702030302020204" pitchFamily="66" charset="0"/>
              </a:rPr>
              <a:t>fežanima</a:t>
            </a:r>
            <a:r>
              <a:rPr lang="en" sz="1400" b="1" dirty="0">
                <a:solidFill>
                  <a:schemeClr val="accent1"/>
                </a:solidFill>
                <a:latin typeface="Comic Sans MS" panose="030F0702030302020204" pitchFamily="66" charset="0"/>
              </a:rPr>
              <a:t> 2</a:t>
            </a:r>
            <a:r>
              <a:rPr lang="hr-HR" sz="1400" b="1" dirty="0">
                <a:solidFill>
                  <a:schemeClr val="accent1"/>
                </a:solidFill>
                <a:latin typeface="Comic Sans MS" panose="030F0702030302020204" pitchFamily="66" charset="0"/>
              </a:rPr>
              <a:t>,</a:t>
            </a:r>
            <a:r>
              <a:rPr lang="en" sz="1400" b="1" dirty="0">
                <a:solidFill>
                  <a:schemeClr val="accent1"/>
                </a:solidFill>
                <a:latin typeface="Comic Sans MS" panose="030F0702030302020204" pitchFamily="66" charset="0"/>
              </a:rPr>
              <a:t>8)</a:t>
            </a:r>
            <a:endParaRPr lang="es-ES" b="1" dirty="0">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472207"/>
            <a:ext cx="6284444" cy="400110"/>
          </a:xfrm>
          <a:prstGeom prst="rect">
            <a:avLst/>
          </a:prstGeom>
          <a:noFill/>
        </p:spPr>
        <p:txBody>
          <a:bodyPr wrap="square" rtlCol="0">
            <a:spAutoFit/>
          </a:bodyPr>
          <a:lstStyle/>
          <a:p>
            <a:pPr>
              <a:spcBef>
                <a:spcPts val="600"/>
              </a:spcBef>
            </a:pPr>
            <a:r>
              <a:rPr lang="pl-PL" sz="2000" b="1" dirty="0"/>
              <a:t>Je li vjera osjećanje ili racionalan čin?</a:t>
            </a:r>
            <a:endParaRPr lang="en" sz="2000" b="1" dirty="0"/>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41859" y="5220945"/>
            <a:ext cx="6238874" cy="1631216"/>
          </a:xfrm>
          <a:prstGeom prst="rect">
            <a:avLst/>
          </a:prstGeom>
          <a:noFill/>
        </p:spPr>
        <p:txBody>
          <a:bodyPr wrap="square">
            <a:spAutoFit/>
          </a:bodyPr>
          <a:lstStyle/>
          <a:p>
            <a:pPr lvl="0">
              <a:spcBef>
                <a:spcPts val="600"/>
              </a:spcBef>
              <a:defRPr/>
            </a:pPr>
            <a:r>
              <a:rPr lang="en-US" sz="2000" b="1" dirty="0">
                <a:solidFill>
                  <a:srgbClr val="000000"/>
                </a:solidFill>
              </a:rPr>
              <a:t>Ali </a:t>
            </a:r>
            <a:r>
              <a:rPr lang="en-US" sz="2000" b="1" dirty="0" err="1">
                <a:solidFill>
                  <a:srgbClr val="000000"/>
                </a:solidFill>
              </a:rPr>
              <a:t>sama</a:t>
            </a:r>
            <a:r>
              <a:rPr lang="en-US" sz="2000" b="1" dirty="0">
                <a:solidFill>
                  <a:srgbClr val="000000"/>
                </a:solidFill>
              </a:rPr>
              <a:t> </a:t>
            </a:r>
            <a:r>
              <a:rPr lang="en-US" sz="2000" b="1" dirty="0" err="1">
                <a:solidFill>
                  <a:srgbClr val="000000"/>
                </a:solidFill>
              </a:rPr>
              <a:t>vjera</a:t>
            </a:r>
            <a:r>
              <a:rPr lang="en-US" sz="2000" b="1" dirty="0">
                <a:solidFill>
                  <a:srgbClr val="000000"/>
                </a:solidFill>
              </a:rPr>
              <a:t> </a:t>
            </a:r>
            <a:r>
              <a:rPr lang="en-US" sz="2000" b="1" dirty="0" err="1">
                <a:solidFill>
                  <a:srgbClr val="000000"/>
                </a:solidFill>
              </a:rPr>
              <a:t>nije</a:t>
            </a:r>
            <a:r>
              <a:rPr lang="en-US" sz="2000" b="1" dirty="0">
                <a:solidFill>
                  <a:srgbClr val="000000"/>
                </a:solidFill>
              </a:rPr>
              <a:t> </a:t>
            </a:r>
            <a:r>
              <a:rPr lang="en-US" sz="2000" b="1" dirty="0" err="1">
                <a:solidFill>
                  <a:srgbClr val="000000"/>
                </a:solidFill>
              </a:rPr>
              <a:t>osjećaj</a:t>
            </a:r>
            <a:r>
              <a:rPr lang="en-US" sz="2000" b="1" dirty="0">
                <a:solidFill>
                  <a:srgbClr val="000000"/>
                </a:solidFill>
              </a:rPr>
              <a:t>; to je "</a:t>
            </a:r>
            <a:r>
              <a:rPr lang="en-US" sz="2000" b="1" dirty="0" err="1">
                <a:solidFill>
                  <a:srgbClr val="000000"/>
                </a:solidFill>
              </a:rPr>
              <a:t>sigurnost</a:t>
            </a:r>
            <a:r>
              <a:rPr lang="en-US" sz="2000" b="1" dirty="0">
                <a:solidFill>
                  <a:srgbClr val="000000"/>
                </a:solidFill>
              </a:rPr>
              <a:t>" </a:t>
            </a:r>
            <a:r>
              <a:rPr lang="en-US" sz="2000" b="1" dirty="0" err="1">
                <a:solidFill>
                  <a:srgbClr val="000000"/>
                </a:solidFill>
              </a:rPr>
              <a:t>i</a:t>
            </a:r>
            <a:r>
              <a:rPr lang="en-US" sz="2000" b="1" dirty="0">
                <a:solidFill>
                  <a:srgbClr val="000000"/>
                </a:solidFill>
              </a:rPr>
              <a:t> "</a:t>
            </a:r>
            <a:r>
              <a:rPr lang="en-US" sz="2000" b="1" dirty="0" err="1">
                <a:solidFill>
                  <a:srgbClr val="000000"/>
                </a:solidFill>
              </a:rPr>
              <a:t>uvjerenje</a:t>
            </a:r>
            <a:r>
              <a:rPr lang="en-US" sz="2000" b="1" dirty="0">
                <a:solidFill>
                  <a:srgbClr val="000000"/>
                </a:solidFill>
              </a:rPr>
              <a:t>" (Heb. 11</a:t>
            </a:r>
            <a:r>
              <a:rPr lang="hr-HR" sz="2000" b="1" dirty="0">
                <a:solidFill>
                  <a:srgbClr val="000000"/>
                </a:solidFill>
              </a:rPr>
              <a:t>,</a:t>
            </a:r>
            <a:r>
              <a:rPr lang="en-US" sz="2000" b="1" dirty="0">
                <a:solidFill>
                  <a:srgbClr val="000000"/>
                </a:solidFill>
              </a:rPr>
              <a:t>1). To </a:t>
            </a:r>
            <a:r>
              <a:rPr lang="en-US" sz="2000" b="1" dirty="0" err="1">
                <a:solidFill>
                  <a:srgbClr val="000000"/>
                </a:solidFill>
              </a:rPr>
              <a:t>nije</a:t>
            </a:r>
            <a:r>
              <a:rPr lang="en-US" sz="2000" b="1" dirty="0">
                <a:solidFill>
                  <a:srgbClr val="000000"/>
                </a:solidFill>
              </a:rPr>
              <a:t> </a:t>
            </a:r>
            <a:r>
              <a:rPr lang="en-US" sz="2000" b="1" dirty="0" err="1">
                <a:solidFill>
                  <a:srgbClr val="000000"/>
                </a:solidFill>
              </a:rPr>
              <a:t>nešto</a:t>
            </a:r>
            <a:r>
              <a:rPr lang="en-US" sz="2000" b="1" dirty="0">
                <a:solidFill>
                  <a:srgbClr val="000000"/>
                </a:solidFill>
              </a:rPr>
              <a:t> </a:t>
            </a:r>
            <a:r>
              <a:rPr lang="en-US" sz="2000" b="1" dirty="0" err="1">
                <a:solidFill>
                  <a:srgbClr val="000000"/>
                </a:solidFill>
              </a:rPr>
              <a:t>što</a:t>
            </a:r>
            <a:r>
              <a:rPr lang="en-US" sz="2000" b="1" dirty="0">
                <a:solidFill>
                  <a:srgbClr val="000000"/>
                </a:solidFill>
              </a:rPr>
              <a:t> </a:t>
            </a:r>
            <a:r>
              <a:rPr lang="en-US" sz="2000" b="1" dirty="0" err="1">
                <a:solidFill>
                  <a:srgbClr val="000000"/>
                </a:solidFill>
              </a:rPr>
              <a:t>ovisi</a:t>
            </a:r>
            <a:r>
              <a:rPr lang="en-US" sz="2000" b="1" dirty="0">
                <a:solidFill>
                  <a:srgbClr val="000000"/>
                </a:solidFill>
              </a:rPr>
              <a:t> o </a:t>
            </a:r>
            <a:r>
              <a:rPr lang="en-US" sz="2000" b="1" dirty="0" err="1">
                <a:solidFill>
                  <a:srgbClr val="000000"/>
                </a:solidFill>
              </a:rPr>
              <a:t>našem</a:t>
            </a:r>
            <a:r>
              <a:rPr lang="en-US" sz="2000" b="1" dirty="0">
                <a:solidFill>
                  <a:srgbClr val="000000"/>
                </a:solidFill>
              </a:rPr>
              <a:t> </a:t>
            </a:r>
            <a:r>
              <a:rPr lang="en-US" sz="2000" b="1" dirty="0" err="1">
                <a:solidFill>
                  <a:srgbClr val="000000"/>
                </a:solidFill>
              </a:rPr>
              <a:t>raspoloženju</a:t>
            </a:r>
            <a:r>
              <a:rPr lang="en-US" sz="2000" b="1" dirty="0">
                <a:solidFill>
                  <a:srgbClr val="000000"/>
                </a:solidFill>
              </a:rPr>
              <a:t>. Kad se </a:t>
            </a:r>
            <a:r>
              <a:rPr lang="en-US" sz="2000" b="1" dirty="0" err="1">
                <a:solidFill>
                  <a:srgbClr val="000000"/>
                </a:solidFill>
              </a:rPr>
              <a:t>osjećam</a:t>
            </a:r>
            <a:r>
              <a:rPr lang="en-US" sz="2000" b="1" dirty="0">
                <a:solidFill>
                  <a:srgbClr val="000000"/>
                </a:solidFill>
              </a:rPr>
              <a:t> </a:t>
            </a:r>
            <a:r>
              <a:rPr lang="en-US" sz="2000" b="1" dirty="0" err="1">
                <a:solidFill>
                  <a:srgbClr val="000000"/>
                </a:solidFill>
              </a:rPr>
              <a:t>slabo</a:t>
            </a:r>
            <a:r>
              <a:rPr lang="en-US" sz="2000" b="1" dirty="0">
                <a:solidFill>
                  <a:srgbClr val="000000"/>
                </a:solidFill>
              </a:rPr>
              <a:t> </a:t>
            </a:r>
            <a:r>
              <a:rPr lang="en-US" sz="2000" b="1" dirty="0" err="1">
                <a:solidFill>
                  <a:srgbClr val="000000"/>
                </a:solidFill>
              </a:rPr>
              <a:t>ili</a:t>
            </a:r>
            <a:r>
              <a:rPr lang="en-US" sz="2000" b="1" dirty="0">
                <a:solidFill>
                  <a:srgbClr val="000000"/>
                </a:solidFill>
              </a:rPr>
              <a:t> </a:t>
            </a:r>
            <a:r>
              <a:rPr lang="en-US" sz="2000" b="1" dirty="0" err="1">
                <a:solidFill>
                  <a:srgbClr val="000000"/>
                </a:solidFill>
              </a:rPr>
              <a:t>osjećam</a:t>
            </a:r>
            <a:r>
              <a:rPr lang="en-US" sz="2000" b="1" dirty="0">
                <a:solidFill>
                  <a:srgbClr val="000000"/>
                </a:solidFill>
              </a:rPr>
              <a:t> da je </a:t>
            </a:r>
            <a:r>
              <a:rPr lang="en-US" sz="2000" b="1" dirty="0" err="1">
                <a:solidFill>
                  <a:srgbClr val="000000"/>
                </a:solidFill>
              </a:rPr>
              <a:t>moje</a:t>
            </a:r>
            <a:r>
              <a:rPr lang="en-US" sz="2000" b="1" dirty="0">
                <a:solidFill>
                  <a:srgbClr val="000000"/>
                </a:solidFill>
              </a:rPr>
              <a:t> </a:t>
            </a:r>
            <a:r>
              <a:rPr lang="en-US" sz="2000" b="1" dirty="0" err="1">
                <a:solidFill>
                  <a:srgbClr val="000000"/>
                </a:solidFill>
              </a:rPr>
              <a:t>spasenje</a:t>
            </a:r>
            <a:r>
              <a:rPr lang="en-US" sz="2000" b="1" dirty="0">
                <a:solidFill>
                  <a:srgbClr val="000000"/>
                </a:solidFill>
              </a:rPr>
              <a:t> </a:t>
            </a:r>
            <a:r>
              <a:rPr lang="en-US" sz="2000" b="1" dirty="0" err="1">
                <a:solidFill>
                  <a:srgbClr val="000000"/>
                </a:solidFill>
              </a:rPr>
              <a:t>daleko</a:t>
            </a:r>
            <a:r>
              <a:rPr lang="en-US" sz="2000" b="1" dirty="0">
                <a:solidFill>
                  <a:srgbClr val="000000"/>
                </a:solidFill>
              </a:rPr>
              <a:t>, </a:t>
            </a:r>
            <a:r>
              <a:rPr lang="en-US" sz="2000" b="1" dirty="0" err="1">
                <a:solidFill>
                  <a:srgbClr val="000000"/>
                </a:solidFill>
              </a:rPr>
              <a:t>tada</a:t>
            </a:r>
            <a:r>
              <a:rPr lang="en-US" sz="2000" b="1" dirty="0">
                <a:solidFill>
                  <a:srgbClr val="000000"/>
                </a:solidFill>
              </a:rPr>
              <a:t> </a:t>
            </a:r>
            <a:r>
              <a:rPr lang="en-US" sz="2000" b="1" dirty="0" err="1">
                <a:solidFill>
                  <a:srgbClr val="000000"/>
                </a:solidFill>
              </a:rPr>
              <a:t>moram</a:t>
            </a:r>
            <a:r>
              <a:rPr lang="en-US" sz="2000" b="1" dirty="0">
                <a:solidFill>
                  <a:srgbClr val="000000"/>
                </a:solidFill>
              </a:rPr>
              <a:t> </a:t>
            </a:r>
            <a:r>
              <a:rPr lang="en-US" sz="2000" b="1" dirty="0" err="1">
                <a:solidFill>
                  <a:srgbClr val="000000"/>
                </a:solidFill>
              </a:rPr>
              <a:t>pokazati</a:t>
            </a:r>
            <a:r>
              <a:rPr lang="en-US" sz="2000" b="1" dirty="0">
                <a:solidFill>
                  <a:srgbClr val="000000"/>
                </a:solidFill>
              </a:rPr>
              <a:t> </a:t>
            </a:r>
            <a:r>
              <a:rPr lang="en-US" sz="2000" b="1" dirty="0" err="1">
                <a:solidFill>
                  <a:srgbClr val="000000"/>
                </a:solidFill>
              </a:rPr>
              <a:t>najviše</a:t>
            </a:r>
            <a:r>
              <a:rPr lang="en-US" sz="2000" b="1" dirty="0">
                <a:solidFill>
                  <a:srgbClr val="000000"/>
                </a:solidFill>
              </a:rPr>
              <a:t> </a:t>
            </a:r>
            <a:r>
              <a:rPr lang="en-US" sz="2000" b="1" dirty="0" err="1">
                <a:solidFill>
                  <a:srgbClr val="000000"/>
                </a:solidFill>
              </a:rPr>
              <a:t>vjere</a:t>
            </a:r>
            <a:r>
              <a:rPr lang="en-US" sz="2000" b="1" dirty="0">
                <a:solidFill>
                  <a:srgbClr val="000000"/>
                </a:solidFill>
              </a:rPr>
              <a:t>.</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E4782332-8D1E-3CF1-C2F0-4B75E470CAA1}"/>
              </a:ext>
            </a:extLst>
          </p:cNvPr>
          <p:cNvSpPr txBox="1"/>
          <p:nvPr/>
        </p:nvSpPr>
        <p:spPr>
          <a:xfrm>
            <a:off x="219074" y="3899041"/>
            <a:ext cx="6284444" cy="1323439"/>
          </a:xfrm>
          <a:prstGeom prst="rect">
            <a:avLst/>
          </a:prstGeom>
          <a:noFill/>
        </p:spPr>
        <p:txBody>
          <a:bodyPr wrap="square">
            <a:spAutoFit/>
          </a:bodyPr>
          <a:lstStyle/>
          <a:p>
            <a:pPr lvl="0">
              <a:spcBef>
                <a:spcPts val="600"/>
              </a:spcBef>
              <a:defRPr/>
            </a:pPr>
            <a:r>
              <a:rPr lang="en-US" sz="2000" b="1" dirty="0">
                <a:solidFill>
                  <a:srgbClr val="000000"/>
                </a:solidFill>
              </a:rPr>
              <a:t>Kada </a:t>
            </a:r>
            <a:r>
              <a:rPr lang="en-US" sz="2000" b="1" dirty="0" err="1">
                <a:solidFill>
                  <a:srgbClr val="000000"/>
                </a:solidFill>
              </a:rPr>
              <a:t>pozitivno</a:t>
            </a:r>
            <a:r>
              <a:rPr lang="en-US" sz="2000" b="1" dirty="0">
                <a:solidFill>
                  <a:srgbClr val="000000"/>
                </a:solidFill>
              </a:rPr>
              <a:t> </a:t>
            </a:r>
            <a:r>
              <a:rPr lang="en-US" sz="2000" b="1" dirty="0" err="1">
                <a:solidFill>
                  <a:srgbClr val="000000"/>
                </a:solidFill>
              </a:rPr>
              <a:t>odgovorimo</a:t>
            </a:r>
            <a:r>
              <a:rPr lang="en-US" sz="2000" b="1" dirty="0">
                <a:solidFill>
                  <a:srgbClr val="000000"/>
                </a:solidFill>
              </a:rPr>
              <a:t> </a:t>
            </a:r>
            <a:r>
              <a:rPr lang="en-US" sz="2000" b="1" dirty="0" err="1">
                <a:solidFill>
                  <a:srgbClr val="000000"/>
                </a:solidFill>
              </a:rPr>
              <a:t>na</a:t>
            </a:r>
            <a:r>
              <a:rPr lang="en-US" sz="2000" b="1" dirty="0">
                <a:solidFill>
                  <a:srgbClr val="000000"/>
                </a:solidFill>
              </a:rPr>
              <a:t> taj </a:t>
            </a:r>
            <a:r>
              <a:rPr lang="en-US" sz="2000" b="1" dirty="0" err="1">
                <a:solidFill>
                  <a:srgbClr val="000000"/>
                </a:solidFill>
              </a:rPr>
              <a:t>dar</a:t>
            </a:r>
            <a:r>
              <a:rPr lang="en-US" sz="2000" b="1" dirty="0">
                <a:solidFill>
                  <a:srgbClr val="000000"/>
                </a:solidFill>
              </a:rPr>
              <a:t>—</a:t>
            </a:r>
            <a:r>
              <a:rPr lang="en-US" sz="2000" b="1" dirty="0" err="1">
                <a:solidFill>
                  <a:srgbClr val="000000"/>
                </a:solidFill>
              </a:rPr>
              <a:t>kada</a:t>
            </a:r>
            <a:r>
              <a:rPr lang="en-US" sz="2000" b="1" dirty="0">
                <a:solidFill>
                  <a:srgbClr val="000000"/>
                </a:solidFill>
              </a:rPr>
              <a:t> </a:t>
            </a:r>
            <a:r>
              <a:rPr lang="en-US" sz="2000" b="1" dirty="0" err="1">
                <a:solidFill>
                  <a:srgbClr val="000000"/>
                </a:solidFill>
              </a:rPr>
              <a:t>počnemo</a:t>
            </a:r>
            <a:r>
              <a:rPr lang="en-US" sz="2000" b="1" dirty="0">
                <a:solidFill>
                  <a:srgbClr val="000000"/>
                </a:solidFill>
              </a:rPr>
              <a:t> </a:t>
            </a:r>
            <a:r>
              <a:rPr lang="en-US" sz="2000" b="1" dirty="0" err="1">
                <a:solidFill>
                  <a:srgbClr val="000000"/>
                </a:solidFill>
              </a:rPr>
              <a:t>prakticirati</a:t>
            </a:r>
            <a:r>
              <a:rPr lang="en-US" sz="2000" b="1" dirty="0">
                <a:solidFill>
                  <a:srgbClr val="000000"/>
                </a:solidFill>
              </a:rPr>
              <a:t> </a:t>
            </a:r>
            <a:r>
              <a:rPr lang="en-US" sz="2000" b="1" dirty="0" err="1">
                <a:solidFill>
                  <a:srgbClr val="000000"/>
                </a:solidFill>
              </a:rPr>
              <a:t>vjeru</a:t>
            </a:r>
            <a:r>
              <a:rPr lang="en-US" sz="2000" b="1" dirty="0">
                <a:solidFill>
                  <a:srgbClr val="000000"/>
                </a:solidFill>
              </a:rPr>
              <a:t>—ta </a:t>
            </a:r>
            <a:r>
              <a:rPr lang="en-US" sz="2000" b="1" dirty="0" err="1">
                <a:solidFill>
                  <a:srgbClr val="000000"/>
                </a:solidFill>
              </a:rPr>
              <a:t>vjera</a:t>
            </a:r>
            <a:r>
              <a:rPr lang="en-US" sz="2000" b="1" dirty="0">
                <a:solidFill>
                  <a:srgbClr val="000000"/>
                </a:solidFill>
              </a:rPr>
              <a:t> u nama </a:t>
            </a:r>
            <a:r>
              <a:rPr lang="en-US" sz="2000" b="1" dirty="0" err="1">
                <a:solidFill>
                  <a:srgbClr val="000000"/>
                </a:solidFill>
              </a:rPr>
              <a:t>stvara</a:t>
            </a:r>
            <a:r>
              <a:rPr lang="en-US" sz="2000" b="1" dirty="0">
                <a:solidFill>
                  <a:srgbClr val="000000"/>
                </a:solidFill>
              </a:rPr>
              <a:t> </a:t>
            </a:r>
            <a:r>
              <a:rPr lang="en-US" sz="2000" b="1" dirty="0" err="1">
                <a:solidFill>
                  <a:srgbClr val="000000"/>
                </a:solidFill>
              </a:rPr>
              <a:t>osjećaje</a:t>
            </a:r>
            <a:r>
              <a:rPr lang="en-US" sz="2000" b="1" dirty="0">
                <a:solidFill>
                  <a:srgbClr val="000000"/>
                </a:solidFill>
              </a:rPr>
              <a:t> </a:t>
            </a:r>
            <a:r>
              <a:rPr lang="en-US" sz="2000" b="1" dirty="0" err="1">
                <a:solidFill>
                  <a:srgbClr val="000000"/>
                </a:solidFill>
              </a:rPr>
              <a:t>poput</a:t>
            </a:r>
            <a:r>
              <a:rPr lang="en-US" sz="2000" b="1" dirty="0">
                <a:solidFill>
                  <a:srgbClr val="000000"/>
                </a:solidFill>
              </a:rPr>
              <a:t> </a:t>
            </a:r>
            <a:r>
              <a:rPr lang="en-US" sz="2000" b="1" dirty="0" err="1">
                <a:solidFill>
                  <a:srgbClr val="000000"/>
                </a:solidFill>
              </a:rPr>
              <a:t>radosti</a:t>
            </a:r>
            <a:r>
              <a:rPr lang="en-US" sz="2000" b="1" dirty="0">
                <a:solidFill>
                  <a:srgbClr val="000000"/>
                </a:solidFill>
              </a:rPr>
              <a:t>; mir</a:t>
            </a:r>
            <a:r>
              <a:rPr lang="hr-HR" sz="2000" b="1" dirty="0">
                <a:solidFill>
                  <a:srgbClr val="000000"/>
                </a:solidFill>
              </a:rPr>
              <a:t>a</a:t>
            </a:r>
            <a:r>
              <a:rPr lang="en-US" sz="2000" b="1" dirty="0">
                <a:solidFill>
                  <a:srgbClr val="000000"/>
                </a:solidFill>
              </a:rPr>
              <a:t>; </a:t>
            </a:r>
            <a:r>
              <a:rPr lang="en-US" sz="2000" b="1" dirty="0" err="1">
                <a:solidFill>
                  <a:srgbClr val="000000"/>
                </a:solidFill>
              </a:rPr>
              <a:t>osjećaj</a:t>
            </a:r>
            <a:r>
              <a:rPr lang="en-US" sz="2000" b="1" dirty="0">
                <a:solidFill>
                  <a:srgbClr val="000000"/>
                </a:solidFill>
              </a:rPr>
              <a:t> </a:t>
            </a:r>
            <a:r>
              <a:rPr lang="en-US" sz="2000" b="1" dirty="0" err="1">
                <a:solidFill>
                  <a:srgbClr val="000000"/>
                </a:solidFill>
              </a:rPr>
              <a:t>duhovnog</a:t>
            </a:r>
            <a:r>
              <a:rPr lang="en-US" sz="2000" b="1" dirty="0">
                <a:solidFill>
                  <a:srgbClr val="000000"/>
                </a:solidFill>
              </a:rPr>
              <a:t> </a:t>
            </a:r>
            <a:r>
              <a:rPr lang="en-US" sz="2000" b="1" dirty="0" err="1">
                <a:solidFill>
                  <a:srgbClr val="000000"/>
                </a:solidFill>
              </a:rPr>
              <a:t>olakšanja</a:t>
            </a:r>
            <a:r>
              <a:rPr lang="en-US" sz="2000" b="1" dirty="0">
                <a:solidFill>
                  <a:srgbClr val="000000"/>
                </a:solidFill>
              </a:rPr>
              <a:t>;</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a:t>
            </a: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4" y="2884912"/>
            <a:ext cx="6238874" cy="1015663"/>
          </a:xfrm>
          <a:prstGeom prst="rect">
            <a:avLst/>
          </a:prstGeom>
          <a:noFill/>
        </p:spPr>
        <p:txBody>
          <a:bodyPr wrap="square">
            <a:spAutoFit/>
          </a:bodyPr>
          <a:lstStyle/>
          <a:p>
            <a:pPr lvl="0">
              <a:spcBef>
                <a:spcPts val="600"/>
              </a:spcBef>
              <a:defRPr/>
            </a:pPr>
            <a:r>
              <a:rPr lang="pl-PL" sz="2000" b="1" dirty="0">
                <a:solidFill>
                  <a:srgbClr val="000000"/>
                </a:solidFill>
              </a:rPr>
              <a:t>Ali krenimo od početka. Koje je podrijetlo vjere? Vjera dolazi od Boga i On nam je daje kao dar        (Rim. 12,3; Ef. 2,8).</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870783"/>
            <a:ext cx="6238874" cy="1015663"/>
          </a:xfrm>
          <a:prstGeom prst="rect">
            <a:avLst/>
          </a:prstGeom>
          <a:noFill/>
        </p:spPr>
        <p:txBody>
          <a:bodyPr wrap="square">
            <a:spAutoFit/>
          </a:bodyPr>
          <a:lstStyle/>
          <a:p>
            <a:pPr lvl="0">
              <a:spcBef>
                <a:spcPts val="600"/>
              </a:spcBef>
              <a:defRPr/>
            </a:pPr>
            <a:r>
              <a:rPr lang="en-US" sz="2000" b="1" dirty="0" err="1">
                <a:solidFill>
                  <a:srgbClr val="000000"/>
                </a:solidFill>
              </a:rPr>
              <a:t>Odgovor</a:t>
            </a:r>
            <a:r>
              <a:rPr lang="en-US" sz="2000" b="1" dirty="0">
                <a:solidFill>
                  <a:srgbClr val="000000"/>
                </a:solidFill>
              </a:rPr>
              <a:t> </a:t>
            </a:r>
            <a:r>
              <a:rPr lang="en-US" sz="2000" b="1" dirty="0" err="1">
                <a:solidFill>
                  <a:srgbClr val="000000"/>
                </a:solidFill>
              </a:rPr>
              <a:t>na</a:t>
            </a:r>
            <a:r>
              <a:rPr lang="en-US" sz="2000" b="1" dirty="0">
                <a:solidFill>
                  <a:srgbClr val="000000"/>
                </a:solidFill>
              </a:rPr>
              <a:t> </a:t>
            </a:r>
            <a:r>
              <a:rPr lang="en-US" sz="2000" b="1" dirty="0" err="1">
                <a:solidFill>
                  <a:srgbClr val="000000"/>
                </a:solidFill>
              </a:rPr>
              <a:t>ovo</a:t>
            </a:r>
            <a:r>
              <a:rPr lang="en-US" sz="2000" b="1" dirty="0">
                <a:solidFill>
                  <a:srgbClr val="000000"/>
                </a:solidFill>
              </a:rPr>
              <a:t> </a:t>
            </a:r>
            <a:r>
              <a:rPr lang="en-US" sz="2000" b="1" dirty="0" err="1">
                <a:solidFill>
                  <a:srgbClr val="000000"/>
                </a:solidFill>
              </a:rPr>
              <a:t>pitanje</a:t>
            </a:r>
            <a:r>
              <a:rPr lang="en-US" sz="2000" b="1" dirty="0">
                <a:solidFill>
                  <a:srgbClr val="000000"/>
                </a:solidFill>
              </a:rPr>
              <a:t> je </a:t>
            </a:r>
            <a:r>
              <a:rPr lang="en-US" sz="2000" b="1" dirty="0" err="1">
                <a:solidFill>
                  <a:srgbClr val="000000"/>
                </a:solidFill>
              </a:rPr>
              <a:t>važan</a:t>
            </a:r>
            <a:r>
              <a:rPr lang="en-US" sz="2000" b="1" dirty="0">
                <a:solidFill>
                  <a:srgbClr val="000000"/>
                </a:solidFill>
              </a:rPr>
              <a:t>. </a:t>
            </a:r>
            <a:r>
              <a:rPr lang="en-US" sz="2000" b="1" dirty="0" err="1">
                <a:solidFill>
                  <a:srgbClr val="000000"/>
                </a:solidFill>
              </a:rPr>
              <a:t>Nije</a:t>
            </a:r>
            <a:r>
              <a:rPr lang="en-US" sz="2000" b="1" dirty="0">
                <a:solidFill>
                  <a:srgbClr val="000000"/>
                </a:solidFill>
              </a:rPr>
              <a:t> </a:t>
            </a:r>
            <a:r>
              <a:rPr lang="en-US" sz="2000" b="1" dirty="0" err="1">
                <a:solidFill>
                  <a:srgbClr val="000000"/>
                </a:solidFill>
              </a:rPr>
              <a:t>isto</a:t>
            </a:r>
            <a:r>
              <a:rPr lang="en-US" sz="2000" b="1" dirty="0">
                <a:solidFill>
                  <a:srgbClr val="000000"/>
                </a:solidFill>
              </a:rPr>
              <a:t> </a:t>
            </a:r>
            <a:r>
              <a:rPr lang="en-US" sz="2000" b="1" dirty="0" err="1">
                <a:solidFill>
                  <a:srgbClr val="000000"/>
                </a:solidFill>
              </a:rPr>
              <a:t>reći</a:t>
            </a:r>
            <a:r>
              <a:rPr lang="hr-HR" sz="2000" b="1" dirty="0">
                <a:solidFill>
                  <a:srgbClr val="000000"/>
                </a:solidFill>
              </a:rPr>
              <a:t>:</a:t>
            </a:r>
            <a:r>
              <a:rPr lang="en-US" sz="2000" b="1" dirty="0">
                <a:solidFill>
                  <a:srgbClr val="000000"/>
                </a:solidFill>
              </a:rPr>
              <a:t> "OSJEĆAM se </a:t>
            </a:r>
            <a:r>
              <a:rPr lang="en-US" sz="2000" b="1" dirty="0" err="1">
                <a:solidFill>
                  <a:srgbClr val="000000"/>
                </a:solidFill>
              </a:rPr>
              <a:t>spašeno</a:t>
            </a:r>
            <a:r>
              <a:rPr lang="en-US" sz="2000" b="1" dirty="0">
                <a:solidFill>
                  <a:srgbClr val="000000"/>
                </a:solidFill>
              </a:rPr>
              <a:t>" </a:t>
            </a:r>
            <a:r>
              <a:rPr lang="en-US" sz="2000" b="1" dirty="0" err="1">
                <a:solidFill>
                  <a:srgbClr val="000000"/>
                </a:solidFill>
              </a:rPr>
              <a:t>kao</a:t>
            </a:r>
            <a:r>
              <a:rPr lang="en-US" sz="2000" b="1" dirty="0">
                <a:solidFill>
                  <a:srgbClr val="000000"/>
                </a:solidFill>
              </a:rPr>
              <a:t> </a:t>
            </a:r>
            <a:r>
              <a:rPr lang="en-US" sz="2000" b="1" dirty="0" err="1">
                <a:solidFill>
                  <a:srgbClr val="000000"/>
                </a:solidFill>
              </a:rPr>
              <a:t>reći</a:t>
            </a:r>
            <a:r>
              <a:rPr lang="hr-HR" sz="2000" b="1" dirty="0">
                <a:solidFill>
                  <a:srgbClr val="000000"/>
                </a:solidFill>
              </a:rPr>
              <a:t>:</a:t>
            </a:r>
            <a:r>
              <a:rPr lang="en-US" sz="2000" b="1" dirty="0">
                <a:solidFill>
                  <a:srgbClr val="000000"/>
                </a:solidFill>
              </a:rPr>
              <a:t> "ZNAM da </a:t>
            </a:r>
            <a:r>
              <a:rPr lang="en-US" sz="2000" b="1" dirty="0" err="1">
                <a:solidFill>
                  <a:srgbClr val="000000"/>
                </a:solidFill>
              </a:rPr>
              <a:t>sam</a:t>
            </a:r>
            <a:r>
              <a:rPr lang="en-US" sz="2000" b="1" dirty="0">
                <a:solidFill>
                  <a:srgbClr val="000000"/>
                </a:solidFill>
              </a:rPr>
              <a:t> </a:t>
            </a:r>
            <a:r>
              <a:rPr lang="en-US" sz="2000" b="1" dirty="0" err="1">
                <a:solidFill>
                  <a:srgbClr val="000000"/>
                </a:solidFill>
              </a:rPr>
              <a:t>spašen</a:t>
            </a:r>
            <a:r>
              <a:rPr lang="en-US" sz="2000" b="1" dirty="0">
                <a:solidFill>
                  <a:srgbClr val="000000"/>
                </a:solidFill>
              </a:rPr>
              <a:t>."</a:t>
            </a:r>
            <a:endPar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1742</TotalTime>
  <Words>2277</Words>
  <Application>Microsoft Office PowerPoint</Application>
  <PresentationFormat>Panorámica</PresentationFormat>
  <Paragraphs>132</Paragraphs>
  <Slides>18</Slides>
  <Notes>10</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18</vt:i4>
      </vt:variant>
    </vt:vector>
  </HeadingPairs>
  <TitlesOfParts>
    <vt:vector size="36" baseType="lpstr">
      <vt:lpstr>Arial Narrow</vt:lpstr>
      <vt:lpstr>Constantia</vt:lpstr>
      <vt:lpstr>Britannic Bold</vt:lpstr>
      <vt:lpstr>Comic Sans MS</vt:lpstr>
      <vt:lpstr>Aptos</vt:lpstr>
      <vt:lpstr>Arial</vt:lpstr>
      <vt:lpstr>Aptos Display</vt:lpstr>
      <vt:lpstr>Calibri</vt:lpstr>
      <vt:lpstr>Gill Sans MT Ext Condensed Bold</vt:lpstr>
      <vt:lpstr>Bodoni MT Poster Compressed</vt:lpstr>
      <vt:lpstr>Times New Roman</vt:lpstr>
      <vt:lpstr>Impact</vt:lpstr>
      <vt:lpstr>Tema de Office</vt:lpstr>
      <vt:lpstr>1_Tema de Office</vt:lpstr>
      <vt:lpstr>3_Default Design</vt:lpstr>
      <vt:lpstr>5_Default Design</vt:lpstr>
      <vt:lpstr>4_Default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2026-04-05T13:32:58Z</dcterms:created>
  <dcterms:modified xsi:type="dcterms:W3CDTF">2026-05-09T18:49:04Z</dcterms:modified>
</cp:coreProperties>
</file>