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15" autoAdjust="0"/>
    <p:restoredTop sz="92556" autoAdjust="0"/>
  </p:normalViewPr>
  <p:slideViewPr>
    <p:cSldViewPr snapToGrid="0">
      <p:cViewPr varScale="1">
        <p:scale>
          <a:sx n="78" d="100"/>
          <a:sy n="78" d="100"/>
        </p:scale>
        <p:origin x="114" y="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sr-Latn-RS" sz="2400" dirty="0">
              <a:effectLst>
                <a:outerShdw blurRad="38100" dist="38100" dir="2700000" algn="tl">
                  <a:srgbClr val="000000"/>
                </a:outerShdw>
              </a:effectLst>
            </a:rPr>
            <a:t>GRIJEH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-US" sz="2400" b="1" dirty="0" err="1">
              <a:solidFill>
                <a:schemeClr val="accent5">
                  <a:lumMod val="50000"/>
                </a:schemeClr>
              </a:solidFill>
            </a:rPr>
            <a:t>Izbjegavajte</a:t>
          </a:r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5">
                  <a:lumMod val="50000"/>
                </a:schemeClr>
              </a:solidFill>
            </a:rPr>
            <a:t>iskušenje</a:t>
          </a:r>
          <a:r>
            <a:rPr lang="sr-Latn-RS" sz="2400" b="1" dirty="0">
              <a:solidFill>
                <a:schemeClr val="accent5">
                  <a:lumMod val="50000"/>
                </a:schemeClr>
              </a:solidFill>
            </a:rPr>
            <a:t>.</a:t>
          </a:r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
</a:t>
          </a:r>
          <a:r>
            <a:rPr lang="en-US" sz="2400" b="1" dirty="0" err="1">
              <a:solidFill>
                <a:schemeClr val="accent5">
                  <a:lumMod val="50000"/>
                </a:schemeClr>
              </a:solidFill>
            </a:rPr>
            <a:t>Savjeti</a:t>
          </a:r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 za </a:t>
          </a:r>
          <a:r>
            <a:rPr lang="en-US" sz="2400" b="1" dirty="0" err="1">
              <a:solidFill>
                <a:schemeClr val="accent5">
                  <a:lumMod val="50000"/>
                </a:schemeClr>
              </a:solidFill>
            </a:rPr>
            <a:t>izbjegavanje</a:t>
          </a:r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5">
                  <a:lumMod val="50000"/>
                </a:schemeClr>
              </a:solidFill>
            </a:rPr>
            <a:t>grijeha</a:t>
          </a:r>
          <a:r>
            <a:rPr lang="sr-Latn-RS" sz="2400" b="1" dirty="0">
              <a:solidFill>
                <a:schemeClr val="accent5">
                  <a:lumMod val="50000"/>
                </a:schemeClr>
              </a:solidFill>
            </a:rPr>
            <a:t>.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ZAKON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en-US" sz="2400" b="1" dirty="0">
              <a:solidFill>
                <a:schemeClr val="accent3">
                  <a:lumMod val="50000"/>
                </a:schemeClr>
              </a:solidFill>
            </a:rPr>
            <a:t>Zakon </a:t>
          </a:r>
          <a:r>
            <a:rPr lang="en-US" sz="2400" b="1" dirty="0" err="1">
              <a:solidFill>
                <a:schemeClr val="accent3">
                  <a:lumMod val="50000"/>
                </a:schemeClr>
              </a:solidFill>
            </a:rPr>
            <a:t>i</a:t>
          </a:r>
          <a:r>
            <a:rPr lang="en-US" sz="2400" b="1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3">
                  <a:lumMod val="50000"/>
                </a:schemeClr>
              </a:solidFill>
            </a:rPr>
            <a:t>grijeh</a:t>
          </a:r>
          <a:r>
            <a:rPr lang="sr-Latn-RS" sz="2400" b="1" dirty="0">
              <a:solidFill>
                <a:schemeClr val="accent3">
                  <a:lumMod val="50000"/>
                </a:schemeClr>
              </a:solidFill>
            </a:rPr>
            <a:t>.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EVANĐELJE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pl-PL" sz="2400" b="1" dirty="0">
              <a:solidFill>
                <a:schemeClr val="accent6">
                  <a:lumMod val="50000"/>
                </a:schemeClr>
              </a:solidFill>
            </a:rPr>
            <a:t>Evanđelje i Zakon.
Izgrađeno na stijeni.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r>
            <a:rPr lang="en-US" sz="2000" b="1" dirty="0" err="1"/>
            <a:t>Izbjegavaj</a:t>
          </a:r>
          <a:r>
            <a:rPr lang="en-US" sz="2000" b="1" dirty="0"/>
            <a:t> </a:t>
          </a:r>
          <a:r>
            <a:rPr lang="en-US" sz="2000" b="1" dirty="0" err="1"/>
            <a:t>odlazak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mjesta</a:t>
          </a:r>
          <a:r>
            <a:rPr lang="en-US" sz="2000" b="1" dirty="0"/>
            <a:t> </a:t>
          </a:r>
          <a:r>
            <a:rPr lang="en-US" sz="2000" b="1" dirty="0" err="1"/>
            <a:t>gdje</a:t>
          </a:r>
          <a:r>
            <a:rPr lang="en-US" sz="2000" b="1" dirty="0"/>
            <a:t> bi </a:t>
          </a:r>
          <a:r>
            <a:rPr lang="en-US" sz="2000" b="1" dirty="0" err="1"/>
            <a:t>mogao</a:t>
          </a:r>
          <a:r>
            <a:rPr lang="en-US" sz="2000" b="1" dirty="0"/>
            <a:t> </a:t>
          </a:r>
          <a:r>
            <a:rPr lang="en-US" sz="2000" b="1" dirty="0" err="1"/>
            <a:t>sagriješiti</a:t>
          </a:r>
          <a:r>
            <a:rPr lang="en-US" sz="2000" b="1" dirty="0"/>
            <a:t> (Marko 9</a:t>
          </a:r>
          <a:r>
            <a:rPr lang="sr-Latn-RS" sz="2000" b="1" dirty="0"/>
            <a:t>,</a:t>
          </a:r>
          <a:r>
            <a:rPr lang="en-US" sz="2000" b="1" dirty="0"/>
            <a:t>45; Job 23</a:t>
          </a:r>
          <a:r>
            <a:rPr lang="sr-Latn-RS" sz="2000" b="1" dirty="0"/>
            <a:t>,</a:t>
          </a:r>
          <a:r>
            <a:rPr lang="en-US" sz="2000" b="1" dirty="0"/>
            <a:t>11). Na </a:t>
          </a:r>
          <a:r>
            <a:rPr lang="en-US" sz="2000" b="1" dirty="0" err="1"/>
            <a:t>primjer</a:t>
          </a:r>
          <a:r>
            <a:rPr lang="en-US" sz="2000" b="1" dirty="0"/>
            <a:t>, </a:t>
          </a:r>
          <a:r>
            <a:rPr lang="en-US" sz="2000" b="1" dirty="0" err="1"/>
            <a:t>odlazak</a:t>
          </a:r>
          <a:r>
            <a:rPr lang="en-US" sz="2000" b="1" dirty="0"/>
            <a:t> u </a:t>
          </a:r>
          <a:r>
            <a:rPr lang="en-US" sz="2000" b="1" dirty="0" err="1"/>
            <a:t>noćni</a:t>
          </a:r>
          <a:r>
            <a:rPr lang="en-US" sz="2000" b="1" dirty="0"/>
            <a:t> </a:t>
          </a:r>
          <a:r>
            <a:rPr lang="en-US" sz="2000" b="1" dirty="0" err="1"/>
            <a:t>klub</a:t>
          </a:r>
          <a:r>
            <a:rPr lang="en" sz="2000" b="1" dirty="0"/>
            <a:t>.</a:t>
          </a:r>
          <a:endParaRPr lang="es-ES" sz="200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en-US" sz="2000" b="1" dirty="0" err="1"/>
            <a:t>Izbjegavaj</a:t>
          </a:r>
          <a:r>
            <a:rPr lang="en-US" sz="2000" b="1" dirty="0"/>
            <a:t> </a:t>
          </a:r>
          <a:r>
            <a:rPr lang="en-US" sz="2000" b="1" dirty="0" err="1"/>
            <a:t>gledati</a:t>
          </a:r>
          <a:r>
            <a:rPr lang="en-US" sz="2000" b="1" dirty="0"/>
            <a:t> </a:t>
          </a:r>
          <a:r>
            <a:rPr lang="en-US" sz="2000" b="1" dirty="0" err="1"/>
            <a:t>stvari</a:t>
          </a:r>
          <a:r>
            <a:rPr lang="en-US" sz="2000" b="1" dirty="0"/>
            <a:t> </a:t>
          </a:r>
          <a:r>
            <a:rPr lang="en-US" sz="2000" b="1" dirty="0" err="1"/>
            <a:t>koje</a:t>
          </a:r>
          <a:r>
            <a:rPr lang="en-US" sz="2000" b="1" dirty="0"/>
            <a:t> bi </a:t>
          </a:r>
          <a:r>
            <a:rPr lang="en-US" sz="2000" b="1" dirty="0" err="1"/>
            <a:t>te</a:t>
          </a:r>
          <a:r>
            <a:rPr lang="en-US" sz="2000" b="1" dirty="0"/>
            <a:t> </a:t>
          </a:r>
          <a:r>
            <a:rPr lang="en-US" sz="2000" b="1" dirty="0" err="1"/>
            <a:t>mogle</a:t>
          </a:r>
          <a:r>
            <a:rPr lang="en-US" sz="2000" b="1" dirty="0"/>
            <a:t> </a:t>
          </a:r>
          <a:r>
            <a:rPr lang="en-US" sz="2000" b="1" dirty="0" err="1"/>
            <a:t>odvesti</a:t>
          </a:r>
          <a:r>
            <a:rPr lang="en-US" sz="2000" b="1" dirty="0"/>
            <a:t> u </a:t>
          </a:r>
          <a:r>
            <a:rPr lang="en-US" sz="2000" b="1" dirty="0" err="1"/>
            <a:t>grijeh</a:t>
          </a:r>
          <a:r>
            <a:rPr lang="en-US" sz="2000" b="1" dirty="0"/>
            <a:t> (Marko 9</a:t>
          </a:r>
          <a:r>
            <a:rPr lang="sr-Latn-RS" sz="2000" b="1" dirty="0"/>
            <a:t>,</a:t>
          </a:r>
          <a:r>
            <a:rPr lang="en-US" sz="2000" b="1" dirty="0"/>
            <a:t>47; Job 31</a:t>
          </a:r>
          <a:r>
            <a:rPr lang="sr-Latn-RS" sz="2000" b="1" dirty="0"/>
            <a:t>,</a:t>
          </a:r>
          <a:r>
            <a:rPr lang="en-US" sz="2000" b="1" dirty="0"/>
            <a:t>1). Na </a:t>
          </a:r>
          <a:r>
            <a:rPr lang="en-US" sz="2000" b="1" dirty="0" err="1"/>
            <a:t>primjer</a:t>
          </a:r>
          <a:r>
            <a:rPr lang="en-US" sz="2000" b="1" dirty="0"/>
            <a:t>, </a:t>
          </a:r>
          <a:r>
            <a:rPr lang="en-US" sz="2000" b="1" dirty="0" err="1"/>
            <a:t>gledanje</a:t>
          </a:r>
          <a:r>
            <a:rPr lang="en-US" sz="2000" b="1" dirty="0"/>
            <a:t> </a:t>
          </a:r>
          <a:r>
            <a:rPr lang="en-US" sz="2000" b="1" dirty="0" err="1"/>
            <a:t>filmova</a:t>
          </a:r>
          <a:r>
            <a:rPr lang="en-US" sz="2000" b="1" dirty="0"/>
            <a:t> s </a:t>
          </a:r>
          <a:r>
            <a:rPr lang="en-US" sz="2000" b="1" dirty="0" err="1"/>
            <a:t>nepristojnim</a:t>
          </a:r>
          <a:r>
            <a:rPr lang="en-US" sz="2000" b="1" dirty="0"/>
            <a:t> </a:t>
          </a:r>
          <a:r>
            <a:rPr lang="en-US" sz="2000" b="1" dirty="0" err="1"/>
            <a:t>scenama</a:t>
          </a:r>
          <a:r>
            <a:rPr lang="en-US" sz="2000" b="1" dirty="0"/>
            <a:t>.</a:t>
          </a:r>
          <a:endParaRPr lang="es-ES" sz="20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en-US" sz="2000" b="1" dirty="0" err="1"/>
            <a:t>Izbjegavaj</a:t>
          </a:r>
          <a:r>
            <a:rPr lang="en-US" sz="2000" b="1" dirty="0"/>
            <a:t> </a:t>
          </a:r>
          <a:r>
            <a:rPr lang="en-US" sz="2000" b="1" dirty="0" err="1"/>
            <a:t>raditi</a:t>
          </a:r>
          <a:r>
            <a:rPr lang="en-US" sz="2000" b="1" dirty="0"/>
            <a:t> </a:t>
          </a:r>
          <a:r>
            <a:rPr lang="en-US" sz="2000" b="1" dirty="0" err="1"/>
            <a:t>stvari</a:t>
          </a:r>
          <a:r>
            <a:rPr lang="en-US" sz="2000" b="1" dirty="0"/>
            <a:t> </a:t>
          </a:r>
          <a:r>
            <a:rPr lang="en-US" sz="2000" b="1" dirty="0" err="1"/>
            <a:t>koje</a:t>
          </a:r>
          <a:r>
            <a:rPr lang="en-US" sz="2000" b="1" dirty="0"/>
            <a:t> bi </a:t>
          </a:r>
          <a:r>
            <a:rPr lang="en-US" sz="2000" b="1" dirty="0" err="1"/>
            <a:t>te</a:t>
          </a:r>
          <a:r>
            <a:rPr lang="en-US" sz="2000" b="1" dirty="0"/>
            <a:t> </a:t>
          </a:r>
          <a:r>
            <a:rPr lang="en-US" sz="2000" b="1" dirty="0" err="1"/>
            <a:t>mogle</a:t>
          </a:r>
          <a:r>
            <a:rPr lang="en-US" sz="2000" b="1" dirty="0"/>
            <a:t> </a:t>
          </a:r>
          <a:r>
            <a:rPr lang="en-US" sz="2000" b="1" dirty="0" err="1"/>
            <a:t>odvesti</a:t>
          </a:r>
          <a:r>
            <a:rPr lang="en-US" sz="2000" b="1" dirty="0"/>
            <a:t> u </a:t>
          </a:r>
          <a:r>
            <a:rPr lang="en-US" sz="2000" b="1" dirty="0" err="1"/>
            <a:t>grijeh</a:t>
          </a:r>
          <a:r>
            <a:rPr lang="en-US" sz="2000" b="1" dirty="0"/>
            <a:t> (Marko 9</a:t>
          </a:r>
          <a:r>
            <a:rPr lang="sr-Latn-RS" sz="2000" b="1" dirty="0"/>
            <a:t>,</a:t>
          </a:r>
          <a:r>
            <a:rPr lang="en-US" sz="2000" b="1" dirty="0"/>
            <a:t>43; Job 23</a:t>
          </a:r>
          <a:r>
            <a:rPr lang="sr-Latn-RS" sz="2000" b="1" dirty="0"/>
            <a:t>,</a:t>
          </a:r>
          <a:r>
            <a:rPr lang="en-US" sz="2000" b="1" dirty="0"/>
            <a:t>12). Na </a:t>
          </a:r>
          <a:r>
            <a:rPr lang="en-US" sz="2000" b="1" dirty="0" err="1"/>
            <a:t>primjer</a:t>
          </a:r>
          <a:r>
            <a:rPr lang="en-US" sz="2000" b="1" dirty="0"/>
            <a:t>, </a:t>
          </a:r>
          <a:r>
            <a:rPr lang="en-US" sz="2000" b="1" dirty="0" err="1"/>
            <a:t>kupnja</a:t>
          </a:r>
          <a:r>
            <a:rPr lang="en-US" sz="2000" b="1" dirty="0"/>
            <a:t> </a:t>
          </a:r>
          <a:r>
            <a:rPr lang="en-US" sz="2000" b="1" dirty="0" err="1"/>
            <a:t>alkohola</a:t>
          </a:r>
          <a:r>
            <a:rPr lang="en-US" sz="2000" b="1" dirty="0"/>
            <a:t>.</a:t>
          </a:r>
          <a:endParaRPr lang="es-ES" sz="200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387" custLinFactNeighborY="8023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24661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47784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err="1"/>
            <a:t>Nemojte</a:t>
          </a:r>
          <a:r>
            <a:rPr lang="en-US" sz="2000" b="1" dirty="0"/>
            <a:t> </a:t>
          </a:r>
          <a:r>
            <a:rPr lang="en-US" sz="2000" b="1" dirty="0" err="1"/>
            <a:t>misliti</a:t>
          </a:r>
          <a:r>
            <a:rPr lang="en-US" sz="2000" b="1" dirty="0"/>
            <a:t> da </a:t>
          </a:r>
          <a:r>
            <a:rPr lang="en-US" sz="2000" b="1" dirty="0" err="1"/>
            <a:t>ste</a:t>
          </a:r>
          <a:r>
            <a:rPr lang="en-US" sz="2000" b="1" dirty="0"/>
            <a:t> </a:t>
          </a:r>
          <a:r>
            <a:rPr lang="en-US" sz="2000" b="1" dirty="0" err="1"/>
            <a:t>samodostatni</a:t>
          </a:r>
          <a:r>
            <a:rPr lang="en-US" sz="2000" b="1" dirty="0"/>
            <a:t> (1</a:t>
          </a:r>
          <a:r>
            <a:rPr lang="sr-Latn-RS" sz="2000" b="1" dirty="0"/>
            <a:t>.</a:t>
          </a:r>
          <a:r>
            <a:rPr lang="en-US" sz="2000" b="1" dirty="0"/>
            <a:t> Kor</a:t>
          </a:r>
          <a:r>
            <a:rPr lang="sr-Latn-RS" sz="2000" b="1" dirty="0"/>
            <a:t>.</a:t>
          </a:r>
          <a:r>
            <a:rPr lang="en-US" sz="2000" b="1" dirty="0"/>
            <a:t> 10</a:t>
          </a:r>
          <a:r>
            <a:rPr lang="sr-Latn-RS" sz="2000" b="1" dirty="0"/>
            <a:t>,</a:t>
          </a:r>
          <a:r>
            <a:rPr lang="en-US" sz="2000" b="1" dirty="0"/>
            <a:t>12)</a:t>
          </a:r>
          <a:r>
            <a:rPr lang="sr-Latn-RS" sz="2000" b="1" dirty="0"/>
            <a:t>.</a:t>
          </a:r>
          <a:endParaRPr lang="es-ES" sz="2000" dirty="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/>
            <a:t>Prestani </a:t>
          </a:r>
          <a:r>
            <a:rPr lang="en-US" sz="2000" b="1" dirty="0" err="1"/>
            <a:t>svima</a:t>
          </a:r>
          <a:r>
            <a:rPr lang="en-US" sz="2000" b="1" dirty="0"/>
            <a:t> </a:t>
          </a:r>
          <a:r>
            <a:rPr lang="en-US" sz="2000" b="1" dirty="0" err="1"/>
            <a:t>govoriti</a:t>
          </a:r>
          <a:r>
            <a:rPr lang="en-US" sz="2000" b="1" dirty="0"/>
            <a:t> </a:t>
          </a:r>
          <a:r>
            <a:rPr lang="en-US" sz="2000" b="1" dirty="0" err="1"/>
            <a:t>koliko</a:t>
          </a:r>
          <a:r>
            <a:rPr lang="en-US" sz="2000" b="1" dirty="0"/>
            <a:t> </a:t>
          </a:r>
          <a:r>
            <a:rPr lang="en-US" sz="2000" b="1" dirty="0" err="1"/>
            <a:t>si</a:t>
          </a:r>
          <a:r>
            <a:rPr lang="en-US" sz="2000" b="1" dirty="0"/>
            <a:t> </a:t>
          </a:r>
          <a:r>
            <a:rPr lang="en-US" sz="2000" b="1" dirty="0" err="1"/>
            <a:t>dobar</a:t>
          </a:r>
          <a:r>
            <a:rPr lang="en-US" sz="2000" b="1" dirty="0"/>
            <a:t>, </a:t>
          </a:r>
          <a:r>
            <a:rPr lang="en-US" sz="2000" b="1" dirty="0" err="1"/>
            <a:t>budi</a:t>
          </a:r>
          <a:r>
            <a:rPr lang="en-US" sz="2000" b="1" dirty="0"/>
            <a:t> </a:t>
          </a:r>
          <a:r>
            <a:rPr lang="en-US" sz="2000" b="1" dirty="0" err="1"/>
            <a:t>ponizan</a:t>
          </a:r>
          <a:r>
            <a:rPr lang="en-US" sz="2000" b="1" dirty="0"/>
            <a:t> </a:t>
          </a:r>
          <a:r>
            <a:rPr lang="en-US" sz="2000" b="1" dirty="0" err="1"/>
            <a:t>kao</a:t>
          </a:r>
          <a:r>
            <a:rPr lang="en-US" sz="2000" b="1" dirty="0"/>
            <a:t> Isus (M</a:t>
          </a:r>
          <a:r>
            <a:rPr lang="sr-Latn-RS" sz="2000" b="1" dirty="0"/>
            <a:t>a</a:t>
          </a:r>
          <a:r>
            <a:rPr lang="en-US" sz="2000" b="1" dirty="0"/>
            <a:t>t</a:t>
          </a:r>
          <a:r>
            <a:rPr lang="sr-Latn-RS" sz="2000" b="1" dirty="0"/>
            <a:t>rj</a:t>
          </a:r>
          <a:r>
            <a:rPr lang="en-US" sz="2000" b="1" dirty="0"/>
            <a:t> 6</a:t>
          </a:r>
          <a:r>
            <a:rPr lang="sr-Latn-RS" sz="2000" b="1" dirty="0"/>
            <a:t>,</a:t>
          </a:r>
          <a:r>
            <a:rPr lang="en-US" sz="2000" b="1" dirty="0"/>
            <a:t>2).</a:t>
          </a:r>
          <a:endParaRPr lang="es-ES" sz="2000" dirty="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en-US" sz="2000" b="1" dirty="0" err="1"/>
            <a:t>Učini</a:t>
          </a:r>
          <a:r>
            <a:rPr lang="en-US" sz="2000" b="1" dirty="0"/>
            <a:t> </a:t>
          </a:r>
          <a:r>
            <a:rPr lang="en-US" sz="2000" b="1" dirty="0" err="1"/>
            <a:t>sve</a:t>
          </a:r>
          <a:r>
            <a:rPr lang="en-US" sz="2000" b="1" dirty="0"/>
            <a:t> </a:t>
          </a:r>
          <a:r>
            <a:rPr lang="en-US" sz="2000" b="1" dirty="0" err="1"/>
            <a:t>što</a:t>
          </a:r>
          <a:r>
            <a:rPr lang="en-US" sz="2000" b="1" dirty="0"/>
            <a:t> je </a:t>
          </a:r>
          <a:r>
            <a:rPr lang="en-US" sz="2000" b="1" dirty="0" err="1"/>
            <a:t>potrebno</a:t>
          </a:r>
          <a:r>
            <a:rPr lang="en-US" sz="2000" b="1" dirty="0"/>
            <a:t> da </a:t>
          </a:r>
          <a:r>
            <a:rPr lang="en-US" sz="2000" b="1" dirty="0" err="1"/>
            <a:t>iskorijeniš</a:t>
          </a:r>
          <a:r>
            <a:rPr lang="en-US" sz="2000" b="1" dirty="0"/>
            <a:t> </a:t>
          </a:r>
          <a:r>
            <a:rPr lang="en-US" sz="2000" b="1" dirty="0" err="1"/>
            <a:t>požudu</a:t>
          </a:r>
          <a:r>
            <a:rPr lang="en-US" sz="2000" b="1" dirty="0"/>
            <a:t> </a:t>
          </a:r>
          <a:r>
            <a:rPr lang="en-US" sz="2000" b="1" dirty="0" err="1"/>
            <a:t>iz</a:t>
          </a:r>
          <a:r>
            <a:rPr lang="en-US" sz="2000" b="1" dirty="0"/>
            <a:t> </a:t>
          </a:r>
          <a:r>
            <a:rPr lang="en-US" sz="2000" b="1" dirty="0" err="1"/>
            <a:t>svog</a:t>
          </a:r>
          <a:r>
            <a:rPr lang="en-US" sz="2000" b="1" dirty="0"/>
            <a:t> </a:t>
          </a:r>
          <a:r>
            <a:rPr lang="en-US" sz="2000" b="1" dirty="0" err="1"/>
            <a:t>srca</a:t>
          </a:r>
          <a:r>
            <a:rPr lang="en-US" sz="2000" b="1" dirty="0"/>
            <a:t> (Mt 5,28,29).</a:t>
          </a:r>
          <a:endParaRPr lang="es-ES" sz="2000" dirty="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en-US" sz="2000" b="1" dirty="0" err="1"/>
            <a:t>Prestani</a:t>
          </a:r>
          <a:r>
            <a:rPr lang="en-US" sz="2000" b="1" dirty="0"/>
            <a:t> </a:t>
          </a:r>
          <a:r>
            <a:rPr lang="en-US" sz="2000" b="1" dirty="0" err="1"/>
            <a:t>kritizirati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osuđivati</a:t>
          </a:r>
          <a:r>
            <a:rPr lang="en-US" sz="2000" b="1" dirty="0"/>
            <a:t> </a:t>
          </a:r>
          <a:r>
            <a:rPr lang="en-US" sz="2000" b="1" dirty="0" err="1"/>
            <a:t>druge</a:t>
          </a:r>
          <a:r>
            <a:rPr lang="en-US" sz="2000" b="1" dirty="0"/>
            <a:t> (1 Kor. 4</a:t>
          </a:r>
          <a:r>
            <a:rPr lang="sr-Latn-RS" sz="2000" b="1" dirty="0"/>
            <a:t>,</a:t>
          </a:r>
          <a:r>
            <a:rPr lang="en-US" sz="2000" b="1" dirty="0"/>
            <a:t>5)</a:t>
          </a:r>
          <a:r>
            <a:rPr lang="sr-Latn-RS" sz="2000" b="1" dirty="0"/>
            <a:t>.</a:t>
          </a:r>
          <a:endParaRPr lang="es-ES" sz="2000" dirty="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en-US" sz="2000" b="1" dirty="0"/>
            <a:t>Ne </a:t>
          </a:r>
          <a:r>
            <a:rPr lang="en-US" sz="2000" b="1" dirty="0" err="1"/>
            <a:t>mrzi</a:t>
          </a:r>
          <a:r>
            <a:rPr lang="en-US" sz="2000" b="1" dirty="0"/>
            <a:t> </a:t>
          </a:r>
          <a:r>
            <a:rPr lang="en-US" sz="2000" b="1" dirty="0" err="1"/>
            <a:t>svoje</a:t>
          </a:r>
          <a:r>
            <a:rPr lang="en-US" sz="2000" b="1" dirty="0"/>
            <a:t> </a:t>
          </a:r>
          <a:r>
            <a:rPr lang="en-US" sz="2000" b="1" dirty="0" err="1"/>
            <a:t>neprijatelje</a:t>
          </a:r>
          <a:r>
            <a:rPr lang="en-US" sz="2000" b="1" dirty="0"/>
            <a:t>, </a:t>
          </a:r>
          <a:r>
            <a:rPr lang="en-US" sz="2000" b="1" dirty="0" err="1"/>
            <a:t>nego</a:t>
          </a:r>
          <a:r>
            <a:rPr lang="en-US" sz="2000" b="1" dirty="0"/>
            <a:t> </a:t>
          </a:r>
          <a:r>
            <a:rPr lang="en-US" sz="2000" b="1" dirty="0" err="1"/>
            <a:t>moli</a:t>
          </a:r>
          <a:r>
            <a:rPr lang="en-US" sz="2000" b="1" dirty="0"/>
            <a:t> </a:t>
          </a:r>
          <a:r>
            <a:rPr lang="sr-Latn-RS" sz="2000" b="1" dirty="0"/>
            <a:t>se </a:t>
          </a:r>
          <a:r>
            <a:rPr lang="en-US" sz="2000" b="1" dirty="0"/>
            <a:t>za </a:t>
          </a:r>
          <a:r>
            <a:rPr lang="en-US" sz="2000" b="1" dirty="0" err="1"/>
            <a:t>njih</a:t>
          </a:r>
          <a:r>
            <a:rPr lang="en-US" sz="2000" b="1" dirty="0"/>
            <a:t> (Mt 5,44).</a:t>
          </a:r>
          <a:endParaRPr lang="es-ES" sz="2000" dirty="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pl-PL" sz="2000" b="1" dirty="0"/>
            <a:t>Prestani se ljutiti na one oko sebe (Matej 5,22).</a:t>
          </a:r>
          <a:endParaRPr lang="es-ES" sz="2000" dirty="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893" custLinFactNeighborY="1173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l-NL" sz="2000" b="1" dirty="0">
              <a:solidFill>
                <a:schemeClr val="tx1"/>
              </a:solidFill>
            </a:rPr>
            <a:t>Zakon definira što je grijeh</a:t>
          </a:r>
          <a:r>
            <a:rPr lang="sr-Latn-RS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Kad </a:t>
          </a:r>
          <a:r>
            <a:rPr lang="en-US" sz="2000" b="1" dirty="0" err="1">
              <a:solidFill>
                <a:schemeClr val="tx1"/>
              </a:solidFill>
            </a:rPr>
            <a:t>griješimo</a:t>
          </a:r>
          <a:r>
            <a:rPr lang="en-US" sz="2000" b="1" dirty="0">
              <a:solidFill>
                <a:schemeClr val="tx1"/>
              </a:solidFill>
            </a:rPr>
            <a:t>, </a:t>
          </a:r>
          <a:r>
            <a:rPr lang="en-US" sz="2000" b="1" dirty="0" err="1">
              <a:solidFill>
                <a:schemeClr val="tx1"/>
              </a:solidFill>
            </a:rPr>
            <a:t>osuđeni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smo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vječnu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smrt</a:t>
          </a:r>
          <a:r>
            <a:rPr lang="sr-Latn-RS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Zakon nije sposoban oprostiti grijeh.</a:t>
          </a:r>
          <a:endParaRPr lang="es-ES" sz="2000" dirty="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Isus je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trpio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vječnu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smrt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da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plati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za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naše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grijehe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Kada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vjerom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prihvatimo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Isusovu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žrtvu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naši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grijesi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oprošteni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Kad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nam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je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oprošteno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držimo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se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Zakona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da se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više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griješi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         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(1. Ivan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2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1)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400" b="1" kern="1200" dirty="0" err="1">
              <a:solidFill>
                <a:schemeClr val="accent5">
                  <a:lumMod val="50000"/>
                </a:schemeClr>
              </a:solidFill>
            </a:rPr>
            <a:t>Izbjegavajte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5">
                  <a:lumMod val="50000"/>
                </a:schemeClr>
              </a:solidFill>
            </a:rPr>
            <a:t>iskušenje</a:t>
          </a:r>
          <a:r>
            <a:rPr lang="sr-Latn-RS" sz="2400" b="1" kern="1200" dirty="0">
              <a:solidFill>
                <a:schemeClr val="accent5">
                  <a:lumMod val="50000"/>
                </a:schemeClr>
              </a:solidFill>
            </a:rPr>
            <a:t>.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</a:rPr>
            <a:t>
</a:t>
          </a:r>
          <a:r>
            <a:rPr lang="en-US" sz="2400" b="1" kern="1200" dirty="0" err="1">
              <a:solidFill>
                <a:schemeClr val="accent5">
                  <a:lumMod val="50000"/>
                </a:schemeClr>
              </a:solidFill>
            </a:rPr>
            <a:t>Savjeti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</a:rPr>
            <a:t> za </a:t>
          </a:r>
          <a:r>
            <a:rPr lang="en-US" sz="2400" b="1" kern="1200" dirty="0" err="1">
              <a:solidFill>
                <a:schemeClr val="accent5">
                  <a:lumMod val="50000"/>
                </a:schemeClr>
              </a:solidFill>
            </a:rPr>
            <a:t>izbjegavanje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5">
                  <a:lumMod val="50000"/>
                </a:schemeClr>
              </a:solidFill>
            </a:rPr>
            <a:t>grijeha</a:t>
          </a:r>
          <a:r>
            <a:rPr lang="sr-Latn-RS" sz="2400" b="1" kern="1200" dirty="0">
              <a:solidFill>
                <a:schemeClr val="accent5">
                  <a:lumMod val="50000"/>
                </a:schemeClr>
              </a:solidFill>
            </a:rPr>
            <a:t>.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GRIJEH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en-US" sz="2400" b="1" kern="1200" dirty="0">
              <a:solidFill>
                <a:schemeClr val="accent3">
                  <a:lumMod val="50000"/>
                </a:schemeClr>
              </a:solidFill>
            </a:rPr>
            <a:t>Zakon </a:t>
          </a:r>
          <a:r>
            <a:rPr lang="en-US" sz="2400" b="1" kern="1200" dirty="0" err="1">
              <a:solidFill>
                <a:schemeClr val="accent3">
                  <a:lumMod val="50000"/>
                </a:schemeClr>
              </a:solidFill>
            </a:rPr>
            <a:t>i</a:t>
          </a:r>
          <a:r>
            <a:rPr lang="en-US" sz="2400" b="1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3">
                  <a:lumMod val="50000"/>
                </a:schemeClr>
              </a:solidFill>
            </a:rPr>
            <a:t>grijeh</a:t>
          </a:r>
          <a:r>
            <a:rPr lang="sr-Latn-RS" sz="2400" b="1" kern="1200" dirty="0">
              <a:solidFill>
                <a:schemeClr val="accent3">
                  <a:lumMod val="50000"/>
                </a:schemeClr>
              </a:solidFill>
            </a:rPr>
            <a:t>.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ZAKON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pl-PL" sz="2400" b="1" kern="1200" dirty="0">
              <a:solidFill>
                <a:schemeClr val="accent6">
                  <a:lumMod val="50000"/>
                </a:schemeClr>
              </a:solidFill>
            </a:rPr>
            <a:t>Evanđelje i Zakon.
Izgrađeno na stijeni.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EVANĐELJE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3681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547928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547928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2027869" y="52938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670392" y="52938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Izbjegavaj</a:t>
          </a:r>
          <a:r>
            <a:rPr lang="en-US" sz="2000" b="1" kern="1200" dirty="0"/>
            <a:t> </a:t>
          </a:r>
          <a:r>
            <a:rPr lang="en-US" sz="2000" b="1" kern="1200" dirty="0" err="1"/>
            <a:t>raditi</a:t>
          </a:r>
          <a:r>
            <a:rPr lang="en-US" sz="2000" b="1" kern="1200" dirty="0"/>
            <a:t> </a:t>
          </a:r>
          <a:r>
            <a:rPr lang="en-US" sz="2000" b="1" kern="1200" dirty="0" err="1"/>
            <a:t>stvari</a:t>
          </a:r>
          <a:r>
            <a:rPr lang="en-US" sz="2000" b="1" kern="1200" dirty="0"/>
            <a:t> </a:t>
          </a:r>
          <a:r>
            <a:rPr lang="en-US" sz="2000" b="1" kern="1200" dirty="0" err="1"/>
            <a:t>koje</a:t>
          </a:r>
          <a:r>
            <a:rPr lang="en-US" sz="2000" b="1" kern="1200" dirty="0"/>
            <a:t> bi </a:t>
          </a:r>
          <a:r>
            <a:rPr lang="en-US" sz="2000" b="1" kern="1200" dirty="0" err="1"/>
            <a:t>te</a:t>
          </a:r>
          <a:r>
            <a:rPr lang="en-US" sz="2000" b="1" kern="1200" dirty="0"/>
            <a:t> </a:t>
          </a:r>
          <a:r>
            <a:rPr lang="en-US" sz="2000" b="1" kern="1200" dirty="0" err="1"/>
            <a:t>mogle</a:t>
          </a:r>
          <a:r>
            <a:rPr lang="en-US" sz="2000" b="1" kern="1200" dirty="0"/>
            <a:t> </a:t>
          </a:r>
          <a:r>
            <a:rPr lang="en-US" sz="2000" b="1" kern="1200" dirty="0" err="1"/>
            <a:t>odvesti</a:t>
          </a:r>
          <a:r>
            <a:rPr lang="en-US" sz="2000" b="1" kern="1200" dirty="0"/>
            <a:t> u </a:t>
          </a:r>
          <a:r>
            <a:rPr lang="en-US" sz="2000" b="1" kern="1200" dirty="0" err="1"/>
            <a:t>grijeh</a:t>
          </a:r>
          <a:r>
            <a:rPr lang="en-US" sz="2000" b="1" kern="1200" dirty="0"/>
            <a:t> (Marko 9</a:t>
          </a:r>
          <a:r>
            <a:rPr lang="sr-Latn-RS" sz="2000" b="1" kern="1200" dirty="0"/>
            <a:t>,</a:t>
          </a:r>
          <a:r>
            <a:rPr lang="en-US" sz="2000" b="1" kern="1200" dirty="0"/>
            <a:t>43; Job 23</a:t>
          </a:r>
          <a:r>
            <a:rPr lang="sr-Latn-RS" sz="2000" b="1" kern="1200" dirty="0"/>
            <a:t>,</a:t>
          </a:r>
          <a:r>
            <a:rPr lang="en-US" sz="2000" b="1" kern="1200" dirty="0"/>
            <a:t>12). Na </a:t>
          </a:r>
          <a:r>
            <a:rPr lang="en-US" sz="2000" b="1" kern="1200" dirty="0" err="1"/>
            <a:t>primjer</a:t>
          </a:r>
          <a:r>
            <a:rPr lang="en-US" sz="2000" b="1" kern="1200" dirty="0"/>
            <a:t>, </a:t>
          </a:r>
          <a:r>
            <a:rPr lang="en-US" sz="2000" b="1" kern="1200" dirty="0" err="1"/>
            <a:t>kupnja</a:t>
          </a:r>
          <a:r>
            <a:rPr lang="en-US" sz="2000" b="1" kern="1200" dirty="0"/>
            <a:t> </a:t>
          </a:r>
          <a:r>
            <a:rPr lang="en-US" sz="2000" b="1" kern="1200" dirty="0" err="1"/>
            <a:t>alkohola</a:t>
          </a:r>
          <a:r>
            <a:rPr lang="en-US" sz="2000" b="1" kern="1200" dirty="0"/>
            <a:t>.</a:t>
          </a:r>
          <a:endParaRPr lang="es-ES" sz="2000" kern="1200" dirty="0"/>
        </a:p>
      </dsp:txBody>
      <dsp:txXfrm>
        <a:off x="2670392" y="52938"/>
        <a:ext cx="5903976" cy="637827"/>
      </dsp:txXfrm>
    </dsp:sp>
    <dsp:sp modelId="{B2A20C54-1088-424E-804D-69E4B512CA18}">
      <dsp:nvSpPr>
        <dsp:cNvPr id="0" name=""/>
        <dsp:cNvSpPr/>
      </dsp:nvSpPr>
      <dsp:spPr>
        <a:xfrm>
          <a:off x="2006993" y="911696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644820" y="911696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Izbjegavaj</a:t>
          </a:r>
          <a:r>
            <a:rPr lang="en-US" sz="2000" b="1" kern="1200" dirty="0"/>
            <a:t> </a:t>
          </a:r>
          <a:r>
            <a:rPr lang="en-US" sz="2000" b="1" kern="1200" dirty="0" err="1"/>
            <a:t>odlazak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mjesta</a:t>
          </a:r>
          <a:r>
            <a:rPr lang="en-US" sz="2000" b="1" kern="1200" dirty="0"/>
            <a:t> </a:t>
          </a:r>
          <a:r>
            <a:rPr lang="en-US" sz="2000" b="1" kern="1200" dirty="0" err="1"/>
            <a:t>gdje</a:t>
          </a:r>
          <a:r>
            <a:rPr lang="en-US" sz="2000" b="1" kern="1200" dirty="0"/>
            <a:t> bi </a:t>
          </a:r>
          <a:r>
            <a:rPr lang="en-US" sz="2000" b="1" kern="1200" dirty="0" err="1"/>
            <a:t>mogao</a:t>
          </a:r>
          <a:r>
            <a:rPr lang="en-US" sz="2000" b="1" kern="1200" dirty="0"/>
            <a:t> </a:t>
          </a:r>
          <a:r>
            <a:rPr lang="en-US" sz="2000" b="1" kern="1200" dirty="0" err="1"/>
            <a:t>sagriješiti</a:t>
          </a:r>
          <a:r>
            <a:rPr lang="en-US" sz="2000" b="1" kern="1200" dirty="0"/>
            <a:t> (Marko 9</a:t>
          </a:r>
          <a:r>
            <a:rPr lang="sr-Latn-RS" sz="2000" b="1" kern="1200" dirty="0"/>
            <a:t>,</a:t>
          </a:r>
          <a:r>
            <a:rPr lang="en-US" sz="2000" b="1" kern="1200" dirty="0"/>
            <a:t>45; Job 23</a:t>
          </a:r>
          <a:r>
            <a:rPr lang="sr-Latn-RS" sz="2000" b="1" kern="1200" dirty="0"/>
            <a:t>,</a:t>
          </a:r>
          <a:r>
            <a:rPr lang="en-US" sz="2000" b="1" kern="1200" dirty="0"/>
            <a:t>11). Na </a:t>
          </a:r>
          <a:r>
            <a:rPr lang="en-US" sz="2000" b="1" kern="1200" dirty="0" err="1"/>
            <a:t>primjer</a:t>
          </a:r>
          <a:r>
            <a:rPr lang="en-US" sz="2000" b="1" kern="1200" dirty="0"/>
            <a:t>, </a:t>
          </a:r>
          <a:r>
            <a:rPr lang="en-US" sz="2000" b="1" kern="1200" dirty="0" err="1"/>
            <a:t>odlazak</a:t>
          </a:r>
          <a:r>
            <a:rPr lang="en-US" sz="2000" b="1" kern="1200" dirty="0"/>
            <a:t> u </a:t>
          </a:r>
          <a:r>
            <a:rPr lang="en-US" sz="2000" b="1" kern="1200" dirty="0" err="1"/>
            <a:t>noćni</a:t>
          </a:r>
          <a:r>
            <a:rPr lang="en-US" sz="2000" b="1" kern="1200" dirty="0"/>
            <a:t> </a:t>
          </a:r>
          <a:r>
            <a:rPr lang="en-US" sz="2000" b="1" kern="1200" dirty="0" err="1"/>
            <a:t>klub</a:t>
          </a:r>
          <a:r>
            <a:rPr lang="en" sz="2000" b="1" kern="1200" dirty="0"/>
            <a:t>.</a:t>
          </a:r>
          <a:endParaRPr lang="es-ES" sz="2000" kern="1200" dirty="0"/>
        </a:p>
      </dsp:txBody>
      <dsp:txXfrm>
        <a:off x="2644820" y="911696"/>
        <a:ext cx="5903976" cy="637827"/>
      </dsp:txXfrm>
    </dsp:sp>
    <dsp:sp modelId="{AA7CAD85-152C-4DA1-BE5F-17040AE02EF1}">
      <dsp:nvSpPr>
        <dsp:cNvPr id="0" name=""/>
        <dsp:cNvSpPr/>
      </dsp:nvSpPr>
      <dsp:spPr>
        <a:xfrm>
          <a:off x="2006993" y="181181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644820" y="1811817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Izbjegavaj</a:t>
          </a:r>
          <a:r>
            <a:rPr lang="en-US" sz="2000" b="1" kern="1200" dirty="0"/>
            <a:t> </a:t>
          </a:r>
          <a:r>
            <a:rPr lang="en-US" sz="2000" b="1" kern="1200" dirty="0" err="1"/>
            <a:t>gledati</a:t>
          </a:r>
          <a:r>
            <a:rPr lang="en-US" sz="2000" b="1" kern="1200" dirty="0"/>
            <a:t> </a:t>
          </a:r>
          <a:r>
            <a:rPr lang="en-US" sz="2000" b="1" kern="1200" dirty="0" err="1"/>
            <a:t>stvari</a:t>
          </a:r>
          <a:r>
            <a:rPr lang="en-US" sz="2000" b="1" kern="1200" dirty="0"/>
            <a:t> </a:t>
          </a:r>
          <a:r>
            <a:rPr lang="en-US" sz="2000" b="1" kern="1200" dirty="0" err="1"/>
            <a:t>koje</a:t>
          </a:r>
          <a:r>
            <a:rPr lang="en-US" sz="2000" b="1" kern="1200" dirty="0"/>
            <a:t> bi </a:t>
          </a:r>
          <a:r>
            <a:rPr lang="en-US" sz="2000" b="1" kern="1200" dirty="0" err="1"/>
            <a:t>te</a:t>
          </a:r>
          <a:r>
            <a:rPr lang="en-US" sz="2000" b="1" kern="1200" dirty="0"/>
            <a:t> </a:t>
          </a:r>
          <a:r>
            <a:rPr lang="en-US" sz="2000" b="1" kern="1200" dirty="0" err="1"/>
            <a:t>mogle</a:t>
          </a:r>
          <a:r>
            <a:rPr lang="en-US" sz="2000" b="1" kern="1200" dirty="0"/>
            <a:t> </a:t>
          </a:r>
          <a:r>
            <a:rPr lang="en-US" sz="2000" b="1" kern="1200" dirty="0" err="1"/>
            <a:t>odvesti</a:t>
          </a:r>
          <a:r>
            <a:rPr lang="en-US" sz="2000" b="1" kern="1200" dirty="0"/>
            <a:t> u </a:t>
          </a:r>
          <a:r>
            <a:rPr lang="en-US" sz="2000" b="1" kern="1200" dirty="0" err="1"/>
            <a:t>grijeh</a:t>
          </a:r>
          <a:r>
            <a:rPr lang="en-US" sz="2000" b="1" kern="1200" dirty="0"/>
            <a:t> (Marko 9</a:t>
          </a:r>
          <a:r>
            <a:rPr lang="sr-Latn-RS" sz="2000" b="1" kern="1200" dirty="0"/>
            <a:t>,</a:t>
          </a:r>
          <a:r>
            <a:rPr lang="en-US" sz="2000" b="1" kern="1200" dirty="0"/>
            <a:t>47; Job 31</a:t>
          </a:r>
          <a:r>
            <a:rPr lang="sr-Latn-RS" sz="2000" b="1" kern="1200" dirty="0"/>
            <a:t>,</a:t>
          </a:r>
          <a:r>
            <a:rPr lang="en-US" sz="2000" b="1" kern="1200" dirty="0"/>
            <a:t>1). Na </a:t>
          </a:r>
          <a:r>
            <a:rPr lang="en-US" sz="2000" b="1" kern="1200" dirty="0" err="1"/>
            <a:t>primjer</a:t>
          </a:r>
          <a:r>
            <a:rPr lang="en-US" sz="2000" b="1" kern="1200" dirty="0"/>
            <a:t>, </a:t>
          </a:r>
          <a:r>
            <a:rPr lang="en-US" sz="2000" b="1" kern="1200" dirty="0" err="1"/>
            <a:t>gledanje</a:t>
          </a:r>
          <a:r>
            <a:rPr lang="en-US" sz="2000" b="1" kern="1200" dirty="0"/>
            <a:t> </a:t>
          </a:r>
          <a:r>
            <a:rPr lang="en-US" sz="2000" b="1" kern="1200" dirty="0" err="1"/>
            <a:t>filmova</a:t>
          </a:r>
          <a:r>
            <a:rPr lang="en-US" sz="2000" b="1" kern="1200" dirty="0"/>
            <a:t> s </a:t>
          </a:r>
          <a:r>
            <a:rPr lang="en-US" sz="2000" b="1" kern="1200" dirty="0" err="1"/>
            <a:t>nepristojnim</a:t>
          </a:r>
          <a:r>
            <a:rPr lang="en-US" sz="2000" b="1" kern="1200" dirty="0"/>
            <a:t> </a:t>
          </a:r>
          <a:r>
            <a:rPr lang="en-US" sz="2000" b="1" kern="1200" dirty="0" err="1"/>
            <a:t>scenama</a:t>
          </a:r>
          <a:r>
            <a:rPr lang="en-US" sz="2000" b="1" kern="1200" dirty="0"/>
            <a:t>.</a:t>
          </a:r>
          <a:endParaRPr lang="es-ES" sz="2000" kern="1200" dirty="0"/>
        </a:p>
      </dsp:txBody>
      <dsp:txXfrm>
        <a:off x="2644820" y="1811817"/>
        <a:ext cx="5903976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Nemojte</a:t>
          </a:r>
          <a:r>
            <a:rPr lang="en-US" sz="2000" b="1" kern="1200" dirty="0"/>
            <a:t> </a:t>
          </a:r>
          <a:r>
            <a:rPr lang="en-US" sz="2000" b="1" kern="1200" dirty="0" err="1"/>
            <a:t>misliti</a:t>
          </a:r>
          <a:r>
            <a:rPr lang="en-US" sz="2000" b="1" kern="1200" dirty="0"/>
            <a:t> da </a:t>
          </a:r>
          <a:r>
            <a:rPr lang="en-US" sz="2000" b="1" kern="1200" dirty="0" err="1"/>
            <a:t>ste</a:t>
          </a:r>
          <a:r>
            <a:rPr lang="en-US" sz="2000" b="1" kern="1200" dirty="0"/>
            <a:t> </a:t>
          </a:r>
          <a:r>
            <a:rPr lang="en-US" sz="2000" b="1" kern="1200" dirty="0" err="1"/>
            <a:t>samodostatni</a:t>
          </a:r>
          <a:r>
            <a:rPr lang="en-US" sz="2000" b="1" kern="1200" dirty="0"/>
            <a:t> (1</a:t>
          </a:r>
          <a:r>
            <a:rPr lang="sr-Latn-RS" sz="2000" b="1" kern="1200" dirty="0"/>
            <a:t>.</a:t>
          </a:r>
          <a:r>
            <a:rPr lang="en-US" sz="2000" b="1" kern="1200" dirty="0"/>
            <a:t> Kor</a:t>
          </a:r>
          <a:r>
            <a:rPr lang="sr-Latn-RS" sz="2000" b="1" kern="1200" dirty="0"/>
            <a:t>.</a:t>
          </a:r>
          <a:r>
            <a:rPr lang="en-US" sz="2000" b="1" kern="1200" dirty="0"/>
            <a:t> 10</a:t>
          </a:r>
          <a:r>
            <a:rPr lang="sr-Latn-RS" sz="2000" b="1" kern="1200" dirty="0"/>
            <a:t>,</a:t>
          </a:r>
          <a:r>
            <a:rPr lang="en-US" sz="2000" b="1" kern="1200" dirty="0"/>
            <a:t>12)</a:t>
          </a:r>
          <a:r>
            <a:rPr lang="sr-Latn-RS" sz="2000" b="1" kern="1200" dirty="0"/>
            <a:t>.</a:t>
          </a:r>
          <a:endParaRPr lang="es-ES" sz="2000" kern="1200" dirty="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3350" y="338526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Prestani </a:t>
          </a:r>
          <a:r>
            <a:rPr lang="en-US" sz="2000" b="1" kern="1200" dirty="0" err="1"/>
            <a:t>svima</a:t>
          </a:r>
          <a:r>
            <a:rPr lang="en-US" sz="2000" b="1" kern="1200" dirty="0"/>
            <a:t> </a:t>
          </a:r>
          <a:r>
            <a:rPr lang="en-US" sz="2000" b="1" kern="1200" dirty="0" err="1"/>
            <a:t>govoriti</a:t>
          </a:r>
          <a:r>
            <a:rPr lang="en-US" sz="2000" b="1" kern="1200" dirty="0"/>
            <a:t> </a:t>
          </a:r>
          <a:r>
            <a:rPr lang="en-US" sz="2000" b="1" kern="1200" dirty="0" err="1"/>
            <a:t>koliko</a:t>
          </a:r>
          <a:r>
            <a:rPr lang="en-US" sz="2000" b="1" kern="1200" dirty="0"/>
            <a:t> </a:t>
          </a:r>
          <a:r>
            <a:rPr lang="en-US" sz="2000" b="1" kern="1200" dirty="0" err="1"/>
            <a:t>si</a:t>
          </a:r>
          <a:r>
            <a:rPr lang="en-US" sz="2000" b="1" kern="1200" dirty="0"/>
            <a:t> </a:t>
          </a:r>
          <a:r>
            <a:rPr lang="en-US" sz="2000" b="1" kern="1200" dirty="0" err="1"/>
            <a:t>dobar</a:t>
          </a:r>
          <a:r>
            <a:rPr lang="en-US" sz="2000" b="1" kern="1200" dirty="0"/>
            <a:t>, </a:t>
          </a:r>
          <a:r>
            <a:rPr lang="en-US" sz="2000" b="1" kern="1200" dirty="0" err="1"/>
            <a:t>budi</a:t>
          </a:r>
          <a:r>
            <a:rPr lang="en-US" sz="2000" b="1" kern="1200" dirty="0"/>
            <a:t> </a:t>
          </a:r>
          <a:r>
            <a:rPr lang="en-US" sz="2000" b="1" kern="1200" dirty="0" err="1"/>
            <a:t>ponizan</a:t>
          </a:r>
          <a:r>
            <a:rPr lang="en-US" sz="2000" b="1" kern="1200" dirty="0"/>
            <a:t> </a:t>
          </a:r>
          <a:r>
            <a:rPr lang="en-US" sz="2000" b="1" kern="1200" dirty="0" err="1"/>
            <a:t>kao</a:t>
          </a:r>
          <a:r>
            <a:rPr lang="en-US" sz="2000" b="1" kern="1200" dirty="0"/>
            <a:t> Isus (M</a:t>
          </a:r>
          <a:r>
            <a:rPr lang="sr-Latn-RS" sz="2000" b="1" kern="1200" dirty="0"/>
            <a:t>a</a:t>
          </a:r>
          <a:r>
            <a:rPr lang="en-US" sz="2000" b="1" kern="1200" dirty="0"/>
            <a:t>t</a:t>
          </a:r>
          <a:r>
            <a:rPr lang="sr-Latn-RS" sz="2000" b="1" kern="1200" dirty="0"/>
            <a:t>rj</a:t>
          </a:r>
          <a:r>
            <a:rPr lang="en-US" sz="2000" b="1" kern="1200" dirty="0"/>
            <a:t> 6</a:t>
          </a:r>
          <a:r>
            <a:rPr lang="sr-Latn-RS" sz="2000" b="1" kern="1200" dirty="0"/>
            <a:t>,</a:t>
          </a:r>
          <a:r>
            <a:rPr lang="en-US" sz="2000" b="1" kern="1200" dirty="0"/>
            <a:t>2).</a:t>
          </a:r>
          <a:endParaRPr lang="es-ES" sz="2000" kern="1200" dirty="0"/>
        </a:p>
      </dsp:txBody>
      <dsp:txXfrm rot="10800000">
        <a:off x="210097" y="338526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Učini</a:t>
          </a:r>
          <a:r>
            <a:rPr lang="en-US" sz="2000" b="1" kern="1200" dirty="0"/>
            <a:t> </a:t>
          </a:r>
          <a:r>
            <a:rPr lang="en-US" sz="2000" b="1" kern="1200" dirty="0" err="1"/>
            <a:t>sve</a:t>
          </a:r>
          <a:r>
            <a:rPr lang="en-US" sz="2000" b="1" kern="1200" dirty="0"/>
            <a:t> </a:t>
          </a:r>
          <a:r>
            <a:rPr lang="en-US" sz="2000" b="1" kern="1200" dirty="0" err="1"/>
            <a:t>što</a:t>
          </a:r>
          <a:r>
            <a:rPr lang="en-US" sz="2000" b="1" kern="1200" dirty="0"/>
            <a:t> je </a:t>
          </a:r>
          <a:r>
            <a:rPr lang="en-US" sz="2000" b="1" kern="1200" dirty="0" err="1"/>
            <a:t>potrebno</a:t>
          </a:r>
          <a:r>
            <a:rPr lang="en-US" sz="2000" b="1" kern="1200" dirty="0"/>
            <a:t> da </a:t>
          </a:r>
          <a:r>
            <a:rPr lang="en-US" sz="2000" b="1" kern="1200" dirty="0" err="1"/>
            <a:t>iskorijeniš</a:t>
          </a:r>
          <a:r>
            <a:rPr lang="en-US" sz="2000" b="1" kern="1200" dirty="0"/>
            <a:t> </a:t>
          </a:r>
          <a:r>
            <a:rPr lang="en-US" sz="2000" b="1" kern="1200" dirty="0" err="1"/>
            <a:t>požudu</a:t>
          </a:r>
          <a:r>
            <a:rPr lang="en-US" sz="2000" b="1" kern="1200" dirty="0"/>
            <a:t> </a:t>
          </a:r>
          <a:r>
            <a:rPr lang="en-US" sz="2000" b="1" kern="1200" dirty="0" err="1"/>
            <a:t>iz</a:t>
          </a:r>
          <a:r>
            <a:rPr lang="en-US" sz="2000" b="1" kern="1200" dirty="0"/>
            <a:t> </a:t>
          </a:r>
          <a:r>
            <a:rPr lang="en-US" sz="2000" b="1" kern="1200" dirty="0" err="1"/>
            <a:t>svog</a:t>
          </a:r>
          <a:r>
            <a:rPr lang="en-US" sz="2000" b="1" kern="1200" dirty="0"/>
            <a:t> </a:t>
          </a:r>
          <a:r>
            <a:rPr lang="en-US" sz="2000" b="1" kern="1200" dirty="0" err="1"/>
            <a:t>srca</a:t>
          </a:r>
          <a:r>
            <a:rPr lang="en-US" sz="2000" b="1" kern="1200" dirty="0"/>
            <a:t> (Mt 5,28,29).</a:t>
          </a:r>
          <a:endParaRPr lang="es-ES" sz="2000" kern="1200" dirty="0"/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Prestani</a:t>
          </a:r>
          <a:r>
            <a:rPr lang="en-US" sz="2000" b="1" kern="1200" dirty="0"/>
            <a:t> </a:t>
          </a:r>
          <a:r>
            <a:rPr lang="en-US" sz="2000" b="1" kern="1200" dirty="0" err="1"/>
            <a:t>kritizirati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osuđivati</a:t>
          </a:r>
          <a:r>
            <a:rPr lang="en-US" sz="2000" b="1" kern="1200" dirty="0"/>
            <a:t> </a:t>
          </a:r>
          <a:r>
            <a:rPr lang="en-US" sz="2000" b="1" kern="1200" dirty="0" err="1"/>
            <a:t>druge</a:t>
          </a:r>
          <a:r>
            <a:rPr lang="en-US" sz="2000" b="1" kern="1200" dirty="0"/>
            <a:t> (1 Kor. 4</a:t>
          </a:r>
          <a:r>
            <a:rPr lang="sr-Latn-RS" sz="2000" b="1" kern="1200" dirty="0"/>
            <a:t>,</a:t>
          </a:r>
          <a:r>
            <a:rPr lang="en-US" sz="2000" b="1" kern="1200" dirty="0"/>
            <a:t>5)</a:t>
          </a:r>
          <a:r>
            <a:rPr lang="sr-Latn-RS" sz="2000" b="1" kern="1200" dirty="0"/>
            <a:t>.</a:t>
          </a:r>
          <a:endParaRPr lang="es-ES" sz="2000" kern="1200" dirty="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Ne </a:t>
          </a:r>
          <a:r>
            <a:rPr lang="en-US" sz="2000" b="1" kern="1200" dirty="0" err="1"/>
            <a:t>mrzi</a:t>
          </a:r>
          <a:r>
            <a:rPr lang="en-US" sz="2000" b="1" kern="1200" dirty="0"/>
            <a:t> </a:t>
          </a:r>
          <a:r>
            <a:rPr lang="en-US" sz="2000" b="1" kern="1200" dirty="0" err="1"/>
            <a:t>svoje</a:t>
          </a:r>
          <a:r>
            <a:rPr lang="en-US" sz="2000" b="1" kern="1200" dirty="0"/>
            <a:t> </a:t>
          </a:r>
          <a:r>
            <a:rPr lang="en-US" sz="2000" b="1" kern="1200" dirty="0" err="1"/>
            <a:t>neprijatelje</a:t>
          </a:r>
          <a:r>
            <a:rPr lang="en-US" sz="2000" b="1" kern="1200" dirty="0"/>
            <a:t>, </a:t>
          </a:r>
          <a:r>
            <a:rPr lang="en-US" sz="2000" b="1" kern="1200" dirty="0" err="1"/>
            <a:t>nego</a:t>
          </a:r>
          <a:r>
            <a:rPr lang="en-US" sz="2000" b="1" kern="1200" dirty="0"/>
            <a:t> </a:t>
          </a:r>
          <a:r>
            <a:rPr lang="en-US" sz="2000" b="1" kern="1200" dirty="0" err="1"/>
            <a:t>moli</a:t>
          </a:r>
          <a:r>
            <a:rPr lang="en-US" sz="2000" b="1" kern="1200" dirty="0"/>
            <a:t> </a:t>
          </a:r>
          <a:r>
            <a:rPr lang="sr-Latn-RS" sz="2000" b="1" kern="1200" dirty="0"/>
            <a:t>se </a:t>
          </a:r>
          <a:r>
            <a:rPr lang="en-US" sz="2000" b="1" kern="1200" dirty="0"/>
            <a:t>za </a:t>
          </a:r>
          <a:r>
            <a:rPr lang="en-US" sz="2000" b="1" kern="1200" dirty="0" err="1"/>
            <a:t>njih</a:t>
          </a:r>
          <a:r>
            <a:rPr lang="en-US" sz="2000" b="1" kern="1200" dirty="0"/>
            <a:t> (Mt 5,44).</a:t>
          </a:r>
          <a:endParaRPr lang="es-ES" sz="2000" kern="1200" dirty="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Prestani se ljutiti na one oko sebe (Matej 5,22).</a:t>
          </a:r>
          <a:endParaRPr lang="es-ES" sz="2000" kern="1200" dirty="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>
              <a:solidFill>
                <a:schemeClr val="tx1"/>
              </a:solidFill>
            </a:rPr>
            <a:t>Zakon definira što je grijeh</a:t>
          </a:r>
          <a:r>
            <a:rPr lang="sr-Latn-RS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Kad </a:t>
          </a:r>
          <a:r>
            <a:rPr lang="en-US" sz="2000" b="1" kern="1200" dirty="0" err="1">
              <a:solidFill>
                <a:schemeClr val="tx1"/>
              </a:solidFill>
            </a:rPr>
            <a:t>griješimo</a:t>
          </a:r>
          <a:r>
            <a:rPr lang="en-US" sz="2000" b="1" kern="1200" dirty="0">
              <a:solidFill>
                <a:schemeClr val="tx1"/>
              </a:solidFill>
            </a:rPr>
            <a:t>, </a:t>
          </a:r>
          <a:r>
            <a:rPr lang="en-US" sz="2000" b="1" kern="1200" dirty="0" err="1">
              <a:solidFill>
                <a:schemeClr val="tx1"/>
              </a:solidFill>
            </a:rPr>
            <a:t>osuđeni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smo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vječnu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smrt</a:t>
          </a:r>
          <a:r>
            <a:rPr lang="sr-Latn-RS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Zakon nije sposoban oprostiti grijeh.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Isus je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trpio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vječnu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smrt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plati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za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naše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grijehe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Kada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vjerom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prihvatimo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Isusovu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žrtvu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naši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grijesi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oprošteni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Kad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nam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je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oprošteno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držimo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se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Zakona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da se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više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griješi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         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(1. Ivan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2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1)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19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94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jpeg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9525"/>
            <a:ext cx="121920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300" normalizeH="0" baseline="0" noProof="0" dirty="0" err="1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GRIJEH</a:t>
            </a:r>
            <a:r>
              <a:rPr kumimoji="0" lang="es-ES" sz="4400" b="1" i="0" u="none" strike="noStrike" kern="1200" cap="none" spc="300" normalizeH="0" baseline="0" noProof="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4400" b="1" i="0" u="none" strike="noStrike" kern="1200" cap="none" spc="300" normalizeH="0" baseline="0" noProof="0" dirty="0" err="1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EVANĐELJE</a:t>
            </a:r>
            <a:r>
              <a:rPr kumimoji="0" lang="es-ES" sz="4400" b="1" i="0" u="none" strike="noStrike" kern="1200" cap="none" spc="300" normalizeH="0" baseline="0" noProof="0" dirty="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s-ES" sz="4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ptos" panose="02110004020202020204"/>
              </a:rPr>
              <a:t>I ZAKON</a:t>
            </a:r>
            <a:endParaRPr kumimoji="0" lang="es-ES" sz="4400" b="1" i="0" u="none" strike="noStrike" kern="1200" cap="none" spc="300" normalizeH="0" baseline="0" noProof="0" dirty="0">
              <a:ln/>
              <a:solidFill>
                <a:srgbClr val="997141"/>
              </a:solidFill>
              <a:effectLst>
                <a:outerShdw blurRad="38100" dist="127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423289" y="5193617"/>
            <a:ext cx="2786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8845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8845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8845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8845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8845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30.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8845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svibnja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8845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2026.</a:t>
            </a: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EVANĐELJE I ZAKON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Ne, već po zakonu vjere, jer tvrdimo da se čovjek opravdava vjerom bez vršenja Zakona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(R</a:t>
            </a:r>
            <a:r>
              <a:rPr lang="sr-Latn-R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imljanima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3</a:t>
            </a:r>
            <a:r>
              <a:rPr lang="sr-Latn-R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77800"/>
            <a:ext cx="7954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spasenje</a:t>
            </a:r>
            <a:r>
              <a:rPr lang="en-US" sz="2000" b="1" dirty="0"/>
              <a:t> (</a:t>
            </a:r>
            <a:r>
              <a:rPr lang="en-US" sz="2000" b="1" dirty="0" err="1"/>
              <a:t>oprost</a:t>
            </a:r>
            <a:r>
              <a:rPr lang="en-US" sz="2000" b="1" dirty="0"/>
              <a:t> </a:t>
            </a:r>
            <a:r>
              <a:rPr lang="en-US" sz="2000" b="1" dirty="0" err="1"/>
              <a:t>grijeha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vječni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) </a:t>
            </a:r>
            <a:r>
              <a:rPr lang="en-US" sz="2000" b="1" dirty="0" err="1"/>
              <a:t>postiže</a:t>
            </a:r>
            <a:r>
              <a:rPr lang="en-US" sz="2000" b="1" dirty="0"/>
              <a:t> se </a:t>
            </a:r>
            <a:r>
              <a:rPr lang="en-US" sz="2000" b="1" dirty="0" err="1"/>
              <a:t>djelom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je Isus </a:t>
            </a:r>
            <a:r>
              <a:rPr lang="en-US" sz="2000" b="1" dirty="0" err="1"/>
              <a:t>učinio</a:t>
            </a:r>
            <a:r>
              <a:rPr lang="en-US" sz="2000" b="1" dirty="0"/>
              <a:t> za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križu</a:t>
            </a:r>
            <a:r>
              <a:rPr lang="en-US" sz="2000" b="1" dirty="0"/>
              <a:t> (Gal</a:t>
            </a:r>
            <a:r>
              <a:rPr lang="sr-Latn-RS" sz="2000" b="1" dirty="0"/>
              <a:t>.</a:t>
            </a:r>
            <a:r>
              <a:rPr lang="en-US" sz="2000" b="1" dirty="0"/>
              <a:t>. 3,13). To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potiče</a:t>
            </a:r>
            <a:r>
              <a:rPr lang="en-US" sz="2000" b="1" dirty="0"/>
              <a:t> da </a:t>
            </a:r>
            <a:r>
              <a:rPr lang="en-US" sz="2000" b="1" dirty="0" err="1"/>
              <a:t>volimo</a:t>
            </a:r>
            <a:r>
              <a:rPr lang="en-US" sz="2000" b="1" dirty="0"/>
              <a:t> </a:t>
            </a:r>
            <a:r>
              <a:rPr lang="en-US" sz="2000" b="1" dirty="0" err="1"/>
              <a:t>Isusa</a:t>
            </a:r>
            <a:r>
              <a:rPr lang="en-US" sz="2000" b="1" dirty="0"/>
              <a:t> </a:t>
            </a:r>
            <a:r>
              <a:rPr lang="en-US" sz="2000" b="1" dirty="0" err="1"/>
              <a:t>zbog</a:t>
            </a:r>
            <a:r>
              <a:rPr lang="en-US" sz="2000" b="1" dirty="0"/>
              <a:t> toga (1. Ivan</a:t>
            </a:r>
            <a:r>
              <a:rPr lang="sr-Latn-RS" sz="2000" b="1" dirty="0"/>
              <a:t>.</a:t>
            </a:r>
            <a:r>
              <a:rPr lang="en-US" sz="2000" b="1" dirty="0"/>
              <a:t> 4</a:t>
            </a:r>
            <a:r>
              <a:rPr lang="sr-Latn-RS" sz="2000" b="1" dirty="0"/>
              <a:t>,</a:t>
            </a:r>
            <a:r>
              <a:rPr lang="en-US" sz="2000" b="1" dirty="0"/>
              <a:t>9</a:t>
            </a:r>
            <a:r>
              <a:rPr lang="sr-Latn-RS" sz="2000" b="1" dirty="0"/>
              <a:t>.19</a:t>
            </a:r>
            <a:r>
              <a:rPr lang="en-US" sz="2000" b="1" dirty="0"/>
              <a:t>). I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ljubav</a:t>
            </a:r>
            <a:r>
              <a:rPr lang="en-US" sz="2000" b="1" dirty="0"/>
              <a:t> </a:t>
            </a:r>
            <a:r>
              <a:rPr lang="en-US" sz="2000" b="1" dirty="0" err="1"/>
              <a:t>pokazujemo</a:t>
            </a:r>
            <a:r>
              <a:rPr lang="en-US" sz="2000" b="1" dirty="0"/>
              <a:t> </a:t>
            </a:r>
            <a:r>
              <a:rPr lang="en-US" sz="2000" b="1" dirty="0" err="1"/>
              <a:t>upravo</a:t>
            </a:r>
            <a:r>
              <a:rPr lang="en-US" sz="2000" b="1" dirty="0"/>
              <a:t> </a:t>
            </a:r>
            <a:r>
              <a:rPr lang="en-US" sz="2000" b="1" dirty="0" err="1"/>
              <a:t>držeći</a:t>
            </a:r>
            <a:r>
              <a:rPr lang="en-US" sz="2000" b="1" dirty="0"/>
              <a:t> </a:t>
            </a:r>
            <a:r>
              <a:rPr lang="en-US" sz="2000" b="1" dirty="0" err="1"/>
              <a:t>njegove</a:t>
            </a:r>
            <a:r>
              <a:rPr lang="en-US" sz="2000" b="1" dirty="0"/>
              <a:t> </a:t>
            </a:r>
            <a:r>
              <a:rPr lang="en-US" sz="2000" b="1" dirty="0" err="1"/>
              <a:t>zapovijedi</a:t>
            </a:r>
            <a:r>
              <a:rPr lang="en-US" sz="2000" b="1" dirty="0"/>
              <a:t> (Ivan 14</a:t>
            </a:r>
            <a:r>
              <a:rPr lang="sr-Latn-RS" sz="2000" b="1" dirty="0"/>
              <a:t>,</a:t>
            </a:r>
            <a:r>
              <a:rPr lang="en-US" sz="2000" b="1" dirty="0"/>
              <a:t>15).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12683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634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Isus </a:t>
            </a:r>
            <a:r>
              <a:rPr lang="en-US" sz="2000" b="1" dirty="0" err="1"/>
              <a:t>nikada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namjeravao</a:t>
            </a:r>
            <a:r>
              <a:rPr lang="en-US" sz="2000" b="1" dirty="0"/>
              <a:t> </a:t>
            </a:r>
            <a:r>
              <a:rPr lang="en-US" sz="2000" b="1" dirty="0" err="1"/>
              <a:t>ukinuti</a:t>
            </a:r>
            <a:r>
              <a:rPr lang="en-US" sz="2000" b="1" dirty="0"/>
              <a:t> Zakon, </a:t>
            </a:r>
            <a:r>
              <a:rPr lang="en-US" sz="2000" b="1" dirty="0" err="1"/>
              <a:t>već</a:t>
            </a:r>
            <a:r>
              <a:rPr lang="en-US" sz="2000" b="1" dirty="0"/>
              <a:t> ga </a:t>
            </a:r>
            <a:r>
              <a:rPr lang="en-US" sz="2000" b="1" dirty="0" err="1"/>
              <a:t>potvrditi</a:t>
            </a:r>
            <a:r>
              <a:rPr lang="en-US" sz="2000" b="1" dirty="0"/>
              <a:t> (M</a:t>
            </a:r>
            <a:r>
              <a:rPr lang="sr-Latn-RS" sz="2000" b="1" dirty="0"/>
              <a:t>a</a:t>
            </a:r>
            <a:r>
              <a:rPr lang="en-US" sz="2000" b="1" dirty="0"/>
              <a:t>t</a:t>
            </a:r>
            <a:r>
              <a:rPr lang="sr-Latn-RS" sz="2000" b="1" dirty="0"/>
              <a:t>ej </a:t>
            </a:r>
            <a:r>
              <a:rPr lang="en-US" sz="2000" b="1" dirty="0"/>
              <a:t>5,17). I Zakon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Evanđelje</a:t>
            </a:r>
            <a:r>
              <a:rPr lang="en-US" sz="2000" b="1" dirty="0"/>
              <a:t> </a:t>
            </a:r>
            <a:r>
              <a:rPr lang="en-US" sz="2000" b="1" dirty="0" err="1"/>
              <a:t>odraz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samog</a:t>
            </a:r>
            <a:r>
              <a:rPr lang="en-US" sz="2000" b="1" dirty="0"/>
              <a:t> </a:t>
            </a:r>
            <a:r>
              <a:rPr lang="en-US" sz="2000" b="1" dirty="0" err="1"/>
              <a:t>Božjeg</a:t>
            </a:r>
            <a:r>
              <a:rPr lang="en-US" sz="2000" b="1" dirty="0"/>
              <a:t> </a:t>
            </a:r>
            <a:r>
              <a:rPr lang="en-US" sz="2000" b="1" dirty="0" err="1"/>
              <a:t>karaktera</a:t>
            </a:r>
            <a:r>
              <a:rPr lang="en-US" sz="2000" b="1" dirty="0"/>
              <a:t>: </a:t>
            </a:r>
            <a:r>
              <a:rPr lang="en-US" sz="2000" b="1" dirty="0" err="1"/>
              <a:t>ljubavi</a:t>
            </a:r>
            <a:r>
              <a:rPr lang="sr-Latn-RS" sz="2000" b="1" dirty="0"/>
              <a:t> (1. Ivan. 4,8).</a:t>
            </a:r>
            <a:endParaRPr lang="en" sz="2000" b="1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2974687"/>
            <a:ext cx="7164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Pogledajmo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odnos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između</a:t>
            </a:r>
            <a:r>
              <a:rPr lang="en-US" sz="2000" b="1" dirty="0">
                <a:solidFill>
                  <a:prstClr val="black"/>
                </a:solidFill>
              </a:rPr>
              <a:t> Zakona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Evanđelja</a:t>
            </a:r>
            <a:r>
              <a:rPr lang="en-US" sz="2000" b="1" dirty="0">
                <a:solidFill>
                  <a:prstClr val="black"/>
                </a:solidFill>
              </a:rPr>
              <a:t> (to jest, </a:t>
            </a:r>
            <a:r>
              <a:rPr lang="en-US" sz="2000" b="1" dirty="0" err="1">
                <a:solidFill>
                  <a:prstClr val="black"/>
                </a:solidFill>
              </a:rPr>
              <a:t>spasenje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kroz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Isusovu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krv</a:t>
            </a:r>
            <a:r>
              <a:rPr lang="en-US" sz="2000" b="1" dirty="0">
                <a:solidFill>
                  <a:prstClr val="black"/>
                </a:solidFill>
              </a:rPr>
              <a:t>):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IZGRAĐEN NA STIJENI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607827"/>
            <a:ext cx="1109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Svatko tko sluša ove moje riječi i izvršava ih može se usporediti s mudrim čovjekom koji svoju kuću sagradi na litici.“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</a:t>
            </a:r>
            <a:r>
              <a:rPr lang="sr-Latn-R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ej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</a:t>
            </a:r>
            <a:r>
              <a:rPr lang="sr-Latn-R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Prihvaćanje</a:t>
            </a:r>
            <a:r>
              <a:rPr lang="en-US" sz="2000" b="1" dirty="0"/>
              <a:t> </a:t>
            </a:r>
            <a:r>
              <a:rPr lang="en-US" sz="2000" b="1" dirty="0" err="1"/>
              <a:t>Evanđelja</a:t>
            </a:r>
            <a:r>
              <a:rPr lang="en-US" sz="2000" b="1" dirty="0"/>
              <a:t> </a:t>
            </a:r>
            <a:r>
              <a:rPr lang="en-US" sz="2000" b="1" dirty="0" err="1"/>
              <a:t>uključuje</a:t>
            </a:r>
            <a:r>
              <a:rPr lang="en-US" sz="2000" b="1" dirty="0"/>
              <a:t> </a:t>
            </a:r>
            <a:r>
              <a:rPr lang="en-US" sz="2000" b="1" dirty="0" err="1"/>
              <a:t>praćenje</a:t>
            </a:r>
            <a:r>
              <a:rPr lang="en-US" sz="2000" b="1" dirty="0"/>
              <a:t> </a:t>
            </a:r>
            <a:r>
              <a:rPr lang="en-US" sz="2000" b="1" dirty="0" err="1"/>
              <a:t>procesa</a:t>
            </a:r>
            <a:r>
              <a:rPr lang="en-US" sz="2000" b="1" dirty="0"/>
              <a:t>. Prvi </a:t>
            </a:r>
            <a:r>
              <a:rPr lang="en-US" sz="2000" b="1" dirty="0" err="1"/>
              <a:t>korak</a:t>
            </a:r>
            <a:r>
              <a:rPr lang="en-US" sz="2000" b="1" dirty="0"/>
              <a:t> je </a:t>
            </a:r>
            <a:r>
              <a:rPr lang="en-US" sz="2000" b="1" dirty="0" err="1"/>
              <a:t>znanje</a:t>
            </a:r>
            <a:r>
              <a:rPr lang="en-US" sz="2000" b="1" dirty="0"/>
              <a:t>. Moramo </a:t>
            </a:r>
            <a:r>
              <a:rPr lang="en-US" sz="2000" b="1" dirty="0" err="1"/>
              <a:t>znati</a:t>
            </a:r>
            <a:r>
              <a:rPr lang="en-US" sz="2000" b="1" dirty="0"/>
              <a:t> da </a:t>
            </a:r>
            <a:r>
              <a:rPr lang="sr-Latn-RS" sz="2000" b="1" dirty="0"/>
              <a:t>postoji Netko koji nas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otkupiti</a:t>
            </a:r>
            <a:br>
              <a:rPr lang="en-US" sz="2000" b="1" dirty="0"/>
            </a:br>
            <a:r>
              <a:rPr lang="en-US" sz="2000" b="1" dirty="0"/>
              <a:t>(Rim. 10:14).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36707" y="4824905"/>
            <a:ext cx="78253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Znanje mora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popraćeno</a:t>
            </a:r>
            <a:r>
              <a:rPr lang="en-US" sz="2000" b="1" dirty="0"/>
              <a:t> </a:t>
            </a:r>
            <a:r>
              <a:rPr lang="en-US" sz="2000" b="1" dirty="0" err="1"/>
              <a:t>konkretnim</a:t>
            </a:r>
            <a:r>
              <a:rPr lang="en-US" sz="2000" b="1" dirty="0"/>
              <a:t> </a:t>
            </a:r>
            <a:r>
              <a:rPr lang="en-US" sz="2000" b="1" dirty="0" err="1"/>
              <a:t>djelima</a:t>
            </a:r>
            <a:r>
              <a:rPr lang="en-US" sz="2000" b="1" dirty="0"/>
              <a:t> (M</a:t>
            </a:r>
            <a:r>
              <a:rPr lang="sr-Latn-RS" sz="2000" b="1" dirty="0"/>
              <a:t>a</a:t>
            </a:r>
            <a:r>
              <a:rPr lang="en-US" sz="2000" b="1" dirty="0"/>
              <a:t>t</a:t>
            </a:r>
            <a:r>
              <a:rPr lang="sr-Latn-RS" sz="2000" b="1" dirty="0"/>
              <a:t>ej</a:t>
            </a:r>
            <a:r>
              <a:rPr lang="en-US" sz="2000" b="1" dirty="0"/>
              <a:t> 7</a:t>
            </a:r>
            <a:r>
              <a:rPr lang="sr-Latn-RS" sz="2000" b="1" dirty="0"/>
              <a:t>,</a:t>
            </a:r>
            <a:r>
              <a:rPr lang="en-US" sz="2000" b="1" dirty="0"/>
              <a:t>24</a:t>
            </a:r>
            <a:r>
              <a:rPr lang="sr-Latn-RS" sz="2000" b="1" dirty="0"/>
              <a:t>.</a:t>
            </a:r>
            <a:r>
              <a:rPr lang="en-US" sz="2000" b="1" dirty="0"/>
              <a:t>25). </a:t>
            </a:r>
            <a:r>
              <a:rPr lang="en-US" sz="2000" b="1" dirty="0" err="1"/>
              <a:t>Opravdani</a:t>
            </a:r>
            <a:r>
              <a:rPr lang="en-US" sz="2000" b="1" dirty="0"/>
              <a:t>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odvojeni</a:t>
            </a:r>
            <a:r>
              <a:rPr lang="en-US" sz="2000" b="1" dirty="0"/>
              <a:t> od </a:t>
            </a:r>
            <a:r>
              <a:rPr lang="en-US" sz="2000" b="1" dirty="0" err="1"/>
              <a:t>djela</a:t>
            </a:r>
            <a:r>
              <a:rPr lang="en-US" sz="2000" b="1" dirty="0"/>
              <a:t> Zakona (Rim. 3</a:t>
            </a:r>
            <a:r>
              <a:rPr lang="sr-Latn-RS" sz="2000" b="1" dirty="0"/>
              <a:t>,</a:t>
            </a:r>
            <a:r>
              <a:rPr lang="en-US" sz="2000" b="1" dirty="0"/>
              <a:t>28),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nužno</a:t>
            </a:r>
            <a:r>
              <a:rPr lang="en-US" sz="2000" b="1" dirty="0"/>
              <a:t> je da se ta </a:t>
            </a:r>
            <a:r>
              <a:rPr lang="en-US" sz="2000" b="1" dirty="0" err="1"/>
              <a:t>djela</a:t>
            </a:r>
            <a:r>
              <a:rPr lang="en-US" sz="2000" b="1" dirty="0"/>
              <a:t> vide u </a:t>
            </a:r>
            <a:r>
              <a:rPr lang="en-US" sz="2000" b="1" dirty="0" err="1"/>
              <a:t>našim</a:t>
            </a:r>
            <a:r>
              <a:rPr lang="en-US" sz="2000" b="1" dirty="0"/>
              <a:t> </a:t>
            </a:r>
            <a:r>
              <a:rPr lang="en-US" sz="2000" b="1" dirty="0" err="1"/>
              <a:t>životima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rezultat</a:t>
            </a:r>
            <a:r>
              <a:rPr lang="en-US" sz="2000" b="1" dirty="0"/>
              <a:t> </a:t>
            </a:r>
            <a:r>
              <a:rPr lang="en-US" sz="2000" b="1" dirty="0" err="1"/>
              <a:t>našeg</a:t>
            </a:r>
            <a:r>
              <a:rPr lang="en-US" sz="2000" b="1" dirty="0"/>
              <a:t> </a:t>
            </a:r>
            <a:r>
              <a:rPr lang="en-US" sz="2000" b="1" dirty="0" err="1"/>
              <a:t>spasenja</a:t>
            </a:r>
            <a:r>
              <a:rPr lang="en-US" sz="2000" b="1" dirty="0"/>
              <a:t> (M</a:t>
            </a:r>
            <a:r>
              <a:rPr lang="sr-Latn-RS" sz="2000" b="1" dirty="0"/>
              <a:t>a</a:t>
            </a:r>
            <a:r>
              <a:rPr lang="en-US" sz="2000" b="1" dirty="0"/>
              <a:t>t</a:t>
            </a:r>
            <a:r>
              <a:rPr lang="sr-Latn-RS" sz="2000" b="1" dirty="0"/>
              <a:t>ej</a:t>
            </a:r>
            <a:r>
              <a:rPr lang="en-US" sz="2000" b="1" dirty="0"/>
              <a:t> 7</a:t>
            </a:r>
            <a:r>
              <a:rPr lang="sr-Latn-RS" sz="2000" b="1" dirty="0"/>
              <a:t>,</a:t>
            </a:r>
            <a:r>
              <a:rPr lang="en-US" sz="2000" b="1" dirty="0"/>
              <a:t>18-21).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333761"/>
            <a:ext cx="7908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Ali </a:t>
            </a:r>
            <a:r>
              <a:rPr lang="en-US" sz="2000" b="1" dirty="0" err="1">
                <a:solidFill>
                  <a:prstClr val="black"/>
                </a:solidFill>
              </a:rPr>
              <a:t>samo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znanje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neće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spasiti</a:t>
            </a:r>
            <a:r>
              <a:rPr lang="en-US" sz="2000" b="1" dirty="0">
                <a:solidFill>
                  <a:prstClr val="black"/>
                </a:solidFill>
              </a:rPr>
              <a:t>. Isus je </a:t>
            </a:r>
            <a:r>
              <a:rPr lang="en-US" sz="2000" b="1" dirty="0" err="1">
                <a:solidFill>
                  <a:prstClr val="black"/>
                </a:solidFill>
              </a:rPr>
              <a:t>usporedio</a:t>
            </a:r>
            <a:r>
              <a:rPr lang="en-US" sz="2000" b="1" dirty="0">
                <a:solidFill>
                  <a:prstClr val="black"/>
                </a:solidFill>
              </a:rPr>
              <a:t> one koji </a:t>
            </a:r>
            <a:r>
              <a:rPr lang="en-US" sz="2000" b="1" dirty="0" err="1">
                <a:solidFill>
                  <a:prstClr val="black"/>
                </a:solidFill>
              </a:rPr>
              <a:t>primaju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spoznaju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spasenja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ali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primjenjuju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načela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E</a:t>
            </a:r>
            <a:r>
              <a:rPr lang="en-US" sz="2000" b="1" dirty="0" err="1">
                <a:solidFill>
                  <a:prstClr val="black"/>
                </a:solidFill>
              </a:rPr>
              <a:t>vanđelja</a:t>
            </a:r>
            <a:r>
              <a:rPr lang="en-US" sz="2000" b="1" dirty="0">
                <a:solidFill>
                  <a:prstClr val="black"/>
                </a:solidFill>
              </a:rPr>
              <a:t>, s </a:t>
            </a:r>
            <a:r>
              <a:rPr lang="en-US" sz="2000" b="1" dirty="0" err="1">
                <a:solidFill>
                  <a:prstClr val="black"/>
                </a:solidFill>
              </a:rPr>
              <a:t>osobom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koja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sr-Latn-RS" sz="2000" b="1" dirty="0">
                <a:solidFill>
                  <a:prstClr val="black"/>
                </a:solidFill>
              </a:rPr>
              <a:t>sa</a:t>
            </a:r>
            <a:r>
              <a:rPr lang="en-US" sz="2000" b="1" dirty="0" err="1">
                <a:solidFill>
                  <a:prstClr val="black"/>
                </a:solidFill>
              </a:rPr>
              <a:t>gradio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svoju kućuI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pijesku</a:t>
            </a:r>
            <a:r>
              <a:rPr lang="en-US" sz="2000" b="1" dirty="0">
                <a:solidFill>
                  <a:prstClr val="black"/>
                </a:solidFill>
              </a:rPr>
              <a:t> "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velik</a:t>
            </a:r>
            <a:r>
              <a:rPr lang="sr-Latn-RS" sz="2000" b="1" dirty="0">
                <a:solidFill>
                  <a:prstClr val="black"/>
                </a:solidFill>
              </a:rPr>
              <a:t>a</a:t>
            </a:r>
            <a:r>
              <a:rPr lang="en-US" sz="2000" b="1" dirty="0">
                <a:solidFill>
                  <a:prstClr val="black"/>
                </a:solidFill>
              </a:rPr>
              <a:t> b</a:t>
            </a:r>
            <a:r>
              <a:rPr lang="sr-Latn-RS" sz="2000" b="1" dirty="0">
                <a:solidFill>
                  <a:prstClr val="black"/>
                </a:solidFill>
              </a:rPr>
              <a:t>ješe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nje</a:t>
            </a:r>
            <a:r>
              <a:rPr lang="sr-Latn-RS" sz="2000" b="1" dirty="0">
                <a:solidFill>
                  <a:prstClr val="black"/>
                </a:solidFill>
              </a:rPr>
              <a:t>zina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ruševina</a:t>
            </a:r>
            <a:r>
              <a:rPr lang="en-US" sz="2000" b="1" dirty="0">
                <a:solidFill>
                  <a:prstClr val="black"/>
                </a:solidFill>
              </a:rPr>
              <a:t>" (M</a:t>
            </a:r>
            <a:r>
              <a:rPr lang="sr-Latn-RS" sz="2000" b="1" dirty="0">
                <a:solidFill>
                  <a:prstClr val="black"/>
                </a:solidFill>
              </a:rPr>
              <a:t>a</a:t>
            </a:r>
            <a:r>
              <a:rPr lang="en-US" sz="2000" b="1" dirty="0">
                <a:solidFill>
                  <a:prstClr val="black"/>
                </a:solidFill>
              </a:rPr>
              <a:t>t</a:t>
            </a:r>
            <a:r>
              <a:rPr lang="sr-Latn-RS" sz="2000" b="1" dirty="0">
                <a:solidFill>
                  <a:prstClr val="black"/>
                </a:solidFill>
              </a:rPr>
              <a:t>ej</a:t>
            </a:r>
            <a:r>
              <a:rPr lang="en-US" sz="2000" b="1" dirty="0">
                <a:solidFill>
                  <a:prstClr val="black"/>
                </a:solidFill>
              </a:rPr>
              <a:t> 7,26</a:t>
            </a:r>
            <a:r>
              <a:rPr lang="sr-Latn-RS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27).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56585" y="6103885"/>
            <a:ext cx="7825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Kada </a:t>
            </a:r>
            <a:r>
              <a:rPr lang="en-US" sz="2000" b="1" dirty="0" err="1">
                <a:solidFill>
                  <a:prstClr val="black"/>
                </a:solidFill>
              </a:rPr>
              <a:t>prihvatimo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Isusa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živimo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bliskom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odnosu</a:t>
            </a:r>
            <a:r>
              <a:rPr lang="en-US" sz="2000" b="1" dirty="0">
                <a:solidFill>
                  <a:prstClr val="black"/>
                </a:solidFill>
              </a:rPr>
              <a:t> s </a:t>
            </a:r>
            <a:r>
              <a:rPr lang="en-US" sz="2000" b="1" dirty="0" err="1">
                <a:solidFill>
                  <a:prstClr val="black"/>
                </a:solidFill>
              </a:rPr>
              <a:t>Njim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držeći</a:t>
            </a:r>
            <a:r>
              <a:rPr lang="en-US" sz="2000" b="1" dirty="0">
                <a:solidFill>
                  <a:prstClr val="black"/>
                </a:solidFill>
              </a:rPr>
              <a:t> Njegove </a:t>
            </a:r>
            <a:r>
              <a:rPr lang="en-US" sz="2000" b="1" dirty="0" err="1">
                <a:solidFill>
                  <a:prstClr val="black"/>
                </a:solidFill>
              </a:rPr>
              <a:t>zapovijedi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sr-Latn-RS" sz="2000" b="1" dirty="0">
                <a:solidFill>
                  <a:prstClr val="black"/>
                </a:solidFill>
              </a:rPr>
              <a:t>mi tada </a:t>
            </a:r>
            <a:r>
              <a:rPr lang="en-US" sz="2000" b="1" dirty="0" err="1">
                <a:solidFill>
                  <a:prstClr val="black"/>
                </a:solidFill>
              </a:rPr>
              <a:t>gradimo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našu kuću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Stijeni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422727" y="1107754"/>
            <a:ext cx="101525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000" b="1" dirty="0">
                <a:latin typeface="Constantia" panose="02030602050306030303" pitchFamily="18" charset="0"/>
              </a:rPr>
              <a:t>“</a:t>
            </a:r>
            <a:r>
              <a:rPr lang="en-US" sz="3000" b="1" dirty="0">
                <a:latin typeface="Constantia" panose="02030602050306030303" pitchFamily="18" charset="0"/>
              </a:rPr>
              <a:t>Zakon </a:t>
            </a:r>
            <a:r>
              <a:rPr lang="en-US" sz="3000" b="1" dirty="0" err="1">
                <a:latin typeface="Constantia" panose="02030602050306030303" pitchFamily="18" charset="0"/>
              </a:rPr>
              <a:t>čovjeku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njegove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grijehe</a:t>
            </a:r>
            <a:r>
              <a:rPr lang="en-US" sz="3000" b="1" dirty="0">
                <a:latin typeface="Constantia" panose="02030602050306030303" pitchFamily="18" charset="0"/>
              </a:rPr>
              <a:t>, </a:t>
            </a:r>
            <a:r>
              <a:rPr lang="en-US" sz="3000" b="1" dirty="0" err="1">
                <a:latin typeface="Constantia" panose="02030602050306030303" pitchFamily="18" charset="0"/>
              </a:rPr>
              <a:t>ali</a:t>
            </a:r>
            <a:r>
              <a:rPr lang="en-US" sz="3000" b="1" dirty="0">
                <a:latin typeface="Constantia" panose="02030602050306030303" pitchFamily="18" charset="0"/>
              </a:rPr>
              <a:t> ne </a:t>
            </a:r>
            <a:r>
              <a:rPr lang="en-US" sz="3000" b="1" dirty="0" err="1">
                <a:latin typeface="Constantia" panose="02030602050306030303" pitchFamily="18" charset="0"/>
              </a:rPr>
              <a:t>pruža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lijek</a:t>
            </a:r>
            <a:r>
              <a:rPr lang="en-US" sz="3000" b="1" dirty="0">
                <a:latin typeface="Constantia" panose="02030602050306030303" pitchFamily="18" charset="0"/>
              </a:rPr>
              <a:t>. Iako </a:t>
            </a:r>
            <a:r>
              <a:rPr lang="en-US" sz="3000" b="1" dirty="0" err="1">
                <a:latin typeface="Constantia" panose="02030602050306030303" pitchFamily="18" charset="0"/>
              </a:rPr>
              <a:t>obećava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život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poslušnima</a:t>
            </a:r>
            <a:r>
              <a:rPr lang="en-US" sz="3000" b="1" dirty="0">
                <a:latin typeface="Constantia" panose="02030602050306030303" pitchFamily="18" charset="0"/>
              </a:rPr>
              <a:t>, </a:t>
            </a:r>
            <a:r>
              <a:rPr lang="en-US" sz="3000" b="1" dirty="0" err="1">
                <a:latin typeface="Constantia" panose="02030602050306030303" pitchFamily="18" charset="0"/>
              </a:rPr>
              <a:t>tvrdi</a:t>
            </a:r>
            <a:r>
              <a:rPr lang="en-US" sz="3000" b="1" dirty="0">
                <a:latin typeface="Constantia" panose="02030602050306030303" pitchFamily="18" charset="0"/>
              </a:rPr>
              <a:t> da je </a:t>
            </a:r>
            <a:r>
              <a:rPr lang="en-US" sz="3000" b="1" dirty="0" err="1">
                <a:latin typeface="Constantia" panose="02030602050306030303" pitchFamily="18" charset="0"/>
              </a:rPr>
              <a:t>smrt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dio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onoga</a:t>
            </a:r>
            <a:r>
              <a:rPr lang="en-US" sz="3000" b="1" dirty="0">
                <a:latin typeface="Constantia" panose="02030602050306030303" pitchFamily="18" charset="0"/>
              </a:rPr>
              <a:t> koji </a:t>
            </a:r>
            <a:r>
              <a:rPr lang="en-US" sz="3000" b="1" dirty="0" err="1">
                <a:latin typeface="Constantia" panose="02030602050306030303" pitchFamily="18" charset="0"/>
              </a:rPr>
              <a:t>prijestupi</a:t>
            </a:r>
            <a:r>
              <a:rPr lang="en-US" sz="3000" b="1" dirty="0">
                <a:latin typeface="Constantia" panose="02030602050306030303" pitchFamily="18" charset="0"/>
              </a:rPr>
              <a:t>. Samo ga </a:t>
            </a:r>
            <a:r>
              <a:rPr lang="en-US" sz="3000" b="1" dirty="0" err="1">
                <a:latin typeface="Constantia" panose="02030602050306030303" pitchFamily="18" charset="0"/>
              </a:rPr>
              <a:t>Kristovo</a:t>
            </a:r>
            <a:r>
              <a:rPr lang="en-US" sz="3000" b="1" dirty="0">
                <a:latin typeface="Constantia" panose="02030602050306030303" pitchFamily="18" charset="0"/>
              </a:rPr>
              <a:t> Evan</a:t>
            </a:r>
            <a:r>
              <a:rPr lang="hr-HR" sz="3000" b="1" dirty="0">
                <a:latin typeface="Constantia" panose="02030602050306030303" pitchFamily="18" charset="0"/>
              </a:rPr>
              <a:t>đ</a:t>
            </a:r>
            <a:r>
              <a:rPr lang="en-US" sz="3000" b="1" dirty="0" err="1">
                <a:latin typeface="Constantia" panose="02030602050306030303" pitchFamily="18" charset="0"/>
              </a:rPr>
              <a:t>elje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može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spasiti</a:t>
            </a:r>
            <a:r>
              <a:rPr lang="en-US" sz="3000" b="1" dirty="0">
                <a:latin typeface="Constantia" panose="02030602050306030303" pitchFamily="18" charset="0"/>
              </a:rPr>
              <a:t> od </a:t>
            </a:r>
            <a:r>
              <a:rPr lang="en-US" sz="3000" b="1" dirty="0" err="1">
                <a:latin typeface="Constantia" panose="02030602050306030303" pitchFamily="18" charset="0"/>
              </a:rPr>
              <a:t>osude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ili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uprljanosti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grijehom</a:t>
            </a:r>
            <a:r>
              <a:rPr lang="en-US" sz="3000" b="1" dirty="0">
                <a:latin typeface="Constantia" panose="02030602050306030303" pitchFamily="18" charset="0"/>
              </a:rPr>
              <a:t>. On mora </a:t>
            </a:r>
            <a:r>
              <a:rPr lang="en-US" sz="3000" b="1" dirty="0" err="1">
                <a:latin typeface="Constantia" panose="02030602050306030303" pitchFamily="18" charset="0"/>
              </a:rPr>
              <a:t>poka</a:t>
            </a:r>
            <a:r>
              <a:rPr lang="hr-HR" sz="3000" b="1" dirty="0">
                <a:latin typeface="Constantia" panose="02030602050306030303" pitchFamily="18" charset="0"/>
              </a:rPr>
              <a:t>z</a:t>
            </a:r>
            <a:r>
              <a:rPr lang="en-US" sz="3000" b="1" dirty="0" err="1">
                <a:latin typeface="Constantia" panose="02030602050306030303" pitchFamily="18" charset="0"/>
              </a:rPr>
              <a:t>ati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hr-HR" sz="3000" b="1" dirty="0">
                <a:latin typeface="Constantia" panose="02030602050306030303" pitchFamily="18" charset="0"/>
              </a:rPr>
              <a:t>da se pokajao </a:t>
            </a:r>
            <a:r>
              <a:rPr lang="en-US" sz="3000" b="1" dirty="0">
                <a:latin typeface="Constantia" panose="02030602050306030303" pitchFamily="18" charset="0"/>
              </a:rPr>
              <a:t>pre</a:t>
            </a:r>
            <a:r>
              <a:rPr lang="hr-HR" sz="3000" b="1" dirty="0">
                <a:latin typeface="Constantia" panose="02030602050306030303" pitchFamily="18" charset="0"/>
              </a:rPr>
              <a:t>d</a:t>
            </a:r>
            <a:r>
              <a:rPr lang="en-US" sz="3000" b="1" dirty="0">
                <a:latin typeface="Constantia" panose="02030602050306030303" pitchFamily="18" charset="0"/>
              </a:rPr>
              <a:t> Bog</a:t>
            </a:r>
            <a:r>
              <a:rPr lang="hr-HR" sz="3000" b="1" dirty="0">
                <a:latin typeface="Constantia" panose="02030602050306030303" pitchFamily="18" charset="0"/>
              </a:rPr>
              <a:t>om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čiji</a:t>
            </a:r>
            <a:r>
              <a:rPr lang="en-US" sz="3000" b="1" dirty="0">
                <a:latin typeface="Constantia" panose="02030602050306030303" pitchFamily="18" charset="0"/>
              </a:rPr>
              <a:t> je </a:t>
            </a:r>
            <a:r>
              <a:rPr lang="hr-HR" sz="3000" b="1" dirty="0">
                <a:latin typeface="Constantia" panose="02030602050306030303" pitchFamily="18" charset="0"/>
              </a:rPr>
              <a:t>Z</a:t>
            </a:r>
            <a:r>
              <a:rPr lang="en-US" sz="3000" b="1" dirty="0" err="1">
                <a:latin typeface="Constantia" panose="02030602050306030303" pitchFamily="18" charset="0"/>
              </a:rPr>
              <a:t>akon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prekrš</a:t>
            </a:r>
            <a:r>
              <a:rPr lang="hr-HR" sz="3000" b="1" dirty="0">
                <a:latin typeface="Constantia" panose="02030602050306030303" pitchFamily="18" charset="0"/>
              </a:rPr>
              <a:t>io, ali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i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vjeru</a:t>
            </a:r>
            <a:r>
              <a:rPr lang="en-US" sz="3000" b="1" dirty="0">
                <a:latin typeface="Constantia" panose="02030602050306030303" pitchFamily="18" charset="0"/>
              </a:rPr>
              <a:t> u Krista, </a:t>
            </a:r>
            <a:r>
              <a:rPr lang="hr-HR" sz="3000" b="1" dirty="0">
                <a:latin typeface="Constantia" panose="02030602050306030303" pitchFamily="18" charset="0"/>
              </a:rPr>
              <a:t>svoju žrtv</a:t>
            </a:r>
            <a:r>
              <a:rPr lang="en-US" sz="3000" b="1" dirty="0">
                <a:latin typeface="Constantia" panose="02030602050306030303" pitchFamily="18" charset="0"/>
              </a:rPr>
              <a:t>u </a:t>
            </a:r>
            <a:r>
              <a:rPr lang="en-US" sz="3000" b="1" dirty="0" err="1">
                <a:latin typeface="Constantia" panose="02030602050306030303" pitchFamily="18" charset="0"/>
              </a:rPr>
              <a:t>pomir</a:t>
            </a:r>
            <a:r>
              <a:rPr lang="hr-HR" sz="3000" b="1" dirty="0">
                <a:latin typeface="Constantia" panose="02030602050306030303" pitchFamily="18" charset="0"/>
              </a:rPr>
              <a:t>nicu. Time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dobiva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hr-HR" sz="3000" b="1" dirty="0">
                <a:latin typeface="Constantia" panose="02030602050306030303" pitchFamily="18" charset="0"/>
              </a:rPr>
              <a:t>‘</a:t>
            </a:r>
            <a:r>
              <a:rPr lang="en-US" sz="3000" b="1" dirty="0" err="1">
                <a:latin typeface="Constantia" panose="02030602050306030303" pitchFamily="18" charset="0"/>
              </a:rPr>
              <a:t>opro</a:t>
            </a:r>
            <a:r>
              <a:rPr lang="hr-HR" sz="3000" b="1" dirty="0">
                <a:latin typeface="Constantia" panose="02030602050306030303" pitchFamily="18" charset="0"/>
              </a:rPr>
              <a:t>š</a:t>
            </a:r>
            <a:r>
              <a:rPr lang="en-US" sz="3000" b="1" dirty="0">
                <a:latin typeface="Constantia" panose="02030602050306030303" pitchFamily="18" charset="0"/>
              </a:rPr>
              <a:t>t</a:t>
            </a:r>
            <a:r>
              <a:rPr lang="hr-HR" sz="3000" b="1" dirty="0">
                <a:latin typeface="Constantia" panose="02030602050306030303" pitchFamily="18" charset="0"/>
              </a:rPr>
              <a:t>enje pređašnjih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grijeha</a:t>
            </a:r>
            <a:r>
              <a:rPr lang="hr-HR" sz="3000" b="1" dirty="0">
                <a:latin typeface="Constantia" panose="02030602050306030303" pitchFamily="18" charset="0"/>
              </a:rPr>
              <a:t>’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hr-HR" sz="3000" b="1" dirty="0">
                <a:latin typeface="Constantia" panose="02030602050306030303" pitchFamily="18" charset="0"/>
              </a:rPr>
              <a:t>i </a:t>
            </a:r>
            <a:r>
              <a:rPr lang="en-US" sz="3000" b="1" dirty="0">
                <a:latin typeface="Constantia" panose="02030602050306030303" pitchFamily="18" charset="0"/>
              </a:rPr>
              <a:t>p</a:t>
            </a:r>
            <a:r>
              <a:rPr lang="hr-HR" sz="3000" b="1" dirty="0">
                <a:latin typeface="Constantia" panose="02030602050306030303" pitchFamily="18" charset="0"/>
              </a:rPr>
              <a:t>ostaje</a:t>
            </a:r>
            <a:r>
              <a:rPr lang="en-US" sz="3000" b="1" dirty="0">
                <a:latin typeface="Constantia" panose="02030602050306030303" pitchFamily="18" charset="0"/>
              </a:rPr>
              <a:t>  </a:t>
            </a:r>
            <a:r>
              <a:rPr lang="en-US" sz="3000" b="1" dirty="0" err="1">
                <a:latin typeface="Constantia" panose="02030602050306030303" pitchFamily="18" charset="0"/>
              </a:rPr>
              <a:t>dionik</a:t>
            </a:r>
            <a:r>
              <a:rPr lang="hr-HR" sz="3000" b="1" dirty="0">
                <a:latin typeface="Constantia" panose="02030602050306030303" pitchFamily="18" charset="0"/>
              </a:rPr>
              <a:t>om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božanske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naravi</a:t>
            </a:r>
            <a:r>
              <a:rPr lang="en-US" sz="3000" b="1" dirty="0">
                <a:latin typeface="Constantia" panose="02030602050306030303" pitchFamily="18" charset="0"/>
              </a:rPr>
              <a:t>.</a:t>
            </a:r>
            <a:r>
              <a:rPr lang="hr-HR" sz="3000" b="1" dirty="0">
                <a:latin typeface="Constantia" panose="02030602050306030303" pitchFamily="18" charset="0"/>
              </a:rPr>
              <a:t>’</a:t>
            </a:r>
            <a:r>
              <a:rPr lang="en-US" sz="3000" b="1" dirty="0">
                <a:latin typeface="Constantia" panose="02030602050306030303" pitchFamily="18" charset="0"/>
              </a:rPr>
              <a:t>"</a:t>
            </a:r>
            <a:endParaRPr lang="en" sz="30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5910368" y="5411692"/>
            <a:ext cx="4664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sr-Latn-RS" sz="1600" b="1" dirty="0"/>
              <a:t>len G. White, </a:t>
            </a:r>
            <a:r>
              <a:rPr lang="sr-Latn-RS" sz="1600" i="1" dirty="0"/>
              <a:t>Velika borba</a:t>
            </a:r>
            <a:r>
              <a:rPr lang="sr-Latn-RS" sz="1600" b="1" dirty="0"/>
              <a:t>, </a:t>
            </a:r>
            <a:r>
              <a:rPr lang="en-US" sz="1600" b="1" dirty="0"/>
              <a:t> </a:t>
            </a:r>
            <a:r>
              <a:rPr lang="sr-Latn-RS" sz="1600" b="1" dirty="0"/>
              <a:t>str</a:t>
            </a:r>
            <a:r>
              <a:rPr lang="en-US" sz="1600" b="1" dirty="0"/>
              <a:t>. 467</a:t>
            </a:r>
            <a:r>
              <a:rPr lang="sr-Latn-RS" sz="1600" b="1" dirty="0"/>
              <a:t>. u izvorniku.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186458" y="1415080"/>
            <a:ext cx="5915080" cy="40164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sr-Latn-R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Tebi pripadam, spasi me! Uvijek sam tvoje pouke slijedio. Ubojice me čekaju u zasjedi, a ja    o tvojim pravilima razmišljam.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Psal</a:t>
            </a:r>
            <a:r>
              <a:rPr kumimoji="0" lang="sr-Latn-R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 119</a:t>
            </a:r>
            <a:r>
              <a:rPr kumimoji="0" lang="sr-Latn-R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93</a:t>
            </a:r>
            <a:r>
              <a:rPr kumimoji="0" lang="sr-Latn-R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94 </a:t>
            </a:r>
            <a:r>
              <a:rPr lang="sr-Latn-RS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SHP</a:t>
            </a:r>
            <a:r>
              <a:rPr lang="sr-Latn-RS" sz="24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810920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160620" y="105013"/>
            <a:ext cx="774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Bilo da ga </a:t>
            </a:r>
            <a:r>
              <a:rPr lang="en-US" sz="2000" b="1" dirty="0" err="1"/>
              <a:t>prihvaćamo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ne, </a:t>
            </a:r>
            <a:r>
              <a:rPr lang="en-US" sz="2000" b="1" dirty="0" err="1"/>
              <a:t>grijeh</a:t>
            </a:r>
            <a:r>
              <a:rPr lang="en-US" sz="2000" b="1" dirty="0"/>
              <a:t> je problem koji </a:t>
            </a:r>
            <a:r>
              <a:rPr lang="en-US" sz="2000" b="1" dirty="0" err="1"/>
              <a:t>pogađa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, </a:t>
            </a:r>
            <a:r>
              <a:rPr lang="en-US" sz="2000" b="1" dirty="0" err="1"/>
              <a:t>uništavajući</a:t>
            </a:r>
            <a:r>
              <a:rPr lang="en-US" sz="2000" b="1" dirty="0"/>
              <a:t>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odnos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: „</a:t>
            </a:r>
            <a:r>
              <a:rPr lang="sr-Latn-RS" sz="2000" b="1" dirty="0"/>
              <a:t>J</a:t>
            </a:r>
            <a:r>
              <a:rPr lang="en-US" sz="2000" b="1" dirty="0"/>
              <a:t>er </a:t>
            </a:r>
            <a:r>
              <a:rPr lang="sr-Latn-RS" sz="2000" b="1" dirty="0"/>
              <a:t>su </a:t>
            </a:r>
            <a:r>
              <a:rPr lang="en-US" sz="2000" b="1" dirty="0" err="1"/>
              <a:t>svi</a:t>
            </a:r>
            <a:r>
              <a:rPr lang="en-US" sz="2000" b="1" dirty="0"/>
              <a:t> </a:t>
            </a:r>
            <a:r>
              <a:rPr lang="en-US" sz="2000" b="1" dirty="0" err="1"/>
              <a:t>sagriješili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sr-Latn-RS" sz="2000" b="1" dirty="0"/>
              <a:t>lišeni</a:t>
            </a:r>
            <a:r>
              <a:rPr lang="en-US" sz="2000" b="1" dirty="0"/>
              <a:t> </a:t>
            </a:r>
            <a:r>
              <a:rPr lang="sr-Latn-RS" sz="2000" b="1" dirty="0"/>
              <a:t>su </a:t>
            </a:r>
            <a:r>
              <a:rPr lang="en-US" sz="2000" b="1" dirty="0" err="1"/>
              <a:t>Božj</a:t>
            </a:r>
            <a:r>
              <a:rPr lang="sr-Latn-RS" sz="2000" b="1" dirty="0"/>
              <a:t>e slave</a:t>
            </a:r>
            <a:r>
              <a:rPr lang="en-US" sz="2000" b="1" dirty="0"/>
              <a:t>" (Rim. 3,23).</a:t>
            </a:r>
            <a:endParaRPr lang="en" sz="2000" b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FAITH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WORKS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160618" y="2736503"/>
            <a:ext cx="7741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Ispravno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shvaćeno</a:t>
            </a:r>
            <a:r>
              <a:rPr lang="en-US" sz="2000" b="1" dirty="0">
                <a:solidFill>
                  <a:prstClr val="black"/>
                </a:solidFill>
              </a:rPr>
              <a:t>, Zakon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Evanđelje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nespojivi</a:t>
            </a:r>
            <a:r>
              <a:rPr lang="en-US" sz="2000" b="1" dirty="0">
                <a:solidFill>
                  <a:prstClr val="black"/>
                </a:solidFill>
              </a:rPr>
              <a:t>; </a:t>
            </a:r>
            <a:r>
              <a:rPr lang="en-US" sz="2000" b="1" dirty="0" err="1">
                <a:solidFill>
                  <a:prstClr val="black"/>
                </a:solidFill>
              </a:rPr>
              <a:t>naprotiv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oboje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surađuju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našoj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borbi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protiv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grijeha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Svaki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svoju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funkciju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60617" y="1266870"/>
            <a:ext cx="77417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Kako </a:t>
            </a:r>
            <a:r>
              <a:rPr lang="en-US" sz="2000" b="1" dirty="0" err="1">
                <a:solidFill>
                  <a:prstClr val="black"/>
                </a:solidFill>
              </a:rPr>
              <a:t>možemo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popraviti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jaz</a:t>
            </a:r>
            <a:r>
              <a:rPr lang="en-US" sz="2000" b="1" dirty="0">
                <a:solidFill>
                  <a:prstClr val="black"/>
                </a:solidFill>
              </a:rPr>
              <a:t> koji </a:t>
            </a:r>
            <a:r>
              <a:rPr lang="en-US" sz="2000" b="1" dirty="0" err="1">
                <a:solidFill>
                  <a:prstClr val="black"/>
                </a:solidFill>
              </a:rPr>
              <a:t>grijeh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stvara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između</a:t>
            </a:r>
            <a:r>
              <a:rPr lang="en-US" sz="2000" b="1" dirty="0">
                <a:solidFill>
                  <a:prstClr val="black"/>
                </a:solidFill>
              </a:rPr>
              <a:t> Boga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nas</a:t>
            </a:r>
            <a:r>
              <a:rPr lang="en-US" sz="2000" b="1" dirty="0">
                <a:solidFill>
                  <a:prstClr val="black"/>
                </a:solidFill>
              </a:rPr>
              <a:t>? Neki </a:t>
            </a:r>
            <a:r>
              <a:rPr lang="en-US" sz="2000" b="1" dirty="0" err="1">
                <a:solidFill>
                  <a:prstClr val="black"/>
                </a:solidFill>
              </a:rPr>
              <a:t>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predložili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moguća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rješenja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ovog </a:t>
            </a:r>
            <a:r>
              <a:rPr lang="en-US" sz="2000" b="1" dirty="0" err="1">
                <a:solidFill>
                  <a:prstClr val="black"/>
                </a:solidFill>
              </a:rPr>
              <a:t>problema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samo</a:t>
            </a:r>
            <a:r>
              <a:rPr lang="en-US" sz="2000" b="1" dirty="0">
                <a:solidFill>
                  <a:prstClr val="black"/>
                </a:solidFill>
              </a:rPr>
              <a:t> Zakon (</a:t>
            </a:r>
            <a:r>
              <a:rPr lang="en-US" sz="2000" b="1" dirty="0" err="1">
                <a:solidFill>
                  <a:prstClr val="black"/>
                </a:solidFill>
              </a:rPr>
              <a:t>spasenje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djelima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pogrešno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shvaćanje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funkcije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Zakona</a:t>
            </a:r>
            <a:r>
              <a:rPr lang="en-US" sz="2000" b="1" dirty="0">
                <a:solidFill>
                  <a:prstClr val="black"/>
                </a:solidFill>
              </a:rPr>
              <a:t>);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Evanđelje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spasenje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vjerom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ukidanje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Zakona</a:t>
            </a:r>
            <a:r>
              <a:rPr lang="en-US" sz="2000" b="1" dirty="0">
                <a:solidFill>
                  <a:prstClr val="black"/>
                </a:solidFill>
              </a:rPr>
              <a:t>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731520" y="2598447"/>
            <a:ext cx="495428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GRIJEH</a:t>
            </a:r>
            <a:endParaRPr lang="en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IZBJEGAVAJTE ISKUŠENJE</a:t>
            </a:r>
            <a:endParaRPr lang="en" sz="4400" b="1" spc="30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82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Svatko je kušan vlastitim zlim željama, koje ga odvlače i mame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(Ja</a:t>
            </a:r>
            <a:r>
              <a:rPr lang="sr-Latn-RS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kov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1:</a:t>
            </a:r>
            <a:r>
              <a:rPr lang="sr-Latn-RS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 </a:t>
            </a:r>
            <a:r>
              <a:rPr lang="sr-Latn-RS" sz="105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SHP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528092" y="1121491"/>
            <a:ext cx="8663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Jakov </a:t>
            </a:r>
            <a:r>
              <a:rPr lang="en-US" sz="2000" b="1" dirty="0" err="1"/>
              <a:t>naziva</a:t>
            </a:r>
            <a:r>
              <a:rPr lang="en-US" sz="2000" b="1" dirty="0"/>
              <a:t> </a:t>
            </a:r>
            <a:r>
              <a:rPr lang="en-US" sz="2000" b="1" dirty="0" err="1"/>
              <a:t>onoga</a:t>
            </a:r>
            <a:r>
              <a:rPr lang="en-US" sz="2000" b="1" dirty="0"/>
              <a:t> </a:t>
            </a:r>
            <a:r>
              <a:rPr lang="en-US" sz="2000" b="1" dirty="0" err="1"/>
              <a:t>tko</a:t>
            </a:r>
            <a:r>
              <a:rPr lang="en-US" sz="2000" b="1" dirty="0"/>
              <a:t> se </a:t>
            </a:r>
            <a:r>
              <a:rPr lang="en-US" sz="2000" b="1" dirty="0" err="1"/>
              <a:t>odupre</a:t>
            </a:r>
            <a:r>
              <a:rPr lang="en-US" sz="2000" b="1" dirty="0"/>
              <a:t> </a:t>
            </a:r>
            <a:r>
              <a:rPr lang="en-US" sz="2000" b="1" dirty="0" err="1"/>
              <a:t>iskušenju</a:t>
            </a:r>
            <a:r>
              <a:rPr lang="en-US" sz="2000" b="1" dirty="0"/>
              <a:t> "</a:t>
            </a:r>
            <a:r>
              <a:rPr lang="en-US" sz="2000" b="1" dirty="0" err="1"/>
              <a:t>blagoslovljenim</a:t>
            </a:r>
            <a:r>
              <a:rPr lang="en-US" sz="2000" b="1" dirty="0"/>
              <a:t>" (Jakov 1</a:t>
            </a:r>
            <a:r>
              <a:rPr lang="sr-Latn-RS" sz="2000" b="1" dirty="0"/>
              <a:t>,</a:t>
            </a:r>
            <a:r>
              <a:rPr lang="en-US" sz="2000" b="1" dirty="0"/>
              <a:t>12</a:t>
            </a:r>
            <a:r>
              <a:rPr lang="sr-Latn-RS" sz="2000" b="1" dirty="0"/>
              <a:t>)</a:t>
            </a:r>
            <a:r>
              <a:rPr lang="en-US" sz="2000" b="1" dirty="0"/>
              <a:t> Ali on </a:t>
            </a:r>
            <a:r>
              <a:rPr lang="en-US" sz="2000" b="1" dirty="0" err="1"/>
              <a:t>pojašnjava</a:t>
            </a:r>
            <a:r>
              <a:rPr lang="en-US" sz="2000" b="1" dirty="0"/>
              <a:t> da </a:t>
            </a:r>
            <a:r>
              <a:rPr lang="en-US" sz="2000" b="1" dirty="0" err="1"/>
              <a:t>iskušenje</a:t>
            </a:r>
            <a:r>
              <a:rPr lang="en-US" sz="2000" b="1" dirty="0"/>
              <a:t> ne </a:t>
            </a:r>
            <a:r>
              <a:rPr lang="en-US" sz="2000" b="1" dirty="0" err="1"/>
              <a:t>dolazi</a:t>
            </a:r>
            <a:r>
              <a:rPr lang="en-US" sz="2000" b="1" dirty="0"/>
              <a:t> od Boga (Jakov 1</a:t>
            </a:r>
            <a:r>
              <a:rPr lang="sr-Latn-RS" sz="2000" b="1" dirty="0"/>
              <a:t>,</a:t>
            </a:r>
            <a:r>
              <a:rPr lang="en-US" sz="2000" b="1" dirty="0"/>
              <a:t>13),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proizlazi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naših</a:t>
            </a:r>
            <a:r>
              <a:rPr lang="en-US" sz="2000" b="1" dirty="0"/>
              <a:t> </a:t>
            </a:r>
            <a:r>
              <a:rPr lang="en-US" sz="2000" b="1" dirty="0" err="1"/>
              <a:t>vlastitih</a:t>
            </a:r>
            <a:r>
              <a:rPr lang="en-US" sz="2000" b="1" dirty="0"/>
              <a:t> </a:t>
            </a:r>
            <a:r>
              <a:rPr lang="en-US" sz="2000" b="1" dirty="0" err="1"/>
              <a:t>zlih</a:t>
            </a:r>
            <a:r>
              <a:rPr lang="en-US" sz="2000" b="1" dirty="0"/>
              <a:t> </a:t>
            </a:r>
            <a:r>
              <a:rPr lang="en-US" sz="2000" b="1" dirty="0" err="1"/>
              <a:t>želja</a:t>
            </a:r>
            <a:r>
              <a:rPr lang="en-US" sz="2000" b="1" dirty="0"/>
              <a:t> (Jakov 1</a:t>
            </a:r>
            <a:r>
              <a:rPr lang="sr-Latn-RS" sz="2000" b="1" dirty="0"/>
              <a:t>,</a:t>
            </a:r>
            <a:r>
              <a:rPr lang="en-US" sz="2000" b="1" dirty="0"/>
              <a:t>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4" y="1209979"/>
            <a:ext cx="331362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643" y="2346741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547755" y="2175960"/>
            <a:ext cx="45915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Pavao </a:t>
            </a:r>
            <a:r>
              <a:rPr lang="en-US" sz="2000" b="1" dirty="0" err="1"/>
              <a:t>govori</a:t>
            </a:r>
            <a:r>
              <a:rPr lang="en-US" sz="2000" b="1" dirty="0"/>
              <a:t> o „</a:t>
            </a:r>
            <a:r>
              <a:rPr lang="sr-Latn-RS" sz="2000" b="1" dirty="0"/>
              <a:t>napsnik</a:t>
            </a:r>
            <a:r>
              <a:rPr lang="en-US" sz="2000" b="1" dirty="0"/>
              <a:t>u" (1. Sol</a:t>
            </a:r>
            <a:r>
              <a:rPr lang="sr-Latn-RS" sz="2000" b="1" dirty="0"/>
              <a:t>.</a:t>
            </a:r>
            <a:r>
              <a:rPr lang="en-US" sz="2000" b="1" dirty="0"/>
              <a:t> 3</a:t>
            </a:r>
            <a:r>
              <a:rPr lang="sr-Latn-RS" sz="2000" b="1" dirty="0"/>
              <a:t>,</a:t>
            </a:r>
            <a:r>
              <a:rPr lang="en-US" sz="2000" b="1" dirty="0"/>
              <a:t>5), </a:t>
            </a:r>
            <a:r>
              <a:rPr lang="en-US" sz="2000" b="1" dirty="0" err="1"/>
              <a:t>kojeg</a:t>
            </a:r>
            <a:r>
              <a:rPr lang="en-US" sz="2000" b="1" dirty="0"/>
              <a:t> je Isus </a:t>
            </a:r>
            <a:r>
              <a:rPr lang="en-US" sz="2000" b="1" dirty="0" err="1"/>
              <a:t>identificirao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Sotonu</a:t>
            </a:r>
            <a:r>
              <a:rPr lang="en-US" sz="2000" b="1" dirty="0"/>
              <a:t> (Matej 4</a:t>
            </a:r>
            <a:r>
              <a:rPr lang="sr-Latn-RS" sz="2000" b="1" dirty="0"/>
              <a:t>,</a:t>
            </a:r>
            <a:r>
              <a:rPr lang="en-US" sz="2000" b="1" dirty="0"/>
              <a:t>3</a:t>
            </a:r>
            <a:r>
              <a:rPr lang="sr-Latn-RS" sz="2000" b="1" dirty="0"/>
              <a:t>.</a:t>
            </a:r>
            <a:r>
              <a:rPr lang="en-US" sz="2000" b="1" dirty="0"/>
              <a:t>10). On je taj koji </a:t>
            </a:r>
            <a:r>
              <a:rPr lang="en-US" sz="2000" b="1" dirty="0" err="1"/>
              <a:t>najbolje</a:t>
            </a:r>
            <a:r>
              <a:rPr lang="en-US" sz="2000" b="1" dirty="0"/>
              <a:t> </a:t>
            </a:r>
            <a:r>
              <a:rPr lang="en-US" sz="2000" b="1" dirty="0" err="1"/>
              <a:t>zna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</a:t>
            </a:r>
            <a:r>
              <a:rPr lang="en-US" sz="2000" b="1" dirty="0" err="1"/>
              <a:t>iskoristiti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slabosti</a:t>
            </a:r>
            <a:r>
              <a:rPr lang="en-US" sz="2000" b="1" dirty="0"/>
              <a:t> da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povede</a:t>
            </a:r>
            <a:r>
              <a:rPr lang="en-US" sz="2000" b="1" dirty="0"/>
              <a:t> u </a:t>
            </a:r>
            <a:r>
              <a:rPr lang="en-US" sz="2000" b="1" dirty="0" err="1"/>
              <a:t>grijeh</a:t>
            </a:r>
            <a:r>
              <a:rPr lang="en-US" sz="2000" b="1" dirty="0"/>
              <a:t>. Ne </a:t>
            </a:r>
            <a:r>
              <a:rPr lang="en-US" sz="2000" b="1" dirty="0" err="1"/>
              <a:t>smijemo</a:t>
            </a:r>
            <a:r>
              <a:rPr lang="en-US" sz="2000" b="1" dirty="0"/>
              <a:t> </a:t>
            </a:r>
            <a:r>
              <a:rPr lang="en-US" sz="2000" b="1" dirty="0" err="1"/>
              <a:t>zaboraviti</a:t>
            </a:r>
            <a:r>
              <a:rPr lang="en-US" sz="2000" b="1" dirty="0"/>
              <a:t> da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uronjeni</a:t>
            </a:r>
            <a:r>
              <a:rPr lang="en-US" sz="2000" b="1" dirty="0"/>
              <a:t> u </a:t>
            </a:r>
            <a:r>
              <a:rPr lang="en-US" sz="2000" b="1" dirty="0" err="1"/>
              <a:t>kozmički</a:t>
            </a:r>
            <a:r>
              <a:rPr lang="en-US" sz="2000" b="1" dirty="0"/>
              <a:t> rat </a:t>
            </a:r>
            <a:r>
              <a:rPr lang="en-US" sz="2000" b="1" dirty="0" err="1"/>
              <a:t>između</a:t>
            </a:r>
            <a:r>
              <a:rPr lang="en-US" sz="2000" b="1" dirty="0"/>
              <a:t> Krista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Sotone</a:t>
            </a:r>
            <a:r>
              <a:rPr lang="en-US" sz="2000" b="1" dirty="0"/>
              <a:t>, </a:t>
            </a:r>
            <a:r>
              <a:rPr lang="en-US" sz="2000" b="1" dirty="0" err="1"/>
              <a:t>i</a:t>
            </a:r>
            <a:r>
              <a:rPr lang="en-US" sz="2000" b="1" dirty="0"/>
              <a:t> da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iskušavač</a:t>
            </a:r>
            <a:r>
              <a:rPr lang="en-US" sz="2000" b="1" dirty="0"/>
              <a:t> </a:t>
            </a:r>
            <a:r>
              <a:rPr lang="en-US" sz="2000" b="1" dirty="0" err="1"/>
              <a:t>učiniti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da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odvrati</a:t>
            </a:r>
            <a:r>
              <a:rPr lang="en-US" sz="2000" b="1" dirty="0"/>
              <a:t> od Krista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528092" y="5077088"/>
            <a:ext cx="8683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Samson je </a:t>
            </a:r>
            <a:r>
              <a:rPr lang="en-US" sz="2000" b="1" dirty="0" err="1"/>
              <a:t>jasan</a:t>
            </a:r>
            <a:r>
              <a:rPr lang="en-US" sz="2000" b="1" dirty="0"/>
              <a:t> </a:t>
            </a:r>
            <a:r>
              <a:rPr lang="en-US" sz="2000" b="1" dirty="0" err="1"/>
              <a:t>primjer</a:t>
            </a:r>
            <a:r>
              <a:rPr lang="en-US" sz="2000" b="1" dirty="0"/>
              <a:t> </a:t>
            </a:r>
            <a:r>
              <a:rPr lang="en-US" sz="2000" b="1" dirty="0" err="1"/>
              <a:t>osobe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</a:t>
            </a:r>
            <a:r>
              <a:rPr lang="en-US" sz="2000" b="1" dirty="0" err="1"/>
              <a:t>podleže</a:t>
            </a:r>
            <a:r>
              <a:rPr lang="en-US" sz="2000" b="1" dirty="0"/>
              <a:t> </a:t>
            </a:r>
            <a:r>
              <a:rPr lang="en-US" sz="2000" b="1" dirty="0" err="1"/>
              <a:t>iskušenju</a:t>
            </a:r>
            <a:r>
              <a:rPr lang="en-US" sz="2000" b="1" dirty="0"/>
              <a:t> </a:t>
            </a:r>
            <a:r>
              <a:rPr lang="en-US" sz="2000" b="1" dirty="0" err="1"/>
              <a:t>tako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se </a:t>
            </a:r>
            <a:r>
              <a:rPr lang="en-US" sz="2000" b="1" dirty="0" err="1"/>
              <a:t>prepusti</a:t>
            </a:r>
            <a:r>
              <a:rPr lang="en-US" sz="2000" b="1" dirty="0"/>
              <a:t> </a:t>
            </a:r>
            <a:r>
              <a:rPr lang="en-US" sz="2000" b="1" dirty="0" err="1"/>
              <a:t>emocijama</a:t>
            </a:r>
            <a:r>
              <a:rPr lang="en-US" sz="2000" b="1" dirty="0"/>
              <a:t>, </a:t>
            </a:r>
            <a:r>
              <a:rPr lang="en-US" sz="2000" b="1" dirty="0" err="1"/>
              <a:t>iako</a:t>
            </a:r>
            <a:r>
              <a:rPr lang="en-US" sz="2000" b="1" dirty="0"/>
              <a:t> </a:t>
            </a:r>
            <a:r>
              <a:rPr lang="en-US" sz="2000" b="1" dirty="0" err="1"/>
              <a:t>zna</a:t>
            </a:r>
            <a:r>
              <a:rPr lang="en-US" sz="2000" b="1" dirty="0"/>
              <a:t> da </a:t>
            </a:r>
            <a:r>
              <a:rPr lang="en-US" sz="2000" b="1" dirty="0" err="1"/>
              <a:t>su</a:t>
            </a:r>
            <a:r>
              <a:rPr lang="en-US" sz="2000" b="1" dirty="0"/>
              <a:t> one </a:t>
            </a:r>
            <a:r>
              <a:rPr lang="en-US" sz="2000" b="1" dirty="0" err="1"/>
              <a:t>protiv</a:t>
            </a:r>
            <a:r>
              <a:rPr lang="en-US" sz="2000" b="1" dirty="0"/>
              <a:t> 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en-US" sz="2000" b="1" dirty="0" err="1"/>
              <a:t>volje</a:t>
            </a:r>
            <a:r>
              <a:rPr lang="en-US" sz="2000" b="1" dirty="0"/>
              <a:t> (</a:t>
            </a:r>
            <a:r>
              <a:rPr lang="en-US" sz="2000" b="1" dirty="0" err="1"/>
              <a:t>Suci</a:t>
            </a:r>
            <a:r>
              <a:rPr lang="en-US" sz="2000" b="1" dirty="0"/>
              <a:t> 14</a:t>
            </a:r>
            <a:r>
              <a:rPr lang="sr-Latn-RS" sz="2000" b="1" dirty="0"/>
              <a:t>,</a:t>
            </a:r>
            <a:r>
              <a:rPr lang="en-US" sz="2000" b="1" dirty="0"/>
              <a:t>1-3; 16</a:t>
            </a:r>
            <a:r>
              <a:rPr lang="sr-Latn-RS" sz="2000" b="1" dirty="0"/>
              <a:t>,</a:t>
            </a:r>
            <a:r>
              <a:rPr lang="en-US" sz="2000" b="1" dirty="0"/>
              <a:t>1</a:t>
            </a:r>
            <a:r>
              <a:rPr lang="sr-Latn-RS" sz="2000" b="1" dirty="0"/>
              <a:t>.</a:t>
            </a:r>
            <a:r>
              <a:rPr lang="en-US" sz="2000" b="1" dirty="0"/>
              <a:t>4).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528093" y="6131558"/>
            <a:ext cx="8663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Kako </a:t>
            </a:r>
            <a:r>
              <a:rPr lang="en-US" sz="2000" b="1" dirty="0" err="1"/>
              <a:t>izbjeći</a:t>
            </a:r>
            <a:r>
              <a:rPr lang="en-US" sz="2000" b="1" dirty="0"/>
              <a:t> </a:t>
            </a:r>
            <a:r>
              <a:rPr lang="en-US" sz="2000" b="1" dirty="0" err="1"/>
              <a:t>iskušenje</a:t>
            </a:r>
            <a:r>
              <a:rPr lang="en-US" sz="2000" b="1" dirty="0"/>
              <a:t>? </a:t>
            </a:r>
            <a:r>
              <a:rPr lang="en-US" sz="2000" b="1" dirty="0" err="1"/>
              <a:t>Tražeći</a:t>
            </a:r>
            <a:r>
              <a:rPr lang="en-US" sz="2000" b="1" dirty="0"/>
              <a:t> Boga (M</a:t>
            </a:r>
            <a:r>
              <a:rPr lang="sr-Latn-RS" sz="2000" b="1" dirty="0"/>
              <a:t>a</a:t>
            </a:r>
            <a:r>
              <a:rPr lang="en-US" sz="2000" b="1" dirty="0"/>
              <a:t>t</a:t>
            </a:r>
            <a:r>
              <a:rPr lang="sr-Latn-RS" sz="2000" b="1" dirty="0"/>
              <a:t>ej</a:t>
            </a:r>
            <a:r>
              <a:rPr lang="en-US" sz="2000" b="1" dirty="0"/>
              <a:t> 6</a:t>
            </a:r>
            <a:r>
              <a:rPr lang="sr-Latn-RS" sz="2000" b="1" dirty="0"/>
              <a:t>,</a:t>
            </a:r>
            <a:r>
              <a:rPr lang="en-US" sz="2000" b="1" dirty="0"/>
              <a:t>33); </a:t>
            </a:r>
            <a:r>
              <a:rPr lang="en-US" sz="2000" b="1" dirty="0" err="1"/>
              <a:t>provoditi</a:t>
            </a:r>
            <a:r>
              <a:rPr lang="en-US" sz="2000" b="1" dirty="0"/>
              <a:t> </a:t>
            </a:r>
            <a:r>
              <a:rPr lang="en-US" sz="2000" b="1" dirty="0" err="1"/>
              <a:t>vrijeme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s Njim (M</a:t>
            </a:r>
            <a:r>
              <a:rPr lang="sr-Latn-RS" sz="2000" b="1" dirty="0"/>
              <a:t>ar</a:t>
            </a:r>
            <a:r>
              <a:rPr lang="en-US" sz="2000" b="1" dirty="0"/>
              <a:t>k</a:t>
            </a:r>
            <a:r>
              <a:rPr lang="sr-Latn-RS" sz="2000" b="1" dirty="0"/>
              <a:t>o</a:t>
            </a:r>
            <a:r>
              <a:rPr lang="en-US" sz="2000" b="1" dirty="0"/>
              <a:t> 14</a:t>
            </a:r>
            <a:r>
              <a:rPr lang="sr-Latn-RS" sz="2000" b="1" dirty="0"/>
              <a:t>,</a:t>
            </a:r>
            <a:r>
              <a:rPr lang="en-US" sz="2000" b="1" dirty="0"/>
              <a:t>38); </a:t>
            </a:r>
            <a:r>
              <a:rPr lang="en-US" sz="2000" b="1" dirty="0" err="1"/>
              <a:t>uzimajući</a:t>
            </a:r>
            <a:r>
              <a:rPr lang="en-US" sz="2000" b="1" dirty="0"/>
              <a:t> </a:t>
            </a:r>
            <a:r>
              <a:rPr lang="en-US" sz="2000" b="1" dirty="0" err="1"/>
              <a:t>štit</a:t>
            </a:r>
            <a:r>
              <a:rPr lang="en-US" sz="2000" b="1" dirty="0"/>
              <a:t> </a:t>
            </a:r>
            <a:r>
              <a:rPr lang="en-US" sz="2000" b="1" dirty="0" err="1"/>
              <a:t>vjere</a:t>
            </a:r>
            <a:r>
              <a:rPr lang="en-US" sz="2000" b="1" dirty="0"/>
              <a:t> (Ef. 6</a:t>
            </a:r>
            <a:r>
              <a:rPr lang="sr-Latn-RS" sz="2000" b="1" dirty="0"/>
              <a:t>,</a:t>
            </a:r>
            <a:r>
              <a:rPr lang="en-US" sz="2000" b="1" dirty="0"/>
              <a:t>16).</a:t>
            </a:r>
            <a:endParaRPr lang="en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4" y="2346741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SAVJETI ZA IZBJEGAVANJE GRIJEHA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581024" y="556514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 te i oko tvoje navodi na grijeh, iskopaj ga. Bolje ti je s jednim okom ući u kraljevstvo Božje, nego da budeš sa dva oka bačen u pakao</a:t>
            </a:r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(Mark</a:t>
            </a:r>
            <a:r>
              <a:rPr lang="sr-Latn-RS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 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sr-Latn-RS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47)</a:t>
            </a:r>
            <a:endParaRPr lang="es-ES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227653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Isus nam je ostavio jasne upute da izbjegavamo grijeh: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278295"/>
              </p:ext>
            </p:extLst>
          </p:nvPr>
        </p:nvGraphicFramePr>
        <p:xfrm>
          <a:off x="257174" y="1651221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257174" y="4292343"/>
            <a:ext cx="1166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Ukratko</a:t>
            </a:r>
            <a:r>
              <a:rPr lang="en-US" sz="2000" b="1" dirty="0"/>
              <a:t>, </a:t>
            </a:r>
            <a:r>
              <a:rPr lang="en-US" sz="2000" b="1" dirty="0" err="1"/>
              <a:t>učini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možeš</a:t>
            </a:r>
            <a:r>
              <a:rPr lang="en-US" sz="2000" b="1" dirty="0"/>
              <a:t> da </a:t>
            </a:r>
            <a:r>
              <a:rPr lang="en-US" sz="2000" b="1" dirty="0" err="1"/>
              <a:t>izbjegneš</a:t>
            </a:r>
            <a:r>
              <a:rPr lang="en-US" sz="2000" b="1" dirty="0"/>
              <a:t> </a:t>
            </a:r>
            <a:r>
              <a:rPr lang="en-US" sz="2000" b="1" dirty="0" err="1"/>
              <a:t>grijeh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napasti</a:t>
            </a:r>
            <a:r>
              <a:rPr lang="en-US" sz="2000" b="1" dirty="0"/>
              <a:t> </a:t>
            </a:r>
            <a:r>
              <a:rPr lang="sr-Latn-RS" sz="2000" b="1" dirty="0"/>
              <a:t>da </a:t>
            </a:r>
            <a:r>
              <a:rPr lang="en-US" sz="2000" b="1" dirty="0"/>
              <a:t>se </a:t>
            </a:r>
            <a:r>
              <a:rPr lang="en-US" sz="2000" b="1" dirty="0" err="1"/>
              <a:t>na</a:t>
            </a:r>
            <a:r>
              <a:rPr lang="sr-Latn-RS" sz="2000" b="1" dirty="0"/>
              <a:t>đeš u</a:t>
            </a:r>
            <a:r>
              <a:rPr lang="en-US" sz="2000" b="1" dirty="0"/>
              <a:t> </a:t>
            </a:r>
            <a:r>
              <a:rPr lang="en-US" sz="2000" b="1" dirty="0" err="1"/>
              <a:t>grijeh</a:t>
            </a:r>
            <a:r>
              <a:rPr lang="sr-Latn-RS" sz="2000" b="1" dirty="0"/>
              <a:t>u</a:t>
            </a:r>
            <a:r>
              <a:rPr lang="en-US" sz="2000" b="1" dirty="0"/>
              <a:t>. Moli se za to.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811376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14539" y="1434107"/>
            <a:ext cx="3008773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408421" y="2598447"/>
            <a:ext cx="49542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8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ZAKON</a:t>
            </a:r>
            <a:endParaRPr lang="en" sz="8800" b="1" dirty="0">
              <a:ln w="0"/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</a:rPr>
              <a:t>ZAKON I GRIJEH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671118"/>
            <a:ext cx="6981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Tko god počinja grijeh, krši zakon; grijeh je kršenje zakona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</a:t>
            </a:r>
            <a:r>
              <a:rPr lang="sr-Latn-R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Ivan.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</a:t>
            </a:r>
            <a:r>
              <a:rPr lang="sr-Latn-R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Odnos Zakona </a:t>
            </a:r>
            <a:r>
              <a:rPr lang="en-US" sz="2000" b="1" dirty="0" err="1"/>
              <a:t>prema</a:t>
            </a:r>
            <a:r>
              <a:rPr lang="en-US" sz="2000" b="1" dirty="0"/>
              <a:t> </a:t>
            </a:r>
            <a:r>
              <a:rPr lang="en-US" sz="2000" b="1" dirty="0" err="1"/>
              <a:t>grijehu</a:t>
            </a:r>
            <a:r>
              <a:rPr lang="en-US" sz="2000" b="1" dirty="0"/>
              <a:t> </a:t>
            </a:r>
            <a:r>
              <a:rPr lang="en-US" sz="2000" b="1" dirty="0" err="1"/>
              <a:t>neki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pogrešno</a:t>
            </a:r>
            <a:r>
              <a:rPr lang="en-US" sz="2000" b="1" dirty="0"/>
              <a:t> </a:t>
            </a:r>
            <a:r>
              <a:rPr lang="en-US" sz="2000" b="1" dirty="0" err="1"/>
              <a:t>protumačili</a:t>
            </a:r>
            <a:r>
              <a:rPr lang="en-US" sz="2000" b="1" dirty="0"/>
              <a:t> </a:t>
            </a:r>
            <a:r>
              <a:rPr lang="en-US" sz="2000" b="1" dirty="0" err="1"/>
              <a:t>jer</a:t>
            </a:r>
            <a:r>
              <a:rPr lang="en-US" sz="2000" b="1" dirty="0"/>
              <a:t> </a:t>
            </a:r>
            <a:r>
              <a:rPr lang="en-US" sz="2000" b="1" dirty="0" err="1"/>
              <a:t>misle</a:t>
            </a:r>
            <a:r>
              <a:rPr lang="en-US" sz="2000" b="1" dirty="0"/>
              <a:t> da </a:t>
            </a:r>
            <a:r>
              <a:rPr lang="en-US" sz="2000" b="1" dirty="0" err="1"/>
              <a:t>držeći</a:t>
            </a:r>
            <a:r>
              <a:rPr lang="en-US" sz="2000" b="1" dirty="0"/>
              <a:t> Zakon </a:t>
            </a:r>
            <a:r>
              <a:rPr lang="en-US" sz="2000" b="1" dirty="0" err="1"/>
              <a:t>mogu</a:t>
            </a:r>
            <a:r>
              <a:rPr lang="en-US" sz="2000" b="1" dirty="0"/>
              <a:t> </a:t>
            </a:r>
            <a:r>
              <a:rPr lang="en-US" sz="2000" b="1" dirty="0" err="1"/>
              <a:t>otkupiti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grijehe</a:t>
            </a:r>
            <a:r>
              <a:rPr lang="en-US" sz="2000" b="1" dirty="0"/>
              <a:t> (Gal</a:t>
            </a:r>
            <a:r>
              <a:rPr lang="sr-Latn-RS" sz="2000" b="1" dirty="0"/>
              <a:t>.</a:t>
            </a:r>
            <a:r>
              <a:rPr lang="en-US" sz="2000" b="1" dirty="0"/>
              <a:t> 5,4). Ova </a:t>
            </a:r>
            <a:r>
              <a:rPr lang="en-US" sz="2000" b="1" dirty="0" err="1"/>
              <a:t>ideja</a:t>
            </a:r>
            <a:r>
              <a:rPr lang="en-US" sz="2000" b="1" dirty="0"/>
              <a:t> </a:t>
            </a:r>
            <a:r>
              <a:rPr lang="en-US" sz="2000" b="1" dirty="0" err="1"/>
              <a:t>dovela</a:t>
            </a:r>
            <a:r>
              <a:rPr lang="en-US" sz="2000" b="1" dirty="0"/>
              <a:t> je </a:t>
            </a:r>
            <a:r>
              <a:rPr lang="en-US" sz="2000" b="1" dirty="0" err="1"/>
              <a:t>druge</a:t>
            </a:r>
            <a:r>
              <a:rPr lang="en-US" sz="2000" b="1" dirty="0"/>
              <a:t> do </a:t>
            </a:r>
            <a:r>
              <a:rPr lang="en-US" sz="2000" b="1" dirty="0" err="1"/>
              <a:t>suprotnog</a:t>
            </a:r>
            <a:r>
              <a:rPr lang="en-US" sz="2000" b="1" dirty="0"/>
              <a:t> </a:t>
            </a:r>
            <a:r>
              <a:rPr lang="en-US" sz="2000" b="1" dirty="0" err="1"/>
              <a:t>ekstrema</a:t>
            </a:r>
            <a:r>
              <a:rPr lang="en-US" sz="2000" b="1" dirty="0"/>
              <a:t>, </a:t>
            </a:r>
            <a:r>
              <a:rPr lang="en-US" sz="2000" b="1" dirty="0" err="1"/>
              <a:t>naime</a:t>
            </a:r>
            <a:r>
              <a:rPr lang="en-US" sz="2000" b="1" dirty="0"/>
              <a:t>, da je Zakon </a:t>
            </a:r>
            <a:r>
              <a:rPr lang="en-US" sz="2000" b="1" dirty="0" err="1"/>
              <a:t>ukinut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3913899"/>
            <a:ext cx="4087655" cy="2750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389121" y="3732947"/>
            <a:ext cx="4624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Zakon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otkriva</a:t>
            </a:r>
            <a:r>
              <a:rPr lang="en-US" sz="2000" b="1" dirty="0"/>
              <a:t> </a:t>
            </a:r>
            <a:r>
              <a:rPr lang="en-US" sz="2000" b="1" dirty="0" err="1"/>
              <a:t>grijeh</a:t>
            </a:r>
            <a:r>
              <a:rPr lang="en-US" sz="2000" b="1" dirty="0"/>
              <a:t> (1. Ivan</a:t>
            </a:r>
            <a:r>
              <a:rPr lang="sr-Latn-RS" sz="2000" b="1" dirty="0"/>
              <a:t>.</a:t>
            </a:r>
            <a:r>
              <a:rPr lang="en-US" sz="2000" b="1" dirty="0"/>
              <a:t> 3</a:t>
            </a:r>
            <a:r>
              <a:rPr lang="sr-Latn-RS" sz="2000" b="1" dirty="0"/>
              <a:t>,</a:t>
            </a:r>
            <a:r>
              <a:rPr lang="en-US" sz="2000" b="1" dirty="0"/>
              <a:t>4). Bez </a:t>
            </a:r>
            <a:r>
              <a:rPr lang="en-US" sz="2000" b="1" dirty="0" err="1"/>
              <a:t>Zakona</a:t>
            </a:r>
            <a:r>
              <a:rPr lang="en-US" sz="2000" b="1" dirty="0"/>
              <a:t> ne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znali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grije</a:t>
            </a:r>
            <a:r>
              <a:rPr lang="sr-Latn-RS" sz="2000" b="1" dirty="0"/>
              <a:t>h (Rim. </a:t>
            </a:r>
            <a:r>
              <a:rPr lang="en-US" sz="2000" b="1" dirty="0"/>
              <a:t>7</a:t>
            </a:r>
            <a:r>
              <a:rPr lang="sr-Latn-RS" sz="2000" b="1" dirty="0"/>
              <a:t>,</a:t>
            </a:r>
            <a:r>
              <a:rPr lang="en-US" sz="2000" b="1" dirty="0"/>
              <a:t>7)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stoga</a:t>
            </a:r>
            <a:r>
              <a:rPr lang="en-US" sz="2000" b="1" dirty="0"/>
              <a:t> ne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tražili</a:t>
            </a:r>
            <a:r>
              <a:rPr lang="en-US" sz="2000" b="1" dirty="0"/>
              <a:t> </a:t>
            </a:r>
            <a:r>
              <a:rPr lang="en-US" sz="2000" b="1" dirty="0" err="1"/>
              <a:t>rješenje</a:t>
            </a:r>
            <a:r>
              <a:rPr lang="en-US" sz="2000" b="1" dirty="0"/>
              <a:t> (Gal</a:t>
            </a:r>
            <a:r>
              <a:rPr lang="sr-Latn-RS" sz="2000" b="1" dirty="0"/>
              <a:t>. </a:t>
            </a:r>
            <a:r>
              <a:rPr lang="en-US" sz="2000" b="1" dirty="0"/>
              <a:t> 3</a:t>
            </a:r>
            <a:r>
              <a:rPr lang="sr-Latn-RS" sz="2000" b="1" dirty="0"/>
              <a:t>,</a:t>
            </a:r>
            <a:r>
              <a:rPr lang="en-US" sz="2000" b="1" dirty="0"/>
              <a:t>24).</a:t>
            </a:r>
            <a:endParaRPr lang="en" sz="20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389121" y="5326791"/>
            <a:ext cx="4624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Daleko</a:t>
            </a:r>
            <a:r>
              <a:rPr lang="en-US" sz="2000" b="1" dirty="0"/>
              <a:t> od toga da je </a:t>
            </a:r>
            <a:r>
              <a:rPr lang="en-US" sz="2000" b="1" dirty="0" err="1"/>
              <a:t>teret</a:t>
            </a:r>
            <a:r>
              <a:rPr lang="en-US" sz="2000" b="1" dirty="0"/>
              <a:t>, Zakon je </a:t>
            </a:r>
            <a:r>
              <a:rPr lang="en-US" sz="2000" b="1" dirty="0" err="1"/>
              <a:t>zaštitna</a:t>
            </a:r>
            <a:r>
              <a:rPr lang="en-US" sz="2000" b="1" dirty="0"/>
              <a:t> </a:t>
            </a:r>
            <a:r>
              <a:rPr lang="en-US" sz="2000" b="1" dirty="0" err="1"/>
              <a:t>ograda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sprječava</a:t>
            </a:r>
            <a:r>
              <a:rPr lang="en-US" sz="2000" b="1" dirty="0"/>
              <a:t> da </a:t>
            </a:r>
            <a:r>
              <a:rPr lang="en-US" sz="2000" b="1" dirty="0" err="1"/>
              <a:t>trpimo</a:t>
            </a:r>
            <a:r>
              <a:rPr lang="en-US" sz="2000" b="1" dirty="0"/>
              <a:t> </a:t>
            </a:r>
            <a:r>
              <a:rPr lang="en-US" sz="2000" b="1" dirty="0" err="1"/>
              <a:t>strašne</a:t>
            </a:r>
            <a:r>
              <a:rPr lang="en-US" sz="2000" b="1" dirty="0"/>
              <a:t> </a:t>
            </a:r>
            <a:r>
              <a:rPr lang="en-US" sz="2000" b="1" dirty="0" err="1"/>
              <a:t>posljedice</a:t>
            </a:r>
            <a:r>
              <a:rPr lang="en-US" sz="2000" b="1" dirty="0"/>
              <a:t> </a:t>
            </a:r>
            <a:r>
              <a:rPr lang="en-US" sz="2000" b="1" dirty="0" err="1"/>
              <a:t>grijeha</a:t>
            </a:r>
            <a:r>
              <a:rPr lang="en-US" sz="2000" b="1" dirty="0"/>
              <a:t> </a:t>
            </a:r>
            <a:r>
              <a:rPr lang="sr-Latn-RS" sz="2000" b="1" dirty="0"/>
              <a:t>      </a:t>
            </a:r>
            <a:r>
              <a:rPr lang="en-US" sz="2000" b="1" dirty="0"/>
              <a:t>(1. Ivan</a:t>
            </a:r>
            <a:r>
              <a:rPr lang="sr-Latn-RS" sz="2000" b="1" dirty="0"/>
              <a:t>.</a:t>
            </a:r>
            <a:r>
              <a:rPr lang="en-US" sz="2000" b="1" dirty="0"/>
              <a:t> 5</a:t>
            </a:r>
            <a:r>
              <a:rPr lang="sr-Latn-RS" sz="2000" b="1" dirty="0"/>
              <a:t>,</a:t>
            </a:r>
            <a:r>
              <a:rPr lang="en-US" sz="2000" b="1" dirty="0"/>
              <a:t>3; Ps</a:t>
            </a:r>
            <a:r>
              <a:rPr lang="sr-Latn-RS" sz="2000" b="1" dirty="0"/>
              <a:t>.</a:t>
            </a:r>
            <a:r>
              <a:rPr lang="en-US" sz="2000" b="1" dirty="0"/>
              <a:t> 1</a:t>
            </a:r>
            <a:r>
              <a:rPr lang="sr-Latn-RS" sz="2000" b="1" dirty="0"/>
              <a:t>,</a:t>
            </a:r>
            <a:r>
              <a:rPr lang="en-US" sz="2000" b="1" dirty="0"/>
              <a:t>1-3</a:t>
            </a:r>
            <a:r>
              <a:rPr lang="en" sz="2000" b="1" dirty="0"/>
              <a:t>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2995099"/>
            <a:ext cx="12013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Problem je bio </a:t>
            </a:r>
            <a:r>
              <a:rPr lang="en-US" sz="2000" b="1" dirty="0" err="1">
                <a:solidFill>
                  <a:prstClr val="black"/>
                </a:solidFill>
              </a:rPr>
              <a:t>razmišljanje</a:t>
            </a:r>
            <a:r>
              <a:rPr lang="en-US" sz="2000" b="1" dirty="0">
                <a:solidFill>
                  <a:prstClr val="black"/>
                </a:solidFill>
              </a:rPr>
              <a:t> da je Zakon </a:t>
            </a:r>
            <a:r>
              <a:rPr lang="en-US" sz="2000" b="1" dirty="0" err="1">
                <a:solidFill>
                  <a:prstClr val="black"/>
                </a:solidFill>
              </a:rPr>
              <a:t>povezan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spasenjem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bilo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sredstvo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prepreka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njegovom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postignuću</a:t>
            </a:r>
            <a:r>
              <a:rPr lang="en-US" sz="2000" b="1" dirty="0">
                <a:solidFill>
                  <a:prstClr val="black"/>
                </a:solidFill>
              </a:rPr>
              <a:t>. No </a:t>
            </a:r>
            <a:r>
              <a:rPr lang="en-US" sz="2000" b="1" dirty="0" err="1">
                <a:solidFill>
                  <a:prstClr val="black"/>
                </a:solidFill>
              </a:rPr>
              <a:t>funkcija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Zakona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nikada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spasonosna</a:t>
            </a:r>
            <a:r>
              <a:rPr lang="en-US" sz="2000" b="1" dirty="0">
                <a:solidFill>
                  <a:prstClr val="black"/>
                </a:solidFill>
              </a:rPr>
              <a:t>. Koja je </a:t>
            </a:r>
            <a:r>
              <a:rPr lang="en-US" sz="2000" b="1" dirty="0" err="1">
                <a:solidFill>
                  <a:prstClr val="black"/>
                </a:solidFill>
              </a:rPr>
              <a:t>onda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njegova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funkcija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612843" y="2678278"/>
            <a:ext cx="5072966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EVANĐELJE</a:t>
            </a:r>
            <a:endParaRPr lang="en" sz="7200" b="1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1339</Words>
  <Application>Microsoft Office PowerPoint</Application>
  <PresentationFormat>Panorámica</PresentationFormat>
  <Paragraphs>68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Calibri</vt:lpstr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2026-04-14T06:19:54Z</dcterms:created>
  <dcterms:modified xsi:type="dcterms:W3CDTF">2026-05-12T07:08:03Z</dcterms:modified>
</cp:coreProperties>
</file>