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15" autoAdjust="0"/>
    <p:restoredTop sz="94665" autoAdjust="0"/>
  </p:normalViewPr>
  <p:slideViewPr>
    <p:cSldViewPr snapToGrid="0">
      <p:cViewPr varScale="1">
        <p:scale>
          <a:sx n="78" d="100"/>
          <a:sy n="78" d="100"/>
        </p:scale>
        <p:origin x="114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Zbog svoje dobrote, Bog nas poziva na pokajanje          (Rim. 2,4).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Odazivamo se na Njegov poziv</a:t>
          </a:r>
          <a:r>
            <a:rPr lang="hr-H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S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iskrenom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tugom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zbog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počinjenih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nepravdi</a:t>
          </a:r>
          <a:r>
            <a:rPr lang="hr-H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Iskrenom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odlukom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da se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napusti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r>
            <a:rPr lang="hr-H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Bog nam oprašta grijehe po krvi koju je Isus prolio na križu (Kol. 1,13.14).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ODNOS IZMEĐU GRIJEHA I MILOSTI</a:t>
          </a:r>
          <a:r>
            <a:rPr lang="hr-HR" sz="2400" b="1" dirty="0">
              <a:solidFill>
                <a:schemeClr val="tx1"/>
              </a:solidFill>
            </a:rPr>
            <a:t>.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Rim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8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Rim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20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im.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im.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D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ok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još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bili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grešnici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Krist je umro za nas.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dje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postade većim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milost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se izli 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preizobilju.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l-N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Grijeh je vladao u smrt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ću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milost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vlada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laća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Božji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dar je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Zbog svoje dobrote, Bog nas poziva na pokajanje          (Rim. 2,4).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Odazivamo se na Njegov poziv</a:t>
          </a:r>
          <a:r>
            <a:rPr lang="hr-H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iskrenom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tugom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zbog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počinjenih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nepravdi</a:t>
          </a:r>
          <a:r>
            <a:rPr lang="hr-H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Iskrenom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odlukom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 se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napusti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r>
            <a:rPr lang="hr-H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Bog nam oprašta grijehe po krvi koju je Isus prolio na križu (Kol. 1,13.14).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ODNOS IZMEĐU GRIJEHA I MILOSTI</a:t>
          </a:r>
          <a:r>
            <a:rPr lang="hr-HR" sz="2400" b="1" kern="1200" dirty="0">
              <a:solidFill>
                <a:schemeClr val="tx1"/>
              </a:solidFill>
            </a:rPr>
            <a:t>.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Rim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8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ok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još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bili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grešnici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Krist je umro za nas.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Rim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20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dje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postade većim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milost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se izli 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preizobilju.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im.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l-N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Grijeh je vladao u smrt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ću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milost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vlada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im.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laća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Božji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dar je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7E505-BCA0-437E-A884-A62E4B0741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A6F1-DEAD-4DAA-91E9-FA57F10DC9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A6F1-DEAD-4DAA-91E9-FA57F10DC9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A6F1-DEAD-4DAA-91E9-FA57F10DC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A6F1-DEAD-4DAA-91E9-FA57F10DC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A6F1-DEAD-4DAA-91E9-FA57F10DC9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A6F1-DEAD-4DAA-91E9-FA57F10DC9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2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POKAJANJE</a:t>
            </a:r>
            <a:r>
              <a:rPr kumimoji="0" lang="es-E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I </a:t>
            </a: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OPROŠTENJE</a:t>
            </a:r>
            <a:endParaRPr kumimoji="0" lang="es-ES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254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6. jun 2026.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MILOST OPROSTA</a:t>
            </a:r>
            <a:r>
              <a:rPr lang="hr-H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(2)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Jahve, radi svojeg imena grijeh moj mi oprosti, jer je velik.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 25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Kakav</a:t>
            </a:r>
            <a:r>
              <a:rPr lang="en-US" sz="2000" b="1" dirty="0"/>
              <a:t> je </a:t>
            </a:r>
            <a:r>
              <a:rPr lang="en-US" sz="2000" b="1" dirty="0" err="1"/>
              <a:t>odnos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grijeha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milosti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364724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0070C0"/>
                </a:solidFill>
              </a:rPr>
              <a:t>HALJINE OPROSTA 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Prijatelju, kako si ušao ovamo bez svadbenog ruha? On ostade nijem.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(Matej 22</a:t>
            </a:r>
            <a:r>
              <a:rPr lang="hr-H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Crkva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— a time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svaki</a:t>
            </a:r>
            <a:r>
              <a:rPr lang="en-US" sz="2000" b="1" dirty="0"/>
              <a:t> </a:t>
            </a:r>
            <a:r>
              <a:rPr lang="en-US" sz="2000" b="1" dirty="0" err="1"/>
              <a:t>njezin</a:t>
            </a:r>
            <a:r>
              <a:rPr lang="en-US" sz="2000" b="1" dirty="0"/>
              <a:t> </a:t>
            </a:r>
            <a:r>
              <a:rPr lang="en-US" sz="2000" b="1" dirty="0" err="1"/>
              <a:t>član</a:t>
            </a:r>
            <a:r>
              <a:rPr lang="en-US" sz="2000" b="1" dirty="0"/>
              <a:t> — </a:t>
            </a:r>
            <a:r>
              <a:rPr lang="en-US" sz="2000" b="1" dirty="0" err="1"/>
              <a:t>odjevena</a:t>
            </a:r>
            <a:r>
              <a:rPr lang="en-US" sz="2000" b="1" dirty="0"/>
              <a:t> je u "</a:t>
            </a:r>
            <a:r>
              <a:rPr lang="en-US" sz="2000" b="1" dirty="0" err="1"/>
              <a:t>fino</a:t>
            </a:r>
            <a:r>
              <a:rPr lang="en-US" sz="2000" b="1" dirty="0"/>
              <a:t> </a:t>
            </a:r>
            <a:r>
              <a:rPr lang="en-US" sz="2000" b="1" dirty="0" err="1"/>
              <a:t>platno</a:t>
            </a:r>
            <a:r>
              <a:rPr lang="en-US" sz="2000" b="1" dirty="0"/>
              <a:t>, </a:t>
            </a:r>
            <a:r>
              <a:rPr lang="en-US" sz="2000" b="1" dirty="0" err="1"/>
              <a:t>čisto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sjajno</a:t>
            </a:r>
            <a:r>
              <a:rPr lang="en-US" sz="2000" b="1" dirty="0"/>
              <a:t>" </a:t>
            </a:r>
            <a:r>
              <a:rPr lang="en-US" sz="2000" b="1" dirty="0" err="1"/>
              <a:t>i</a:t>
            </a:r>
            <a:r>
              <a:rPr lang="en-US" sz="2000" b="1" dirty="0"/>
              <a:t> "bez </a:t>
            </a:r>
            <a:r>
              <a:rPr lang="en-US" sz="2000" b="1" dirty="0" err="1"/>
              <a:t>mrlja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nabora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čega</a:t>
            </a:r>
            <a:r>
              <a:rPr lang="en-US" sz="2000" b="1" dirty="0"/>
              <a:t> </a:t>
            </a:r>
            <a:r>
              <a:rPr lang="en-US" sz="2000" b="1" dirty="0" err="1"/>
              <a:t>slično</a:t>
            </a:r>
            <a:r>
              <a:rPr lang="en-US" sz="2000" b="1" dirty="0"/>
              <a:t>"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19</a:t>
            </a:r>
            <a:r>
              <a:rPr lang="hr-HR" sz="2000" b="1" dirty="0"/>
              <a:t>,</a:t>
            </a:r>
            <a:r>
              <a:rPr lang="en-US" sz="2000" b="1" dirty="0"/>
              <a:t>8; Ef</a:t>
            </a:r>
            <a:r>
              <a:rPr lang="hr-HR" sz="2000" b="1" dirty="0"/>
              <a:t>.</a:t>
            </a:r>
            <a:r>
              <a:rPr lang="en-US" sz="2000" b="1" dirty="0"/>
              <a:t> 5</a:t>
            </a:r>
            <a:r>
              <a:rPr lang="hr-HR" sz="2000" b="1" dirty="0"/>
              <a:t>,</a:t>
            </a:r>
            <a:r>
              <a:rPr lang="en-US" sz="2000" b="1" dirty="0"/>
              <a:t>27).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su</a:t>
            </a:r>
            <a:r>
              <a:rPr lang="en-US" sz="2000" b="1" dirty="0"/>
              <a:t> Adam </a:t>
            </a:r>
            <a:r>
              <a:rPr lang="en-US" sz="2000" b="1" dirty="0" err="1"/>
              <a:t>i</a:t>
            </a:r>
            <a:r>
              <a:rPr lang="en-US" sz="2000" b="1" dirty="0"/>
              <a:t> Eva </a:t>
            </a:r>
            <a:r>
              <a:rPr lang="en-US" sz="2000" b="1" dirty="0" err="1"/>
              <a:t>sagriješili</a:t>
            </a:r>
            <a:r>
              <a:rPr lang="en-US" sz="2000" b="1" dirty="0"/>
              <a:t>, </a:t>
            </a:r>
            <a:r>
              <a:rPr lang="en-US" sz="2000" b="1" dirty="0" err="1"/>
              <a:t>skrivali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golotinju</a:t>
            </a:r>
            <a:r>
              <a:rPr lang="en-US" sz="2000" b="1" dirty="0"/>
              <a:t> </a:t>
            </a:r>
            <a:r>
              <a:rPr lang="en-US" sz="2000" b="1" dirty="0" err="1"/>
              <a:t>vlastitim</a:t>
            </a:r>
            <a:r>
              <a:rPr lang="en-US" sz="2000" b="1" dirty="0"/>
              <a:t> </a:t>
            </a:r>
            <a:r>
              <a:rPr lang="en-US" sz="2000" b="1" dirty="0" err="1"/>
              <a:t>djelima</a:t>
            </a:r>
            <a:r>
              <a:rPr lang="en-US" sz="2000" b="1" dirty="0"/>
              <a:t>. Ali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dalje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smatrali</a:t>
            </a:r>
            <a:r>
              <a:rPr lang="en-US" sz="2000" b="1" dirty="0"/>
              <a:t> </a:t>
            </a:r>
            <a:r>
              <a:rPr lang="en-US" sz="2000" b="1" dirty="0" err="1"/>
              <a:t>golima</a:t>
            </a:r>
            <a:r>
              <a:rPr lang="en-US" sz="2000" b="1" dirty="0"/>
              <a:t> pred </a:t>
            </a:r>
            <a:r>
              <a:rPr lang="en-US" sz="2000" b="1" dirty="0" err="1"/>
              <a:t>Bogom</a:t>
            </a:r>
            <a:r>
              <a:rPr lang="en-US" sz="2000" b="1" dirty="0"/>
              <a:t> (Post. 3</a:t>
            </a:r>
            <a:r>
              <a:rPr lang="hr-HR" sz="2000" b="1" dirty="0"/>
              <a:t>,</a:t>
            </a:r>
            <a:r>
              <a:rPr lang="en-US" sz="2000" b="1" dirty="0"/>
              <a:t>7-10). </a:t>
            </a:r>
            <a:r>
              <a:rPr lang="en-US" sz="2000" b="1" dirty="0" err="1"/>
              <a:t>Odjeća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hr-HR" sz="2000" b="1" dirty="0"/>
              <a:t>im</a:t>
            </a:r>
            <a:r>
              <a:rPr lang="en-US" sz="2000" b="1" dirty="0"/>
              <a:t> je Bog dao </a:t>
            </a:r>
            <a:r>
              <a:rPr lang="en-US" sz="2000" b="1" dirty="0" err="1"/>
              <a:t>bila</a:t>
            </a:r>
            <a:r>
              <a:rPr lang="en-US" sz="2000" b="1" dirty="0"/>
              <a:t> je </a:t>
            </a:r>
            <a:r>
              <a:rPr lang="en-US" sz="2000" b="1" dirty="0" err="1"/>
              <a:t>simbol</a:t>
            </a:r>
            <a:r>
              <a:rPr lang="en-US" sz="2000" b="1" dirty="0"/>
              <a:t> "</a:t>
            </a:r>
            <a:r>
              <a:rPr lang="en-US" sz="2000" b="1" dirty="0" err="1"/>
              <a:t>vjenčane</a:t>
            </a:r>
            <a:r>
              <a:rPr lang="en-US" sz="2000" b="1" dirty="0"/>
              <a:t> </a:t>
            </a:r>
            <a:r>
              <a:rPr lang="en-US" sz="2000" b="1" dirty="0" err="1"/>
              <a:t>odjeće</a:t>
            </a:r>
            <a:r>
              <a:rPr lang="en-US" sz="2000" b="1" dirty="0"/>
              <a:t>"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Krist </a:t>
            </a:r>
            <a:r>
              <a:rPr lang="en-US" sz="2000" b="1" dirty="0" err="1"/>
              <a:t>daje</a:t>
            </a:r>
            <a:r>
              <a:rPr lang="en-US" sz="2000" b="1" dirty="0"/>
              <a:t>: </a:t>
            </a:r>
            <a:r>
              <a:rPr lang="hr-HR" sz="2000" b="1" dirty="0"/>
              <a:t>to je odjeća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savršene</a:t>
            </a:r>
            <a:r>
              <a:rPr lang="en-US" sz="2000" b="1" dirty="0"/>
              <a:t> </a:t>
            </a:r>
            <a:r>
              <a:rPr lang="en-US" sz="2000" b="1" dirty="0" err="1"/>
              <a:t>pravednosti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briše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grijehe</a:t>
            </a:r>
            <a:r>
              <a:rPr lang="hr-HR" sz="2000" b="1" dirty="0"/>
              <a:t>   </a:t>
            </a:r>
            <a:r>
              <a:rPr lang="en-US" sz="2000" b="1" dirty="0"/>
              <a:t> (Post. 3</a:t>
            </a:r>
            <a:r>
              <a:rPr lang="hr-HR" sz="2000" b="1" dirty="0"/>
              <a:t>,</a:t>
            </a:r>
            <a:r>
              <a:rPr lang="en-US" sz="2000" b="1" dirty="0"/>
              <a:t>21; Ps. 51</a:t>
            </a:r>
            <a:r>
              <a:rPr lang="hr-HR" sz="2000" b="1" dirty="0"/>
              <a:t>,</a:t>
            </a:r>
            <a:r>
              <a:rPr lang="en-US" sz="2000" b="1" dirty="0"/>
              <a:t>7-10).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Ovaj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fini</a:t>
            </a:r>
            <a:r>
              <a:rPr lang="en-US" sz="2000" b="1" dirty="0">
                <a:solidFill>
                  <a:prstClr val="black"/>
                </a:solidFill>
              </a:rPr>
              <a:t> lan </a:t>
            </a:r>
            <a:r>
              <a:rPr lang="en-US" sz="2000" b="1" dirty="0" err="1">
                <a:solidFill>
                  <a:prstClr val="black"/>
                </a:solidFill>
              </a:rPr>
              <a:t>simbol</a:t>
            </a:r>
            <a:r>
              <a:rPr lang="en-US" sz="2000" b="1" dirty="0">
                <a:solidFill>
                  <a:prstClr val="black"/>
                </a:solidFill>
              </a:rPr>
              <a:t> je "</a:t>
            </a:r>
            <a:r>
              <a:rPr lang="en-US" sz="2000" b="1" dirty="0" err="1">
                <a:solidFill>
                  <a:prstClr val="black"/>
                </a:solidFill>
              </a:rPr>
              <a:t>pravednih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djela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svetaca</a:t>
            </a:r>
            <a:r>
              <a:rPr lang="en-US" sz="2000" b="1" dirty="0">
                <a:solidFill>
                  <a:prstClr val="black"/>
                </a:solidFill>
              </a:rPr>
              <a:t>" (</a:t>
            </a:r>
            <a:r>
              <a:rPr lang="en-US" sz="2000" b="1" dirty="0" err="1">
                <a:solidFill>
                  <a:prstClr val="black"/>
                </a:solidFill>
              </a:rPr>
              <a:t>Otk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19,8b). Ali ta </a:t>
            </a:r>
            <a:r>
              <a:rPr lang="en-US" sz="2000" b="1" dirty="0" err="1">
                <a:solidFill>
                  <a:prstClr val="black"/>
                </a:solidFill>
              </a:rPr>
              <a:t>pravednost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njihova</a:t>
            </a:r>
            <a:r>
              <a:rPr lang="en-US" sz="2000" b="1" dirty="0">
                <a:solidFill>
                  <a:prstClr val="black"/>
                </a:solidFill>
              </a:rPr>
              <a:t>; dao </a:t>
            </a:r>
            <a:r>
              <a:rPr lang="en-US" sz="2000" b="1" dirty="0" err="1">
                <a:solidFill>
                  <a:prstClr val="black"/>
                </a:solidFill>
              </a:rPr>
              <a:t>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ju</a:t>
            </a:r>
            <a:r>
              <a:rPr lang="en-US" sz="2000" b="1" dirty="0">
                <a:solidFill>
                  <a:prstClr val="black"/>
                </a:solidFill>
              </a:rPr>
              <a:t> je Krist (Ok</a:t>
            </a:r>
            <a:r>
              <a:rPr lang="hr-HR" sz="2000" b="1" dirty="0">
                <a:solidFill>
                  <a:prstClr val="black"/>
                </a:solidFill>
              </a:rPr>
              <a:t>r</a:t>
            </a:r>
            <a:r>
              <a:rPr lang="en-US" sz="2000" b="1" dirty="0">
                <a:solidFill>
                  <a:prstClr val="black"/>
                </a:solidFill>
              </a:rPr>
              <a:t>. 7,14).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Isus kaže nitko neće otići u raj bez te odjeće (Matej 22,1-14).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Onaj koji </a:t>
            </a:r>
            <a:r>
              <a:rPr lang="en-US" sz="2400" b="1" dirty="0" err="1">
                <a:latin typeface="Constantia" panose="02030602050306030303" pitchFamily="18" charset="0"/>
              </a:rPr>
              <a:t>želi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dijete</a:t>
            </a:r>
            <a:r>
              <a:rPr lang="en-US" sz="2400" b="1" dirty="0">
                <a:latin typeface="Constantia" panose="02030602050306030303" pitchFamily="18" charset="0"/>
              </a:rPr>
              <a:t> mora </a:t>
            </a:r>
            <a:r>
              <a:rPr lang="en-US" sz="2400" b="1" dirty="0" err="1">
                <a:latin typeface="Constantia" panose="02030602050306030303" pitchFamily="18" charset="0"/>
              </a:rPr>
              <a:t>primiti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istinu</a:t>
            </a:r>
            <a:r>
              <a:rPr lang="en-US" sz="2400" b="1" dirty="0">
                <a:latin typeface="Constantia" panose="02030602050306030303" pitchFamily="18" charset="0"/>
              </a:rPr>
              <a:t> da se </a:t>
            </a:r>
            <a:r>
              <a:rPr lang="en-US" sz="2400" b="1" dirty="0" err="1">
                <a:latin typeface="Constantia" panose="02030602050306030303" pitchFamily="18" charset="0"/>
              </a:rPr>
              <a:t>pokajanje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oprost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postići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jedino </a:t>
            </a:r>
            <a:r>
              <a:rPr lang="en-US" sz="2400" b="1" dirty="0" err="1">
                <a:latin typeface="Constantia" panose="02030602050306030303" pitchFamily="18" charset="0"/>
              </a:rPr>
              <a:t>ničim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manjim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Kristovim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pomirenjem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Siguran</a:t>
            </a:r>
            <a:r>
              <a:rPr lang="en-US" sz="2400" b="1" dirty="0">
                <a:latin typeface="Constantia" panose="02030602050306030303" pitchFamily="18" charset="0"/>
              </a:rPr>
              <a:t> u to, </a:t>
            </a:r>
            <a:r>
              <a:rPr lang="en-US" sz="2400" b="1" dirty="0" err="1">
                <a:latin typeface="Constantia" panose="02030602050306030303" pitchFamily="18" charset="0"/>
              </a:rPr>
              <a:t>grešnik</a:t>
            </a:r>
            <a:r>
              <a:rPr lang="en-US" sz="2400" b="1" dirty="0">
                <a:latin typeface="Constantia" panose="02030602050306030303" pitchFamily="18" charset="0"/>
              </a:rPr>
              <a:t> mora </a:t>
            </a:r>
            <a:r>
              <a:rPr lang="en-US" sz="2400" b="1" dirty="0" err="1">
                <a:latin typeface="Constantia" panose="02030602050306030303" pitchFamily="18" charset="0"/>
              </a:rPr>
              <a:t>uložiti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trud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skladu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djelom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koje</a:t>
            </a:r>
            <a:r>
              <a:rPr lang="en-US" sz="2400" b="1" dirty="0">
                <a:latin typeface="Constantia" panose="02030602050306030303" pitchFamily="18" charset="0"/>
              </a:rPr>
              <a:t> mu je </a:t>
            </a:r>
            <a:r>
              <a:rPr lang="en-US" sz="2400" b="1" dirty="0" err="1">
                <a:latin typeface="Constantia" panose="02030602050306030303" pitchFamily="18" charset="0"/>
              </a:rPr>
              <a:t>obavljeno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neumorn</a:t>
            </a:r>
            <a:r>
              <a:rPr lang="hr-HR" sz="2400" b="1" dirty="0">
                <a:latin typeface="Constantia" panose="02030602050306030303" pitchFamily="18" charset="0"/>
              </a:rPr>
              <a:t>o</a:t>
            </a:r>
            <a:r>
              <a:rPr lang="en-US" sz="2400" b="1" dirty="0">
                <a:latin typeface="Constantia" panose="02030602050306030303" pitchFamily="18" charset="0"/>
              </a:rPr>
              <a:t>m </a:t>
            </a:r>
            <a:r>
              <a:rPr lang="en-US" sz="2400" b="1" dirty="0" err="1">
                <a:latin typeface="Constantia" panose="02030602050306030303" pitchFamily="18" charset="0"/>
              </a:rPr>
              <a:t>molbom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upućenom kroz </a:t>
            </a:r>
            <a:r>
              <a:rPr lang="en-US" sz="2400" b="1" dirty="0" err="1">
                <a:latin typeface="Constantia" panose="02030602050306030303" pitchFamily="18" charset="0"/>
              </a:rPr>
              <a:t>molit</a:t>
            </a:r>
            <a:r>
              <a:rPr lang="hr-HR" sz="2400" b="1" dirty="0">
                <a:latin typeface="Constantia" panose="02030602050306030303" pitchFamily="18" charset="0"/>
              </a:rPr>
              <a:t>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prijestolj</a:t>
            </a:r>
            <a:r>
              <a:rPr lang="hr-HR" sz="2400" b="1" dirty="0">
                <a:latin typeface="Constantia" panose="02030602050306030303" pitchFamily="18" charset="0"/>
              </a:rPr>
              <a:t>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milosti</a:t>
            </a:r>
            <a:r>
              <a:rPr lang="en-US" sz="2400" b="1" dirty="0">
                <a:latin typeface="Constantia" panose="02030602050306030303" pitchFamily="18" charset="0"/>
              </a:rPr>
              <a:t>, da </a:t>
            </a:r>
            <a:r>
              <a:rPr lang="en-US" sz="2400" b="1" dirty="0" err="1">
                <a:latin typeface="Constantia" panose="02030602050306030303" pitchFamily="18" charset="0"/>
              </a:rPr>
              <a:t>obnoviteljska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moć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uđe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njegovu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dušu</a:t>
            </a:r>
            <a:r>
              <a:rPr lang="en-US" sz="2400" b="1" dirty="0">
                <a:latin typeface="Constantia" panose="02030602050306030303" pitchFamily="18" charset="0"/>
              </a:rPr>
              <a:t>. Krist ne </a:t>
            </a:r>
            <a:r>
              <a:rPr lang="en-US" sz="2400" b="1" dirty="0" err="1">
                <a:latin typeface="Constantia" panose="02030602050306030303" pitchFamily="18" charset="0"/>
              </a:rPr>
              <a:t>oprašta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niko</a:t>
            </a:r>
            <a:r>
              <a:rPr lang="hr-HR" sz="2400" b="1" dirty="0">
                <a:latin typeface="Constantia" panose="02030602050306030303" pitchFamily="18" charset="0"/>
              </a:rPr>
              <a:t>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pokajnik</a:t>
            </a:r>
            <a:r>
              <a:rPr lang="hr-HR" sz="2400" b="1" dirty="0">
                <a:latin typeface="Constantia" panose="02030602050306030303" pitchFamily="18" charset="0"/>
              </a:rPr>
              <a:t>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ali</a:t>
            </a:r>
            <a:r>
              <a:rPr lang="en-US" sz="2400" b="1" dirty="0">
                <a:latin typeface="Constantia" panose="02030602050306030303" pitchFamily="18" charset="0"/>
              </a:rPr>
              <a:t> ko</a:t>
            </a:r>
            <a:r>
              <a:rPr lang="hr-HR" sz="2400" b="1" dirty="0">
                <a:latin typeface="Constantia" panose="02030602050306030303" pitchFamily="18" charset="0"/>
              </a:rPr>
              <a:t>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oprašta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čini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ga </a:t>
            </a:r>
            <a:r>
              <a:rPr lang="en-US" sz="2400" b="1" dirty="0" err="1">
                <a:latin typeface="Constantia" panose="02030602050306030303" pitchFamily="18" charset="0"/>
              </a:rPr>
              <a:t>pokornim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Učinjena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odredba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potpuna</a:t>
            </a:r>
            <a:r>
              <a:rPr lang="en-US" sz="2400" b="1" dirty="0">
                <a:latin typeface="Constantia" panose="02030602050306030303" pitchFamily="18" charset="0"/>
              </a:rPr>
              <a:t>, a </a:t>
            </a:r>
            <a:r>
              <a:rPr lang="en-US" sz="2400" b="1" dirty="0" err="1">
                <a:latin typeface="Constantia" panose="02030602050306030303" pitchFamily="18" charset="0"/>
              </a:rPr>
              <a:t>vječna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pravednost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stavlja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račun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vjerujuće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Skupa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besprijekorna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haljina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tkana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nebeskom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razboju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bila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namijenjena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pokajničkim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vjerujućim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grešnicima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3918724" y="6477561"/>
            <a:ext cx="6424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Odabrana svjedočanstva</a:t>
            </a:r>
            <a:r>
              <a:rPr lang="en" sz="1600" b="1" dirty="0"/>
              <a:t>, vol. 1, </a:t>
            </a:r>
            <a:r>
              <a:rPr lang="hr-HR" sz="1600" b="1" dirty="0"/>
              <a:t>str.</a:t>
            </a:r>
            <a:r>
              <a:rPr lang="en" sz="1600" b="1" dirty="0"/>
              <a:t>. 393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7" y="479703"/>
            <a:ext cx="5477363" cy="589859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Ako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pri</a:t>
            </a:r>
            <a:r>
              <a:rPr lang="hr-HR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znajemo svoje grijehe, Bog, koji je vjeran i pravedan,oprostit će nam grijehe i očistiti nas od sve nepravednosti koju smo učinili.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(1. </a:t>
            </a:r>
            <a:r>
              <a:rPr lang="es-E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Ivanova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1,9 </a:t>
            </a:r>
            <a:r>
              <a:rPr lang="es-ES" b="1" dirty="0">
                <a:solidFill>
                  <a:srgbClr val="B24232"/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54900" y="380496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Pokajanje</a:t>
            </a:r>
            <a:r>
              <a:rPr lang="en-US" sz="2000" b="1" dirty="0"/>
              <a:t>:</a:t>
            </a:r>
            <a:endParaRPr lang="hr-HR" sz="2000" b="1" dirty="0"/>
          </a:p>
          <a:p>
            <a:pPr>
              <a:spcBef>
                <a:spcPts val="600"/>
              </a:spcBef>
            </a:pPr>
            <a:r>
              <a:rPr lang="hr-HR" sz="2000" b="1" dirty="0">
                <a:solidFill>
                  <a:srgbClr val="7B259E"/>
                </a:solidFill>
              </a:rPr>
              <a:t>         Odgađanje pokajanja.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hr-HR" sz="2000" b="1" dirty="0">
                <a:solidFill>
                  <a:srgbClr val="25889E"/>
                </a:solidFill>
              </a:rPr>
              <a:t>Istinsko pokajanje.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hr-HR" sz="2000" b="1" dirty="0">
                <a:solidFill>
                  <a:srgbClr val="BE2B39"/>
                </a:solidFill>
              </a:rPr>
              <a:t>Poziv na pokajanje.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hr-HR" sz="2000" b="1" dirty="0"/>
              <a:t>Oprost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>
                <a:solidFill>
                  <a:srgbClr val="264F9F"/>
                </a:solidFill>
              </a:rPr>
              <a:t>Milost oprosta.</a:t>
            </a:r>
            <a:endParaRPr lang="es-ES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rgbClr val="4BA128"/>
                </a:solidFill>
              </a:rPr>
              <a:t>Haljine</a:t>
            </a:r>
            <a:r>
              <a:rPr lang="en-US" sz="2000" b="1" dirty="0">
                <a:solidFill>
                  <a:srgbClr val="4BA128"/>
                </a:solidFill>
              </a:rPr>
              <a:t> </a:t>
            </a:r>
            <a:r>
              <a:rPr lang="en-US" sz="2000" b="1" dirty="0" err="1">
                <a:solidFill>
                  <a:srgbClr val="4BA128"/>
                </a:solidFill>
              </a:rPr>
              <a:t>oprosta</a:t>
            </a:r>
            <a:r>
              <a:rPr lang="hr-HR" sz="2000" b="1" dirty="0">
                <a:solidFill>
                  <a:srgbClr val="4BA128"/>
                </a:solidFill>
              </a:rPr>
              <a:t>.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Biblija </a:t>
            </a:r>
            <a:r>
              <a:rPr lang="en-US" sz="2000" b="1" dirty="0" err="1"/>
              <a:t>tvrdi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"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sagriješili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nedostaju</a:t>
            </a:r>
            <a:r>
              <a:rPr lang="en-US" sz="2000" b="1" dirty="0"/>
              <a:t> </a:t>
            </a:r>
            <a:r>
              <a:rPr lang="en-US" sz="2000" b="1" dirty="0" err="1"/>
              <a:t>slavi</a:t>
            </a:r>
            <a:r>
              <a:rPr lang="en-US" sz="2000" b="1" dirty="0"/>
              <a:t> </a:t>
            </a:r>
            <a:r>
              <a:rPr lang="en-US" sz="2000" b="1" dirty="0" err="1"/>
              <a:t>Božjoj</a:t>
            </a:r>
            <a:r>
              <a:rPr lang="en-US" sz="2000" b="1" dirty="0"/>
              <a:t>" (Rim. 3,23).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Postoji samo jedan uvjet: pokajanje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Bog je </a:t>
            </a:r>
            <a:r>
              <a:rPr lang="en-US" sz="2000" b="1" dirty="0" err="1">
                <a:solidFill>
                  <a:prstClr val="black"/>
                </a:solidFill>
              </a:rPr>
              <a:t>spreman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oprostiti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Nijedan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toliko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velik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strašan</a:t>
            </a:r>
            <a:r>
              <a:rPr lang="en-US" sz="2000" b="1" dirty="0">
                <a:solidFill>
                  <a:prstClr val="black"/>
                </a:solidFill>
              </a:rPr>
              <a:t> da ga Bog ne </a:t>
            </a:r>
            <a:r>
              <a:rPr lang="en-US" sz="2000" b="1" dirty="0" err="1">
                <a:solidFill>
                  <a:prstClr val="black"/>
                </a:solidFill>
              </a:rPr>
              <a:t>želi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oprostiti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Izaija</a:t>
            </a:r>
            <a:r>
              <a:rPr lang="en-US" sz="2000" b="1" dirty="0">
                <a:solidFill>
                  <a:prstClr val="black"/>
                </a:solidFill>
              </a:rPr>
              <a:t> 1:18).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Također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navodi</a:t>
            </a:r>
            <a:r>
              <a:rPr lang="en-US" sz="2000" b="1" dirty="0">
                <a:solidFill>
                  <a:prstClr val="black"/>
                </a:solidFill>
              </a:rPr>
              <a:t> da ne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izbjeći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ukloniti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</a:t>
            </a:r>
            <a:r>
              <a:rPr lang="en-US" sz="2000" b="1" dirty="0">
                <a:solidFill>
                  <a:prstClr val="black"/>
                </a:solidFill>
              </a:rPr>
              <a:t> (Jer. 13:23;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27A742C-08FC-2E6A-ECA2-43E4B0FD5F4F}"/>
              </a:ext>
            </a:extLst>
          </p:cNvPr>
          <p:cNvGrpSpPr/>
          <p:nvPr/>
        </p:nvGrpSpPr>
        <p:grpSpPr>
          <a:xfrm>
            <a:off x="7213721" y="247409"/>
            <a:ext cx="4837663" cy="3268579"/>
            <a:chOff x="7213721" y="247409"/>
            <a:chExt cx="4837663" cy="326857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CEB6444-8B91-6EE9-F184-F7A47CAA1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253" y="247409"/>
              <a:ext cx="4706598" cy="32685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7DD313-834C-59AC-8B7C-2744E2EBA8B4}"/>
                </a:ext>
              </a:extLst>
            </p:cNvPr>
            <p:cNvSpPr txBox="1"/>
            <p:nvPr/>
          </p:nvSpPr>
          <p:spPr>
            <a:xfrm>
              <a:off x="7213721" y="1215471"/>
              <a:ext cx="48376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GREH</a:t>
              </a:r>
              <a:endParaRPr lang="en-US" sz="13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710118" y="2330694"/>
            <a:ext cx="1080560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POKAJANJE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ODGAĐANJE</a:t>
            </a:r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hr-HR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POKAJANJA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Marta! Marta! Odgovori joj Gospodin, brineš se i uznemiruješ za mnoge stvari.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10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Lazarovoj</a:t>
            </a:r>
            <a:r>
              <a:rPr lang="en-US" sz="2000" b="1" dirty="0"/>
              <a:t> </a:t>
            </a:r>
            <a:r>
              <a:rPr lang="en-US" sz="2000" b="1" dirty="0" err="1"/>
              <a:t>kući</a:t>
            </a:r>
            <a:r>
              <a:rPr lang="en-US" sz="2000" b="1" dirty="0"/>
              <a:t>, Isus je </a:t>
            </a:r>
            <a:r>
              <a:rPr lang="en-US" sz="2000" b="1" dirty="0" err="1"/>
              <a:t>govorio</a:t>
            </a:r>
            <a:r>
              <a:rPr lang="en-US" sz="2000" b="1" dirty="0"/>
              <a:t> o </a:t>
            </a:r>
            <a:r>
              <a:rPr lang="en-US" sz="2000" b="1" dirty="0" err="1"/>
              <a:t>važnim</a:t>
            </a:r>
            <a:r>
              <a:rPr lang="en-US" sz="2000" b="1" dirty="0"/>
              <a:t> </a:t>
            </a:r>
            <a:r>
              <a:rPr lang="en-US" sz="2000" b="1" dirty="0" err="1"/>
              <a:t>stvarima</a:t>
            </a:r>
            <a:r>
              <a:rPr lang="en-US" sz="2000" b="1" dirty="0"/>
              <a:t>, </a:t>
            </a:r>
            <a:r>
              <a:rPr lang="en-US" sz="2000" b="1" dirty="0" err="1"/>
              <a:t>ključnim</a:t>
            </a:r>
            <a:r>
              <a:rPr lang="en-US" sz="2000" b="1" dirty="0"/>
              <a:t> za </a:t>
            </a:r>
            <a:r>
              <a:rPr lang="en-US" sz="2000" b="1" dirty="0" err="1"/>
              <a:t>spasenje</a:t>
            </a:r>
            <a:r>
              <a:rPr lang="en-US" sz="2000" b="1" dirty="0"/>
              <a:t>. Ali Marta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slušala</a:t>
            </a:r>
            <a:r>
              <a:rPr lang="en-US" sz="2000" b="1" dirty="0"/>
              <a:t>. Nije </a:t>
            </a:r>
            <a:r>
              <a:rPr lang="en-US" sz="2000" b="1" dirty="0" err="1"/>
              <a:t>imala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. Bilo je </a:t>
            </a:r>
            <a:r>
              <a:rPr lang="en-US" sz="2000" b="1" dirty="0" err="1"/>
              <a:t>toliko</a:t>
            </a:r>
            <a:r>
              <a:rPr lang="en-US" sz="2000" b="1" dirty="0"/>
              <a:t> toga za </a:t>
            </a:r>
            <a:r>
              <a:rPr lang="en-US" sz="2000" b="1" dirty="0" err="1"/>
              <a:t>raditi</a:t>
            </a:r>
            <a:r>
              <a:rPr lang="en-US" sz="2000" b="1" dirty="0"/>
              <a:t>! </a:t>
            </a:r>
            <a:r>
              <a:rPr lang="hr-HR" sz="2000" b="1" dirty="0"/>
              <a:t>  </a:t>
            </a:r>
            <a:r>
              <a:rPr lang="en-US" sz="2000" b="1" dirty="0"/>
              <a:t>(L</a:t>
            </a:r>
            <a:r>
              <a:rPr lang="hr-HR" sz="2000" b="1" dirty="0"/>
              <a:t>uka</a:t>
            </a:r>
            <a:r>
              <a:rPr lang="en-US" sz="2000" b="1" dirty="0"/>
              <a:t> 10</a:t>
            </a:r>
            <a:r>
              <a:rPr lang="hr-HR" sz="2000" b="1" dirty="0"/>
              <a:t>,</a:t>
            </a:r>
            <a:r>
              <a:rPr lang="en-US" sz="2000" b="1" dirty="0"/>
              <a:t>40-41).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nama se to </a:t>
            </a:r>
            <a:r>
              <a:rPr lang="en-US" sz="2000" b="1" dirty="0" err="1"/>
              <a:t>događa</a:t>
            </a:r>
            <a:r>
              <a:rPr lang="en-US" sz="2000" b="1" dirty="0"/>
              <a:t>. Kad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sagriješili</a:t>
            </a:r>
            <a:r>
              <a:rPr lang="en-US" sz="2000" b="1" dirty="0"/>
              <a:t>, a Duh Sveti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pokajanje</a:t>
            </a:r>
            <a:r>
              <a:rPr lang="en-US" sz="2000" b="1" dirty="0"/>
              <a:t>, </a:t>
            </a:r>
            <a:r>
              <a:rPr lang="en-US" sz="2000" b="1" dirty="0" err="1"/>
              <a:t>Sotona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ispunjava</a:t>
            </a:r>
            <a:r>
              <a:rPr lang="en-US" sz="2000" b="1" dirty="0"/>
              <a:t> </a:t>
            </a:r>
            <a:r>
              <a:rPr lang="en-US" sz="2000" b="1" dirty="0" err="1"/>
              <a:t>aktivnostima</a:t>
            </a:r>
            <a:r>
              <a:rPr lang="en-US" sz="2000" b="1" dirty="0"/>
              <a:t>, </a:t>
            </a:r>
            <a:r>
              <a:rPr lang="en-US" sz="2000" b="1" dirty="0" err="1"/>
              <a:t>brigama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kojom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distrakcijom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sprječava</a:t>
            </a:r>
            <a:r>
              <a:rPr lang="en-US" sz="2000" b="1" dirty="0"/>
              <a:t> da </a:t>
            </a:r>
            <a:r>
              <a:rPr lang="en-US" sz="2000" b="1" dirty="0" err="1"/>
              <a:t>razmislimo</a:t>
            </a:r>
            <a:r>
              <a:rPr lang="en-US" sz="2000" b="1" dirty="0"/>
              <a:t> o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grešnoj</a:t>
            </a:r>
            <a:r>
              <a:rPr lang="en-US" sz="2000" b="1" dirty="0"/>
              <a:t> </a:t>
            </a:r>
            <a:r>
              <a:rPr lang="en-US" sz="2000" b="1" dirty="0" err="1"/>
              <a:t>situaciji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tražimo</a:t>
            </a:r>
            <a:r>
              <a:rPr lang="en-US" sz="2000" b="1" dirty="0"/>
              <a:t> </a:t>
            </a:r>
            <a:r>
              <a:rPr lang="en-US" sz="2000" b="1" dirty="0" err="1"/>
              <a:t>oprost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Bog ne </a:t>
            </a:r>
            <a:r>
              <a:rPr lang="en-US" sz="2000" b="1" dirty="0" err="1"/>
              <a:t>odustaje</a:t>
            </a:r>
            <a:r>
              <a:rPr lang="en-US" sz="2000" b="1" dirty="0"/>
              <a:t>. On </a:t>
            </a:r>
            <a:r>
              <a:rPr lang="en-US" sz="2000" b="1" dirty="0" err="1"/>
              <a:t>ustraje</a:t>
            </a:r>
            <a:r>
              <a:rPr lang="en-US" sz="2000" b="1" dirty="0"/>
              <a:t> u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pozivu</a:t>
            </a:r>
            <a:r>
              <a:rPr lang="en-US" sz="2000" b="1" dirty="0"/>
              <a:t> (Jez</a:t>
            </a:r>
            <a:r>
              <a:rPr lang="hr-HR" sz="2000" b="1" dirty="0"/>
              <a:t>.</a:t>
            </a:r>
            <a:r>
              <a:rPr lang="en-US" sz="2000" b="1" dirty="0"/>
              <a:t> 33</a:t>
            </a:r>
            <a:r>
              <a:rPr lang="hr-HR" sz="2000" b="1" dirty="0"/>
              <a:t>,</a:t>
            </a:r>
            <a:r>
              <a:rPr lang="en-US" sz="2000" b="1" dirty="0"/>
              <a:t>11). On </a:t>
            </a:r>
            <a:r>
              <a:rPr lang="en-US" sz="2000" b="1" dirty="0" err="1"/>
              <a:t>uspoređuje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grijehe</a:t>
            </a:r>
            <a:r>
              <a:rPr lang="en-US" sz="2000" b="1" dirty="0"/>
              <a:t> s </a:t>
            </a:r>
            <a:r>
              <a:rPr lang="en-US" sz="2000" b="1" dirty="0" err="1"/>
              <a:t>prljavom</a:t>
            </a:r>
            <a:r>
              <a:rPr lang="en-US" sz="2000" b="1" dirty="0"/>
              <a:t> </a:t>
            </a:r>
            <a:r>
              <a:rPr lang="en-US" sz="2000" b="1" dirty="0" err="1"/>
              <a:t>odjećom</a:t>
            </a:r>
            <a:r>
              <a:rPr lang="en-US" sz="2000" b="1" dirty="0"/>
              <a:t> (Iza</a:t>
            </a:r>
            <a:r>
              <a:rPr lang="hr-HR" sz="2000" b="1" dirty="0"/>
              <a:t>.</a:t>
            </a:r>
            <a:r>
              <a:rPr lang="en-US" sz="2000" b="1" dirty="0"/>
              <a:t> 64</a:t>
            </a:r>
            <a:r>
              <a:rPr lang="hr-HR" sz="2000" b="1" dirty="0"/>
              <a:t>,</a:t>
            </a:r>
            <a:r>
              <a:rPr lang="en-US" sz="2000" b="1" dirty="0"/>
              <a:t>6). Nudi </a:t>
            </a:r>
            <a:r>
              <a:rPr lang="en-US" sz="2000" b="1" dirty="0" err="1"/>
              <a:t>zamjenu</a:t>
            </a:r>
            <a:r>
              <a:rPr lang="en-US" sz="2000" b="1" dirty="0"/>
              <a:t>: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prljave</a:t>
            </a:r>
            <a:r>
              <a:rPr lang="en-US" sz="2000" b="1" dirty="0"/>
              <a:t> </a:t>
            </a:r>
            <a:r>
              <a:rPr lang="en-US" sz="2000" b="1" dirty="0" err="1"/>
              <a:t>haljine</a:t>
            </a:r>
            <a:r>
              <a:rPr lang="en-US" sz="2000" b="1" dirty="0"/>
              <a:t> za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čiste</a:t>
            </a:r>
            <a:r>
              <a:rPr lang="en-US" sz="2000" b="1" dirty="0"/>
              <a:t> (Za</a:t>
            </a:r>
            <a:r>
              <a:rPr lang="hr-HR" sz="2000" b="1" dirty="0"/>
              <a:t>h</a:t>
            </a:r>
            <a:r>
              <a:rPr lang="en-US" sz="2000" b="1" dirty="0"/>
              <a:t>. 3:4), </a:t>
            </a:r>
            <a:r>
              <a:rPr lang="en-US" sz="2000" b="1" dirty="0" err="1"/>
              <a:t>odjeću</a:t>
            </a:r>
            <a:r>
              <a:rPr lang="en-US" sz="2000" b="1" dirty="0"/>
              <a:t> </a:t>
            </a:r>
            <a:r>
              <a:rPr lang="en-US" sz="2000" b="1" dirty="0" err="1"/>
              <a:t>opranu</a:t>
            </a:r>
            <a:r>
              <a:rPr lang="en-US" sz="2000" b="1" dirty="0"/>
              <a:t> u </a:t>
            </a:r>
            <a:r>
              <a:rPr lang="en-US" sz="2000" b="1" dirty="0" err="1"/>
              <a:t>krvi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hr-HR" sz="2000" b="1" dirty="0"/>
              <a:t>Krista </a:t>
            </a:r>
            <a:r>
              <a:rPr lang="en-US" sz="2000" b="1" dirty="0"/>
              <a:t>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7</a:t>
            </a:r>
            <a:r>
              <a:rPr lang="hr-HR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ISTINSKO POKAJANJE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Hajde vratimo se Jahvi. On je razderao on će nas iscijeliti, on je udario, on će nam poviti rane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ea 6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pokajanje</a:t>
            </a:r>
            <a:r>
              <a:rPr lang="en-US" sz="2000" b="1" dirty="0"/>
              <a:t>? Koja je </a:t>
            </a:r>
            <a:r>
              <a:rPr lang="en-US" sz="2000" b="1" dirty="0" err="1"/>
              <a:t>razlika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istinskog</a:t>
            </a:r>
            <a:r>
              <a:rPr lang="en-US" sz="2000" b="1" dirty="0"/>
              <a:t> </a:t>
            </a:r>
            <a:r>
              <a:rPr lang="en-US" sz="2000" b="1" dirty="0" err="1"/>
              <a:t>pokajanja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lažnog</a:t>
            </a:r>
            <a:r>
              <a:rPr lang="en-US" sz="2000" b="1" dirty="0"/>
              <a:t> </a:t>
            </a:r>
            <a:r>
              <a:rPr lang="en-US" sz="2000" b="1" dirty="0" err="1"/>
              <a:t>pokajanja</a:t>
            </a:r>
            <a:r>
              <a:rPr lang="en-US" sz="2000" b="1" dirty="0"/>
              <a:t>? (2 </a:t>
            </a:r>
            <a:r>
              <a:rPr lang="hr-HR" sz="2000" b="1" dirty="0"/>
              <a:t>.</a:t>
            </a:r>
            <a:r>
              <a:rPr lang="en-US" sz="2000" b="1" dirty="0"/>
              <a:t>Kor. 7</a:t>
            </a:r>
            <a:r>
              <a:rPr lang="hr-HR" sz="2000" b="1" dirty="0"/>
              <a:t>,</a:t>
            </a:r>
            <a:r>
              <a:rPr lang="en-US" sz="2000" b="1" dirty="0"/>
              <a:t>10)</a:t>
            </a:r>
            <a:r>
              <a:rPr lang="hr-HR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2" y="5216306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 </a:t>
            </a:r>
            <a:r>
              <a:rPr lang="en-US" sz="2000" b="1" dirty="0" err="1">
                <a:solidFill>
                  <a:prstClr val="black"/>
                </a:solidFill>
              </a:rPr>
              <a:t>griješimo</a:t>
            </a:r>
            <a:r>
              <a:rPr lang="en-US" sz="2000" b="1" dirty="0">
                <a:solidFill>
                  <a:prstClr val="black"/>
                </a:solidFill>
              </a:rPr>
              <a:t>, Duh Sveti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je "</a:t>
            </a:r>
            <a:r>
              <a:rPr lang="en-US" sz="2000" b="1" dirty="0" err="1">
                <a:solidFill>
                  <a:prstClr val="black"/>
                </a:solidFill>
              </a:rPr>
              <a:t>rastrgao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komade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povrijedio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dubokim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osjećajem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tuge</a:t>
            </a:r>
            <a:r>
              <a:rPr lang="en-US" sz="2000" b="1" dirty="0">
                <a:solidFill>
                  <a:prstClr val="black"/>
                </a:solidFill>
              </a:rPr>
              <a:t>. Ako </a:t>
            </a:r>
            <a:r>
              <a:rPr lang="en-US" sz="2000" b="1" dirty="0" err="1">
                <a:solidFill>
                  <a:prstClr val="black"/>
                </a:solidFill>
              </a:rPr>
              <a:t>odgovorimo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istinskim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pokajanjem</a:t>
            </a:r>
            <a:r>
              <a:rPr lang="en-US" sz="2000" b="1" dirty="0">
                <a:solidFill>
                  <a:prstClr val="black"/>
                </a:solidFill>
              </a:rPr>
              <a:t>, Bog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liječi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opraštajući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grijehe</a:t>
            </a:r>
            <a:r>
              <a:rPr lang="en-US" sz="2000" b="1" dirty="0">
                <a:solidFill>
                  <a:prstClr val="black"/>
                </a:solidFill>
              </a:rPr>
              <a:t> (Ho</a:t>
            </a:r>
            <a:r>
              <a:rPr lang="hr-HR" sz="2000" b="1" dirty="0">
                <a:solidFill>
                  <a:prstClr val="black"/>
                </a:solidFill>
              </a:rPr>
              <a:t>š</a:t>
            </a:r>
            <a:r>
              <a:rPr lang="en-US" sz="2000" b="1" dirty="0">
                <a:solidFill>
                  <a:prstClr val="black"/>
                </a:solidFill>
              </a:rPr>
              <a:t>. 6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 je </a:t>
            </a:r>
            <a:r>
              <a:rPr lang="en-US" sz="2000" b="1" dirty="0" err="1">
                <a:solidFill>
                  <a:prstClr val="black"/>
                </a:solidFill>
              </a:rPr>
              <a:t>sama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činjenica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sagriješili</a:t>
            </a:r>
            <a:r>
              <a:rPr lang="en-US" sz="2000" b="1" dirty="0">
                <a:solidFill>
                  <a:prstClr val="black"/>
                </a:solidFill>
              </a:rPr>
              <a:t>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izaziva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duboku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želju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oprostom</a:t>
            </a:r>
            <a:r>
              <a:rPr lang="en-US" sz="2000" b="1" dirty="0">
                <a:solidFill>
                  <a:prstClr val="black"/>
                </a:solidFill>
              </a:rPr>
              <a:t> (bez </a:t>
            </a:r>
            <a:r>
              <a:rPr lang="en-US" sz="2000" b="1" dirty="0" err="1">
                <a:solidFill>
                  <a:prstClr val="black"/>
                </a:solidFill>
              </a:rPr>
              <a:t>obzira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to </a:t>
            </a:r>
            <a:r>
              <a:rPr lang="en-US" sz="2000" b="1" dirty="0" err="1">
                <a:solidFill>
                  <a:prstClr val="black"/>
                </a:solidFill>
              </a:rPr>
              <a:t>jesu</a:t>
            </a:r>
            <a:r>
              <a:rPr lang="en-US" sz="2000" b="1" dirty="0">
                <a:solidFill>
                  <a:prstClr val="black"/>
                </a:solidFill>
              </a:rPr>
              <a:t> li bile </a:t>
            </a:r>
            <a:r>
              <a:rPr lang="en-US" sz="2000" b="1" dirty="0" err="1">
                <a:solidFill>
                  <a:prstClr val="black"/>
                </a:solidFill>
              </a:rPr>
              <a:t>negativne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posljedice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ne), </a:t>
            </a:r>
            <a:r>
              <a:rPr lang="en-US" sz="2000" b="1" dirty="0" err="1">
                <a:solidFill>
                  <a:prstClr val="black"/>
                </a:solidFill>
              </a:rPr>
              <a:t>suočavamo</a:t>
            </a:r>
            <a:r>
              <a:rPr lang="en-US" sz="2000" b="1" dirty="0">
                <a:solidFill>
                  <a:prstClr val="black"/>
                </a:solidFill>
              </a:rPr>
              <a:t> se s </a:t>
            </a:r>
            <a:r>
              <a:rPr lang="en-US" sz="2000" b="1" dirty="0" err="1">
                <a:solidFill>
                  <a:prstClr val="black"/>
                </a:solidFill>
              </a:rPr>
              <a:t>istinskim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pokajanjem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Kada </a:t>
            </a:r>
            <a:r>
              <a:rPr lang="en-US" sz="2000" b="1" dirty="0" err="1">
                <a:solidFill>
                  <a:prstClr val="black"/>
                </a:solidFill>
              </a:rPr>
              <a:t>grijeh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donese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trenutne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neželjene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posljedice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javlja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žaljenje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Šteta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napravili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ispalo</a:t>
            </a:r>
            <a:r>
              <a:rPr lang="en-US" sz="2000" b="1" dirty="0">
                <a:solidFill>
                  <a:prstClr val="black"/>
                </a:solidFill>
              </a:rPr>
              <a:t> dobro. Da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negativnih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posljedica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bismo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osjećali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zbog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postupaka</a:t>
            </a:r>
            <a:r>
              <a:rPr lang="en-US" sz="2000" b="1" dirty="0">
                <a:solidFill>
                  <a:prstClr val="black"/>
                </a:solidFill>
              </a:rPr>
              <a:t>. Ovo NIJE </a:t>
            </a:r>
            <a:r>
              <a:rPr lang="en-US" sz="2000" b="1" dirty="0" err="1">
                <a:solidFill>
                  <a:prstClr val="black"/>
                </a:solidFill>
              </a:rPr>
              <a:t>pravo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pokajanje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POZIV NA POKAJANJE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Dakle, obratite se i povratite se da vam se izbrišu grijesi.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Djela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Ivan Krstitelj </a:t>
            </a:r>
            <a:r>
              <a:rPr lang="en-US" sz="2000" b="1" dirty="0" err="1"/>
              <a:t>i</a:t>
            </a:r>
            <a:r>
              <a:rPr lang="en-US" sz="2000" b="1" dirty="0"/>
              <a:t> Isus </a:t>
            </a:r>
            <a:r>
              <a:rPr lang="en-US" sz="2000" b="1" dirty="0" err="1"/>
              <a:t>započeli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služenje</a:t>
            </a:r>
            <a:r>
              <a:rPr lang="en-US" sz="2000" b="1" dirty="0"/>
              <a:t> </a:t>
            </a:r>
            <a:r>
              <a:rPr lang="en-US" sz="2000" b="1" dirty="0" err="1"/>
              <a:t>istom</a:t>
            </a:r>
            <a:r>
              <a:rPr lang="en-US" sz="2000" b="1" dirty="0"/>
              <a:t> </a:t>
            </a:r>
            <a:r>
              <a:rPr lang="en-US" sz="2000" b="1" dirty="0" err="1"/>
              <a:t>porukom</a:t>
            </a:r>
            <a:r>
              <a:rPr lang="en-US" sz="2000" b="1" dirty="0"/>
              <a:t>: "</a:t>
            </a:r>
            <a:r>
              <a:rPr lang="en-US" sz="2000" b="1" dirty="0" err="1"/>
              <a:t>Pokajte</a:t>
            </a:r>
            <a:r>
              <a:rPr lang="en-US" sz="2000" b="1" dirty="0"/>
              <a:t> se" (M</a:t>
            </a:r>
            <a:r>
              <a:rPr lang="hr-HR" sz="2000" b="1" dirty="0"/>
              <a:t>atej</a:t>
            </a:r>
            <a:r>
              <a:rPr lang="en-US" sz="2000" b="1" dirty="0"/>
              <a:t> 3</a:t>
            </a:r>
            <a:r>
              <a:rPr lang="hr-HR" sz="2000" b="1" dirty="0"/>
              <a:t>,</a:t>
            </a:r>
            <a:r>
              <a:rPr lang="en-US" sz="2000" b="1" dirty="0"/>
              <a:t>1</a:t>
            </a:r>
            <a:r>
              <a:rPr lang="hr-HR" sz="2000" b="1" dirty="0"/>
              <a:t>.</a:t>
            </a:r>
            <a:r>
              <a:rPr lang="en-US" sz="2000" b="1" dirty="0"/>
              <a:t>2; 4</a:t>
            </a:r>
            <a:r>
              <a:rPr lang="hr-HR" sz="2000" b="1" dirty="0"/>
              <a:t>,</a:t>
            </a:r>
            <a:r>
              <a:rPr lang="en-US" sz="2000" b="1" dirty="0"/>
              <a:t>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23363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Imajte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umu</a:t>
            </a:r>
            <a:r>
              <a:rPr lang="en-US" sz="2000" b="1" dirty="0"/>
              <a:t> da </a:t>
            </a:r>
            <a:r>
              <a:rPr lang="en-US" sz="2000" b="1" dirty="0" err="1"/>
              <a:t>pokajanje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oprost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trebaju</a:t>
            </a:r>
            <a:r>
              <a:rPr lang="en-US" sz="2000" b="1" dirty="0"/>
              <a:t> </a:t>
            </a:r>
            <a:r>
              <a:rPr lang="en-US" sz="2000" b="1" dirty="0" err="1"/>
              <a:t>voditi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preobrazbi</a:t>
            </a:r>
            <a:r>
              <a:rPr lang="en-US" sz="2000" b="1" dirty="0"/>
              <a:t>; do </a:t>
            </a:r>
            <a:r>
              <a:rPr lang="en-US" sz="2000" b="1" dirty="0" err="1"/>
              <a:t>promjene</a:t>
            </a:r>
            <a:r>
              <a:rPr lang="en-US" sz="2000" b="1" dirty="0"/>
              <a:t> </a:t>
            </a:r>
            <a:r>
              <a:rPr lang="en-US" sz="2000" b="1" dirty="0" err="1"/>
              <a:t>stava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vodi</a:t>
            </a:r>
            <a:r>
              <a:rPr lang="en-US" sz="2000" b="1" dirty="0"/>
              <a:t> da </a:t>
            </a:r>
            <a:r>
              <a:rPr lang="en-US" sz="2000" b="1" dirty="0" err="1"/>
              <a:t>prestanemo</a:t>
            </a:r>
            <a:r>
              <a:rPr lang="en-US" sz="2000" b="1" dirty="0"/>
              <a:t> </a:t>
            </a:r>
            <a:r>
              <a:rPr lang="en-US" sz="2000" b="1" dirty="0" err="1"/>
              <a:t>griješiti</a:t>
            </a:r>
            <a:r>
              <a:rPr lang="en-US" sz="2000" b="1" dirty="0"/>
              <a:t> (Iv 5,14).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Zašto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pokajanje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važno</a:t>
            </a:r>
            <a:r>
              <a:rPr lang="en-US" sz="2000" b="1" dirty="0">
                <a:solidFill>
                  <a:prstClr val="black"/>
                </a:solidFill>
              </a:rPr>
              <a:t>? Jer bez </a:t>
            </a:r>
            <a:r>
              <a:rPr lang="en-US" sz="2000" b="1" dirty="0" err="1">
                <a:solidFill>
                  <a:prstClr val="black"/>
                </a:solidFill>
              </a:rPr>
              <a:t>njega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oprosta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          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Djela</a:t>
            </a:r>
            <a:r>
              <a:rPr lang="en-US" sz="2000" b="1" dirty="0">
                <a:solidFill>
                  <a:prstClr val="black"/>
                </a:solidFill>
              </a:rPr>
              <a:t>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38; 3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19). Kako se taj </a:t>
            </a:r>
            <a:r>
              <a:rPr lang="en-US" sz="2000" b="1" dirty="0" err="1">
                <a:solidFill>
                  <a:prstClr val="black"/>
                </a:solidFill>
              </a:rPr>
              <a:t>proces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odvija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OPROST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MILOST OPROSTA</a:t>
            </a:r>
            <a:r>
              <a:rPr lang="hr-H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(1)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6" y="672197"/>
            <a:ext cx="865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Jahve, radi svojeg imena grijeh moj mi oprosti, jer je velik.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(Psalam 25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,1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Ništa</a:t>
            </a:r>
            <a:r>
              <a:rPr lang="en-US" sz="2000" b="1" dirty="0"/>
              <a:t> ne </a:t>
            </a:r>
            <a:r>
              <a:rPr lang="en-US" sz="2000" b="1" dirty="0" err="1"/>
              <a:t>prisiljava</a:t>
            </a:r>
            <a:r>
              <a:rPr lang="en-US" sz="2000" b="1" dirty="0"/>
              <a:t> Boga da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oprosti</a:t>
            </a:r>
            <a:r>
              <a:rPr lang="en-US" sz="2000" b="1" dirty="0"/>
              <a:t>. Ne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da </a:t>
            </a:r>
            <a:r>
              <a:rPr lang="en-US" sz="2000" b="1" dirty="0" err="1"/>
              <a:t>zaslužimo</a:t>
            </a:r>
            <a:r>
              <a:rPr lang="en-US" sz="2000" b="1" dirty="0"/>
              <a:t> t</a:t>
            </a:r>
            <a:r>
              <a:rPr lang="hr-HR" sz="2000" b="1" dirty="0"/>
              <a:t>aj</a:t>
            </a:r>
            <a:r>
              <a:rPr lang="en-US" sz="2000" b="1" dirty="0"/>
              <a:t> </a:t>
            </a:r>
            <a:r>
              <a:rPr lang="en-US" sz="2000" b="1" dirty="0" err="1"/>
              <a:t>oprost</a:t>
            </a:r>
            <a:r>
              <a:rPr lang="en-US" sz="2000" b="1" dirty="0"/>
              <a:t>. Bog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oprost</a:t>
            </a:r>
            <a:r>
              <a:rPr lang="en-US" sz="2000" b="1" dirty="0"/>
              <a:t> po </a:t>
            </a:r>
            <a:r>
              <a:rPr lang="en-US" sz="2000" b="1" dirty="0" err="1"/>
              <a:t>milosti</a:t>
            </a:r>
            <a:r>
              <a:rPr lang="en-US" sz="2000" b="1" dirty="0"/>
              <a:t>; </a:t>
            </a:r>
            <a:r>
              <a:rPr lang="en-US" sz="2000" b="1" dirty="0" err="1"/>
              <a:t>njegovom</a:t>
            </a:r>
            <a:r>
              <a:rPr lang="en-US" sz="2000" b="1" dirty="0"/>
              <a:t> </a:t>
            </a:r>
            <a:r>
              <a:rPr lang="en-US" sz="2000" b="1" dirty="0" err="1"/>
              <a:t>beskrajnom</a:t>
            </a:r>
            <a:r>
              <a:rPr lang="en-US" sz="2000" b="1" dirty="0"/>
              <a:t> </a:t>
            </a:r>
            <a:r>
              <a:rPr lang="en-US" sz="2000" b="1" dirty="0" err="1"/>
              <a:t>ljubavlju</a:t>
            </a:r>
            <a:r>
              <a:rPr lang="en-US" sz="2000" b="1" dirty="0"/>
              <a:t>. On </a:t>
            </a:r>
            <a:r>
              <a:rPr lang="en-US" sz="2000" b="1" dirty="0" err="1"/>
              <a:t>oprašta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je "</a:t>
            </a:r>
            <a:r>
              <a:rPr lang="en-US" sz="2000" b="1" dirty="0" err="1"/>
              <a:t>dobar</a:t>
            </a:r>
            <a:r>
              <a:rPr lang="en-US" sz="2000" b="1" dirty="0"/>
              <a:t>, </a:t>
            </a:r>
            <a:r>
              <a:rPr lang="en-US" sz="2000" b="1" dirty="0" err="1"/>
              <a:t>spreman</a:t>
            </a:r>
            <a:r>
              <a:rPr lang="en-US" sz="2000" b="1" dirty="0"/>
              <a:t> </a:t>
            </a:r>
            <a:r>
              <a:rPr lang="en-US" sz="2000" b="1" dirty="0" err="1"/>
              <a:t>oprostiti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obilan</a:t>
            </a:r>
            <a:r>
              <a:rPr lang="en-US" sz="2000" b="1" dirty="0"/>
              <a:t> u </a:t>
            </a:r>
            <a:r>
              <a:rPr lang="en-US" sz="2000" b="1" dirty="0" err="1"/>
              <a:t>milosrđu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86</a:t>
            </a:r>
            <a:r>
              <a:rPr lang="hr-HR" sz="2000" b="1" dirty="0"/>
              <a:t>,</a:t>
            </a:r>
            <a:r>
              <a:rPr lang="en-US" sz="2000" b="1" dirty="0"/>
              <a:t>5; </a:t>
            </a:r>
            <a:r>
              <a:rPr lang="en-US" sz="2000" b="1" dirty="0" err="1"/>
              <a:t>vidi</a:t>
            </a:r>
            <a:r>
              <a:rPr lang="en-US" sz="2000" b="1" dirty="0"/>
              <a:t> </a:t>
            </a:r>
            <a:r>
              <a:rPr lang="en-US" sz="2000" b="1" dirty="0" err="1"/>
              <a:t>Izlazak</a:t>
            </a:r>
            <a:r>
              <a:rPr lang="en-US" sz="2000" b="1" dirty="0"/>
              <a:t> 34</a:t>
            </a:r>
            <a:r>
              <a:rPr lang="hr-HR" sz="2000" b="1" dirty="0"/>
              <a:t>,</a:t>
            </a:r>
            <a:r>
              <a:rPr lang="en-US" sz="2000" b="1" dirty="0"/>
              <a:t>6</a:t>
            </a:r>
            <a:r>
              <a:rPr lang="hr-HR" sz="2000" b="1" dirty="0"/>
              <a:t>.</a:t>
            </a:r>
            <a:r>
              <a:rPr lang="en-US" sz="2000" b="1" dirty="0"/>
              <a:t>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grijehe</a:t>
            </a:r>
            <a:r>
              <a:rPr lang="en-US" sz="2000" b="1" dirty="0"/>
              <a:t> </a:t>
            </a:r>
            <a:r>
              <a:rPr lang="en-US" sz="2000" b="1" dirty="0" err="1"/>
              <a:t>donesemo</a:t>
            </a:r>
            <a:r>
              <a:rPr lang="en-US" sz="2000" b="1" dirty="0"/>
              <a:t> </a:t>
            </a:r>
            <a:r>
              <a:rPr lang="en-US" sz="2000" b="1" dirty="0" err="1"/>
              <a:t>podno</a:t>
            </a:r>
            <a:r>
              <a:rPr lang="en-US" sz="2000" b="1" dirty="0"/>
              <a:t> </a:t>
            </a:r>
            <a:r>
              <a:rPr lang="en-US" sz="2000" b="1" dirty="0" err="1"/>
              <a:t>križa</a:t>
            </a:r>
            <a:r>
              <a:rPr lang="en-US" sz="2000" b="1" dirty="0"/>
              <a:t>, Isus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oslobađa</a:t>
            </a:r>
            <a:r>
              <a:rPr lang="en-US" sz="2000" b="1" dirty="0"/>
              <a:t> </a:t>
            </a:r>
            <a:r>
              <a:rPr lang="en-US" sz="2000" b="1" dirty="0" err="1"/>
              <a:t>tereta</a:t>
            </a:r>
            <a:r>
              <a:rPr lang="en-US" sz="2000" b="1" dirty="0"/>
              <a:t> koji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opterećuje</a:t>
            </a:r>
            <a:r>
              <a:rPr lang="hr-HR" sz="2000" b="1" dirty="0"/>
              <a:t>    </a:t>
            </a:r>
            <a:r>
              <a:rPr lang="en-US" sz="2000" b="1" dirty="0"/>
              <a:t> (Heb. 12,1</a:t>
            </a:r>
            <a:r>
              <a:rPr lang="hr-HR" sz="2000" b="1" dirty="0"/>
              <a:t>.</a:t>
            </a:r>
            <a:r>
              <a:rPr lang="en-US" sz="2000" b="1" dirty="0"/>
              <a:t>2)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ga je </a:t>
            </a:r>
            <a:r>
              <a:rPr lang="en-US" sz="2000" b="1" dirty="0" err="1">
                <a:solidFill>
                  <a:prstClr val="black"/>
                </a:solidFill>
              </a:rPr>
              <a:t>ljubav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navela</a:t>
            </a:r>
            <a:r>
              <a:rPr lang="en-US" sz="2000" b="1" dirty="0">
                <a:solidFill>
                  <a:prstClr val="black"/>
                </a:solidFill>
              </a:rPr>
              <a:t> da se </a:t>
            </a:r>
            <a:r>
              <a:rPr lang="en-US" sz="2000" b="1" dirty="0" err="1">
                <a:solidFill>
                  <a:prstClr val="black"/>
                </a:solidFill>
              </a:rPr>
              <a:t>preda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križu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plati</a:t>
            </a:r>
            <a:r>
              <a:rPr lang="en-US" sz="2000" b="1" dirty="0">
                <a:solidFill>
                  <a:prstClr val="black"/>
                </a:solidFill>
              </a:rPr>
              <a:t> dug </a:t>
            </a:r>
            <a:r>
              <a:rPr lang="en-US" sz="2000" b="1" dirty="0" err="1">
                <a:solidFill>
                  <a:prstClr val="black"/>
                </a:solidFill>
              </a:rPr>
              <a:t>grijeha</a:t>
            </a:r>
            <a:r>
              <a:rPr lang="en-US" sz="2000" b="1" dirty="0">
                <a:solidFill>
                  <a:prstClr val="black"/>
                </a:solidFill>
              </a:rPr>
              <a:t> koji mi ne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platiti</a:t>
            </a:r>
            <a:r>
              <a:rPr lang="en-US" sz="2000" b="1" dirty="0">
                <a:solidFill>
                  <a:prstClr val="black"/>
                </a:solidFill>
              </a:rPr>
              <a:t> (Ef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1231</Words>
  <Application>Microsoft Office PowerPoint</Application>
  <PresentationFormat>Panorámica</PresentationFormat>
  <Paragraphs>73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2026-04-18T15:41:31Z</dcterms:created>
  <dcterms:modified xsi:type="dcterms:W3CDTF">2026-05-12T06:59:35Z</dcterms:modified>
</cp:coreProperties>
</file>