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6"/>
  </p:notesMasterIdLst>
  <p:sldIdLst>
    <p:sldId id="398" r:id="rId7"/>
    <p:sldId id="400" r:id="rId8"/>
    <p:sldId id="480" r:id="rId9"/>
    <p:sldId id="275" r:id="rId10"/>
    <p:sldId id="257" r:id="rId11"/>
    <p:sldId id="258" r:id="rId12"/>
    <p:sldId id="259" r:id="rId13"/>
    <p:sldId id="260" r:id="rId14"/>
    <p:sldId id="261" r:id="rId15"/>
    <p:sldId id="280" r:id="rId16"/>
    <p:sldId id="263" r:id="rId17"/>
    <p:sldId id="264" r:id="rId18"/>
    <p:sldId id="276" r:id="rId19"/>
    <p:sldId id="278" r:id="rId20"/>
    <p:sldId id="481" r:id="rId21"/>
    <p:sldId id="482" r:id="rId22"/>
    <p:sldId id="483" r:id="rId23"/>
    <p:sldId id="486" r:id="rId24"/>
    <p:sldId id="488" r:id="rId25"/>
  </p:sldIdLst>
  <p:sldSz cx="12192000" cy="6858000"/>
  <p:notesSz cx="6858000" cy="9144000"/>
  <p:embeddedFontLst>
    <p:embeddedFont>
      <p:font typeface="Arial Narrow" panose="020B0606020202030204" pitchFamily="34" charset="0"/>
      <p:regular r:id="rId27"/>
      <p:bold r:id="rId28"/>
      <p:italic r:id="rId29"/>
      <p:boldItalic r:id="rId30"/>
    </p:embeddedFont>
    <p:embeddedFont>
      <p:font typeface="Bodoni MT Poster Compressed" panose="02070706080601050204" pitchFamily="18" charset="0"/>
      <p:regular r:id="rId31"/>
    </p:embeddedFont>
    <p:embeddedFont>
      <p:font typeface="Britannic Bold" panose="020B0903060703020204" pitchFamily="34" charset="0"/>
      <p:regular r:id="rId32"/>
    </p:embeddedFont>
    <p:embeddedFont>
      <p:font typeface="Comic Sans MS" panose="030F0702030302020204" pitchFamily="66" charset="0"/>
      <p:regular r:id="rId33"/>
      <p:bold r:id="rId34"/>
      <p:italic r:id="rId35"/>
      <p:boldItalic r:id="rId36"/>
    </p:embeddedFont>
    <p:embeddedFont>
      <p:font typeface="Constantia" panose="02030602050306030303" pitchFamily="18" charset="0"/>
      <p:regular r:id="rId37"/>
      <p:bold r:id="rId38"/>
      <p:italic r:id="rId39"/>
      <p:boldItalic r:id="rId40"/>
    </p:embeddedFont>
    <p:embeddedFont>
      <p:font typeface="Gill Sans MT Ext Condensed Bold" panose="020B0902020104020203" pitchFamily="34" charset="0"/>
      <p:regular r:id="rId41"/>
    </p:embeddedFont>
    <p:embeddedFont>
      <p:font typeface="Impact" panose="020B0806030902050204" pitchFamily="34" charset="0"/>
      <p:regular r:id="rId4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229"/>
    <a:srgbClr val="FFFF99"/>
    <a:srgbClr val="A47032"/>
    <a:srgbClr val="CF9E63"/>
    <a:srgbClr val="DF7E8A"/>
    <a:srgbClr val="FEEAED"/>
    <a:srgbClr val="748CB2"/>
    <a:srgbClr val="357E90"/>
    <a:srgbClr val="429EB4"/>
    <a:srgbClr val="A8F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6" d="100"/>
          <a:sy n="26" d="100"/>
        </p:scale>
        <p:origin x="102" y="139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5.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5.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image" Target="../media/image36.jpe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image" Target="../media/image36.jpe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C1399-726D-470D-9559-295E7F5B82C5}"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2F4E3599-B38B-4FFE-9949-585BF8CFE038}">
      <dgm:prSet custT="1"/>
      <dgm:spPr/>
      <dgm:t>
        <a:bodyPr/>
        <a:lstStyle/>
        <a:p>
          <a:r>
            <a:rPr lang="en-US" sz="2000" b="1" noProof="0">
              <a:effectLst>
                <a:outerShdw blurRad="38100" dist="38100" dir="2700000" algn="tl">
                  <a:srgbClr val="000000"/>
                </a:outerShdw>
              </a:effectLst>
            </a:rPr>
            <a:t>Upoznaj nekoga i s vremenom izgradi prijateljstvo</a:t>
          </a:r>
          <a:r>
            <a:rPr lang="hr-HR" sz="2000" b="1" noProof="0">
              <a:effectLst>
                <a:outerShdw blurRad="38100" dist="38100" dir="2700000" algn="tl">
                  <a:srgbClr val="000000"/>
                </a:outerShdw>
              </a:effectLst>
            </a:rPr>
            <a:t> s tom osobom.</a:t>
          </a:r>
          <a:endParaRPr lang="en-US" sz="2000" noProof="0" dirty="0">
            <a:effectLst>
              <a:outerShdw blurRad="38100" dist="38100" dir="2700000" algn="tl">
                <a:srgbClr val="000000"/>
              </a:outerShdw>
            </a:effectLst>
          </a:endParaRPr>
        </a:p>
      </dgm:t>
    </dgm:pt>
    <dgm:pt modelId="{499B177B-A36E-43E1-811D-4E363AA6E46F}" type="parTrans" cxnId="{B861699A-B3B7-4A6D-A5BE-B8DE66EE9462}">
      <dgm:prSet/>
      <dgm:spPr/>
      <dgm:t>
        <a:bodyPr/>
        <a:lstStyle/>
        <a:p>
          <a:endParaRPr lang="es-ES" sz="2000">
            <a:effectLst>
              <a:outerShdw blurRad="38100" dist="38100" dir="2700000" algn="tl">
                <a:srgbClr val="000000"/>
              </a:outerShdw>
            </a:effectLst>
          </a:endParaRPr>
        </a:p>
      </dgm:t>
    </dgm:pt>
    <dgm:pt modelId="{ED666F7B-7110-43F7-871C-CBBEF7A7091B}" type="sibTrans" cxnId="{B861699A-B3B7-4A6D-A5BE-B8DE66EE9462}">
      <dgm:prSet/>
      <dgm:spPr/>
      <dgm:t>
        <a:bodyPr/>
        <a:lstStyle/>
        <a:p>
          <a:endParaRPr lang="es-ES" sz="2000">
            <a:effectLst>
              <a:outerShdw blurRad="38100" dist="38100" dir="2700000" algn="tl">
                <a:srgbClr val="000000"/>
              </a:outerShdw>
            </a:effectLst>
          </a:endParaRPr>
        </a:p>
      </dgm:t>
    </dgm:pt>
    <dgm:pt modelId="{5623834A-696B-42E4-9A6B-0AE7528945CC}">
      <dgm:prSet custT="1"/>
      <dgm:spPr/>
      <dgm:t>
        <a:bodyPr/>
        <a:lstStyle/>
        <a:p>
          <a:r>
            <a:rPr lang="en-US" sz="2000" b="1" noProof="0">
              <a:effectLst>
                <a:outerShdw blurRad="38100" dist="38100" dir="2700000" algn="tl">
                  <a:srgbClr val="000000"/>
                </a:outerShdw>
              </a:effectLst>
            </a:rPr>
            <a:t>Molite da Duh Sveti djeluje na srce te osobe. Molite se za prave prilike za </a:t>
          </a:r>
          <a:r>
            <a:rPr lang="hr-HR" sz="2000" b="1" noProof="0">
              <a:effectLst>
                <a:outerShdw blurRad="38100" dist="38100" dir="2700000" algn="tl">
                  <a:srgbClr val="000000"/>
                </a:outerShdw>
              </a:effectLst>
            </a:rPr>
            <a:t>komunik</a:t>
          </a:r>
          <a:r>
            <a:rPr lang="en-US" sz="2000" b="1" noProof="0">
              <a:effectLst>
                <a:outerShdw blurRad="38100" dist="38100" dir="2700000" algn="tl">
                  <a:srgbClr val="000000"/>
                </a:outerShdw>
              </a:effectLst>
            </a:rPr>
            <a:t>aciju s njima</a:t>
          </a:r>
          <a:r>
            <a:rPr lang="hr-HR"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C754B505-0AF2-4801-AFDE-CAFE463F550D}" type="parTrans" cxnId="{594BCB3B-85B7-4165-8C70-6231FF76E017}">
      <dgm:prSet/>
      <dgm:spPr/>
      <dgm:t>
        <a:bodyPr/>
        <a:lstStyle/>
        <a:p>
          <a:endParaRPr lang="es-ES" sz="2000">
            <a:effectLst>
              <a:outerShdw blurRad="38100" dist="38100" dir="2700000" algn="tl">
                <a:srgbClr val="000000"/>
              </a:outerShdw>
            </a:effectLst>
          </a:endParaRPr>
        </a:p>
      </dgm:t>
    </dgm:pt>
    <dgm:pt modelId="{65999D84-A189-42D3-8A8B-E54B4EE67E30}" type="sibTrans" cxnId="{594BCB3B-85B7-4165-8C70-6231FF76E017}">
      <dgm:prSet/>
      <dgm:spPr/>
      <dgm:t>
        <a:bodyPr/>
        <a:lstStyle/>
        <a:p>
          <a:endParaRPr lang="es-ES" sz="2000">
            <a:effectLst>
              <a:outerShdw blurRad="38100" dist="38100" dir="2700000" algn="tl">
                <a:srgbClr val="000000"/>
              </a:outerShdw>
            </a:effectLst>
          </a:endParaRPr>
        </a:p>
      </dgm:t>
    </dgm:pt>
    <dgm:pt modelId="{FBECE91F-0254-4111-9EE1-87914741E100}">
      <dgm:prSet custT="1"/>
      <dgm:spPr/>
      <dgm:t>
        <a:bodyPr/>
        <a:lstStyle/>
        <a:p>
          <a:r>
            <a:rPr lang="en-US" sz="2000" b="1" noProof="0">
              <a:effectLst>
                <a:outerShdw blurRad="38100" dist="38100" dir="2700000" algn="tl">
                  <a:srgbClr val="000000"/>
                </a:outerShdw>
              </a:effectLst>
            </a:rPr>
            <a:t>Tražite prirodne načine da govorite o vlastitim iskustvima vjere ili ponudite molitvu za njih</a:t>
          </a:r>
          <a:r>
            <a:rPr lang="hr-HR"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B77B4CE9-5EDB-4D64-B58C-892408C38E71}" type="parTrans" cxnId="{C8C1CDF2-5541-44A9-A529-0D3480D6ED59}">
      <dgm:prSet/>
      <dgm:spPr/>
      <dgm:t>
        <a:bodyPr/>
        <a:lstStyle/>
        <a:p>
          <a:endParaRPr lang="es-ES" sz="2000">
            <a:effectLst>
              <a:outerShdw blurRad="38100" dist="38100" dir="2700000" algn="tl">
                <a:srgbClr val="000000"/>
              </a:outerShdw>
            </a:effectLst>
          </a:endParaRPr>
        </a:p>
      </dgm:t>
    </dgm:pt>
    <dgm:pt modelId="{67E83CC1-FF9E-4D37-9707-F0057E200D44}" type="sibTrans" cxnId="{C8C1CDF2-5541-44A9-A529-0D3480D6ED59}">
      <dgm:prSet/>
      <dgm:spPr/>
      <dgm:t>
        <a:bodyPr/>
        <a:lstStyle/>
        <a:p>
          <a:endParaRPr lang="es-ES" sz="2000">
            <a:effectLst>
              <a:outerShdw blurRad="38100" dist="38100" dir="2700000" algn="tl">
                <a:srgbClr val="000000"/>
              </a:outerShdw>
            </a:effectLst>
          </a:endParaRPr>
        </a:p>
      </dgm:t>
    </dgm:pt>
    <dgm:pt modelId="{5EDD4311-015B-414E-ADD2-AB3A98181F82}">
      <dgm:prSet custT="1"/>
      <dgm:spPr/>
      <dgm:t>
        <a:bodyPr/>
        <a:lstStyle/>
        <a:p>
          <a:r>
            <a:rPr lang="en-US" sz="2000" b="1" noProof="0">
              <a:effectLst>
                <a:outerShdw blurRad="38100" dist="38100" dir="2700000" algn="tl">
                  <a:srgbClr val="000000"/>
                </a:outerShdw>
              </a:effectLst>
            </a:rPr>
            <a:t>Pronađite načine kako povezati svog novog prijatelja s drugima iz vaše crkve</a:t>
          </a:r>
          <a:r>
            <a:rPr lang="hr-HR"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B50B5F03-46CF-4A33-B673-9F8631F4CAB3}" type="parTrans" cxnId="{026F1979-D1DB-4AF5-BCD6-978F5C4BF3E9}">
      <dgm:prSet/>
      <dgm:spPr/>
      <dgm:t>
        <a:bodyPr/>
        <a:lstStyle/>
        <a:p>
          <a:endParaRPr lang="es-ES" sz="2000">
            <a:effectLst>
              <a:outerShdw blurRad="38100" dist="38100" dir="2700000" algn="tl">
                <a:srgbClr val="000000"/>
              </a:outerShdw>
            </a:effectLst>
          </a:endParaRPr>
        </a:p>
      </dgm:t>
    </dgm:pt>
    <dgm:pt modelId="{8FAEAE1D-CB61-40A9-A514-19C60508B04F}" type="sibTrans" cxnId="{026F1979-D1DB-4AF5-BCD6-978F5C4BF3E9}">
      <dgm:prSet/>
      <dgm:spPr/>
      <dgm:t>
        <a:bodyPr/>
        <a:lstStyle/>
        <a:p>
          <a:endParaRPr lang="es-ES" sz="2000">
            <a:effectLst>
              <a:outerShdw blurRad="38100" dist="38100" dir="2700000" algn="tl">
                <a:srgbClr val="000000"/>
              </a:outerShdw>
            </a:effectLst>
          </a:endParaRPr>
        </a:p>
      </dgm:t>
    </dgm:pt>
    <dgm:pt modelId="{13AC2F98-65BF-4C8E-A025-DE2F56A8CAC8}">
      <dgm:prSet custT="1"/>
      <dgm:spPr/>
      <dgm:t>
        <a:bodyPr/>
        <a:lstStyle/>
        <a:p>
          <a:r>
            <a:rPr lang="en-US" sz="2000" b="1" noProof="0">
              <a:effectLst>
                <a:outerShdw blurRad="38100" dist="38100" dir="2700000" algn="tl">
                  <a:srgbClr val="000000"/>
                </a:outerShdw>
              </a:effectLst>
            </a:rPr>
            <a:t>Moli se za specifične potrebe ili pitanja koja tvoj novi prijatelj može imati</a:t>
          </a:r>
          <a:r>
            <a:rPr lang="hr-HR"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605FD29F-E527-4683-8CBD-05C9D9D432D7}" type="parTrans" cxnId="{A709E344-C082-4817-845C-FE1F7413E21C}">
      <dgm:prSet/>
      <dgm:spPr/>
      <dgm:t>
        <a:bodyPr/>
        <a:lstStyle/>
        <a:p>
          <a:endParaRPr lang="es-ES" sz="2000">
            <a:effectLst>
              <a:outerShdw blurRad="38100" dist="38100" dir="2700000" algn="tl">
                <a:srgbClr val="000000"/>
              </a:outerShdw>
            </a:effectLst>
          </a:endParaRPr>
        </a:p>
      </dgm:t>
    </dgm:pt>
    <dgm:pt modelId="{23AAFE81-72FA-462B-97CC-21976C026699}" type="sibTrans" cxnId="{A709E344-C082-4817-845C-FE1F7413E21C}">
      <dgm:prSet/>
      <dgm:spPr/>
      <dgm:t>
        <a:bodyPr/>
        <a:lstStyle/>
        <a:p>
          <a:endParaRPr lang="es-ES" sz="2000">
            <a:effectLst>
              <a:outerShdw blurRad="38100" dist="38100" dir="2700000" algn="tl">
                <a:srgbClr val="000000"/>
              </a:outerShdw>
            </a:effectLst>
          </a:endParaRPr>
        </a:p>
      </dgm:t>
    </dgm:pt>
    <dgm:pt modelId="{16E11919-8E5B-454A-BEB2-E5FE04D70AFE}">
      <dgm:prSet custT="1"/>
      <dgm:spPr/>
      <dgm:t>
        <a:bodyPr/>
        <a:lstStyle/>
        <a:p>
          <a:r>
            <a:rPr lang="en-US" sz="2000" b="1" noProof="0">
              <a:effectLst>
                <a:outerShdw blurRad="38100" dist="38100" dir="2700000" algn="tl">
                  <a:srgbClr val="000000"/>
                </a:outerShdw>
              </a:effectLst>
            </a:rPr>
            <a:t>Potražite priliku da im pokažete kako Biblija nudi utjehu, savjete i vodstvo u našim životima</a:t>
          </a:r>
          <a:r>
            <a:rPr lang="hr-HR" sz="2000" b="1" noProof="0">
              <a:effectLst>
                <a:outerShdw blurRad="38100" dist="38100" dir="2700000" algn="tl">
                  <a:srgbClr val="000000"/>
                </a:outerShdw>
              </a:effectLst>
            </a:rPr>
            <a:t>.</a:t>
          </a:r>
          <a:endParaRPr lang="en-US" sz="2000" noProof="0" dirty="0">
            <a:effectLst>
              <a:outerShdw blurRad="38100" dist="38100" dir="2700000" algn="tl">
                <a:srgbClr val="000000"/>
              </a:outerShdw>
            </a:effectLst>
          </a:endParaRPr>
        </a:p>
      </dgm:t>
    </dgm:pt>
    <dgm:pt modelId="{B93C67D1-1B46-4795-AD69-4931CBC95E7B}" type="parTrans" cxnId="{C3328019-209D-4A91-8140-95726B662B1A}">
      <dgm:prSet/>
      <dgm:spPr/>
      <dgm:t>
        <a:bodyPr/>
        <a:lstStyle/>
        <a:p>
          <a:endParaRPr lang="es-ES" sz="2000">
            <a:effectLst>
              <a:outerShdw blurRad="38100" dist="38100" dir="2700000" algn="tl">
                <a:srgbClr val="000000"/>
              </a:outerShdw>
            </a:effectLst>
          </a:endParaRPr>
        </a:p>
      </dgm:t>
    </dgm:pt>
    <dgm:pt modelId="{2CDF5409-4F58-4987-8750-198D7EF2E3FB}" type="sibTrans" cxnId="{C3328019-209D-4A91-8140-95726B662B1A}">
      <dgm:prSet/>
      <dgm:spPr/>
      <dgm:t>
        <a:bodyPr/>
        <a:lstStyle/>
        <a:p>
          <a:endParaRPr lang="es-ES" sz="2000">
            <a:effectLst>
              <a:outerShdw blurRad="38100" dist="38100" dir="2700000" algn="tl">
                <a:srgbClr val="000000"/>
              </a:outerShdw>
            </a:effectLst>
          </a:endParaRPr>
        </a:p>
      </dgm:t>
    </dgm:pt>
    <dgm:pt modelId="{4917D731-CAC8-4AE0-8849-99951B9BC504}">
      <dgm:prSet custT="1"/>
      <dgm:spPr/>
      <dgm:t>
        <a:bodyPr/>
        <a:lstStyle/>
        <a:p>
          <a:r>
            <a:rPr lang="en-US" sz="1800" b="1" noProof="0">
              <a:effectLst>
                <a:outerShdw blurRad="38100" dist="38100" dir="2700000" algn="tl">
                  <a:srgbClr val="000000"/>
                </a:outerShdw>
              </a:effectLst>
            </a:rPr>
            <a:t>Doći će trenutak kada ćete pitati svog prijatelja želi li proučavati Bibliju s vama. Kasnije bi vaš prijatelj mogao poželjeti </a:t>
          </a:r>
          <a:r>
            <a:rPr lang="hr-HR" sz="1800" b="1" noProof="0">
              <a:effectLst>
                <a:outerShdw blurRad="38100" dist="38100" dir="2700000" algn="tl">
                  <a:srgbClr val="000000"/>
                </a:outerShdw>
              </a:effectLst>
            </a:rPr>
            <a:t>i </a:t>
          </a:r>
          <a:r>
            <a:rPr lang="en-US" sz="1800" b="1" noProof="0">
              <a:effectLst>
                <a:outerShdw blurRad="38100" dist="38100" dir="2700000" algn="tl">
                  <a:srgbClr val="000000"/>
                </a:outerShdw>
              </a:effectLst>
            </a:rPr>
            <a:t>krštenje</a:t>
          </a:r>
          <a:r>
            <a:rPr lang="hr-HR" sz="1800" b="1" noProof="0">
              <a:effectLst>
                <a:outerShdw blurRad="38100" dist="38100" dir="2700000" algn="tl">
                  <a:srgbClr val="000000"/>
                </a:outerShdw>
              </a:effectLst>
            </a:rPr>
            <a:t>.</a:t>
          </a:r>
          <a:endParaRPr lang="en-US" sz="1800" noProof="0" dirty="0">
            <a:effectLst>
              <a:outerShdw blurRad="38100" dist="38100" dir="2700000" algn="tl">
                <a:srgbClr val="000000"/>
              </a:outerShdw>
            </a:effectLst>
          </a:endParaRPr>
        </a:p>
      </dgm:t>
    </dgm:pt>
    <dgm:pt modelId="{C863C23D-B956-4C9F-B7E6-20ECDE5173DF}" type="parTrans" cxnId="{7A095C87-5DB0-4F1A-9137-626430982818}">
      <dgm:prSet/>
      <dgm:spPr/>
      <dgm:t>
        <a:bodyPr/>
        <a:lstStyle/>
        <a:p>
          <a:endParaRPr lang="es-ES" sz="2000">
            <a:effectLst>
              <a:outerShdw blurRad="38100" dist="38100" dir="2700000" algn="tl">
                <a:srgbClr val="000000"/>
              </a:outerShdw>
            </a:effectLst>
          </a:endParaRPr>
        </a:p>
      </dgm:t>
    </dgm:pt>
    <dgm:pt modelId="{01DAA21B-C823-45B6-A707-8E99EB46CFFD}" type="sibTrans" cxnId="{7A095C87-5DB0-4F1A-9137-626430982818}">
      <dgm:prSet/>
      <dgm:spPr/>
      <dgm:t>
        <a:bodyPr/>
        <a:lstStyle/>
        <a:p>
          <a:endParaRPr lang="es-ES" sz="2000">
            <a:effectLst>
              <a:outerShdw blurRad="38100" dist="38100" dir="2700000" algn="tl">
                <a:srgbClr val="000000"/>
              </a:outerShdw>
            </a:effectLst>
          </a:endParaRPr>
        </a:p>
      </dgm:t>
    </dgm:pt>
    <dgm:pt modelId="{69A5FE4F-7D96-40EB-BCDA-DA291FCDDE4C}" type="pres">
      <dgm:prSet presAssocID="{043C1399-726D-470D-9559-295E7F5B82C5}" presName="linear" presStyleCnt="0">
        <dgm:presLayoutVars>
          <dgm:dir/>
          <dgm:resizeHandles val="exact"/>
        </dgm:presLayoutVars>
      </dgm:prSet>
      <dgm:spPr/>
    </dgm:pt>
    <dgm:pt modelId="{CBA28F8C-E865-4BC1-B598-9A9341A98830}" type="pres">
      <dgm:prSet presAssocID="{2F4E3599-B38B-4FFE-9949-585BF8CFE038}" presName="comp" presStyleCnt="0"/>
      <dgm:spPr/>
    </dgm:pt>
    <dgm:pt modelId="{C643121F-AC8A-4373-9799-668383E448F5}" type="pres">
      <dgm:prSet presAssocID="{2F4E3599-B38B-4FFE-9949-585BF8CFE038}" presName="box" presStyleLbl="node1" presStyleIdx="0" presStyleCnt="7"/>
      <dgm:spPr/>
    </dgm:pt>
    <dgm:pt modelId="{9538B107-EE65-49D0-9F5D-5598CD715114}" type="pres">
      <dgm:prSet presAssocID="{2F4E3599-B38B-4FFE-9949-585BF8CFE038}" presName="img" presStyleLbl="fgImgPlace1" presStyleIdx="0" presStyleCnt="7"/>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99E2C09B-A36C-496A-A2AE-489645AB6C3F}" type="pres">
      <dgm:prSet presAssocID="{2F4E3599-B38B-4FFE-9949-585BF8CFE038}" presName="text" presStyleLbl="node1" presStyleIdx="0" presStyleCnt="7">
        <dgm:presLayoutVars>
          <dgm:bulletEnabled val="1"/>
        </dgm:presLayoutVars>
      </dgm:prSet>
      <dgm:spPr/>
    </dgm:pt>
    <dgm:pt modelId="{967C0810-67CE-4A63-8F82-8F25C00631BF}" type="pres">
      <dgm:prSet presAssocID="{ED666F7B-7110-43F7-871C-CBBEF7A7091B}" presName="spacer" presStyleCnt="0"/>
      <dgm:spPr/>
    </dgm:pt>
    <dgm:pt modelId="{F61BDD91-9CC5-411E-8924-44F160F78817}" type="pres">
      <dgm:prSet presAssocID="{5623834A-696B-42E4-9A6B-0AE7528945CC}" presName="comp" presStyleCnt="0"/>
      <dgm:spPr/>
    </dgm:pt>
    <dgm:pt modelId="{263CF9D8-FEAA-4ADE-AA8E-7AD306C4732D}" type="pres">
      <dgm:prSet presAssocID="{5623834A-696B-42E4-9A6B-0AE7528945CC}" presName="box" presStyleLbl="node1" presStyleIdx="1" presStyleCnt="7"/>
      <dgm:spPr/>
    </dgm:pt>
    <dgm:pt modelId="{7CC3D154-8893-4B64-A075-0FFEF94DB834}" type="pres">
      <dgm:prSet presAssocID="{5623834A-696B-42E4-9A6B-0AE7528945CC}" presName="img" presStyleLbl="fgImgPlace1" presStyleIdx="1" presStyleCnt="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E63EBDC-09F6-4B42-83B1-25D023A2E33D}" type="pres">
      <dgm:prSet presAssocID="{5623834A-696B-42E4-9A6B-0AE7528945CC}" presName="text" presStyleLbl="node1" presStyleIdx="1" presStyleCnt="7">
        <dgm:presLayoutVars>
          <dgm:bulletEnabled val="1"/>
        </dgm:presLayoutVars>
      </dgm:prSet>
      <dgm:spPr/>
    </dgm:pt>
    <dgm:pt modelId="{25B96175-AEB3-410B-A769-05CC1933B30A}" type="pres">
      <dgm:prSet presAssocID="{65999D84-A189-42D3-8A8B-E54B4EE67E30}" presName="spacer" presStyleCnt="0"/>
      <dgm:spPr/>
    </dgm:pt>
    <dgm:pt modelId="{1694FB6E-DF63-4C13-B940-B67A7A5C9604}" type="pres">
      <dgm:prSet presAssocID="{FBECE91F-0254-4111-9EE1-87914741E100}" presName="comp" presStyleCnt="0"/>
      <dgm:spPr/>
    </dgm:pt>
    <dgm:pt modelId="{1291B735-C076-4461-BB89-248D762EF6F7}" type="pres">
      <dgm:prSet presAssocID="{FBECE91F-0254-4111-9EE1-87914741E100}" presName="box" presStyleLbl="node1" presStyleIdx="2" presStyleCnt="7"/>
      <dgm:spPr/>
    </dgm:pt>
    <dgm:pt modelId="{DDB3EC3B-5C73-4A6D-A5F5-14CA1F2861F5}" type="pres">
      <dgm:prSet presAssocID="{FBECE91F-0254-4111-9EE1-87914741E100}" presName="img" presStyleLbl="fgImgPlace1" presStyleIdx="2" presStyleCnt="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D09503A3-5CBD-49C4-BF83-E4FF9F2C6998}" type="pres">
      <dgm:prSet presAssocID="{FBECE91F-0254-4111-9EE1-87914741E100}" presName="text" presStyleLbl="node1" presStyleIdx="2" presStyleCnt="7">
        <dgm:presLayoutVars>
          <dgm:bulletEnabled val="1"/>
        </dgm:presLayoutVars>
      </dgm:prSet>
      <dgm:spPr/>
    </dgm:pt>
    <dgm:pt modelId="{122C65F4-DC5C-4736-AB37-3F488BC92617}" type="pres">
      <dgm:prSet presAssocID="{67E83CC1-FF9E-4D37-9707-F0057E200D44}" presName="spacer" presStyleCnt="0"/>
      <dgm:spPr/>
    </dgm:pt>
    <dgm:pt modelId="{BD11B955-2A3B-48DF-A629-83B509077FCA}" type="pres">
      <dgm:prSet presAssocID="{5EDD4311-015B-414E-ADD2-AB3A98181F82}" presName="comp" presStyleCnt="0"/>
      <dgm:spPr/>
    </dgm:pt>
    <dgm:pt modelId="{D9B037B8-252F-4946-8A75-6DE0D8172381}" type="pres">
      <dgm:prSet presAssocID="{5EDD4311-015B-414E-ADD2-AB3A98181F82}" presName="box" presStyleLbl="node1" presStyleIdx="3" presStyleCnt="7"/>
      <dgm:spPr/>
    </dgm:pt>
    <dgm:pt modelId="{496CCAE7-4740-4432-8899-C78F2FF5B981}" type="pres">
      <dgm:prSet presAssocID="{5EDD4311-015B-414E-ADD2-AB3A98181F82}" presName="img" presStyleLbl="fgImgPlace1" presStyleIdx="3" presStyleCnt="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0CB41A79-FA58-4D40-8DA9-C5E81881C059}" type="pres">
      <dgm:prSet presAssocID="{5EDD4311-015B-414E-ADD2-AB3A98181F82}" presName="text" presStyleLbl="node1" presStyleIdx="3" presStyleCnt="7">
        <dgm:presLayoutVars>
          <dgm:bulletEnabled val="1"/>
        </dgm:presLayoutVars>
      </dgm:prSet>
      <dgm:spPr/>
    </dgm:pt>
    <dgm:pt modelId="{1D30C93C-ACB6-4C54-A998-BAA09D1DD534}" type="pres">
      <dgm:prSet presAssocID="{8FAEAE1D-CB61-40A9-A514-19C60508B04F}" presName="spacer" presStyleCnt="0"/>
      <dgm:spPr/>
    </dgm:pt>
    <dgm:pt modelId="{B8CF1819-0D7C-49B5-8261-0503CE5538A2}" type="pres">
      <dgm:prSet presAssocID="{13AC2F98-65BF-4C8E-A025-DE2F56A8CAC8}" presName="comp" presStyleCnt="0"/>
      <dgm:spPr/>
    </dgm:pt>
    <dgm:pt modelId="{C974719F-B346-4825-9D41-F09EA96CC34E}" type="pres">
      <dgm:prSet presAssocID="{13AC2F98-65BF-4C8E-A025-DE2F56A8CAC8}" presName="box" presStyleLbl="node1" presStyleIdx="4" presStyleCnt="7"/>
      <dgm:spPr/>
    </dgm:pt>
    <dgm:pt modelId="{25CE39D9-4230-44D9-938B-F184DE13B44C}" type="pres">
      <dgm:prSet presAssocID="{13AC2F98-65BF-4C8E-A025-DE2F56A8CAC8}" presName="img" presStyleLbl="fgImgPlace1" presStyleIdx="4" presStyleCnt="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E639A011-BB69-4F17-B807-4B95C245973E}" type="pres">
      <dgm:prSet presAssocID="{13AC2F98-65BF-4C8E-A025-DE2F56A8CAC8}" presName="text" presStyleLbl="node1" presStyleIdx="4" presStyleCnt="7">
        <dgm:presLayoutVars>
          <dgm:bulletEnabled val="1"/>
        </dgm:presLayoutVars>
      </dgm:prSet>
      <dgm:spPr/>
    </dgm:pt>
    <dgm:pt modelId="{518A5406-8336-447A-9A76-144DD82AD5AA}" type="pres">
      <dgm:prSet presAssocID="{23AAFE81-72FA-462B-97CC-21976C026699}" presName="spacer" presStyleCnt="0"/>
      <dgm:spPr/>
    </dgm:pt>
    <dgm:pt modelId="{C451708F-0402-4C3D-AE16-4248FD0B2170}" type="pres">
      <dgm:prSet presAssocID="{16E11919-8E5B-454A-BEB2-E5FE04D70AFE}" presName="comp" presStyleCnt="0"/>
      <dgm:spPr/>
    </dgm:pt>
    <dgm:pt modelId="{331C0A2C-6E91-47C4-BB8C-FCEEC7855B5C}" type="pres">
      <dgm:prSet presAssocID="{16E11919-8E5B-454A-BEB2-E5FE04D70AFE}" presName="box" presStyleLbl="node1" presStyleIdx="5" presStyleCnt="7"/>
      <dgm:spPr/>
    </dgm:pt>
    <dgm:pt modelId="{986B36D1-2F6A-41B8-8185-EA2760C30A97}" type="pres">
      <dgm:prSet presAssocID="{16E11919-8E5B-454A-BEB2-E5FE04D70AFE}" presName="img" presStyleLbl="fgImgPlace1" presStyleIdx="5" presStyleCnt="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0CFEAEF1-75C5-4842-B661-1E1444FDCB09}" type="pres">
      <dgm:prSet presAssocID="{16E11919-8E5B-454A-BEB2-E5FE04D70AFE}" presName="text" presStyleLbl="node1" presStyleIdx="5" presStyleCnt="7">
        <dgm:presLayoutVars>
          <dgm:bulletEnabled val="1"/>
        </dgm:presLayoutVars>
      </dgm:prSet>
      <dgm:spPr/>
    </dgm:pt>
    <dgm:pt modelId="{D9265685-B630-406E-9D10-0B5537D7B332}" type="pres">
      <dgm:prSet presAssocID="{2CDF5409-4F58-4987-8750-198D7EF2E3FB}" presName="spacer" presStyleCnt="0"/>
      <dgm:spPr/>
    </dgm:pt>
    <dgm:pt modelId="{1C3DF4D4-676D-4A61-86B7-120E66C4E458}" type="pres">
      <dgm:prSet presAssocID="{4917D731-CAC8-4AE0-8849-99951B9BC504}" presName="comp" presStyleCnt="0"/>
      <dgm:spPr/>
    </dgm:pt>
    <dgm:pt modelId="{28747D37-4947-4102-B46B-E67C87966EBB}" type="pres">
      <dgm:prSet presAssocID="{4917D731-CAC8-4AE0-8849-99951B9BC504}" presName="box" presStyleLbl="node1" presStyleIdx="6" presStyleCnt="7"/>
      <dgm:spPr/>
    </dgm:pt>
    <dgm:pt modelId="{4E30D802-0189-48E3-BCE3-D227D650C5ED}" type="pres">
      <dgm:prSet presAssocID="{4917D731-CAC8-4AE0-8849-99951B9BC504}" presName="img" presStyleLbl="fgImgPlace1" presStyleIdx="6" presStyleCnt="7"/>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dgm:spPr>
    </dgm:pt>
    <dgm:pt modelId="{EB530875-60E4-4D5E-AFA4-B2FA9722840A}" type="pres">
      <dgm:prSet presAssocID="{4917D731-CAC8-4AE0-8849-99951B9BC504}" presName="text" presStyleLbl="node1" presStyleIdx="6" presStyleCnt="7">
        <dgm:presLayoutVars>
          <dgm:bulletEnabled val="1"/>
        </dgm:presLayoutVars>
      </dgm:prSet>
      <dgm:spPr/>
    </dgm:pt>
  </dgm:ptLst>
  <dgm:cxnLst>
    <dgm:cxn modelId="{F9DAC00D-EC33-429E-9939-BA6B100A2E26}" type="presOf" srcId="{5EDD4311-015B-414E-ADD2-AB3A98181F82}" destId="{D9B037B8-252F-4946-8A75-6DE0D8172381}" srcOrd="0" destOrd="0" presId="urn:microsoft.com/office/officeart/2005/8/layout/vList4"/>
    <dgm:cxn modelId="{4773E10F-5887-4F14-9DC4-8E411E1B6F7E}" type="presOf" srcId="{16E11919-8E5B-454A-BEB2-E5FE04D70AFE}" destId="{0CFEAEF1-75C5-4842-B661-1E1444FDCB09}" srcOrd="1" destOrd="0" presId="urn:microsoft.com/office/officeart/2005/8/layout/vList4"/>
    <dgm:cxn modelId="{8E898512-56C5-4AED-AD0F-77EA546B101E}" type="presOf" srcId="{2F4E3599-B38B-4FFE-9949-585BF8CFE038}" destId="{99E2C09B-A36C-496A-A2AE-489645AB6C3F}" srcOrd="1" destOrd="0" presId="urn:microsoft.com/office/officeart/2005/8/layout/vList4"/>
    <dgm:cxn modelId="{2623A215-733D-4414-A2AD-65807986F9A3}" type="presOf" srcId="{16E11919-8E5B-454A-BEB2-E5FE04D70AFE}" destId="{331C0A2C-6E91-47C4-BB8C-FCEEC7855B5C}" srcOrd="0" destOrd="0" presId="urn:microsoft.com/office/officeart/2005/8/layout/vList4"/>
    <dgm:cxn modelId="{C3328019-209D-4A91-8140-95726B662B1A}" srcId="{043C1399-726D-470D-9559-295E7F5B82C5}" destId="{16E11919-8E5B-454A-BEB2-E5FE04D70AFE}" srcOrd="5" destOrd="0" parTransId="{B93C67D1-1B46-4795-AD69-4931CBC95E7B}" sibTransId="{2CDF5409-4F58-4987-8750-198D7EF2E3FB}"/>
    <dgm:cxn modelId="{CAE9D81B-7CA7-41A0-A8E8-BB558FDCEBE2}" type="presOf" srcId="{FBECE91F-0254-4111-9EE1-87914741E100}" destId="{1291B735-C076-4461-BB89-248D762EF6F7}" srcOrd="0" destOrd="0" presId="urn:microsoft.com/office/officeart/2005/8/layout/vList4"/>
    <dgm:cxn modelId="{1575412C-65CD-4C67-8C36-F96C8CDDC3DD}" type="presOf" srcId="{13AC2F98-65BF-4C8E-A025-DE2F56A8CAC8}" destId="{C974719F-B346-4825-9D41-F09EA96CC34E}" srcOrd="0" destOrd="0" presId="urn:microsoft.com/office/officeart/2005/8/layout/vList4"/>
    <dgm:cxn modelId="{14FF4D3B-E32E-4AF2-8FEB-89C202F80486}" type="presOf" srcId="{13AC2F98-65BF-4C8E-A025-DE2F56A8CAC8}" destId="{E639A011-BB69-4F17-B807-4B95C245973E}" srcOrd="1" destOrd="0" presId="urn:microsoft.com/office/officeart/2005/8/layout/vList4"/>
    <dgm:cxn modelId="{594BCB3B-85B7-4165-8C70-6231FF76E017}" srcId="{043C1399-726D-470D-9559-295E7F5B82C5}" destId="{5623834A-696B-42E4-9A6B-0AE7528945CC}" srcOrd="1" destOrd="0" parTransId="{C754B505-0AF2-4801-AFDE-CAFE463F550D}" sibTransId="{65999D84-A189-42D3-8A8B-E54B4EE67E30}"/>
    <dgm:cxn modelId="{00EBDC61-1954-4709-9B04-FCD42A634E04}" type="presOf" srcId="{FBECE91F-0254-4111-9EE1-87914741E100}" destId="{D09503A3-5CBD-49C4-BF83-E4FF9F2C6998}" srcOrd="1" destOrd="0" presId="urn:microsoft.com/office/officeart/2005/8/layout/vList4"/>
    <dgm:cxn modelId="{A709E344-C082-4817-845C-FE1F7413E21C}" srcId="{043C1399-726D-470D-9559-295E7F5B82C5}" destId="{13AC2F98-65BF-4C8E-A025-DE2F56A8CAC8}" srcOrd="4" destOrd="0" parTransId="{605FD29F-E527-4683-8CBD-05C9D9D432D7}" sibTransId="{23AAFE81-72FA-462B-97CC-21976C026699}"/>
    <dgm:cxn modelId="{6D716554-0DDA-49A4-A790-4680740EAF7E}" type="presOf" srcId="{2F4E3599-B38B-4FFE-9949-585BF8CFE038}" destId="{C643121F-AC8A-4373-9799-668383E448F5}" srcOrd="0" destOrd="0" presId="urn:microsoft.com/office/officeart/2005/8/layout/vList4"/>
    <dgm:cxn modelId="{026F1979-D1DB-4AF5-BCD6-978F5C4BF3E9}" srcId="{043C1399-726D-470D-9559-295E7F5B82C5}" destId="{5EDD4311-015B-414E-ADD2-AB3A98181F82}" srcOrd="3" destOrd="0" parTransId="{B50B5F03-46CF-4A33-B673-9F8631F4CAB3}" sibTransId="{8FAEAE1D-CB61-40A9-A514-19C60508B04F}"/>
    <dgm:cxn modelId="{7A095C87-5DB0-4F1A-9137-626430982818}" srcId="{043C1399-726D-470D-9559-295E7F5B82C5}" destId="{4917D731-CAC8-4AE0-8849-99951B9BC504}" srcOrd="6" destOrd="0" parTransId="{C863C23D-B956-4C9F-B7E6-20ECDE5173DF}" sibTransId="{01DAA21B-C823-45B6-A707-8E99EB46CFFD}"/>
    <dgm:cxn modelId="{BA082389-DB36-4870-81E0-6094F748C68C}" type="presOf" srcId="{043C1399-726D-470D-9559-295E7F5B82C5}" destId="{69A5FE4F-7D96-40EB-BCDA-DA291FCDDE4C}" srcOrd="0" destOrd="0" presId="urn:microsoft.com/office/officeart/2005/8/layout/vList4"/>
    <dgm:cxn modelId="{B861699A-B3B7-4A6D-A5BE-B8DE66EE9462}" srcId="{043C1399-726D-470D-9559-295E7F5B82C5}" destId="{2F4E3599-B38B-4FFE-9949-585BF8CFE038}" srcOrd="0" destOrd="0" parTransId="{499B177B-A36E-43E1-811D-4E363AA6E46F}" sibTransId="{ED666F7B-7110-43F7-871C-CBBEF7A7091B}"/>
    <dgm:cxn modelId="{8EA3519D-DEAB-4396-86D1-4CB573CC046B}" type="presOf" srcId="{5623834A-696B-42E4-9A6B-0AE7528945CC}" destId="{6E63EBDC-09F6-4B42-83B1-25D023A2E33D}" srcOrd="1" destOrd="0" presId="urn:microsoft.com/office/officeart/2005/8/layout/vList4"/>
    <dgm:cxn modelId="{A824C0A0-BB3F-486D-8CAE-063995D22C59}" type="presOf" srcId="{5EDD4311-015B-414E-ADD2-AB3A98181F82}" destId="{0CB41A79-FA58-4D40-8DA9-C5E81881C059}" srcOrd="1" destOrd="0" presId="urn:microsoft.com/office/officeart/2005/8/layout/vList4"/>
    <dgm:cxn modelId="{FD8B89CF-E6E2-4CCE-8A0D-EAEBBCBA1A89}" type="presOf" srcId="{4917D731-CAC8-4AE0-8849-99951B9BC504}" destId="{EB530875-60E4-4D5E-AFA4-B2FA9722840A}" srcOrd="1" destOrd="0" presId="urn:microsoft.com/office/officeart/2005/8/layout/vList4"/>
    <dgm:cxn modelId="{763FBBE5-CBA2-44F5-B614-91E4FADF3862}" type="presOf" srcId="{4917D731-CAC8-4AE0-8849-99951B9BC504}" destId="{28747D37-4947-4102-B46B-E67C87966EBB}" srcOrd="0" destOrd="0" presId="urn:microsoft.com/office/officeart/2005/8/layout/vList4"/>
    <dgm:cxn modelId="{DEBFB7EE-6358-4DF8-8A54-4E35B0F28CC9}" type="presOf" srcId="{5623834A-696B-42E4-9A6B-0AE7528945CC}" destId="{263CF9D8-FEAA-4ADE-AA8E-7AD306C4732D}" srcOrd="0" destOrd="0" presId="urn:microsoft.com/office/officeart/2005/8/layout/vList4"/>
    <dgm:cxn modelId="{C8C1CDF2-5541-44A9-A529-0D3480D6ED59}" srcId="{043C1399-726D-470D-9559-295E7F5B82C5}" destId="{FBECE91F-0254-4111-9EE1-87914741E100}" srcOrd="2" destOrd="0" parTransId="{B77B4CE9-5EDB-4D64-B58C-892408C38E71}" sibTransId="{67E83CC1-FF9E-4D37-9707-F0057E200D44}"/>
    <dgm:cxn modelId="{A797CCEC-4A02-47B3-975F-22BC34038E25}" type="presParOf" srcId="{69A5FE4F-7D96-40EB-BCDA-DA291FCDDE4C}" destId="{CBA28F8C-E865-4BC1-B598-9A9341A98830}" srcOrd="0" destOrd="0" presId="urn:microsoft.com/office/officeart/2005/8/layout/vList4"/>
    <dgm:cxn modelId="{19ECE3FF-066E-4B69-80E4-38E6ECF14BE5}" type="presParOf" srcId="{CBA28F8C-E865-4BC1-B598-9A9341A98830}" destId="{C643121F-AC8A-4373-9799-668383E448F5}" srcOrd="0" destOrd="0" presId="urn:microsoft.com/office/officeart/2005/8/layout/vList4"/>
    <dgm:cxn modelId="{7BC01120-476A-4203-B9E2-53D95A4D0E75}" type="presParOf" srcId="{CBA28F8C-E865-4BC1-B598-9A9341A98830}" destId="{9538B107-EE65-49D0-9F5D-5598CD715114}" srcOrd="1" destOrd="0" presId="urn:microsoft.com/office/officeart/2005/8/layout/vList4"/>
    <dgm:cxn modelId="{A387B8E6-660D-46E9-887E-9D721BCC784A}" type="presParOf" srcId="{CBA28F8C-E865-4BC1-B598-9A9341A98830}" destId="{99E2C09B-A36C-496A-A2AE-489645AB6C3F}" srcOrd="2" destOrd="0" presId="urn:microsoft.com/office/officeart/2005/8/layout/vList4"/>
    <dgm:cxn modelId="{7AC499D8-79C4-4CA9-8959-E58DD8D0C528}" type="presParOf" srcId="{69A5FE4F-7D96-40EB-BCDA-DA291FCDDE4C}" destId="{967C0810-67CE-4A63-8F82-8F25C00631BF}" srcOrd="1" destOrd="0" presId="urn:microsoft.com/office/officeart/2005/8/layout/vList4"/>
    <dgm:cxn modelId="{E85AFCA5-392C-45E2-9B5C-A0D645424396}" type="presParOf" srcId="{69A5FE4F-7D96-40EB-BCDA-DA291FCDDE4C}" destId="{F61BDD91-9CC5-411E-8924-44F160F78817}" srcOrd="2" destOrd="0" presId="urn:microsoft.com/office/officeart/2005/8/layout/vList4"/>
    <dgm:cxn modelId="{E34718E8-7E9F-4DAD-AD02-B539A0B3E102}" type="presParOf" srcId="{F61BDD91-9CC5-411E-8924-44F160F78817}" destId="{263CF9D8-FEAA-4ADE-AA8E-7AD306C4732D}" srcOrd="0" destOrd="0" presId="urn:microsoft.com/office/officeart/2005/8/layout/vList4"/>
    <dgm:cxn modelId="{F63CAEDA-19C0-419B-B0ED-7D562C291CFC}" type="presParOf" srcId="{F61BDD91-9CC5-411E-8924-44F160F78817}" destId="{7CC3D154-8893-4B64-A075-0FFEF94DB834}" srcOrd="1" destOrd="0" presId="urn:microsoft.com/office/officeart/2005/8/layout/vList4"/>
    <dgm:cxn modelId="{F997A3D2-BEC5-4E02-A31C-A71C296E8C4D}" type="presParOf" srcId="{F61BDD91-9CC5-411E-8924-44F160F78817}" destId="{6E63EBDC-09F6-4B42-83B1-25D023A2E33D}" srcOrd="2" destOrd="0" presId="urn:microsoft.com/office/officeart/2005/8/layout/vList4"/>
    <dgm:cxn modelId="{D3ABE352-0D80-47ED-87C3-6DE39CCFC796}" type="presParOf" srcId="{69A5FE4F-7D96-40EB-BCDA-DA291FCDDE4C}" destId="{25B96175-AEB3-410B-A769-05CC1933B30A}" srcOrd="3" destOrd="0" presId="urn:microsoft.com/office/officeart/2005/8/layout/vList4"/>
    <dgm:cxn modelId="{12AB901B-161A-4C4E-A178-65399C00D032}" type="presParOf" srcId="{69A5FE4F-7D96-40EB-BCDA-DA291FCDDE4C}" destId="{1694FB6E-DF63-4C13-B940-B67A7A5C9604}" srcOrd="4" destOrd="0" presId="urn:microsoft.com/office/officeart/2005/8/layout/vList4"/>
    <dgm:cxn modelId="{103FA1D7-FF6C-4365-BEB0-78F158B42EE5}" type="presParOf" srcId="{1694FB6E-DF63-4C13-B940-B67A7A5C9604}" destId="{1291B735-C076-4461-BB89-248D762EF6F7}" srcOrd="0" destOrd="0" presId="urn:microsoft.com/office/officeart/2005/8/layout/vList4"/>
    <dgm:cxn modelId="{04668A67-6FB6-491E-B6D6-2862E0F3F283}" type="presParOf" srcId="{1694FB6E-DF63-4C13-B940-B67A7A5C9604}" destId="{DDB3EC3B-5C73-4A6D-A5F5-14CA1F2861F5}" srcOrd="1" destOrd="0" presId="urn:microsoft.com/office/officeart/2005/8/layout/vList4"/>
    <dgm:cxn modelId="{9A34EA28-5C8C-4686-8564-BCB87749F5C2}" type="presParOf" srcId="{1694FB6E-DF63-4C13-B940-B67A7A5C9604}" destId="{D09503A3-5CBD-49C4-BF83-E4FF9F2C6998}" srcOrd="2" destOrd="0" presId="urn:microsoft.com/office/officeart/2005/8/layout/vList4"/>
    <dgm:cxn modelId="{09F2C180-13CA-4B7A-966E-E6B9D6A301E9}" type="presParOf" srcId="{69A5FE4F-7D96-40EB-BCDA-DA291FCDDE4C}" destId="{122C65F4-DC5C-4736-AB37-3F488BC92617}" srcOrd="5" destOrd="0" presId="urn:microsoft.com/office/officeart/2005/8/layout/vList4"/>
    <dgm:cxn modelId="{988A994E-123D-4F7E-B5B1-7099440A0E24}" type="presParOf" srcId="{69A5FE4F-7D96-40EB-BCDA-DA291FCDDE4C}" destId="{BD11B955-2A3B-48DF-A629-83B509077FCA}" srcOrd="6" destOrd="0" presId="urn:microsoft.com/office/officeart/2005/8/layout/vList4"/>
    <dgm:cxn modelId="{68E5C408-0C46-4BD4-8EB9-1D8BA19C87A7}" type="presParOf" srcId="{BD11B955-2A3B-48DF-A629-83B509077FCA}" destId="{D9B037B8-252F-4946-8A75-6DE0D8172381}" srcOrd="0" destOrd="0" presId="urn:microsoft.com/office/officeart/2005/8/layout/vList4"/>
    <dgm:cxn modelId="{D53E6A06-4072-49F5-9C63-A6A0C3A83694}" type="presParOf" srcId="{BD11B955-2A3B-48DF-A629-83B509077FCA}" destId="{496CCAE7-4740-4432-8899-C78F2FF5B981}" srcOrd="1" destOrd="0" presId="urn:microsoft.com/office/officeart/2005/8/layout/vList4"/>
    <dgm:cxn modelId="{8BB87CCD-4CCC-40BB-BA9A-3B489AF51316}" type="presParOf" srcId="{BD11B955-2A3B-48DF-A629-83B509077FCA}" destId="{0CB41A79-FA58-4D40-8DA9-C5E81881C059}" srcOrd="2" destOrd="0" presId="urn:microsoft.com/office/officeart/2005/8/layout/vList4"/>
    <dgm:cxn modelId="{D7E6FFD0-6790-49B0-BC2C-E9EF39DC72A5}" type="presParOf" srcId="{69A5FE4F-7D96-40EB-BCDA-DA291FCDDE4C}" destId="{1D30C93C-ACB6-4C54-A998-BAA09D1DD534}" srcOrd="7" destOrd="0" presId="urn:microsoft.com/office/officeart/2005/8/layout/vList4"/>
    <dgm:cxn modelId="{26AD315F-C6E5-46D7-A3DF-42DF6EA6CAC7}" type="presParOf" srcId="{69A5FE4F-7D96-40EB-BCDA-DA291FCDDE4C}" destId="{B8CF1819-0D7C-49B5-8261-0503CE5538A2}" srcOrd="8" destOrd="0" presId="urn:microsoft.com/office/officeart/2005/8/layout/vList4"/>
    <dgm:cxn modelId="{E2D7915C-9D15-4C49-8D84-703C7832403C}" type="presParOf" srcId="{B8CF1819-0D7C-49B5-8261-0503CE5538A2}" destId="{C974719F-B346-4825-9D41-F09EA96CC34E}" srcOrd="0" destOrd="0" presId="urn:microsoft.com/office/officeart/2005/8/layout/vList4"/>
    <dgm:cxn modelId="{92E77C7C-266B-4A74-BBE1-07302C23C325}" type="presParOf" srcId="{B8CF1819-0D7C-49B5-8261-0503CE5538A2}" destId="{25CE39D9-4230-44D9-938B-F184DE13B44C}" srcOrd="1" destOrd="0" presId="urn:microsoft.com/office/officeart/2005/8/layout/vList4"/>
    <dgm:cxn modelId="{B3BEBDA6-DAAF-4AF0-9C2F-950586E45C08}" type="presParOf" srcId="{B8CF1819-0D7C-49B5-8261-0503CE5538A2}" destId="{E639A011-BB69-4F17-B807-4B95C245973E}" srcOrd="2" destOrd="0" presId="urn:microsoft.com/office/officeart/2005/8/layout/vList4"/>
    <dgm:cxn modelId="{5068F77A-830C-4AC5-9312-FB117412A491}" type="presParOf" srcId="{69A5FE4F-7D96-40EB-BCDA-DA291FCDDE4C}" destId="{518A5406-8336-447A-9A76-144DD82AD5AA}" srcOrd="9" destOrd="0" presId="urn:microsoft.com/office/officeart/2005/8/layout/vList4"/>
    <dgm:cxn modelId="{3522CB6E-7BC2-46BD-ADEE-8FB8DE8B8531}" type="presParOf" srcId="{69A5FE4F-7D96-40EB-BCDA-DA291FCDDE4C}" destId="{C451708F-0402-4C3D-AE16-4248FD0B2170}" srcOrd="10" destOrd="0" presId="urn:microsoft.com/office/officeart/2005/8/layout/vList4"/>
    <dgm:cxn modelId="{74DFB254-754C-4902-BF65-CED38ED3AD89}" type="presParOf" srcId="{C451708F-0402-4C3D-AE16-4248FD0B2170}" destId="{331C0A2C-6E91-47C4-BB8C-FCEEC7855B5C}" srcOrd="0" destOrd="0" presId="urn:microsoft.com/office/officeart/2005/8/layout/vList4"/>
    <dgm:cxn modelId="{0996381F-855D-4204-AEBD-5149392562AC}" type="presParOf" srcId="{C451708F-0402-4C3D-AE16-4248FD0B2170}" destId="{986B36D1-2F6A-41B8-8185-EA2760C30A97}" srcOrd="1" destOrd="0" presId="urn:microsoft.com/office/officeart/2005/8/layout/vList4"/>
    <dgm:cxn modelId="{42F3B09B-EB6F-462D-83AC-B135669A94B6}" type="presParOf" srcId="{C451708F-0402-4C3D-AE16-4248FD0B2170}" destId="{0CFEAEF1-75C5-4842-B661-1E1444FDCB09}" srcOrd="2" destOrd="0" presId="urn:microsoft.com/office/officeart/2005/8/layout/vList4"/>
    <dgm:cxn modelId="{EED60230-8181-4D5F-8292-EFE06A984541}" type="presParOf" srcId="{69A5FE4F-7D96-40EB-BCDA-DA291FCDDE4C}" destId="{D9265685-B630-406E-9D10-0B5537D7B332}" srcOrd="11" destOrd="0" presId="urn:microsoft.com/office/officeart/2005/8/layout/vList4"/>
    <dgm:cxn modelId="{3FF4AE69-AA87-4A1C-9BCF-339F301B6B9A}" type="presParOf" srcId="{69A5FE4F-7D96-40EB-BCDA-DA291FCDDE4C}" destId="{1C3DF4D4-676D-4A61-86B7-120E66C4E458}" srcOrd="12" destOrd="0" presId="urn:microsoft.com/office/officeart/2005/8/layout/vList4"/>
    <dgm:cxn modelId="{32D57399-83FD-43A4-8293-E5F5E74D9553}" type="presParOf" srcId="{1C3DF4D4-676D-4A61-86B7-120E66C4E458}" destId="{28747D37-4947-4102-B46B-E67C87966EBB}" srcOrd="0" destOrd="0" presId="urn:microsoft.com/office/officeart/2005/8/layout/vList4"/>
    <dgm:cxn modelId="{3C4E68DD-4B9F-48CA-8F8A-E9212FD3DBE0}" type="presParOf" srcId="{1C3DF4D4-676D-4A61-86B7-120E66C4E458}" destId="{4E30D802-0189-48E3-BCE3-D227D650C5ED}" srcOrd="1" destOrd="0" presId="urn:microsoft.com/office/officeart/2005/8/layout/vList4"/>
    <dgm:cxn modelId="{3FF908AF-593B-4F6C-82DB-D35594255DE1}" type="presParOf" srcId="{1C3DF4D4-676D-4A61-86B7-120E66C4E458}" destId="{EB530875-60E4-4D5E-AFA4-B2FA9722840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121F-AC8A-4373-9799-668383E448F5}">
      <dsp:nvSpPr>
        <dsp:cNvPr id="0" name=""/>
        <dsp:cNvSpPr/>
      </dsp:nvSpPr>
      <dsp:spPr>
        <a:xfrm>
          <a:off x="0" y="0"/>
          <a:ext cx="6366841" cy="86422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Upoznaj nekoga i s vremenom izgradi prijateljstvo</a:t>
          </a:r>
          <a:r>
            <a:rPr lang="hr-HR" sz="2000" b="1" kern="1200" noProof="0">
              <a:effectLst>
                <a:outerShdw blurRad="38100" dist="38100" dir="2700000" algn="tl">
                  <a:srgbClr val="000000"/>
                </a:outerShdw>
              </a:effectLst>
            </a:rPr>
            <a:t> s tom osobom.</a:t>
          </a:r>
          <a:endParaRPr lang="en-US" sz="2000" kern="1200" noProof="0" dirty="0">
            <a:effectLst>
              <a:outerShdw blurRad="38100" dist="38100" dir="2700000" algn="tl">
                <a:srgbClr val="000000"/>
              </a:outerShdw>
            </a:effectLst>
          </a:endParaRPr>
        </a:p>
      </dsp:txBody>
      <dsp:txXfrm>
        <a:off x="1359791" y="0"/>
        <a:ext cx="5007049" cy="864228"/>
      </dsp:txXfrm>
    </dsp:sp>
    <dsp:sp modelId="{9538B107-EE65-49D0-9F5D-5598CD715114}">
      <dsp:nvSpPr>
        <dsp:cNvPr id="0" name=""/>
        <dsp:cNvSpPr/>
      </dsp:nvSpPr>
      <dsp:spPr>
        <a:xfrm>
          <a:off x="86422" y="86422"/>
          <a:ext cx="1273368" cy="691382"/>
        </a:xfrm>
        <a:prstGeom prst="roundRect">
          <a:avLst>
            <a:gd name="adj" fmla="val 1000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3CF9D8-FEAA-4ADE-AA8E-7AD306C4732D}">
      <dsp:nvSpPr>
        <dsp:cNvPr id="0" name=""/>
        <dsp:cNvSpPr/>
      </dsp:nvSpPr>
      <dsp:spPr>
        <a:xfrm>
          <a:off x="0" y="950651"/>
          <a:ext cx="6366841" cy="864228"/>
        </a:xfrm>
        <a:prstGeom prst="roundRect">
          <a:avLst>
            <a:gd name="adj" fmla="val 10000"/>
          </a:avLst>
        </a:prstGeom>
        <a:gradFill rotWithShape="0">
          <a:gsLst>
            <a:gs pos="0">
              <a:schemeClr val="accent5">
                <a:hueOff val="-298290"/>
                <a:satOff val="-762"/>
                <a:lumOff val="1765"/>
                <a:alphaOff val="0"/>
                <a:satMod val="103000"/>
                <a:lumMod val="102000"/>
                <a:tint val="94000"/>
              </a:schemeClr>
            </a:gs>
            <a:gs pos="50000">
              <a:schemeClr val="accent5">
                <a:hueOff val="-298290"/>
                <a:satOff val="-762"/>
                <a:lumOff val="1765"/>
                <a:alphaOff val="0"/>
                <a:satMod val="110000"/>
                <a:lumMod val="100000"/>
                <a:shade val="100000"/>
              </a:schemeClr>
            </a:gs>
            <a:gs pos="100000">
              <a:schemeClr val="accent5">
                <a:hueOff val="-298290"/>
                <a:satOff val="-762"/>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Molite da Duh Sveti djeluje na srce te osobe. Molite se za prave prilike za </a:t>
          </a:r>
          <a:r>
            <a:rPr lang="hr-HR" sz="2000" b="1" kern="1200" noProof="0">
              <a:effectLst>
                <a:outerShdw blurRad="38100" dist="38100" dir="2700000" algn="tl">
                  <a:srgbClr val="000000"/>
                </a:outerShdw>
              </a:effectLst>
            </a:rPr>
            <a:t>komunik</a:t>
          </a:r>
          <a:r>
            <a:rPr lang="en-US" sz="2000" b="1" kern="1200" noProof="0">
              <a:effectLst>
                <a:outerShdw blurRad="38100" dist="38100" dir="2700000" algn="tl">
                  <a:srgbClr val="000000"/>
                </a:outerShdw>
              </a:effectLst>
            </a:rPr>
            <a:t>aciju s njima</a:t>
          </a:r>
          <a:r>
            <a:rPr lang="hr-HR"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1359791" y="950651"/>
        <a:ext cx="5007049" cy="864228"/>
      </dsp:txXfrm>
    </dsp:sp>
    <dsp:sp modelId="{7CC3D154-8893-4B64-A075-0FFEF94DB834}">
      <dsp:nvSpPr>
        <dsp:cNvPr id="0" name=""/>
        <dsp:cNvSpPr/>
      </dsp:nvSpPr>
      <dsp:spPr>
        <a:xfrm>
          <a:off x="86422" y="1037074"/>
          <a:ext cx="1273368" cy="691382"/>
        </a:xfrm>
        <a:prstGeom prst="roundRect">
          <a:avLst>
            <a:gd name="adj" fmla="val 1000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291B735-C076-4461-BB89-248D762EF6F7}">
      <dsp:nvSpPr>
        <dsp:cNvPr id="0" name=""/>
        <dsp:cNvSpPr/>
      </dsp:nvSpPr>
      <dsp:spPr>
        <a:xfrm>
          <a:off x="0" y="1901303"/>
          <a:ext cx="6366841" cy="864228"/>
        </a:xfrm>
        <a:prstGeom prst="roundRect">
          <a:avLst>
            <a:gd name="adj" fmla="val 10000"/>
          </a:avLst>
        </a:prstGeom>
        <a:gradFill rotWithShape="0">
          <a:gsLst>
            <a:gs pos="0">
              <a:schemeClr val="accent5">
                <a:hueOff val="-596580"/>
                <a:satOff val="-1525"/>
                <a:lumOff val="3531"/>
                <a:alphaOff val="0"/>
                <a:satMod val="103000"/>
                <a:lumMod val="102000"/>
                <a:tint val="94000"/>
              </a:schemeClr>
            </a:gs>
            <a:gs pos="50000">
              <a:schemeClr val="accent5">
                <a:hueOff val="-596580"/>
                <a:satOff val="-1525"/>
                <a:lumOff val="3531"/>
                <a:alphaOff val="0"/>
                <a:satMod val="110000"/>
                <a:lumMod val="100000"/>
                <a:shade val="100000"/>
              </a:schemeClr>
            </a:gs>
            <a:gs pos="100000">
              <a:schemeClr val="accent5">
                <a:hueOff val="-596580"/>
                <a:satOff val="-1525"/>
                <a:lumOff val="35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Tražite prirodne načine da govorite o vlastitim iskustvima vjere ili ponudite molitvu za njih</a:t>
          </a:r>
          <a:r>
            <a:rPr lang="hr-HR"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1359791" y="1901303"/>
        <a:ext cx="5007049" cy="864228"/>
      </dsp:txXfrm>
    </dsp:sp>
    <dsp:sp modelId="{DDB3EC3B-5C73-4A6D-A5F5-14CA1F2861F5}">
      <dsp:nvSpPr>
        <dsp:cNvPr id="0" name=""/>
        <dsp:cNvSpPr/>
      </dsp:nvSpPr>
      <dsp:spPr>
        <a:xfrm>
          <a:off x="86422" y="1987726"/>
          <a:ext cx="1273368" cy="691382"/>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9B037B8-252F-4946-8A75-6DE0D8172381}">
      <dsp:nvSpPr>
        <dsp:cNvPr id="0" name=""/>
        <dsp:cNvSpPr/>
      </dsp:nvSpPr>
      <dsp:spPr>
        <a:xfrm>
          <a:off x="0" y="2851954"/>
          <a:ext cx="6366841" cy="864228"/>
        </a:xfrm>
        <a:prstGeom prst="roundRect">
          <a:avLst>
            <a:gd name="adj" fmla="val 10000"/>
          </a:avLst>
        </a:prstGeom>
        <a:gradFill rotWithShape="0">
          <a:gsLst>
            <a:gs pos="0">
              <a:schemeClr val="accent5">
                <a:hueOff val="-894870"/>
                <a:satOff val="-2287"/>
                <a:lumOff val="5296"/>
                <a:alphaOff val="0"/>
                <a:satMod val="103000"/>
                <a:lumMod val="102000"/>
                <a:tint val="94000"/>
              </a:schemeClr>
            </a:gs>
            <a:gs pos="50000">
              <a:schemeClr val="accent5">
                <a:hueOff val="-894870"/>
                <a:satOff val="-2287"/>
                <a:lumOff val="5296"/>
                <a:alphaOff val="0"/>
                <a:satMod val="110000"/>
                <a:lumMod val="100000"/>
                <a:shade val="100000"/>
              </a:schemeClr>
            </a:gs>
            <a:gs pos="100000">
              <a:schemeClr val="accent5">
                <a:hueOff val="-894870"/>
                <a:satOff val="-2287"/>
                <a:lumOff val="52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Pronađite načine kako povezati svog novog prijatelja s drugima iz vaše crkve</a:t>
          </a:r>
          <a:r>
            <a:rPr lang="hr-HR"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1359791" y="2851954"/>
        <a:ext cx="5007049" cy="864228"/>
      </dsp:txXfrm>
    </dsp:sp>
    <dsp:sp modelId="{496CCAE7-4740-4432-8899-C78F2FF5B981}">
      <dsp:nvSpPr>
        <dsp:cNvPr id="0" name=""/>
        <dsp:cNvSpPr/>
      </dsp:nvSpPr>
      <dsp:spPr>
        <a:xfrm>
          <a:off x="86422" y="2938377"/>
          <a:ext cx="1273368" cy="691382"/>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719F-B346-4825-9D41-F09EA96CC34E}">
      <dsp:nvSpPr>
        <dsp:cNvPr id="0" name=""/>
        <dsp:cNvSpPr/>
      </dsp:nvSpPr>
      <dsp:spPr>
        <a:xfrm>
          <a:off x="0" y="3802606"/>
          <a:ext cx="6366841" cy="864228"/>
        </a:xfrm>
        <a:prstGeom prst="roundRect">
          <a:avLst>
            <a:gd name="adj" fmla="val 10000"/>
          </a:avLst>
        </a:prstGeom>
        <a:gradFill rotWithShape="0">
          <a:gsLst>
            <a:gs pos="0">
              <a:schemeClr val="accent5">
                <a:hueOff val="-1193160"/>
                <a:satOff val="-3050"/>
                <a:lumOff val="7061"/>
                <a:alphaOff val="0"/>
                <a:satMod val="103000"/>
                <a:lumMod val="102000"/>
                <a:tint val="94000"/>
              </a:schemeClr>
            </a:gs>
            <a:gs pos="50000">
              <a:schemeClr val="accent5">
                <a:hueOff val="-1193160"/>
                <a:satOff val="-3050"/>
                <a:lumOff val="7061"/>
                <a:alphaOff val="0"/>
                <a:satMod val="110000"/>
                <a:lumMod val="100000"/>
                <a:shade val="100000"/>
              </a:schemeClr>
            </a:gs>
            <a:gs pos="100000">
              <a:schemeClr val="accent5">
                <a:hueOff val="-1193160"/>
                <a:satOff val="-3050"/>
                <a:lumOff val="70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Moli se za specifične potrebe ili pitanja koja tvoj novi prijatelj može imati</a:t>
          </a:r>
          <a:r>
            <a:rPr lang="hr-HR"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1359791" y="3802606"/>
        <a:ext cx="5007049" cy="864228"/>
      </dsp:txXfrm>
    </dsp:sp>
    <dsp:sp modelId="{25CE39D9-4230-44D9-938B-F184DE13B44C}">
      <dsp:nvSpPr>
        <dsp:cNvPr id="0" name=""/>
        <dsp:cNvSpPr/>
      </dsp:nvSpPr>
      <dsp:spPr>
        <a:xfrm>
          <a:off x="86422" y="3889029"/>
          <a:ext cx="1273368" cy="691382"/>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31C0A2C-6E91-47C4-BB8C-FCEEC7855B5C}">
      <dsp:nvSpPr>
        <dsp:cNvPr id="0" name=""/>
        <dsp:cNvSpPr/>
      </dsp:nvSpPr>
      <dsp:spPr>
        <a:xfrm>
          <a:off x="0" y="4753257"/>
          <a:ext cx="6366841" cy="864228"/>
        </a:xfrm>
        <a:prstGeom prst="roundRect">
          <a:avLst>
            <a:gd name="adj" fmla="val 10000"/>
          </a:avLst>
        </a:prstGeom>
        <a:gradFill rotWithShape="0">
          <a:gsLst>
            <a:gs pos="0">
              <a:schemeClr val="accent5">
                <a:hueOff val="-1491450"/>
                <a:satOff val="-3812"/>
                <a:lumOff val="8827"/>
                <a:alphaOff val="0"/>
                <a:satMod val="103000"/>
                <a:lumMod val="102000"/>
                <a:tint val="94000"/>
              </a:schemeClr>
            </a:gs>
            <a:gs pos="50000">
              <a:schemeClr val="accent5">
                <a:hueOff val="-1491450"/>
                <a:satOff val="-3812"/>
                <a:lumOff val="8827"/>
                <a:alphaOff val="0"/>
                <a:satMod val="110000"/>
                <a:lumMod val="100000"/>
                <a:shade val="100000"/>
              </a:schemeClr>
            </a:gs>
            <a:gs pos="100000">
              <a:schemeClr val="accent5">
                <a:hueOff val="-1491450"/>
                <a:satOff val="-3812"/>
                <a:lumOff val="88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a:effectLst>
                <a:outerShdw blurRad="38100" dist="38100" dir="2700000" algn="tl">
                  <a:srgbClr val="000000"/>
                </a:outerShdw>
              </a:effectLst>
            </a:rPr>
            <a:t>Potražite priliku da im pokažete kako Biblija nudi utjehu, savjete i vodstvo u našim životima</a:t>
          </a:r>
          <a:r>
            <a:rPr lang="hr-HR" sz="2000" b="1" kern="1200" noProof="0">
              <a:effectLst>
                <a:outerShdw blurRad="38100" dist="38100" dir="2700000" algn="tl">
                  <a:srgbClr val="000000"/>
                </a:outerShdw>
              </a:effectLst>
            </a:rPr>
            <a:t>.</a:t>
          </a:r>
          <a:endParaRPr lang="en-US" sz="2000" kern="1200" noProof="0" dirty="0">
            <a:effectLst>
              <a:outerShdw blurRad="38100" dist="38100" dir="2700000" algn="tl">
                <a:srgbClr val="000000"/>
              </a:outerShdw>
            </a:effectLst>
          </a:endParaRPr>
        </a:p>
      </dsp:txBody>
      <dsp:txXfrm>
        <a:off x="1359791" y="4753257"/>
        <a:ext cx="5007049" cy="864228"/>
      </dsp:txXfrm>
    </dsp:sp>
    <dsp:sp modelId="{986B36D1-2F6A-41B8-8185-EA2760C30A97}">
      <dsp:nvSpPr>
        <dsp:cNvPr id="0" name=""/>
        <dsp:cNvSpPr/>
      </dsp:nvSpPr>
      <dsp:spPr>
        <a:xfrm>
          <a:off x="86422" y="4839680"/>
          <a:ext cx="1273368" cy="691382"/>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8747D37-4947-4102-B46B-E67C87966EBB}">
      <dsp:nvSpPr>
        <dsp:cNvPr id="0" name=""/>
        <dsp:cNvSpPr/>
      </dsp:nvSpPr>
      <dsp:spPr>
        <a:xfrm>
          <a:off x="0" y="5703909"/>
          <a:ext cx="6366841" cy="864228"/>
        </a:xfrm>
        <a:prstGeom prst="roundRect">
          <a:avLst>
            <a:gd name="adj" fmla="val 10000"/>
          </a:avLst>
        </a:prstGeom>
        <a:gradFill rotWithShape="0">
          <a:gsLst>
            <a:gs pos="0">
              <a:schemeClr val="accent5">
                <a:hueOff val="-1789741"/>
                <a:satOff val="-4575"/>
                <a:lumOff val="10592"/>
                <a:alphaOff val="0"/>
                <a:satMod val="103000"/>
                <a:lumMod val="102000"/>
                <a:tint val="94000"/>
              </a:schemeClr>
            </a:gs>
            <a:gs pos="50000">
              <a:schemeClr val="accent5">
                <a:hueOff val="-1789741"/>
                <a:satOff val="-4575"/>
                <a:lumOff val="10592"/>
                <a:alphaOff val="0"/>
                <a:satMod val="110000"/>
                <a:lumMod val="100000"/>
                <a:shade val="100000"/>
              </a:schemeClr>
            </a:gs>
            <a:gs pos="100000">
              <a:schemeClr val="accent5">
                <a:hueOff val="-1789741"/>
                <a:satOff val="-4575"/>
                <a:lumOff val="105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a:effectLst>
                <a:outerShdw blurRad="38100" dist="38100" dir="2700000" algn="tl">
                  <a:srgbClr val="000000"/>
                </a:outerShdw>
              </a:effectLst>
            </a:rPr>
            <a:t>Doći će trenutak kada ćete pitati svog prijatelja želi li proučavati Bibliju s vama. Kasnije bi vaš prijatelj mogao poželjeti </a:t>
          </a:r>
          <a:r>
            <a:rPr lang="hr-HR" sz="1800" b="1" kern="1200" noProof="0">
              <a:effectLst>
                <a:outerShdw blurRad="38100" dist="38100" dir="2700000" algn="tl">
                  <a:srgbClr val="000000"/>
                </a:outerShdw>
              </a:effectLst>
            </a:rPr>
            <a:t>i </a:t>
          </a:r>
          <a:r>
            <a:rPr lang="en-US" sz="1800" b="1" kern="1200" noProof="0">
              <a:effectLst>
                <a:outerShdw blurRad="38100" dist="38100" dir="2700000" algn="tl">
                  <a:srgbClr val="000000"/>
                </a:outerShdw>
              </a:effectLst>
            </a:rPr>
            <a:t>krštenje</a:t>
          </a:r>
          <a:r>
            <a:rPr lang="hr-HR" sz="1800" b="1" kern="1200" noProof="0">
              <a:effectLst>
                <a:outerShdw blurRad="38100" dist="38100" dir="2700000" algn="tl">
                  <a:srgbClr val="000000"/>
                </a:outerShdw>
              </a:effectLst>
            </a:rPr>
            <a:t>.</a:t>
          </a:r>
          <a:endParaRPr lang="en-US" sz="1800" kern="1200" noProof="0" dirty="0">
            <a:effectLst>
              <a:outerShdw blurRad="38100" dist="38100" dir="2700000" algn="tl">
                <a:srgbClr val="000000"/>
              </a:outerShdw>
            </a:effectLst>
          </a:endParaRPr>
        </a:p>
      </dsp:txBody>
      <dsp:txXfrm>
        <a:off x="1359791" y="5703909"/>
        <a:ext cx="5007049" cy="864228"/>
      </dsp:txXfrm>
    </dsp:sp>
    <dsp:sp modelId="{4E30D802-0189-48E3-BCE3-D227D650C5ED}">
      <dsp:nvSpPr>
        <dsp:cNvPr id="0" name=""/>
        <dsp:cNvSpPr/>
      </dsp:nvSpPr>
      <dsp:spPr>
        <a:xfrm>
          <a:off x="86422" y="5790332"/>
          <a:ext cx="1273368" cy="691382"/>
        </a:xfrm>
        <a:prstGeom prst="roundRect">
          <a:avLst>
            <a:gd name="adj" fmla="val 10000"/>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985FE-45BE-4F88-BB6B-FAEC5B96FC2A}" type="datetimeFigureOut">
              <a:rPr lang="hr-HR" smtClean="0"/>
              <a:t>20.5.2026.</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E849A-DEEA-4271-AC41-0AEFCF2912DD}" type="slidenum">
              <a:rPr lang="hr-HR" smtClean="0"/>
              <a:t>‹Nº›</a:t>
            </a:fld>
            <a:endParaRPr lang="hr-HR"/>
          </a:p>
        </p:txBody>
      </p:sp>
    </p:spTree>
    <p:extLst>
      <p:ext uri="{BB962C8B-B14F-4D97-AF65-F5344CB8AC3E}">
        <p14:creationId xmlns:p14="http://schemas.microsoft.com/office/powerpoint/2010/main" val="2398252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5C7E849A-DEEA-4271-AC41-0AEFCF2912DD}" type="slidenum">
              <a:rPr lang="hr-HR" smtClean="0"/>
              <a:t>7</a:t>
            </a:fld>
            <a:endParaRPr lang="hr-HR"/>
          </a:p>
        </p:txBody>
      </p:sp>
    </p:spTree>
    <p:extLst>
      <p:ext uri="{BB962C8B-B14F-4D97-AF65-F5344CB8AC3E}">
        <p14:creationId xmlns:p14="http://schemas.microsoft.com/office/powerpoint/2010/main" val="49947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F712-B0EF-1400-1B0F-620F38DEA181}"/>
            </a:ext>
          </a:extLst>
        </p:cNvPr>
        <p:cNvGrpSpPr/>
        <p:nvPr/>
      </p:nvGrpSpPr>
      <p:grpSpPr>
        <a:xfrm>
          <a:off x="0" y="0"/>
          <a:ext cx="0" cy="0"/>
          <a:chOff x="0" y="0"/>
          <a:chExt cx="0" cy="0"/>
        </a:xfrm>
      </p:grpSpPr>
    </p:spTree>
    <p:extLst>
      <p:ext uri="{BB962C8B-B14F-4D97-AF65-F5344CB8AC3E}">
        <p14:creationId xmlns:p14="http://schemas.microsoft.com/office/powerpoint/2010/main" val="4221360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2954-64E8-2C63-8AD3-14C196F6BD11}"/>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0D62EE5C-5103-CFF6-2126-396F21F9A318}"/>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8432C35C-F9A9-C8B1-E4B9-8ECD51D30638}"/>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257A7B14-56E3-C189-4B53-A4FEBF6803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27056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120067-40BC-0543-147F-217551F4207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DA97DA-0C08-0A48-CAEF-1C7D611F9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68910C6-21CF-9929-D35F-F8E91E666C47}"/>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5" name="Marcador de pie de página 4">
            <a:extLst>
              <a:ext uri="{FF2B5EF4-FFF2-40B4-BE49-F238E27FC236}">
                <a16:creationId xmlns:a16="http://schemas.microsoft.com/office/drawing/2014/main" id="{0AE40C50-F437-2682-AB72-1750D83EEA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4B3EEF-64FA-453C-DF6E-6A46D00EFCD2}"/>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75135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852EA-BF0E-06B7-B3C3-B4F57AC5F8C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083805-82FE-0138-37D4-D0ECB8F1D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2F57E4-F153-7D5F-F1BB-DC22E8A38F7B}"/>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5" name="Marcador de pie de página 4">
            <a:extLst>
              <a:ext uri="{FF2B5EF4-FFF2-40B4-BE49-F238E27FC236}">
                <a16:creationId xmlns:a16="http://schemas.microsoft.com/office/drawing/2014/main" id="{90ED5E54-B515-0D18-AEAE-1281C8D78C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16550A-00D8-6851-0D82-E5938FBA8F05}"/>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19751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B5C6575-7800-8CFF-3349-2DBC90775D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FC05337-6767-71DB-2FDA-CBA672E7482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F58261-9726-7E88-0170-4099869A5B65}"/>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5" name="Marcador de pie de página 4">
            <a:extLst>
              <a:ext uri="{FF2B5EF4-FFF2-40B4-BE49-F238E27FC236}">
                <a16:creationId xmlns:a16="http://schemas.microsoft.com/office/drawing/2014/main" id="{DDC5F57D-45EB-718B-63CD-9F399FD180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35254C-C3B6-D18B-2DF8-E5382DE05C1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49642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5338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531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528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01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3748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7945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866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0958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43ADD-AFCD-185C-1A8C-CC524DD130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1E1C26-7C26-5C31-D4CB-E7DCFECA73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468C09-8C35-8EF2-15F8-FED912AFC7B2}"/>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5" name="Marcador de pie de página 4">
            <a:extLst>
              <a:ext uri="{FF2B5EF4-FFF2-40B4-BE49-F238E27FC236}">
                <a16:creationId xmlns:a16="http://schemas.microsoft.com/office/drawing/2014/main" id="{B8C1D24B-6469-A44A-4054-DBB2A4B1B9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CAB00A-82BB-F888-ADC9-6FD1A2F0B5CF}"/>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41038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70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602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20/05/2026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76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53630597"/>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84761530"/>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79444637"/>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3854061"/>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03435839"/>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47842978"/>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5158482"/>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ADA1D2-ED61-E396-0966-5E034EBACD2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D9EAF9-A71A-19DA-2B14-49085DE8B5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8E3FDE-E8D4-2A25-E40C-1D7E1C2C40CF}"/>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5" name="Marcador de pie de página 4">
            <a:extLst>
              <a:ext uri="{FF2B5EF4-FFF2-40B4-BE49-F238E27FC236}">
                <a16:creationId xmlns:a16="http://schemas.microsoft.com/office/drawing/2014/main" id="{361FA323-1AEF-02CA-64FB-B409128C40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E5C741-D48E-449D-0EDA-7B1B7C038711}"/>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3697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9932266"/>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05401555"/>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69502444"/>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63778482"/>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7611537"/>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6570886"/>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05746667"/>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01361672"/>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09967417"/>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6525176"/>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04A5B-9D15-25F8-C95E-E0ADA69027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AA5B67-A44E-F7CC-AFB1-44936432D2E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01F9B43-D6D3-302F-CDB9-F73B7F82BA3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A6E3062-6030-DDD7-9A48-39F098ED2494}"/>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6" name="Marcador de pie de página 5">
            <a:extLst>
              <a:ext uri="{FF2B5EF4-FFF2-40B4-BE49-F238E27FC236}">
                <a16:creationId xmlns:a16="http://schemas.microsoft.com/office/drawing/2014/main" id="{D58E4E89-DEC1-E3AA-6039-49882EA6470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B9916B-D4F5-8F6A-6867-6D9C5833CB09}"/>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57545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4284116"/>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48651887"/>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15603062"/>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64381440"/>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53736179"/>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28841481"/>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27080831"/>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9594892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36955471"/>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3022279"/>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C4448F-6715-A97E-B68C-42D24FF012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72A3C9-1B37-AA93-4BC6-924300DAE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693F7EE-9F1C-E604-E764-228694A75D9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EA3BDA8-C9ED-1AF4-CE35-4CEA4C427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AC630AF-5347-17C0-E063-738E918CD63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EAB5214-CB74-2B95-C9F1-DA49A25FF0E4}"/>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8" name="Marcador de pie de página 7">
            <a:extLst>
              <a:ext uri="{FF2B5EF4-FFF2-40B4-BE49-F238E27FC236}">
                <a16:creationId xmlns:a16="http://schemas.microsoft.com/office/drawing/2014/main" id="{BEE310E1-8333-823C-D41E-ADBF017A638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2E7C987-8251-2E1B-D641-EC8197AD7C7C}"/>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500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07299860"/>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54190745"/>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1036108"/>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09593051"/>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17252782"/>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58531179"/>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34209424"/>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8186954"/>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3252511"/>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3500458"/>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BF967-6B5A-5BD1-4AE3-9574CE3FC78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8EB60-9D0E-2A2A-4B25-2FEE1A145AC8}"/>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4" name="Marcador de pie de página 3">
            <a:extLst>
              <a:ext uri="{FF2B5EF4-FFF2-40B4-BE49-F238E27FC236}">
                <a16:creationId xmlns:a16="http://schemas.microsoft.com/office/drawing/2014/main" id="{2DBA53DA-69C8-FB78-DE76-C41ADB6D453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F28E112-FE0B-DA2B-6F59-F37BD319DDC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8779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37060982"/>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82821404"/>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38899228"/>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81979978"/>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27578051"/>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37237340"/>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77847681"/>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44471457"/>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61356508"/>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35110804"/>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DBFE4E-B322-3BC0-591F-B74B9B69B82D}"/>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3" name="Marcador de pie de página 2">
            <a:extLst>
              <a:ext uri="{FF2B5EF4-FFF2-40B4-BE49-F238E27FC236}">
                <a16:creationId xmlns:a16="http://schemas.microsoft.com/office/drawing/2014/main" id="{2F8B4DB7-7E9E-92C9-1F91-0540570A705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E36CB9-6637-2A3E-B1CB-DD463A92F5A8}"/>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423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95088930"/>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22670903"/>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59624289"/>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77237226"/>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98016795"/>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45B311-CCA5-1D0D-2FF7-71381EEB12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EC97C2-854E-73B0-3610-2BF402B20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A7D968D-8F69-9D77-B199-B9FCA41C2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03874D-4768-3B63-A2AF-6B88EECD9B87}"/>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6" name="Marcador de pie de página 5">
            <a:extLst>
              <a:ext uri="{FF2B5EF4-FFF2-40B4-BE49-F238E27FC236}">
                <a16:creationId xmlns:a16="http://schemas.microsoft.com/office/drawing/2014/main" id="{1E41BA34-9DD9-E19C-5615-0A318ED7CF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E1EF48-6633-C68E-75E8-A1351E4143ED}"/>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42279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863D7-80C9-CC76-D39D-56B772EEFF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BAA80A-7359-1718-B7A3-D794BB2A6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CA8552A-75FB-B025-DFD8-4C41B0D5E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E56E52-DF2D-6514-1660-147EA86E4D33}"/>
              </a:ext>
            </a:extLst>
          </p:cNvPr>
          <p:cNvSpPr>
            <a:spLocks noGrp="1"/>
          </p:cNvSpPr>
          <p:nvPr>
            <p:ph type="dt" sz="half" idx="10"/>
          </p:nvPr>
        </p:nvSpPr>
        <p:spPr/>
        <p:txBody>
          <a:bodyPr/>
          <a:lstStyle/>
          <a:p>
            <a:fld id="{7097A625-535D-4F2E-B962-227BFF52C561}" type="datetimeFigureOut">
              <a:rPr lang="es-ES" smtClean="0"/>
              <a:t>20/05/2026</a:t>
            </a:fld>
            <a:endParaRPr lang="es-ES"/>
          </a:p>
        </p:txBody>
      </p:sp>
      <p:sp>
        <p:nvSpPr>
          <p:cNvPr id="6" name="Marcador de pie de página 5">
            <a:extLst>
              <a:ext uri="{FF2B5EF4-FFF2-40B4-BE49-F238E27FC236}">
                <a16:creationId xmlns:a16="http://schemas.microsoft.com/office/drawing/2014/main" id="{FC4144E2-B6DA-87B2-6F28-1E1779477C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6ECCC4-7AC5-8692-1E6E-56A7AA98B610}"/>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11876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0187C1-8B0D-7CBD-F08D-7224F6EE2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2EE8BB-4B6C-82AB-F5D1-E30A7B4BF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9A11BE-3F67-6AA0-BE6E-05B217A3E3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97A625-535D-4F2E-B962-227BFF52C561}" type="datetimeFigureOut">
              <a:rPr lang="es-ES" smtClean="0"/>
              <a:t>20/05/2026</a:t>
            </a:fld>
            <a:endParaRPr lang="es-ES"/>
          </a:p>
        </p:txBody>
      </p:sp>
      <p:sp>
        <p:nvSpPr>
          <p:cNvPr id="5" name="Marcador de pie de página 4">
            <a:extLst>
              <a:ext uri="{FF2B5EF4-FFF2-40B4-BE49-F238E27FC236}">
                <a16:creationId xmlns:a16="http://schemas.microsoft.com/office/drawing/2014/main" id="{414E0E25-162C-B5BB-6009-CD071C94D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27F43F9-27D3-F612-586C-949D92F33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4B7937-4D69-4559-A58E-4882DA43200F}" type="slidenum">
              <a:rPr lang="es-ES" smtClean="0"/>
              <a:t>‹Nº›</a:t>
            </a:fld>
            <a:endParaRPr lang="es-ES"/>
          </a:p>
        </p:txBody>
      </p:sp>
    </p:spTree>
    <p:extLst>
      <p:ext uri="{BB962C8B-B14F-4D97-AF65-F5344CB8AC3E}">
        <p14:creationId xmlns:p14="http://schemas.microsoft.com/office/powerpoint/2010/main" val="3254933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20/05/2026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6985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936700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6053481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10695212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134454371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jp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4.jpeg"/><Relationship Id="rId4" Type="http://schemas.openxmlformats.org/officeDocument/2006/relationships/diagramData" Target="../diagrams/data1.xml"/><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a:t>
            </a:r>
            <a:r>
              <a:rPr kumimoji="0" lang="sr-Latn-R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J</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PRODUBLJIVANJE ODNOSA S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tromjesečje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              </a:t>
            </a:r>
            <a:r>
              <a:rPr lang="sr-Latn-RS" sz="2000" b="1">
                <a:solidFill>
                  <a:srgbClr val="DDDDDD"/>
                </a:solidFill>
                <a:effectLst>
                  <a:outerShdw blurRad="38100" dist="38100" dir="2700000" algn="tl">
                    <a:srgbClr val="000000">
                      <a:alpha val="43137"/>
                    </a:srgbClr>
                  </a:outerShdw>
                </a:effectLst>
              </a:rPr>
              <a:t>20</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lipnja</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6" name="Picture 5">
            <a:extLst>
              <a:ext uri="{FF2B5EF4-FFF2-40B4-BE49-F238E27FC236}">
                <a16:creationId xmlns:a16="http://schemas.microsoft.com/office/drawing/2014/main" id="{F486C15A-CE0D-619A-63BD-CB56FE083740}"/>
              </a:ext>
            </a:extLst>
          </p:cNvPr>
          <p:cNvPicPr>
            <a:picLocks noChangeAspect="1"/>
          </p:cNvPicPr>
          <p:nvPr/>
        </p:nvPicPr>
        <p:blipFill>
          <a:blip r:embed="rId3"/>
          <a:stretch>
            <a:fillRect/>
          </a:stretch>
        </p:blipFill>
        <p:spPr>
          <a:xfrm>
            <a:off x="0" y="885217"/>
            <a:ext cx="12295762" cy="5340485"/>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a:stretch>
        </a:blipFill>
        <a:effectLst/>
      </p:bgPr>
    </p:bg>
    <p:spTree>
      <p:nvGrpSpPr>
        <p:cNvPr id="1" name="">
          <a:extLst>
            <a:ext uri="{FF2B5EF4-FFF2-40B4-BE49-F238E27FC236}">
              <a16:creationId xmlns:a16="http://schemas.microsoft.com/office/drawing/2014/main" id="{485EAF4E-10FF-B8C0-972C-1C616FC949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18E099E-2FDF-B19B-0C80-7DFA2AC03A14}"/>
              </a:ext>
            </a:extLst>
          </p:cNvPr>
          <p:cNvSpPr txBox="1"/>
          <p:nvPr/>
        </p:nvSpPr>
        <p:spPr>
          <a:xfrm>
            <a:off x="-335280" y="0"/>
            <a:ext cx="6040340" cy="646331"/>
          </a:xfrm>
          <a:prstGeom prst="rect">
            <a:avLst/>
          </a:prstGeom>
          <a:noFill/>
        </p:spPr>
        <p:txBody>
          <a:bodyPr wrap="square">
            <a:spAutoFit/>
            <a:scene3d>
              <a:camera prst="orthographicFront"/>
              <a:lightRig rig="threePt" dir="t"/>
            </a:scene3d>
            <a:sp3d extrusionH="57150">
              <a:bevelT w="38100" h="38100"/>
            </a:sp3d>
          </a:bodyPr>
          <a:lstStyle/>
          <a:p>
            <a:pPr algn="ctr"/>
            <a:r>
              <a:rPr lang="hr-HR" sz="3600">
                <a:ln w="0"/>
                <a:solidFill>
                  <a:srgbClr val="429EB4"/>
                </a:solidFill>
                <a:effectLst>
                  <a:outerShdw blurRad="38100" dist="25400" dir="5400000" algn="ctr" rotWithShape="0">
                    <a:srgbClr val="6E747A"/>
                  </a:outerShdw>
                </a:effectLst>
              </a:rPr>
              <a:t>  </a:t>
            </a:r>
            <a:r>
              <a:rPr lang="en-US" sz="3600">
                <a:ln w="0"/>
                <a:solidFill>
                  <a:srgbClr val="429EB4"/>
                </a:solidFill>
                <a:effectLst>
                  <a:outerShdw blurRad="38100" dist="25400" dir="5400000" algn="ctr" rotWithShape="0">
                    <a:srgbClr val="6E747A"/>
                  </a:outerShdw>
                </a:effectLst>
              </a:rPr>
              <a:t>NJEGOVANJE</a:t>
            </a:r>
            <a:r>
              <a:rPr lang="hr-HR" sz="3600">
                <a:ln w="0"/>
                <a:solidFill>
                  <a:srgbClr val="429EB4"/>
                </a:solidFill>
                <a:effectLst>
                  <a:outerShdw blurRad="38100" dist="25400" dir="5400000" algn="ctr" rotWithShape="0">
                    <a:srgbClr val="6E747A"/>
                  </a:outerShdw>
                </a:effectLst>
              </a:rPr>
              <a:t> PRIJATELJSTVA</a:t>
            </a:r>
            <a:endParaRPr lang="en-US" sz="3600" noProof="0" dirty="0">
              <a:ln w="0"/>
              <a:solidFill>
                <a:srgbClr val="429EB4"/>
              </a:solidFill>
              <a:effectLst>
                <a:outerShdw blurRad="38100" dist="25400" dir="5400000" algn="ctr" rotWithShape="0">
                  <a:srgbClr val="6E747A"/>
                </a:outerShdw>
              </a:effectLst>
            </a:endParaRPr>
          </a:p>
        </p:txBody>
      </p:sp>
      <p:sp>
        <p:nvSpPr>
          <p:cNvPr id="5" name="CuadroTexto 4">
            <a:extLst>
              <a:ext uri="{FF2B5EF4-FFF2-40B4-BE49-F238E27FC236}">
                <a16:creationId xmlns:a16="http://schemas.microsoft.com/office/drawing/2014/main" id="{95617273-C8D6-7B9D-8B98-64A12E55D453}"/>
              </a:ext>
            </a:extLst>
          </p:cNvPr>
          <p:cNvSpPr txBox="1"/>
          <p:nvPr/>
        </p:nvSpPr>
        <p:spPr>
          <a:xfrm>
            <a:off x="0" y="599440"/>
            <a:ext cx="5615608" cy="1138773"/>
          </a:xfrm>
          <a:prstGeom prst="rect">
            <a:avLst/>
          </a:prstGeom>
          <a:noFill/>
        </p:spPr>
        <p:txBody>
          <a:bodyPr wrap="square">
            <a:spAutoFit/>
            <a:scene3d>
              <a:camera prst="orthographicFront"/>
              <a:lightRig rig="threePt" dir="t"/>
            </a:scene3d>
            <a:sp3d extrusionH="57150">
              <a:bevelT w="38100" h="38100"/>
            </a:sp3d>
          </a:bodyPr>
          <a:lstStyle/>
          <a:p>
            <a:pPr algn="ctr"/>
            <a:r>
              <a:rPr lang="en-US" b="1" noProof="0">
                <a:solidFill>
                  <a:schemeClr val="accent1">
                    <a:lumMod val="75000"/>
                  </a:schemeClr>
                </a:solidFill>
                <a:latin typeface="Comic Sans MS" panose="030F0702030302020204" pitchFamily="66" charset="0"/>
              </a:rPr>
              <a:t>“</a:t>
            </a:r>
            <a:r>
              <a:rPr lang="hr-HR" b="1" noProof="0">
                <a:solidFill>
                  <a:schemeClr val="accent1">
                    <a:lumMod val="75000"/>
                  </a:schemeClr>
                </a:solidFill>
                <a:latin typeface="Comic Sans MS" panose="030F0702030302020204" pitchFamily="66" charset="0"/>
              </a:rPr>
              <a:t>Naprotiv, štujte u sojim srcima Krista kao Gospodina, uvijek spremni na odgovor svakomu tko vam zatraži razlog nade koja je u vama</a:t>
            </a:r>
            <a:r>
              <a:rPr lang="en-US" b="1" noProof="0">
                <a:solidFill>
                  <a:schemeClr val="accent1">
                    <a:lumMod val="75000"/>
                  </a:schemeClr>
                </a:solidFill>
                <a:latin typeface="Comic Sans MS" panose="030F0702030302020204" pitchFamily="66" charset="0"/>
              </a:rPr>
              <a:t>.” </a:t>
            </a:r>
            <a:r>
              <a:rPr lang="hr-HR" b="1" noProof="0">
                <a:solidFill>
                  <a:schemeClr val="accent1">
                    <a:lumMod val="75000"/>
                  </a:schemeClr>
                </a:solidFill>
                <a:latin typeface="Comic Sans MS" panose="030F0702030302020204" pitchFamily="66" charset="0"/>
              </a:rPr>
              <a:t>   </a:t>
            </a:r>
            <a:r>
              <a:rPr lang="en-US" sz="1400" b="1" noProof="0">
                <a:solidFill>
                  <a:schemeClr val="accent1">
                    <a:lumMod val="75000"/>
                  </a:schemeClr>
                </a:solidFill>
                <a:latin typeface="Comic Sans MS" panose="030F0702030302020204" pitchFamily="66" charset="0"/>
              </a:rPr>
              <a:t>(1</a:t>
            </a:r>
            <a:r>
              <a:rPr lang="hr-HR" sz="1400" b="1" noProof="0">
                <a:solidFill>
                  <a:schemeClr val="accent1">
                    <a:lumMod val="75000"/>
                  </a:schemeClr>
                </a:solidFill>
                <a:latin typeface="Comic Sans MS" panose="030F0702030302020204" pitchFamily="66" charset="0"/>
              </a:rPr>
              <a:t>.</a:t>
            </a:r>
            <a:r>
              <a:rPr lang="en-US" sz="1400" b="1" noProof="0">
                <a:solidFill>
                  <a:schemeClr val="accent1">
                    <a:lumMod val="75000"/>
                  </a:schemeClr>
                </a:solidFill>
                <a:latin typeface="Comic Sans MS" panose="030F0702030302020204" pitchFamily="66" charset="0"/>
              </a:rPr>
              <a:t> Pet</a:t>
            </a:r>
            <a:r>
              <a:rPr lang="hr-HR" sz="1400" b="1" noProof="0">
                <a:solidFill>
                  <a:schemeClr val="accent1">
                    <a:lumMod val="75000"/>
                  </a:schemeClr>
                </a:solidFill>
                <a:latin typeface="Comic Sans MS" panose="030F0702030302020204" pitchFamily="66" charset="0"/>
              </a:rPr>
              <a:t>.</a:t>
            </a:r>
            <a:r>
              <a:rPr lang="en-US" sz="1400" b="1" noProof="0">
                <a:solidFill>
                  <a:schemeClr val="accent1">
                    <a:lumMod val="75000"/>
                  </a:schemeClr>
                </a:solidFill>
                <a:latin typeface="Comic Sans MS" panose="030F0702030302020204" pitchFamily="66" charset="0"/>
              </a:rPr>
              <a:t> 3</a:t>
            </a:r>
            <a:r>
              <a:rPr lang="hr-HR" sz="1400" b="1" noProof="0">
                <a:solidFill>
                  <a:schemeClr val="accent1">
                    <a:lumMod val="75000"/>
                  </a:schemeClr>
                </a:solidFill>
                <a:latin typeface="Comic Sans MS" panose="030F0702030302020204" pitchFamily="66" charset="0"/>
              </a:rPr>
              <a:t>,</a:t>
            </a:r>
            <a:r>
              <a:rPr lang="en-US" sz="1400" b="1" noProof="0">
                <a:solidFill>
                  <a:schemeClr val="accent1">
                    <a:lumMod val="75000"/>
                  </a:schemeClr>
                </a:solidFill>
                <a:latin typeface="Comic Sans MS" panose="030F0702030302020204" pitchFamily="66" charset="0"/>
              </a:rPr>
              <a:t>15</a:t>
            </a:r>
            <a:r>
              <a:rPr lang="en-US" sz="1400" b="1" noProof="0" dirty="0">
                <a:solidFill>
                  <a:schemeClr val="accent1">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E49ED23A-9378-C7E5-DA40-A4E936467BDF}"/>
              </a:ext>
            </a:extLst>
          </p:cNvPr>
          <p:cNvSpPr txBox="1"/>
          <p:nvPr/>
        </p:nvSpPr>
        <p:spPr>
          <a:xfrm>
            <a:off x="198783" y="1830160"/>
            <a:ext cx="5416825" cy="1631216"/>
          </a:xfrm>
          <a:prstGeom prst="rect">
            <a:avLst/>
          </a:prstGeom>
          <a:noFill/>
        </p:spPr>
        <p:txBody>
          <a:bodyPr wrap="square" rtlCol="0">
            <a:spAutoFit/>
          </a:bodyPr>
          <a:lstStyle/>
          <a:p>
            <a:pPr>
              <a:spcBef>
                <a:spcPts val="600"/>
              </a:spcBef>
            </a:pPr>
            <a:r>
              <a:rPr lang="en-US" sz="2000" b="1"/>
              <a:t>Svi smo mi propovjednici Isusa i zapovije</a:t>
            </a:r>
            <a:r>
              <a:rPr lang="hr-HR" sz="2000" b="1"/>
              <a:t>đ</a:t>
            </a:r>
            <a:r>
              <a:rPr lang="en-US" sz="2000" b="1"/>
              <a:t>eno nam je da se pripremimo za to (1. Pet</a:t>
            </a:r>
            <a:r>
              <a:rPr lang="hr-HR" sz="2000" b="1"/>
              <a:t>.</a:t>
            </a:r>
            <a:r>
              <a:rPr lang="en-US" sz="2000" b="1"/>
              <a:t> 3</a:t>
            </a:r>
            <a:r>
              <a:rPr lang="hr-HR" sz="2000" b="1"/>
              <a:t>,</a:t>
            </a:r>
            <a:r>
              <a:rPr lang="en-US" sz="2000" b="1"/>
              <a:t>15). Ali nismo svi znali propovijedati. Međutim, imamo obećanje da će nam sam Bog dati potrebne riječi (Iza</a:t>
            </a:r>
            <a:r>
              <a:rPr lang="hr-HR" sz="2000" b="1"/>
              <a:t>.</a:t>
            </a:r>
            <a:r>
              <a:rPr lang="en-US" sz="2000" b="1"/>
              <a:t> 50</a:t>
            </a:r>
            <a:r>
              <a:rPr lang="hr-HR" sz="2000" b="1"/>
              <a:t>,</a:t>
            </a:r>
            <a:r>
              <a:rPr lang="en-US" sz="2000" b="1"/>
              <a:t>4).</a:t>
            </a:r>
            <a:endParaRPr lang="en-US" sz="2000" b="1" noProof="0" dirty="0"/>
          </a:p>
        </p:txBody>
      </p:sp>
      <p:graphicFrame>
        <p:nvGraphicFramePr>
          <p:cNvPr id="2" name="Diagrama 1">
            <a:extLst>
              <a:ext uri="{FF2B5EF4-FFF2-40B4-BE49-F238E27FC236}">
                <a16:creationId xmlns:a16="http://schemas.microsoft.com/office/drawing/2014/main" id="{247D2ED1-1FFA-85C2-57DC-900E58B02487}"/>
              </a:ext>
            </a:extLst>
          </p:cNvPr>
          <p:cNvGraphicFramePr/>
          <p:nvPr>
            <p:extLst>
              <p:ext uri="{D42A27DB-BD31-4B8C-83A1-F6EECF244321}">
                <p14:modId xmlns:p14="http://schemas.microsoft.com/office/powerpoint/2010/main" val="425767228"/>
              </p:ext>
            </p:extLst>
          </p:nvPr>
        </p:nvGraphicFramePr>
        <p:xfrm>
          <a:off x="5705060" y="139148"/>
          <a:ext cx="6366841" cy="6579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DCD403D3-89F6-0817-BEF7-6EFA563005F5}"/>
              </a:ext>
            </a:extLst>
          </p:cNvPr>
          <p:cNvSpPr txBox="1"/>
          <p:nvPr/>
        </p:nvSpPr>
        <p:spPr>
          <a:xfrm>
            <a:off x="198783" y="5842337"/>
            <a:ext cx="5416825" cy="1015663"/>
          </a:xfrm>
          <a:prstGeom prst="rect">
            <a:avLst/>
          </a:prstGeom>
          <a:noFill/>
        </p:spPr>
        <p:txBody>
          <a:bodyPr wrap="square">
            <a:spAutoFit/>
          </a:bodyPr>
          <a:lstStyle/>
          <a:p>
            <a:pPr>
              <a:spcBef>
                <a:spcPts val="600"/>
              </a:spcBef>
            </a:pPr>
            <a:r>
              <a:rPr lang="en-US" sz="2000" b="1"/>
              <a:t>Evo nekoliko jednostavnih savjeta koje treba imati na umu dok razmišljate kako </a:t>
            </a:r>
            <a:r>
              <a:rPr lang="hr-HR" sz="2000" b="1"/>
              <a:t>ćemo </a:t>
            </a:r>
            <a:r>
              <a:rPr lang="en-US" sz="2000" b="1"/>
              <a:t>biti namjerniji u dijeljenju Isusa s drugima:</a:t>
            </a:r>
            <a:endParaRPr lang="en-US" sz="2000" b="1" noProof="0" dirty="0"/>
          </a:p>
        </p:txBody>
      </p:sp>
      <p:pic>
        <p:nvPicPr>
          <p:cNvPr id="10" name="Imagen 9">
            <a:extLst>
              <a:ext uri="{FF2B5EF4-FFF2-40B4-BE49-F238E27FC236}">
                <a16:creationId xmlns:a16="http://schemas.microsoft.com/office/drawing/2014/main" id="{141CC5EC-BF30-6E85-8BEC-EE5AF4B2AA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94509" y="3828786"/>
            <a:ext cx="3820877" cy="1982080"/>
          </a:xfrm>
          <a:prstGeom prst="round2DiagRect">
            <a:avLst>
              <a:gd name="adj1" fmla="val 16667"/>
              <a:gd name="adj2" fmla="val 0"/>
            </a:avLst>
          </a:prstGeom>
          <a:ln w="38100" cap="sq">
            <a:solidFill>
              <a:srgbClr val="357E90"/>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C9B89B0-EDBC-454E-EEC6-76EB6CC68EC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59027" y="3828787"/>
            <a:ext cx="1353798" cy="1982080"/>
          </a:xfrm>
          <a:prstGeom prst="round2DiagRect">
            <a:avLst>
              <a:gd name="adj1" fmla="val 0"/>
              <a:gd name="adj2" fmla="val 19088"/>
            </a:avLst>
          </a:prstGeom>
          <a:ln w="38100" cap="sq">
            <a:solidFill>
              <a:schemeClr val="accent1">
                <a:lumMod val="75000"/>
              </a:schemeClr>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2754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
                                            <p:graphicEl>
                                              <a:dgm id="{9538B107-EE65-49D0-9F5D-5598CD715114}"/>
                                            </p:graphicEl>
                                          </p:spTgt>
                                        </p:tgtEl>
                                        <p:attrNameLst>
                                          <p:attrName>style.visibility</p:attrName>
                                        </p:attrNameLst>
                                      </p:cBhvr>
                                      <p:to>
                                        <p:strVal val="visible"/>
                                      </p:to>
                                    </p:set>
                                    <p:anim calcmode="lin" valueType="num">
                                      <p:cBhvr>
                                        <p:cTn id="52" dur="500" fill="hold"/>
                                        <p:tgtEl>
                                          <p:spTgt spid="2">
                                            <p:graphicEl>
                                              <a:dgm id="{9538B107-EE65-49D0-9F5D-5598CD715114}"/>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9538B107-EE65-49D0-9F5D-5598CD715114}"/>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9538B107-EE65-49D0-9F5D-5598CD715114}"/>
                                            </p:graphicEl>
                                          </p:spTgt>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graphicEl>
                                              <a:dgm id="{C643121F-AC8A-4373-9799-668383E448F5}"/>
                                            </p:graphicEl>
                                          </p:spTgt>
                                        </p:tgtEl>
                                        <p:attrNameLst>
                                          <p:attrName>style.visibility</p:attrName>
                                        </p:attrNameLst>
                                      </p:cBhvr>
                                      <p:to>
                                        <p:strVal val="visible"/>
                                      </p:to>
                                    </p:set>
                                    <p:animEffect transition="in" filter="wipe(left)">
                                      <p:cBhvr>
                                        <p:cTn id="58" dur="500"/>
                                        <p:tgtEl>
                                          <p:spTgt spid="2">
                                            <p:graphicEl>
                                              <a:dgm id="{C643121F-AC8A-4373-9799-668383E448F5}"/>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7CC3D154-8893-4B64-A075-0FFEF94DB834}"/>
                                            </p:graphicEl>
                                          </p:spTgt>
                                        </p:tgtEl>
                                        <p:attrNameLst>
                                          <p:attrName>style.visibility</p:attrName>
                                        </p:attrNameLst>
                                      </p:cBhvr>
                                      <p:to>
                                        <p:strVal val="visible"/>
                                      </p:to>
                                    </p:set>
                                    <p:anim calcmode="lin" valueType="num">
                                      <p:cBhvr>
                                        <p:cTn id="63" dur="500" fill="hold"/>
                                        <p:tgtEl>
                                          <p:spTgt spid="2">
                                            <p:graphicEl>
                                              <a:dgm id="{7CC3D154-8893-4B64-A075-0FFEF94DB83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7CC3D154-8893-4B64-A075-0FFEF94DB83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7CC3D154-8893-4B64-A075-0FFEF94DB834}"/>
                                            </p:graphicEl>
                                          </p:spTgt>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263CF9D8-FEAA-4ADE-AA8E-7AD306C4732D}"/>
                                            </p:graphicEl>
                                          </p:spTgt>
                                        </p:tgtEl>
                                        <p:attrNameLst>
                                          <p:attrName>style.visibility</p:attrName>
                                        </p:attrNameLst>
                                      </p:cBhvr>
                                      <p:to>
                                        <p:strVal val="visible"/>
                                      </p:to>
                                    </p:set>
                                    <p:animEffect transition="in" filter="wipe(left)">
                                      <p:cBhvr>
                                        <p:cTn id="69" dur="500"/>
                                        <p:tgtEl>
                                          <p:spTgt spid="2">
                                            <p:graphicEl>
                                              <a:dgm id="{263CF9D8-FEAA-4ADE-AA8E-7AD306C4732D}"/>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DDB3EC3B-5C73-4A6D-A5F5-14CA1F2861F5}"/>
                                            </p:graphicEl>
                                          </p:spTgt>
                                        </p:tgtEl>
                                        <p:attrNameLst>
                                          <p:attrName>style.visibility</p:attrName>
                                        </p:attrNameLst>
                                      </p:cBhvr>
                                      <p:to>
                                        <p:strVal val="visible"/>
                                      </p:to>
                                    </p:set>
                                    <p:anim calcmode="lin" valueType="num">
                                      <p:cBhvr>
                                        <p:cTn id="74" dur="500" fill="hold"/>
                                        <p:tgtEl>
                                          <p:spTgt spid="2">
                                            <p:graphicEl>
                                              <a:dgm id="{DDB3EC3B-5C73-4A6D-A5F5-14CA1F2861F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DDB3EC3B-5C73-4A6D-A5F5-14CA1F2861F5}"/>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DDB3EC3B-5C73-4A6D-A5F5-14CA1F2861F5}"/>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graphicEl>
                                              <a:dgm id="{1291B735-C076-4461-BB89-248D762EF6F7}"/>
                                            </p:graphicEl>
                                          </p:spTgt>
                                        </p:tgtEl>
                                        <p:attrNameLst>
                                          <p:attrName>style.visibility</p:attrName>
                                        </p:attrNameLst>
                                      </p:cBhvr>
                                      <p:to>
                                        <p:strVal val="visible"/>
                                      </p:to>
                                    </p:set>
                                    <p:animEffect transition="in" filter="wipe(left)">
                                      <p:cBhvr>
                                        <p:cTn id="80" dur="500"/>
                                        <p:tgtEl>
                                          <p:spTgt spid="2">
                                            <p:graphicEl>
                                              <a:dgm id="{1291B735-C076-4461-BB89-248D762EF6F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496CCAE7-4740-4432-8899-C78F2FF5B981}"/>
                                            </p:graphicEl>
                                          </p:spTgt>
                                        </p:tgtEl>
                                        <p:attrNameLst>
                                          <p:attrName>style.visibility</p:attrName>
                                        </p:attrNameLst>
                                      </p:cBhvr>
                                      <p:to>
                                        <p:strVal val="visible"/>
                                      </p:to>
                                    </p:set>
                                    <p:anim calcmode="lin" valueType="num">
                                      <p:cBhvr>
                                        <p:cTn id="85" dur="500" fill="hold"/>
                                        <p:tgtEl>
                                          <p:spTgt spid="2">
                                            <p:graphicEl>
                                              <a:dgm id="{496CCAE7-4740-4432-8899-C78F2FF5B981}"/>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496CCAE7-4740-4432-8899-C78F2FF5B981}"/>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496CCAE7-4740-4432-8899-C78F2FF5B981}"/>
                                            </p:graphicEl>
                                          </p:spTgt>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D9B037B8-252F-4946-8A75-6DE0D8172381}"/>
                                            </p:graphicEl>
                                          </p:spTgt>
                                        </p:tgtEl>
                                        <p:attrNameLst>
                                          <p:attrName>style.visibility</p:attrName>
                                        </p:attrNameLst>
                                      </p:cBhvr>
                                      <p:to>
                                        <p:strVal val="visible"/>
                                      </p:to>
                                    </p:set>
                                    <p:animEffect transition="in" filter="wipe(left)">
                                      <p:cBhvr>
                                        <p:cTn id="91" dur="500"/>
                                        <p:tgtEl>
                                          <p:spTgt spid="2">
                                            <p:graphicEl>
                                              <a:dgm id="{D9B037B8-252F-4946-8A75-6DE0D8172381}"/>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25CE39D9-4230-44D9-938B-F184DE13B44C}"/>
                                            </p:graphicEl>
                                          </p:spTgt>
                                        </p:tgtEl>
                                        <p:attrNameLst>
                                          <p:attrName>style.visibility</p:attrName>
                                        </p:attrNameLst>
                                      </p:cBhvr>
                                      <p:to>
                                        <p:strVal val="visible"/>
                                      </p:to>
                                    </p:set>
                                    <p:anim calcmode="lin" valueType="num">
                                      <p:cBhvr>
                                        <p:cTn id="96" dur="500" fill="hold"/>
                                        <p:tgtEl>
                                          <p:spTgt spid="2">
                                            <p:graphicEl>
                                              <a:dgm id="{25CE39D9-4230-44D9-938B-F184DE13B44C}"/>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25CE39D9-4230-44D9-938B-F184DE13B44C}"/>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25CE39D9-4230-44D9-938B-F184DE13B44C}"/>
                                            </p:graphicEl>
                                          </p:spTgt>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2">
                                            <p:graphicEl>
                                              <a:dgm id="{C974719F-B346-4825-9D41-F09EA96CC34E}"/>
                                            </p:graphicEl>
                                          </p:spTgt>
                                        </p:tgtEl>
                                        <p:attrNameLst>
                                          <p:attrName>style.visibility</p:attrName>
                                        </p:attrNameLst>
                                      </p:cBhvr>
                                      <p:to>
                                        <p:strVal val="visible"/>
                                      </p:to>
                                    </p:set>
                                    <p:animEffect transition="in" filter="wipe(left)">
                                      <p:cBhvr>
                                        <p:cTn id="102" dur="500"/>
                                        <p:tgtEl>
                                          <p:spTgt spid="2">
                                            <p:graphicEl>
                                              <a:dgm id="{C974719F-B346-4825-9D41-F09EA96CC34E}"/>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986B36D1-2F6A-41B8-8185-EA2760C30A97}"/>
                                            </p:graphicEl>
                                          </p:spTgt>
                                        </p:tgtEl>
                                        <p:attrNameLst>
                                          <p:attrName>style.visibility</p:attrName>
                                        </p:attrNameLst>
                                      </p:cBhvr>
                                      <p:to>
                                        <p:strVal val="visible"/>
                                      </p:to>
                                    </p:set>
                                    <p:anim calcmode="lin" valueType="num">
                                      <p:cBhvr>
                                        <p:cTn id="107" dur="500" fill="hold"/>
                                        <p:tgtEl>
                                          <p:spTgt spid="2">
                                            <p:graphicEl>
                                              <a:dgm id="{986B36D1-2F6A-41B8-8185-EA2760C30A97}"/>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986B36D1-2F6A-41B8-8185-EA2760C30A97}"/>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986B36D1-2F6A-41B8-8185-EA2760C30A97}"/>
                                            </p:graphicEl>
                                          </p:spTgt>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2">
                                            <p:graphicEl>
                                              <a:dgm id="{331C0A2C-6E91-47C4-BB8C-FCEEC7855B5C}"/>
                                            </p:graphicEl>
                                          </p:spTgt>
                                        </p:tgtEl>
                                        <p:attrNameLst>
                                          <p:attrName>style.visibility</p:attrName>
                                        </p:attrNameLst>
                                      </p:cBhvr>
                                      <p:to>
                                        <p:strVal val="visible"/>
                                      </p:to>
                                    </p:set>
                                    <p:animEffect transition="in" filter="wipe(left)">
                                      <p:cBhvr>
                                        <p:cTn id="113" dur="500"/>
                                        <p:tgtEl>
                                          <p:spTgt spid="2">
                                            <p:graphicEl>
                                              <a:dgm id="{331C0A2C-6E91-47C4-BB8C-FCEEC7855B5C}"/>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2">
                                            <p:graphicEl>
                                              <a:dgm id="{4E30D802-0189-48E3-BCE3-D227D650C5ED}"/>
                                            </p:graphicEl>
                                          </p:spTgt>
                                        </p:tgtEl>
                                        <p:attrNameLst>
                                          <p:attrName>style.visibility</p:attrName>
                                        </p:attrNameLst>
                                      </p:cBhvr>
                                      <p:to>
                                        <p:strVal val="visible"/>
                                      </p:to>
                                    </p:set>
                                    <p:anim calcmode="lin" valueType="num">
                                      <p:cBhvr>
                                        <p:cTn id="118" dur="500" fill="hold"/>
                                        <p:tgtEl>
                                          <p:spTgt spid="2">
                                            <p:graphicEl>
                                              <a:dgm id="{4E30D802-0189-48E3-BCE3-D227D650C5ED}"/>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4E30D802-0189-48E3-BCE3-D227D650C5ED}"/>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4E30D802-0189-48E3-BCE3-D227D650C5ED}"/>
                                            </p:graphicEl>
                                          </p:spTgt>
                                        </p:tgtEl>
                                      </p:cBhvr>
                                    </p:animEffect>
                                  </p:childTnLst>
                                </p:cTn>
                              </p:par>
                            </p:childTnLst>
                          </p:cTn>
                        </p:par>
                        <p:par>
                          <p:cTn id="121" fill="hold">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2">
                                            <p:graphicEl>
                                              <a:dgm id="{28747D37-4947-4102-B46B-E67C87966EBB}"/>
                                            </p:graphicEl>
                                          </p:spTgt>
                                        </p:tgtEl>
                                        <p:attrNameLst>
                                          <p:attrName>style.visibility</p:attrName>
                                        </p:attrNameLst>
                                      </p:cBhvr>
                                      <p:to>
                                        <p:strVal val="visible"/>
                                      </p:to>
                                    </p:set>
                                    <p:animEffect transition="in" filter="wipe(left)">
                                      <p:cBhvr>
                                        <p:cTn id="124" dur="500"/>
                                        <p:tgtEl>
                                          <p:spTgt spid="2">
                                            <p:graphicEl>
                                              <a:dgm id="{28747D37-4947-4102-B46B-E67C87966E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564CD2-F66A-F97D-3DCB-364334905924}"/>
              </a:ext>
            </a:extLst>
          </p:cNvPr>
          <p:cNvSpPr txBox="1"/>
          <p:nvPr/>
        </p:nvSpPr>
        <p:spPr>
          <a:xfrm>
            <a:off x="1" y="2151727"/>
            <a:ext cx="12191999" cy="2554545"/>
          </a:xfrm>
          <a:prstGeom prst="rect">
            <a:avLst/>
          </a:prstGeom>
          <a:noFill/>
        </p:spPr>
        <p:txBody>
          <a:bodyPr wrap="square">
            <a:spAutoFit/>
            <a:scene3d>
              <a:camera prst="orthographicFront"/>
              <a:lightRig rig="threePt" dir="t"/>
            </a:scene3d>
            <a:sp3d extrusionH="57150" contourW="38100">
              <a:bevelT w="82550" h="38100" prst="coolSlant"/>
              <a:contourClr>
                <a:schemeClr val="accent2">
                  <a:lumMod val="75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fi-FI" sz="8000"/>
              <a:t>KAKO VRATITI ONE KOJI SU OTIŠLI?</a:t>
            </a:r>
            <a:endParaRPr lang="en-US" sz="8000" noProof="0" dirty="0"/>
          </a:p>
        </p:txBody>
      </p:sp>
    </p:spTree>
    <p:extLst>
      <p:ext uri="{BB962C8B-B14F-4D97-AF65-F5344CB8AC3E}">
        <p14:creationId xmlns:p14="http://schemas.microsoft.com/office/powerpoint/2010/main" val="4276586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69966FF2-CCC8-38EF-7D14-4651D4CD43E4}"/>
              </a:ext>
            </a:extLst>
          </p:cNvPr>
          <p:cNvSpPr>
            <a:spLocks noGrp="1" noRot="1" noMove="1" noResize="1" noEditPoints="1" noAdjustHandles="1" noChangeArrowheads="1" noChangeShapeType="1"/>
          </p:cNvSpPr>
          <p:nvPr/>
        </p:nvSpPr>
        <p:spPr>
          <a:xfrm>
            <a:off x="0" y="0"/>
            <a:ext cx="12192000" cy="1613803"/>
          </a:xfrm>
          <a:prstGeom prst="rect">
            <a:avLst/>
          </a:prstGeom>
          <a:blipFill dpi="0" rotWithShape="1">
            <a:blip r:embed="rId3"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Imagen 3">
            <a:extLst>
              <a:ext uri="{FF2B5EF4-FFF2-40B4-BE49-F238E27FC236}">
                <a16:creationId xmlns:a16="http://schemas.microsoft.com/office/drawing/2014/main" id="{29B5DF63-BF91-1731-079F-CA5C5E2E3BE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40324" y="1653559"/>
            <a:ext cx="4860177" cy="2653748"/>
          </a:xfrm>
          <a:prstGeom prst="rect">
            <a:avLst/>
          </a:prstGeom>
          <a:ln>
            <a:noFill/>
          </a:ln>
          <a:effectLst>
            <a:reflection blurRad="12700" stA="30000" endPos="13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D71AFBC-97C0-7A40-A3EB-3A9EA9218F12}"/>
              </a:ext>
            </a:extLst>
          </p:cNvPr>
          <p:cNvSpPr txBox="1"/>
          <p:nvPr/>
        </p:nvSpPr>
        <p:spPr>
          <a:xfrm>
            <a:off x="0" y="-79512"/>
            <a:ext cx="12192000" cy="769441"/>
          </a:xfrm>
          <a:prstGeom prst="rect">
            <a:avLst/>
          </a:prstGeom>
          <a:noFill/>
        </p:spPr>
        <p:txBody>
          <a:bodyPr wrap="square">
            <a:spAutoFit/>
          </a:bodyPr>
          <a:lstStyle/>
          <a:p>
            <a:pPr algn="ctr"/>
            <a:r>
              <a:rPr lang="en-US" sz="4400" spc="3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BOG TRAŽI SVOJU DJECU</a:t>
            </a:r>
            <a:endParaRPr lang="en-US" sz="4400" spc="300" noProof="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C646FC66-F9A6-3ABA-B052-2C75D3FC6354}"/>
              </a:ext>
            </a:extLst>
          </p:cNvPr>
          <p:cNvSpPr txBox="1"/>
          <p:nvPr/>
        </p:nvSpPr>
        <p:spPr>
          <a:xfrm>
            <a:off x="1163499" y="640778"/>
            <a:ext cx="10240225" cy="646331"/>
          </a:xfrm>
          <a:prstGeom prst="rect">
            <a:avLst/>
          </a:prstGeom>
          <a:noFill/>
        </p:spPr>
        <p:txBody>
          <a:bodyPr wrap="square">
            <a:spAutoFit/>
          </a:bodyPr>
          <a:lstStyle/>
          <a:p>
            <a:pPr algn="ctr"/>
            <a:r>
              <a:rPr lang="en-US" b="1" noProof="0">
                <a:solidFill>
                  <a:schemeClr val="accent1">
                    <a:lumMod val="75000"/>
                  </a:schemeClr>
                </a:solidFill>
                <a:latin typeface="Comic Sans MS" panose="030F0702030302020204" pitchFamily="66" charset="0"/>
              </a:rPr>
              <a:t>“</a:t>
            </a:r>
            <a:r>
              <a:rPr lang="hr-HR" b="1">
                <a:solidFill>
                  <a:schemeClr val="accent1">
                    <a:lumMod val="75000"/>
                  </a:schemeClr>
                </a:solidFill>
                <a:latin typeface="Comic Sans MS" panose="030F0702030302020204" pitchFamily="66" charset="0"/>
              </a:rPr>
              <a:t>Bog kaže: ‘Moj dragi sin Efrajim, moje dijete ljubljeno! Kad god o njemu govorim, kad god ga se sjetim, srce mi čezne za njim i želim mu iskazati milost</a:t>
            </a:r>
            <a:r>
              <a:rPr lang="en-US" b="1" noProof="0">
                <a:solidFill>
                  <a:schemeClr val="accent1">
                    <a:lumMod val="75000"/>
                  </a:schemeClr>
                </a:solidFill>
                <a:latin typeface="Comic Sans MS" panose="030F0702030302020204" pitchFamily="66" charset="0"/>
              </a:rPr>
              <a:t>.” </a:t>
            </a:r>
            <a:r>
              <a:rPr lang="en-US" sz="1400" b="1" noProof="0" dirty="0">
                <a:solidFill>
                  <a:schemeClr val="accent1">
                    <a:lumMod val="75000"/>
                  </a:schemeClr>
                </a:solidFill>
                <a:latin typeface="Comic Sans MS" panose="030F0702030302020204" pitchFamily="66" charset="0"/>
              </a:rPr>
              <a:t>(</a:t>
            </a:r>
            <a:r>
              <a:rPr lang="en-US" sz="1400" b="1" noProof="0">
                <a:solidFill>
                  <a:schemeClr val="accent1">
                    <a:lumMod val="75000"/>
                  </a:schemeClr>
                </a:solidFill>
                <a:latin typeface="Comic Sans MS" panose="030F0702030302020204" pitchFamily="66" charset="0"/>
              </a:rPr>
              <a:t>Jeremiah 31</a:t>
            </a:r>
            <a:r>
              <a:rPr lang="hr-HR" sz="1400" b="1" noProof="0">
                <a:solidFill>
                  <a:schemeClr val="accent1">
                    <a:lumMod val="75000"/>
                  </a:schemeClr>
                </a:solidFill>
                <a:latin typeface="Comic Sans MS" panose="030F0702030302020204" pitchFamily="66" charset="0"/>
              </a:rPr>
              <a:t>,</a:t>
            </a:r>
            <a:r>
              <a:rPr lang="en-US" sz="1400" b="1" noProof="0">
                <a:solidFill>
                  <a:schemeClr val="accent1">
                    <a:lumMod val="75000"/>
                  </a:schemeClr>
                </a:solidFill>
                <a:latin typeface="Comic Sans MS" panose="030F0702030302020204" pitchFamily="66" charset="0"/>
              </a:rPr>
              <a:t>20</a:t>
            </a:r>
            <a:r>
              <a:rPr lang="hr-HR" sz="1400" b="1" noProof="0">
                <a:solidFill>
                  <a:schemeClr val="accent1">
                    <a:lumMod val="75000"/>
                  </a:schemeClr>
                </a:solidFill>
                <a:latin typeface="Comic Sans MS" panose="030F0702030302020204" pitchFamily="66" charset="0"/>
              </a:rPr>
              <a:t> SHP</a:t>
            </a:r>
            <a:r>
              <a:rPr lang="en-US" sz="1400" b="1" noProof="0">
                <a:solidFill>
                  <a:schemeClr val="accent1">
                    <a:lumMod val="75000"/>
                  </a:schemeClr>
                </a:solidFill>
                <a:latin typeface="Comic Sans MS" panose="030F0702030302020204" pitchFamily="66" charset="0"/>
              </a:rPr>
              <a:t>)</a:t>
            </a:r>
            <a:endParaRPr lang="en-US" sz="1400" b="1" noProof="0"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A48FE12C-C9B7-0B2F-6761-22A02139524C}"/>
              </a:ext>
            </a:extLst>
          </p:cNvPr>
          <p:cNvSpPr txBox="1"/>
          <p:nvPr/>
        </p:nvSpPr>
        <p:spPr>
          <a:xfrm>
            <a:off x="4785370" y="1571907"/>
            <a:ext cx="4653147" cy="1323439"/>
          </a:xfrm>
          <a:prstGeom prst="rect">
            <a:avLst/>
          </a:prstGeom>
          <a:noFill/>
        </p:spPr>
        <p:txBody>
          <a:bodyPr wrap="square" rtlCol="0">
            <a:spAutoFit/>
          </a:bodyPr>
          <a:lstStyle/>
          <a:p>
            <a:pPr>
              <a:spcBef>
                <a:spcPts val="600"/>
              </a:spcBef>
            </a:pPr>
            <a:r>
              <a:rPr lang="en-US" sz="2000" b="1"/>
              <a:t>U jednom trenutku, Božji narod se podijelio: Efraim (</a:t>
            </a:r>
            <a:r>
              <a:rPr lang="hr-HR" sz="2000" b="1"/>
              <a:t>S</a:t>
            </a:r>
            <a:r>
              <a:rPr lang="en-US" sz="2000" b="1"/>
              <a:t>jeverno kraljevstvo) napustio je Boga; Juda (</a:t>
            </a:r>
            <a:r>
              <a:rPr lang="hr-HR" sz="2000" b="1"/>
              <a:t>J</a:t>
            </a:r>
            <a:r>
              <a:rPr lang="en-US" sz="2000" b="1"/>
              <a:t>užno kraljevstvo) osta</a:t>
            </a:r>
            <a:r>
              <a:rPr lang="hr-HR" sz="2000" b="1"/>
              <a:t>o</a:t>
            </a:r>
            <a:r>
              <a:rPr lang="en-US" sz="2000" b="1"/>
              <a:t> je vjera</a:t>
            </a:r>
            <a:r>
              <a:rPr lang="hr-HR" sz="2000" b="1"/>
              <a:t>n</a:t>
            </a:r>
            <a:r>
              <a:rPr lang="en-US" sz="2000" b="1"/>
              <a:t>.</a:t>
            </a:r>
            <a:endParaRPr lang="en-US" sz="2000" b="1" noProof="0" dirty="0"/>
          </a:p>
        </p:txBody>
      </p:sp>
      <p:pic>
        <p:nvPicPr>
          <p:cNvPr id="8" name="Imagen 7">
            <a:extLst>
              <a:ext uri="{FF2B5EF4-FFF2-40B4-BE49-F238E27FC236}">
                <a16:creationId xmlns:a16="http://schemas.microsoft.com/office/drawing/2014/main" id="{1DDDD9CE-DEC0-1775-287C-76316C83C7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557569" y="1884112"/>
            <a:ext cx="2494107" cy="2173304"/>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022BC21A-145B-4FDF-B287-8B9BE6F160B3}"/>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9258851" y="4697240"/>
            <a:ext cx="2687914" cy="2015936"/>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8E6D2F5-29B6-01C7-859B-BA0E5ECEF7A6}"/>
              </a:ext>
            </a:extLst>
          </p:cNvPr>
          <p:cNvSpPr txBox="1"/>
          <p:nvPr/>
        </p:nvSpPr>
        <p:spPr>
          <a:xfrm>
            <a:off x="0" y="4647342"/>
            <a:ext cx="9153939" cy="707886"/>
          </a:xfrm>
          <a:prstGeom prst="rect">
            <a:avLst/>
          </a:prstGeom>
          <a:noFill/>
        </p:spPr>
        <p:txBody>
          <a:bodyPr wrap="square">
            <a:spAutoFit/>
          </a:bodyPr>
          <a:lstStyle/>
          <a:p>
            <a:pPr>
              <a:spcBef>
                <a:spcPts val="600"/>
              </a:spcBef>
            </a:pPr>
            <a:r>
              <a:rPr lang="en-US" sz="2000" b="1"/>
              <a:t>One koji su služili Bogu, a zatim Ga napustili, Bog i dalje doziva s ljubavlju. Oni su Njegova djeca, On ih voli i uporno ih potiče da </a:t>
            </a:r>
            <a:r>
              <a:rPr lang="hr-HR" sz="2000" b="1"/>
              <a:t>M</a:t>
            </a:r>
            <a:r>
              <a:rPr lang="en-US" sz="2000" b="1"/>
              <a:t>u se vrate.</a:t>
            </a:r>
            <a:endParaRPr lang="en-US" sz="2000" b="1" noProof="0" dirty="0"/>
          </a:p>
        </p:txBody>
      </p:sp>
      <p:sp>
        <p:nvSpPr>
          <p:cNvPr id="7" name="CuadroTexto 6">
            <a:extLst>
              <a:ext uri="{FF2B5EF4-FFF2-40B4-BE49-F238E27FC236}">
                <a16:creationId xmlns:a16="http://schemas.microsoft.com/office/drawing/2014/main" id="{4EBC4B57-529E-F917-4BFE-11E0CBD8A6F6}"/>
              </a:ext>
            </a:extLst>
          </p:cNvPr>
          <p:cNvSpPr txBox="1"/>
          <p:nvPr/>
        </p:nvSpPr>
        <p:spPr>
          <a:xfrm>
            <a:off x="4785370" y="2801848"/>
            <a:ext cx="4653147" cy="1938992"/>
          </a:xfrm>
          <a:prstGeom prst="rect">
            <a:avLst/>
          </a:prstGeom>
          <a:noFill/>
        </p:spPr>
        <p:txBody>
          <a:bodyPr wrap="square">
            <a:spAutoFit/>
          </a:bodyPr>
          <a:lstStyle/>
          <a:p>
            <a:pPr lvl="0">
              <a:spcBef>
                <a:spcPts val="600"/>
              </a:spcBef>
              <a:defRPr/>
            </a:pPr>
            <a:r>
              <a:rPr lang="en-US" sz="2000" b="1">
                <a:solidFill>
                  <a:prstClr val="black"/>
                </a:solidFill>
              </a:rPr>
              <a:t>Unatoč napuštanju, Bog je i dalje smatrao Efraima svojim voljenim sinom (Jer. 31</a:t>
            </a:r>
            <a:r>
              <a:rPr lang="hr-HR" sz="2000" b="1">
                <a:solidFill>
                  <a:prstClr val="black"/>
                </a:solidFill>
              </a:rPr>
              <a:t>,</a:t>
            </a:r>
            <a:r>
              <a:rPr lang="en-US" sz="2000" b="1">
                <a:solidFill>
                  <a:prstClr val="black"/>
                </a:solidFill>
              </a:rPr>
              <a:t>20). Čak je prikazao i </a:t>
            </a:r>
            <a:r>
              <a:rPr lang="hr-HR" sz="2000" b="1">
                <a:solidFill>
                  <a:prstClr val="black"/>
                </a:solidFill>
              </a:rPr>
              <a:t>njegovu</a:t>
            </a:r>
            <a:r>
              <a:rPr lang="en-US" sz="2000" b="1">
                <a:solidFill>
                  <a:prstClr val="black"/>
                </a:solidFill>
              </a:rPr>
              <a:t>u baku Rahelu kako plače za sinovima, koji su umrli u svojim grijesima (Jer. 31,15).</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79C8B7EF-096B-DACC-75FE-CED3A04B284F}"/>
              </a:ext>
            </a:extLst>
          </p:cNvPr>
          <p:cNvSpPr txBox="1"/>
          <p:nvPr/>
        </p:nvSpPr>
        <p:spPr>
          <a:xfrm>
            <a:off x="0" y="5569506"/>
            <a:ext cx="9086850" cy="1323439"/>
          </a:xfrm>
          <a:prstGeom prst="rect">
            <a:avLst/>
          </a:prstGeom>
          <a:noFill/>
        </p:spPr>
        <p:txBody>
          <a:bodyPr wrap="square">
            <a:spAutoFit/>
          </a:bodyPr>
          <a:lstStyle/>
          <a:p>
            <a:pPr lvl="0">
              <a:spcBef>
                <a:spcPts val="600"/>
              </a:spcBef>
              <a:defRPr/>
            </a:pPr>
            <a:r>
              <a:rPr lang="en-US" sz="2000" b="1">
                <a:solidFill>
                  <a:prstClr val="black"/>
                </a:solidFill>
              </a:rPr>
              <a:t>Možda su neka od naše djece, koja su nekada poznavala vjeru, napustila vjeru. Daleko od toga da im okrenemo leđa, moramo ih i dalje voljeti i ljubazno im govoriti. Bog nas podsjeća da su oni predmet Njegove najnježnije suosjećajnosti i iskreno želi da mu se vrate.</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83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900" decel="100000" fill="hold"/>
                                        <p:tgtEl>
                                          <p:spTgt spid="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 calcmode="lin" valueType="num">
                                      <p:cBhvr>
                                        <p:cTn id="53" dur="500" fill="hold"/>
                                        <p:tgtEl>
                                          <p:spTgt spid="8"/>
                                        </p:tgtEl>
                                        <p:attrNameLst>
                                          <p:attrName>style.rotation</p:attrName>
                                        </p:attrNameLst>
                                      </p:cBhvr>
                                      <p:tavLst>
                                        <p:tav tm="0">
                                          <p:val>
                                            <p:fltVal val="360"/>
                                          </p:val>
                                        </p:tav>
                                        <p:tav tm="100000">
                                          <p:val>
                                            <p:fltVal val="0"/>
                                          </p:val>
                                        </p:tav>
                                      </p:tavLst>
                                    </p:anim>
                                    <p:animEffect transition="in" filter="fade">
                                      <p:cBhvr>
                                        <p:cTn id="54" dur="500"/>
                                        <p:tgtEl>
                                          <p:spTgt spid="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38E48C5E-0C09-E4FC-0C30-811660F7046D}"/>
              </a:ext>
            </a:extLst>
          </p:cNvPr>
          <p:cNvSpPr>
            <a:spLocks noGrp="1" noRot="1" noMove="1" noResize="1" noEditPoints="1" noAdjustHandles="1" noChangeArrowheads="1" noChangeShapeType="1"/>
          </p:cNvSpPr>
          <p:nvPr/>
        </p:nvSpPr>
        <p:spPr>
          <a:xfrm>
            <a:off x="0" y="1"/>
            <a:ext cx="12192000" cy="13457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7F0240B7-AA4C-E3D9-0F84-8701F865D3A0}"/>
              </a:ext>
            </a:extLst>
          </p:cNvPr>
          <p:cNvSpPr txBox="1"/>
          <p:nvPr/>
        </p:nvSpPr>
        <p:spPr>
          <a:xfrm>
            <a:off x="0" y="0"/>
            <a:ext cx="12192000" cy="769441"/>
          </a:xfrm>
          <a:prstGeom prst="rect">
            <a:avLst/>
          </a:prstGeom>
          <a:noFill/>
        </p:spPr>
        <p:txBody>
          <a:bodyPr wrap="square">
            <a:spAutoFit/>
          </a:bodyPr>
          <a:lstStyle/>
          <a:p>
            <a:pPr algn="ctr"/>
            <a:r>
              <a:rPr lang="pl-PL" sz="4400" b="1">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TRAŽIMO ONE KOJI SU OTIŠLI</a:t>
            </a:r>
            <a:endParaRPr lang="en-US" sz="4400" b="1" noProof="0"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97E83A46-25C2-2230-7C6D-834EBEDA3963}"/>
              </a:ext>
            </a:extLst>
          </p:cNvPr>
          <p:cNvSpPr txBox="1"/>
          <p:nvPr/>
        </p:nvSpPr>
        <p:spPr>
          <a:xfrm>
            <a:off x="688789" y="653065"/>
            <a:ext cx="10630933" cy="646331"/>
          </a:xfrm>
          <a:prstGeom prst="rect">
            <a:avLst/>
          </a:prstGeom>
          <a:noFill/>
        </p:spPr>
        <p:txBody>
          <a:bodyPr wrap="square">
            <a:spAutoFit/>
          </a:bodyPr>
          <a:lstStyle/>
          <a:p>
            <a:pPr algn="ctr"/>
            <a:r>
              <a:rPr lang="en-US" b="1" noProof="0">
                <a:solidFill>
                  <a:srgbClr val="FEEAED"/>
                </a:solidFill>
                <a:effectLst>
                  <a:outerShdw blurRad="38100" dist="38100" dir="2700000" algn="tl">
                    <a:srgbClr val="000000"/>
                  </a:outerShdw>
                </a:effectLst>
                <a:latin typeface="Comic Sans MS" panose="030F0702030302020204" pitchFamily="66" charset="0"/>
              </a:rPr>
              <a:t>“</a:t>
            </a:r>
            <a:r>
              <a:rPr lang="hr-HR" b="1">
                <a:solidFill>
                  <a:srgbClr val="FEEAED"/>
                </a:solidFill>
                <a:effectLst>
                  <a:outerShdw blurRad="38100" dist="38100" dir="2700000" algn="tl">
                    <a:srgbClr val="000000"/>
                  </a:outerShdw>
                </a:effectLst>
                <a:latin typeface="Comic Sans MS" panose="030F0702030302020204" pitchFamily="66" charset="0"/>
              </a:rPr>
              <a:t>Rasijao sam ih među narode, ali će se oni u zemljama dalekim spomenuti mene, poučit će svoje sinove, i oni će se vratiti.</a:t>
            </a:r>
            <a:r>
              <a:rPr lang="en-US" b="1" noProof="0">
                <a:solidFill>
                  <a:srgbClr val="FEEAED"/>
                </a:solidFill>
                <a:effectLst>
                  <a:outerShdw blurRad="38100" dist="38100" dir="2700000" algn="tl">
                    <a:srgbClr val="000000"/>
                  </a:outerShdw>
                </a:effectLst>
                <a:latin typeface="Comic Sans MS" panose="030F0702030302020204" pitchFamily="66" charset="0"/>
              </a:rPr>
              <a:t>” </a:t>
            </a:r>
            <a:r>
              <a:rPr lang="en-US" sz="1400" b="1" noProof="0">
                <a:solidFill>
                  <a:srgbClr val="FEEAED"/>
                </a:solidFill>
                <a:effectLst>
                  <a:outerShdw blurRad="38100" dist="38100" dir="2700000" algn="tl">
                    <a:srgbClr val="000000"/>
                  </a:outerShdw>
                </a:effectLst>
                <a:latin typeface="Comic Sans MS" panose="030F0702030302020204" pitchFamily="66" charset="0"/>
              </a:rPr>
              <a:t>(Zehari</a:t>
            </a:r>
            <a:r>
              <a:rPr lang="hr-HR" sz="1400" b="1" noProof="0">
                <a:solidFill>
                  <a:srgbClr val="FEEAED"/>
                </a:solidFill>
                <a:effectLst>
                  <a:outerShdw blurRad="38100" dist="38100" dir="2700000" algn="tl">
                    <a:srgbClr val="000000"/>
                  </a:outerShdw>
                </a:effectLst>
                <a:latin typeface="Comic Sans MS" panose="030F0702030302020204" pitchFamily="66" charset="0"/>
              </a:rPr>
              <a:t>ja</a:t>
            </a:r>
            <a:r>
              <a:rPr lang="en-US" sz="1400" b="1" noProof="0">
                <a:solidFill>
                  <a:srgbClr val="FEEAED"/>
                </a:solidFill>
                <a:effectLst>
                  <a:outerShdw blurRad="38100" dist="38100" dir="2700000" algn="tl">
                    <a:srgbClr val="000000"/>
                  </a:outerShdw>
                </a:effectLst>
                <a:latin typeface="Comic Sans MS" panose="030F0702030302020204" pitchFamily="66" charset="0"/>
              </a:rPr>
              <a:t> 10</a:t>
            </a:r>
            <a:r>
              <a:rPr lang="hr-HR" sz="1400" b="1" noProof="0">
                <a:solidFill>
                  <a:srgbClr val="FEEAED"/>
                </a:solidFill>
                <a:effectLst>
                  <a:outerShdw blurRad="38100" dist="38100" dir="2700000" algn="tl">
                    <a:srgbClr val="000000"/>
                  </a:outerShdw>
                </a:effectLst>
                <a:latin typeface="Comic Sans MS" panose="030F0702030302020204" pitchFamily="66" charset="0"/>
              </a:rPr>
              <a:t>,</a:t>
            </a:r>
            <a:r>
              <a:rPr lang="en-US" sz="1400" b="1" noProof="0">
                <a:solidFill>
                  <a:srgbClr val="FEEAED"/>
                </a:solidFill>
                <a:effectLst>
                  <a:outerShdw blurRad="38100" dist="38100" dir="2700000" algn="tl">
                    <a:srgbClr val="000000"/>
                  </a:outerShdw>
                </a:effectLst>
                <a:latin typeface="Comic Sans MS" panose="030F0702030302020204" pitchFamily="66" charset="0"/>
              </a:rPr>
              <a:t>9)</a:t>
            </a:r>
            <a:endParaRPr lang="en-US" sz="1400" b="1" noProof="0" dirty="0">
              <a:solidFill>
                <a:srgbClr val="FEEAED"/>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F4EF59-0A4E-8CF6-76EE-7EF6E721D4A8}"/>
              </a:ext>
            </a:extLst>
          </p:cNvPr>
          <p:cNvSpPr txBox="1"/>
          <p:nvPr/>
        </p:nvSpPr>
        <p:spPr>
          <a:xfrm>
            <a:off x="3962816" y="1411681"/>
            <a:ext cx="8229184" cy="1015663"/>
          </a:xfrm>
          <a:prstGeom prst="rect">
            <a:avLst/>
          </a:prstGeom>
          <a:noFill/>
        </p:spPr>
        <p:txBody>
          <a:bodyPr wrap="square" rtlCol="0">
            <a:spAutoFit/>
          </a:bodyPr>
          <a:lstStyle/>
          <a:p>
            <a:pPr>
              <a:spcBef>
                <a:spcPts val="600"/>
              </a:spcBef>
            </a:pPr>
            <a:r>
              <a:rPr lang="en-US" sz="2000" b="1"/>
              <a:t>Naš supružnik; naš sin; naš</a:t>
            </a:r>
            <a:r>
              <a:rPr lang="hr-HR" sz="2000" b="1"/>
              <a:t>a</a:t>
            </a:r>
            <a:r>
              <a:rPr lang="en-US" sz="2000" b="1"/>
              <a:t> kćer; naš prijatelj; naš susjed; onaj brat ili sestra koji su nekad sjedili na toj klupi... </a:t>
            </a:r>
            <a:r>
              <a:rPr lang="hr-HR" sz="2000" b="1"/>
              <a:t>Onih</a:t>
            </a:r>
            <a:r>
              <a:rPr lang="en-US" sz="2000" b="1"/>
              <a:t> dana su se molili s nama, ali sada, gdje su?</a:t>
            </a:r>
            <a:endParaRPr lang="en-US" sz="2000" b="1" noProof="0" dirty="0"/>
          </a:p>
        </p:txBody>
      </p:sp>
      <p:pic>
        <p:nvPicPr>
          <p:cNvPr id="10" name="Imagen 9">
            <a:extLst>
              <a:ext uri="{FF2B5EF4-FFF2-40B4-BE49-F238E27FC236}">
                <a16:creationId xmlns:a16="http://schemas.microsoft.com/office/drawing/2014/main" id="{73EBC732-5A8E-302E-2D65-2294C985B5E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56129" y="1500782"/>
            <a:ext cx="3694030" cy="2446047"/>
          </a:xfrm>
          <a:prstGeom prst="round2DiagRect">
            <a:avLst>
              <a:gd name="adj1" fmla="val 16667"/>
              <a:gd name="adj2" fmla="val 0"/>
            </a:avLst>
          </a:prstGeom>
          <a:ln w="38100" cap="sq">
            <a:solidFill>
              <a:srgbClr val="8B2229"/>
            </a:solidFill>
            <a:miter lim="800000"/>
          </a:ln>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F98A374D-DD6D-73FA-E734-04EA68933B6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56129" y="4171398"/>
            <a:ext cx="3694030" cy="2510786"/>
          </a:xfrm>
          <a:prstGeom prst="round2DiagRect">
            <a:avLst>
              <a:gd name="adj1" fmla="val 0"/>
              <a:gd name="adj2" fmla="val 12667"/>
            </a:avLst>
          </a:prstGeom>
          <a:ln w="38100" cap="sq">
            <a:solidFill>
              <a:srgbClr val="FFFF99"/>
            </a:solidFill>
            <a:miter lim="800000"/>
          </a:ln>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C479E2F4-748A-2048-98C0-4B99C920CB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54500" y="3703215"/>
            <a:ext cx="3514432" cy="2978969"/>
          </a:xfrm>
          <a:prstGeom prst="round2DiagRect">
            <a:avLst>
              <a:gd name="adj1" fmla="val 16667"/>
              <a:gd name="adj2" fmla="val 13679"/>
            </a:avLst>
          </a:prstGeom>
          <a:ln w="38100" cap="sq">
            <a:gradFill flip="none" rotWithShape="1">
              <a:gsLst>
                <a:gs pos="0">
                  <a:srgbClr val="FFFF99"/>
                </a:gs>
                <a:gs pos="27000">
                  <a:srgbClr val="FFFF99"/>
                </a:gs>
                <a:gs pos="63000">
                  <a:srgbClr val="8B2229"/>
                </a:gs>
                <a:gs pos="100000">
                  <a:srgbClr val="8B2229"/>
                </a:gs>
              </a:gsLst>
              <a:lin ang="5400000" scaled="1"/>
              <a:tileRect/>
            </a:gradFill>
            <a:miter lim="800000"/>
          </a:ln>
          <a:effectLst>
            <a:outerShdw blurRad="63500" sx="102000" sy="102000" algn="ctr" rotWithShape="0">
              <a:prstClr val="black">
                <a:alpha val="40000"/>
              </a:prstClr>
            </a:outerShdw>
          </a:effectLst>
        </p:spPr>
      </p:pic>
      <p:sp>
        <p:nvSpPr>
          <p:cNvPr id="16" name="CuadroTexto 15">
            <a:extLst>
              <a:ext uri="{FF2B5EF4-FFF2-40B4-BE49-F238E27FC236}">
                <a16:creationId xmlns:a16="http://schemas.microsoft.com/office/drawing/2014/main" id="{94589A9A-B946-D51B-A3B4-A1E138580533}"/>
              </a:ext>
            </a:extLst>
          </p:cNvPr>
          <p:cNvSpPr txBox="1"/>
          <p:nvPr/>
        </p:nvSpPr>
        <p:spPr>
          <a:xfrm>
            <a:off x="3951891" y="3563007"/>
            <a:ext cx="4379442" cy="1323439"/>
          </a:xfrm>
          <a:prstGeom prst="rect">
            <a:avLst/>
          </a:prstGeom>
          <a:noFill/>
        </p:spPr>
        <p:txBody>
          <a:bodyPr wrap="square">
            <a:spAutoFit/>
          </a:bodyPr>
          <a:lstStyle/>
          <a:p>
            <a:pPr>
              <a:spcBef>
                <a:spcPts val="600"/>
              </a:spcBef>
            </a:pPr>
            <a:r>
              <a:rPr lang="en-US" sz="2000" b="1"/>
              <a:t>Naša je dužnost pronaći ih i vratiti u krug. Kako to učiniti? Prvo, molitvom. Drugo, biti primjer ljubavi i dobrote prema njima.</a:t>
            </a:r>
            <a:endParaRPr lang="en-US" sz="2000" b="1" noProof="0" dirty="0"/>
          </a:p>
        </p:txBody>
      </p:sp>
      <p:sp>
        <p:nvSpPr>
          <p:cNvPr id="4" name="CuadroTexto 3">
            <a:extLst>
              <a:ext uri="{FF2B5EF4-FFF2-40B4-BE49-F238E27FC236}">
                <a16:creationId xmlns:a16="http://schemas.microsoft.com/office/drawing/2014/main" id="{21AE42B6-F5AD-1309-E9BB-A72739EB3A9C}"/>
              </a:ext>
            </a:extLst>
          </p:cNvPr>
          <p:cNvSpPr txBox="1"/>
          <p:nvPr/>
        </p:nvSpPr>
        <p:spPr>
          <a:xfrm>
            <a:off x="3962817" y="2430912"/>
            <a:ext cx="8229183" cy="1015663"/>
          </a:xfrm>
          <a:prstGeom prst="rect">
            <a:avLst/>
          </a:prstGeom>
          <a:noFill/>
        </p:spPr>
        <p:txBody>
          <a:bodyPr wrap="square">
            <a:spAutoFit/>
          </a:bodyPr>
          <a:lstStyle/>
          <a:p>
            <a:pPr lvl="0">
              <a:spcBef>
                <a:spcPts val="600"/>
              </a:spcBef>
              <a:defRPr/>
            </a:pPr>
            <a:r>
              <a:rPr lang="en-US" sz="2000" b="1">
                <a:solidFill>
                  <a:prstClr val="black"/>
                </a:solidFill>
              </a:rPr>
              <a:t>Postoji mnogo razloga zašto ljudi napuštaju crkvu. Nismo pozvani suditi njihovim razlozima, kritizirati njihove motive ili ih jednostavno zaboraviti.</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09021739-B33C-8BDF-66A8-E362590B705F}"/>
              </a:ext>
            </a:extLst>
          </p:cNvPr>
          <p:cNvSpPr txBox="1"/>
          <p:nvPr/>
        </p:nvSpPr>
        <p:spPr>
          <a:xfrm>
            <a:off x="3962815" y="5023597"/>
            <a:ext cx="4379027" cy="1631216"/>
          </a:xfrm>
          <a:prstGeom prst="rect">
            <a:avLst/>
          </a:prstGeom>
          <a:noFill/>
        </p:spPr>
        <p:txBody>
          <a:bodyPr wrap="square">
            <a:spAutoFit/>
          </a:bodyPr>
          <a:lstStyle/>
          <a:p>
            <a:pPr lvl="0">
              <a:spcBef>
                <a:spcPts val="600"/>
              </a:spcBef>
              <a:defRPr/>
            </a:pPr>
            <a:r>
              <a:rPr lang="en-US" sz="2000" b="1">
                <a:solidFill>
                  <a:prstClr val="black"/>
                </a:solidFill>
              </a:rPr>
              <a:t>Svjedočanstvo o vašem životu, vašim djelima, riječima i molitvama za nekoga tko se udaljio od Boga može radikalno promijeniti njegov život i budućnost.</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55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4"/>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A9ADDE-A3B8-3A53-7D1D-5B09D716BF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F41FDC-7537-8A33-F9CF-CEABA759919C}"/>
              </a:ext>
            </a:extLst>
          </p:cNvPr>
          <p:cNvSpPr txBox="1"/>
          <p:nvPr/>
        </p:nvSpPr>
        <p:spPr>
          <a:xfrm>
            <a:off x="1171575" y="623052"/>
            <a:ext cx="9848850" cy="5339923"/>
          </a:xfrm>
          <a:prstGeom prst="rect">
            <a:avLst/>
          </a:prstGeom>
          <a:noFill/>
        </p:spPr>
        <p:txBody>
          <a:bodyPr wrap="square">
            <a:spAutoFit/>
          </a:bodyPr>
          <a:lstStyle/>
          <a:p>
            <a:pPr>
              <a:spcBef>
                <a:spcPts val="600"/>
              </a:spcBef>
            </a:pPr>
            <a:r>
              <a:rPr lang="en-US" sz="2400" b="1" noProof="0">
                <a:latin typeface="Constantia" panose="02030602050306030303" pitchFamily="18" charset="0"/>
              </a:rPr>
              <a:t>“</a:t>
            </a:r>
            <a:r>
              <a:rPr lang="en-US" sz="2400" b="1">
                <a:latin typeface="Constantia" panose="02030602050306030303" pitchFamily="18" charset="0"/>
              </a:rPr>
              <a:t>Bog je mo</a:t>
            </a:r>
            <a:r>
              <a:rPr lang="hr-HR" sz="2400" b="1">
                <a:latin typeface="Constantia" panose="02030602050306030303" pitchFamily="18" charset="0"/>
              </a:rPr>
              <a:t>gao</a:t>
            </a:r>
            <a:r>
              <a:rPr lang="en-US" sz="2400" b="1">
                <a:latin typeface="Constantia" panose="02030602050306030303" pitchFamily="18" charset="0"/>
              </a:rPr>
              <a:t> povjeri</a:t>
            </a:r>
            <a:r>
              <a:rPr lang="hr-HR" sz="2400" b="1">
                <a:latin typeface="Constantia" panose="02030602050306030303" pitchFamily="18" charset="0"/>
              </a:rPr>
              <a:t>ti</a:t>
            </a:r>
            <a:r>
              <a:rPr lang="en-US" sz="2400" b="1">
                <a:latin typeface="Constantia" panose="02030602050306030303" pitchFamily="18" charset="0"/>
              </a:rPr>
              <a:t> poruku evanđelja i sav rad </a:t>
            </a:r>
            <a:r>
              <a:rPr lang="hr-HR" sz="2400" b="1">
                <a:latin typeface="Constantia" panose="02030602050306030303" pitchFamily="18" charset="0"/>
              </a:rPr>
              <a:t>službe</a:t>
            </a:r>
            <a:r>
              <a:rPr lang="en-US" sz="2400" b="1">
                <a:latin typeface="Constantia" panose="02030602050306030303" pitchFamily="18" charset="0"/>
              </a:rPr>
              <a:t> </a:t>
            </a:r>
            <a:r>
              <a:rPr lang="hr-HR" sz="2400" b="1">
                <a:latin typeface="Constantia" panose="02030602050306030303" pitchFamily="18" charset="0"/>
              </a:rPr>
              <a:t>ljubavi</a:t>
            </a:r>
            <a:r>
              <a:rPr lang="en-US" sz="2400" b="1">
                <a:latin typeface="Constantia" panose="02030602050306030303" pitchFamily="18" charset="0"/>
              </a:rPr>
              <a:t> nebeskim anđelima. Mo</a:t>
            </a:r>
            <a:r>
              <a:rPr lang="hr-HR" sz="2400" b="1">
                <a:latin typeface="Constantia" panose="02030602050306030303" pitchFamily="18" charset="0"/>
              </a:rPr>
              <a:t>gao</a:t>
            </a:r>
            <a:r>
              <a:rPr lang="en-US" sz="2400" b="1">
                <a:latin typeface="Constantia" panose="02030602050306030303" pitchFamily="18" charset="0"/>
              </a:rPr>
              <a:t> je koristi</a:t>
            </a:r>
            <a:r>
              <a:rPr lang="hr-HR" sz="2400" b="1">
                <a:latin typeface="Constantia" panose="02030602050306030303" pitchFamily="18" charset="0"/>
              </a:rPr>
              <a:t>ti</a:t>
            </a:r>
            <a:r>
              <a:rPr lang="en-US" sz="2400" b="1">
                <a:latin typeface="Constantia" panose="02030602050306030303" pitchFamily="18" charset="0"/>
              </a:rPr>
              <a:t> druge načine za ostvarenje svoje svrhe. Ali u svojoj beskrajnoj ljubavi odlučio nas je učiniti suradnicima sa sobom, s Kristom i anđelima, kako bismo mogli dijeliti blagoslov, radost, duhovno uzdizanje koje proizlazi iz ove nesebične službe. […]
Ako krenete na posao kao što Krist namjerava da Njegovi učenici to učine, i osvajati duše za Njega, osjetit ćete potrebu za dubljim iskustvom i većim znanjem o božanskim stvarima, te ćete žudjeti i žeđ</a:t>
            </a:r>
            <a:r>
              <a:rPr lang="hr-HR" sz="2400" b="1">
                <a:latin typeface="Constantia" panose="02030602050306030303" pitchFamily="18" charset="0"/>
              </a:rPr>
              <a:t>at</a:t>
            </a:r>
            <a:r>
              <a:rPr lang="en-US" sz="2400" b="1">
                <a:latin typeface="Constantia" panose="02030602050306030303" pitchFamily="18" charset="0"/>
              </a:rPr>
              <a:t>i za pravednošću. Molit će</a:t>
            </a:r>
            <a:r>
              <a:rPr lang="hr-HR" sz="2400" b="1">
                <a:latin typeface="Constantia" panose="02030602050306030303" pitchFamily="18" charset="0"/>
              </a:rPr>
              <a:t>te</a:t>
            </a:r>
            <a:r>
              <a:rPr lang="en-US" sz="2400" b="1">
                <a:latin typeface="Constantia" panose="02030602050306030303" pitchFamily="18" charset="0"/>
              </a:rPr>
              <a:t> Boga, </a:t>
            </a:r>
            <a:r>
              <a:rPr lang="hr-HR" sz="2400" b="1">
                <a:latin typeface="Constantia" panose="02030602050306030303" pitchFamily="18" charset="0"/>
              </a:rPr>
              <a:t>vaš</a:t>
            </a:r>
            <a:r>
              <a:rPr lang="en-US" sz="2400" b="1">
                <a:latin typeface="Constantia" panose="02030602050306030303" pitchFamily="18" charset="0"/>
              </a:rPr>
              <a:t>a vjera će biti ojačana, a </a:t>
            </a:r>
            <a:r>
              <a:rPr lang="hr-HR" sz="2400" b="1">
                <a:latin typeface="Constantia" panose="02030602050306030303" pitchFamily="18" charset="0"/>
              </a:rPr>
              <a:t>vaš</a:t>
            </a:r>
            <a:r>
              <a:rPr lang="en-US" sz="2400" b="1">
                <a:latin typeface="Constantia" panose="02030602050306030303" pitchFamily="18" charset="0"/>
              </a:rPr>
              <a:t>a duša će piti dublje gutljaje iz izvora spasenja. Susret s protivljenjem i kušnjama natjerat će vas da se okrenete Bibliji i molitvi. Rasti ćete u milosti i spoznaji Krista te steći bogato iskustvo".</a:t>
            </a:r>
            <a:r>
              <a:rPr lang="en-US" sz="2400" b="1" noProof="0">
                <a:latin typeface="Constantia" panose="02030602050306030303" pitchFamily="18" charset="0"/>
              </a:rPr>
              <a:t>.</a:t>
            </a:r>
            <a:endParaRPr lang="en-US"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9336F1C7-6B6A-AEB4-7143-EE3CB823570A}"/>
              </a:ext>
            </a:extLst>
          </p:cNvPr>
          <p:cNvSpPr txBox="1"/>
          <p:nvPr/>
        </p:nvSpPr>
        <p:spPr>
          <a:xfrm>
            <a:off x="6316545" y="6065671"/>
            <a:ext cx="4542398" cy="338554"/>
          </a:xfrm>
          <a:prstGeom prst="rect">
            <a:avLst/>
          </a:prstGeom>
          <a:noFill/>
        </p:spPr>
        <p:txBody>
          <a:bodyPr wrap="none" rtlCol="0">
            <a:spAutoFit/>
          </a:bodyPr>
          <a:lstStyle/>
          <a:p>
            <a:pPr algn="r"/>
            <a:r>
              <a:rPr lang="en-US" sz="1600" b="1" noProof="0"/>
              <a:t>E</a:t>
            </a:r>
            <a:r>
              <a:rPr lang="hr-HR" sz="1600" b="1" noProof="0"/>
              <a:t>llen G. White, </a:t>
            </a:r>
            <a:r>
              <a:rPr lang="hr-HR" sz="1600" i="1"/>
              <a:t>Put Kristu</a:t>
            </a:r>
            <a:r>
              <a:rPr lang="en-US" sz="1600" b="1" noProof="0"/>
              <a:t>, </a:t>
            </a:r>
            <a:r>
              <a:rPr lang="hr-HR" sz="1600" b="1" noProof="0"/>
              <a:t>str</a:t>
            </a:r>
            <a:r>
              <a:rPr lang="en-US" sz="1600" b="1" noProof="0"/>
              <a:t>. 79</a:t>
            </a:r>
            <a:r>
              <a:rPr lang="hr-HR" sz="1600" b="1" noProof="0"/>
              <a:t>.</a:t>
            </a:r>
            <a:r>
              <a:rPr lang="en-US" sz="1600" b="1" noProof="0"/>
              <a:t>80</a:t>
            </a:r>
            <a:r>
              <a:rPr lang="hr-HR" sz="1600" b="1"/>
              <a:t>. u izvorniku.</a:t>
            </a:r>
            <a:endParaRPr lang="en-US" sz="1600" b="1" noProof="0" dirty="0"/>
          </a:p>
        </p:txBody>
      </p:sp>
    </p:spTree>
    <p:extLst>
      <p:ext uri="{BB962C8B-B14F-4D97-AF65-F5344CB8AC3E}">
        <p14:creationId xmlns:p14="http://schemas.microsoft.com/office/powerpoint/2010/main" val="121465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FA3A6C62-42E6-D6C7-5A72-AF7B05321054}"/>
              </a:ext>
            </a:extLst>
          </p:cNvPr>
          <p:cNvSpPr txBox="1"/>
          <p:nvPr/>
        </p:nvSpPr>
        <p:spPr>
          <a:xfrm>
            <a:off x="2346633" y="3290531"/>
            <a:ext cx="8358436" cy="40011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98894" y="3852153"/>
            <a:ext cx="12093106" cy="3785652"/>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Ovdje u drugom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odloma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1. Pet</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3</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8–18</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21</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22. </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apostol</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nas</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potiče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radimo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oblikovanju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vlastitog</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osobnog</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karaktera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Također</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nas</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potiče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radimo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unutar</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svojih</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zajednica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učimo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voljeti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jedni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druge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čime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se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duhovno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pripremamo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dijeljenje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radosne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vijesti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evanđelja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svijetom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Ovaj</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rad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ima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cilj</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poticanje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jedinstva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crkvi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poticanje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otpornosti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njezinih</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članova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vremenima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progona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Ovo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djelo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također</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nas</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suočava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s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našom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odgovornošću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prema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Isusu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Kristu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koji 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umro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nas</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spašava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nas</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kroz</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svoje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uskrsnuće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zagovor</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nebeskom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S</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vetištu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(Heb. 7,25).</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AEA1-C036-71BA-BD01-85C85C4EA679}"/>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3E7B18B-3170-5D63-C6B0-A140E4B96870}"/>
              </a:ext>
            </a:extLst>
          </p:cNvPr>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a:extLst>
              <a:ext uri="{FF2B5EF4-FFF2-40B4-BE49-F238E27FC236}">
                <a16:creationId xmlns:a16="http://schemas.microsoft.com/office/drawing/2014/main" id="{F5F95EC7-EEFC-2EE2-DBEB-849E9AD8404F}"/>
              </a:ext>
            </a:extLst>
          </p:cNvPr>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”Govorite o Njemu”, </a:t>
            </a:r>
            <a:r>
              <a:rPr lang="hr-HR" sz="2800" dirty="0">
                <a:solidFill>
                  <a:srgbClr val="FFFF99"/>
                </a:solidFill>
              </a:rPr>
              <a:t>može pomoći danas</a:t>
            </a:r>
            <a:r>
              <a:rPr lang="en-US" sz="2800" dirty="0">
                <a:solidFill>
                  <a:srgbClr val="FFFF99"/>
                </a:solidFill>
              </a:rPr>
              <a:t>? </a:t>
            </a:r>
          </a:p>
        </p:txBody>
      </p:sp>
      <p:sp>
        <p:nvSpPr>
          <p:cNvPr id="16388" name="Rectangle 4">
            <a:extLst>
              <a:ext uri="{FF2B5EF4-FFF2-40B4-BE49-F238E27FC236}">
                <a16:creationId xmlns:a16="http://schemas.microsoft.com/office/drawing/2014/main" id="{4B2DDC42-1327-C61C-DF06-205D13A7AEC1}"/>
              </a:ext>
            </a:extLst>
          </p:cNvPr>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a:extLst>
              <a:ext uri="{FF2B5EF4-FFF2-40B4-BE49-F238E27FC236}">
                <a16:creationId xmlns:a16="http://schemas.microsoft.com/office/drawing/2014/main" id="{D7F6D55C-1B89-6AA7-C8DA-06983408C411}"/>
              </a:ext>
            </a:extLst>
          </p:cNvPr>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a:extLst>
              <a:ext uri="{FF2B5EF4-FFF2-40B4-BE49-F238E27FC236}">
                <a16:creationId xmlns:a16="http://schemas.microsoft.com/office/drawing/2014/main" id="{E5A0871E-9E69-6712-D81A-AC985113206F}"/>
              </a:ext>
            </a:extLst>
          </p:cNvPr>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a:extLst>
              <a:ext uri="{FF2B5EF4-FFF2-40B4-BE49-F238E27FC236}">
                <a16:creationId xmlns:a16="http://schemas.microsoft.com/office/drawing/2014/main" id="{4B2CA169-0EEF-5503-B0F0-F7ABCF9C9F2A}"/>
              </a:ext>
            </a:extLst>
          </p:cNvPr>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a:extLst>
              <a:ext uri="{FF2B5EF4-FFF2-40B4-BE49-F238E27FC236}">
                <a16:creationId xmlns:a16="http://schemas.microsoft.com/office/drawing/2014/main" id="{7C055A30-5F0D-A9C5-8B5B-5BBA0C54EA60}"/>
              </a:ext>
            </a:extLst>
          </p:cNvPr>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a:extLst>
              <a:ext uri="{FF2B5EF4-FFF2-40B4-BE49-F238E27FC236}">
                <a16:creationId xmlns:a16="http://schemas.microsoft.com/office/drawing/2014/main" id="{581F18DF-6DD6-3A83-4DB8-2585FB3FE171}"/>
              </a:ext>
            </a:extLst>
          </p:cNvPr>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a:extLst>
              <a:ext uri="{FF2B5EF4-FFF2-40B4-BE49-F238E27FC236}">
                <a16:creationId xmlns:a16="http://schemas.microsoft.com/office/drawing/2014/main" id="{2C66800C-5B0A-1121-FBFA-EB15CFD0FF74}"/>
              </a:ext>
            </a:extLst>
          </p:cNvPr>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a:extLst>
              <a:ext uri="{FF2B5EF4-FFF2-40B4-BE49-F238E27FC236}">
                <a16:creationId xmlns:a16="http://schemas.microsoft.com/office/drawing/2014/main" id="{1D0AAE59-62B3-9E01-B783-9DBB36774AD5}"/>
              </a:ext>
            </a:extLst>
          </p:cNvPr>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26702350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a:t>
            </a:r>
            <a:r>
              <a:rPr lang="hr-HR" sz="2800">
                <a:solidFill>
                  <a:srgbClr val="FFFF99"/>
                </a:solidFill>
              </a:rPr>
              <a:t>: ”</a:t>
            </a:r>
            <a:r>
              <a:rPr lang="hr-BA" sz="2800">
                <a:solidFill>
                  <a:srgbClr val="FFFF99"/>
                </a:solidFill>
              </a:rPr>
              <a:t>Govorite o Njemu</a:t>
            </a:r>
            <a:r>
              <a:rPr lang="hr-HR" sz="2800">
                <a:solidFill>
                  <a:srgbClr val="FFFF99"/>
                </a:solidFill>
              </a:rPr>
              <a:t>”, </a:t>
            </a:r>
            <a:r>
              <a:rPr lang="hr-HR" sz="2800" dirty="0">
                <a:solidFill>
                  <a:srgbClr val="FFFF99"/>
                </a:solidFill>
              </a:rPr>
              <a:t>možemo  koristiti iduć</a:t>
            </a:r>
            <a:r>
              <a:rPr lang="sr-Latn-RS" sz="2800" dirty="0">
                <a:solidFill>
                  <a:srgbClr val="FFFF99"/>
                </a:solidFill>
              </a:rPr>
              <a:t>i tjedan</a:t>
            </a:r>
            <a:r>
              <a:rPr lang="hr-HR" sz="2800" dirty="0">
                <a:solidFill>
                  <a:srgbClr val="FFFF99"/>
                </a:solidFill>
              </a:rPr>
              <a:t>? </a:t>
            </a:r>
          </a:p>
          <a:p>
            <a:pPr eaLnBrk="1" hangingPunct="1">
              <a:buFontTx/>
              <a:buNone/>
            </a:pPr>
            <a:r>
              <a:rPr lang="en-US" sz="2400" dirty="0">
                <a:solidFill>
                  <a:srgbClr val="FFFF99"/>
                </a:solidFill>
              </a:rPr>
              <a:t> </a:t>
            </a: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61903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a:t>
            </a:r>
            <a:r>
              <a:rPr kumimoji="0" lang="hr-HR" sz="1800" b="1" i="0" u="none" strike="noStrike" kern="1200" cap="none" spc="0" normalizeH="0" baseline="0" noProof="0">
                <a:ln>
                  <a:noFill/>
                </a:ln>
                <a:solidFill>
                  <a:srgbClr val="FFFFFF"/>
                </a:solidFill>
                <a:effectLst/>
                <a:uLnTx/>
                <a:uFillTx/>
                <a:latin typeface="Arial"/>
                <a:ea typeface="+mn-ea"/>
                <a:cs typeface="Arial" charset="0"/>
              </a:rPr>
              <a:t>Pročitaj </a:t>
            </a:r>
            <a:r>
              <a:rPr kumimoji="0" lang="en-US" sz="1200" b="0" i="1" u="none" strike="noStrike" kern="1200" cap="none" spc="0" normalizeH="0" baseline="0" noProof="0">
                <a:ln>
                  <a:noFill/>
                </a:ln>
                <a:solidFill>
                  <a:srgbClr val="FFFFFF"/>
                </a:solidFill>
                <a:effectLst/>
                <a:uLnTx/>
                <a:uFillTx/>
                <a:latin typeface="Arial"/>
                <a:ea typeface="+mn-ea"/>
                <a:cs typeface="Arial" charset="0"/>
              </a:rPr>
              <a:t>Ma</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tej. </a:t>
            </a:r>
            <a:r>
              <a:rPr lang="hr-HR" sz="1200" i="1">
                <a:solidFill>
                  <a:srgbClr val="FFFFFF"/>
                </a:solidFill>
                <a:latin typeface="Arial"/>
                <a:cs typeface="Arial" charset="0"/>
              </a:rPr>
              <a:t>28</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,18</a:t>
            </a:r>
            <a:r>
              <a:rPr kumimoji="0" lang="hr-HR" sz="1200" b="0" i="1" u="none" strike="noStrike" kern="1200" cap="none" spc="0" normalizeH="0" baseline="0" noProof="0">
                <a:ln>
                  <a:noFill/>
                </a:ln>
                <a:solidFill>
                  <a:srgbClr val="FFFFFF"/>
                </a:solidFill>
                <a:effectLst/>
                <a:uLnTx/>
                <a:uFillTx/>
                <a:latin typeface="Arial"/>
                <a:ea typeface="+mn-ea"/>
                <a:cs typeface="Arial" charset="0"/>
              </a:rPr>
              <a:t>-20</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 </a:t>
            </a:r>
            <a:r>
              <a:rPr kumimoji="0" lang="hr-HR" sz="1400" b="1" i="0" u="none" strike="noStrike" kern="1200" cap="none" spc="0" normalizeH="0" baseline="0" noProof="0">
                <a:ln>
                  <a:noFill/>
                </a:ln>
                <a:solidFill>
                  <a:srgbClr val="FFFFFF"/>
                </a:solidFill>
                <a:effectLst/>
                <a:uLnTx/>
                <a:uFillTx/>
                <a:latin typeface="Arial"/>
                <a:ea typeface="+mn-ea"/>
                <a:cs typeface="Arial" charset="0"/>
              </a:rPr>
              <a:t>Koji</a:t>
            </a:r>
            <a:r>
              <a:rPr kumimoji="0" lang="hr-HR" sz="1400" b="1" i="0" u="none" strike="noStrike" kern="1200" cap="none" spc="0" normalizeH="0" noProof="0">
                <a:ln>
                  <a:noFill/>
                </a:ln>
                <a:solidFill>
                  <a:srgbClr val="FFFFFF"/>
                </a:solidFill>
                <a:effectLst/>
                <a:uLnTx/>
                <a:uFillTx/>
                <a:latin typeface="Arial"/>
                <a:ea typeface="+mn-ea"/>
                <a:cs typeface="Arial" charset="0"/>
              </a:rPr>
              <a:t> zadatak je Isus dao svojim učenicima (i nama danas)</a:t>
            </a:r>
            <a:r>
              <a:rPr kumimoji="0" lang="sr-Latn-RS" sz="1400" b="1" i="0" u="none" strike="noStrike" kern="1200" cap="none" spc="0" normalizeH="0" baseline="0" noProof="0">
                <a:ln>
                  <a:noFill/>
                </a:ln>
                <a:solidFill>
                  <a:srgbClr val="FFFFFF"/>
                </a:solidFill>
                <a:effectLst/>
                <a:uLnTx/>
                <a:uFillTx/>
                <a:latin typeface="Arial"/>
                <a:ea typeface="+mn-ea"/>
                <a:cs typeface="Arial" charset="0"/>
              </a:rPr>
              <a:t>?</a:t>
            </a:r>
            <a:r>
              <a:rPr kumimoji="0" lang="hr-HR" sz="1400" b="1" i="0" u="none" strike="noStrike" kern="1200" cap="none" spc="0" normalizeH="0" baseline="0" noProof="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a:t>
            </a:r>
            <a:r>
              <a:rPr kumimoji="0" lang="hr-HR" sz="1800" b="1" i="0" u="none" strike="noStrike" kern="1200" cap="none" spc="0" normalizeH="0" baseline="0" noProof="0">
                <a:ln>
                  <a:noFill/>
                </a:ln>
                <a:solidFill>
                  <a:srgbClr val="FFFFFF"/>
                </a:solidFill>
                <a:effectLst/>
                <a:uLnTx/>
                <a:uFillTx/>
                <a:latin typeface="Arial"/>
                <a:ea typeface="+mn-ea"/>
                <a:cs typeface="Arial" charset="0"/>
              </a:rPr>
              <a:t>Pročitaj </a:t>
            </a:r>
            <a:r>
              <a:rPr lang="hr-HR" sz="1200" i="1">
                <a:solidFill>
                  <a:srgbClr val="FFFFFF"/>
                </a:solidFill>
                <a:latin typeface="Arial"/>
                <a:cs typeface="Arial" charset="0"/>
              </a:rPr>
              <a:t>Djela</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 </a:t>
            </a:r>
            <a:r>
              <a:rPr lang="sr-Latn-RS" sz="1200" i="1">
                <a:solidFill>
                  <a:srgbClr val="FFFFFF"/>
                </a:solidFill>
                <a:latin typeface="Arial"/>
                <a:cs typeface="Arial" charset="0"/>
              </a:rPr>
              <a:t>1,8 i 4,13</a:t>
            </a:r>
            <a:r>
              <a:rPr kumimoji="0" lang="en-US" sz="1200" b="0" i="1" u="none" strike="noStrike" kern="1200" cap="none" spc="0" normalizeH="0" baseline="0" noProof="0">
                <a:ln>
                  <a:noFill/>
                </a:ln>
                <a:solidFill>
                  <a:srgbClr val="FFFFFF"/>
                </a:solidFill>
                <a:effectLst/>
                <a:uLnTx/>
                <a:uFillTx/>
                <a:latin typeface="Arial"/>
                <a:ea typeface="+mn-ea"/>
                <a:cs typeface="Arial" charset="0"/>
              </a:rPr>
              <a:t>.</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a:ln>
                  <a:noFill/>
                </a:ln>
                <a:solidFill>
                  <a:srgbClr val="FFFFFF"/>
                </a:solidFill>
                <a:effectLst/>
                <a:uLnTx/>
                <a:uFillTx/>
                <a:latin typeface="Arial"/>
                <a:ea typeface="+mn-ea"/>
                <a:cs typeface="Arial" charset="0"/>
              </a:rPr>
              <a:t>K</a:t>
            </a:r>
            <a:r>
              <a:rPr kumimoji="0" lang="en-US" sz="1400" b="1" i="0" u="none" strike="noStrike" kern="1200" cap="none" spc="0" normalizeH="0" baseline="0" noProof="0">
                <a:ln>
                  <a:noFill/>
                </a:ln>
                <a:solidFill>
                  <a:srgbClr val="FFFFFF"/>
                </a:solidFill>
                <a:effectLst/>
                <a:uLnTx/>
                <a:uFillTx/>
                <a:latin typeface="Arial"/>
                <a:ea typeface="+mn-ea"/>
                <a:cs typeface="Arial" charset="0"/>
              </a:rPr>
              <a:t>ako</a:t>
            </a:r>
            <a:r>
              <a:rPr kumimoji="0" lang="sr-Latn-RS" sz="1400" b="1" i="0" u="none" strike="noStrike" kern="1200" cap="none" spc="0" normalizeH="0" baseline="0" noProof="0">
                <a:ln>
                  <a:noFill/>
                </a:ln>
                <a:solidFill>
                  <a:srgbClr val="FFFFFF"/>
                </a:solidFill>
                <a:effectLst/>
                <a:uLnTx/>
                <a:uFillTx/>
                <a:latin typeface="Arial"/>
                <a:ea typeface="+mn-ea"/>
                <a:cs typeface="Arial" charset="0"/>
              </a:rPr>
              <a:t> je izgledalo svjedočenje u prvoj crkvi? Kakav su utjecaj imali Petar i Ivan na slušaoce?</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a:t>
            </a:r>
            <a:r>
              <a:rPr kumimoji="0" lang="hr-HR" sz="1867" b="1" i="0" u="none" strike="noStrike" kern="1200" cap="none" spc="0" normalizeH="0" baseline="0" noProof="0">
                <a:ln>
                  <a:noFill/>
                </a:ln>
                <a:solidFill>
                  <a:srgbClr val="FFFFFF"/>
                </a:solidFill>
                <a:effectLst/>
                <a:uLnTx/>
                <a:uFillTx/>
                <a:latin typeface="Arial"/>
                <a:ea typeface="+mn-ea"/>
                <a:cs typeface="Arial" charset="0"/>
              </a:rPr>
              <a:t>Pročitaj </a:t>
            </a:r>
            <a:r>
              <a:rPr lang="hr-HR" sz="1200" i="1">
                <a:solidFill>
                  <a:srgbClr val="FFFFFF"/>
                </a:solidFill>
                <a:latin typeface="Arial"/>
                <a:cs typeface="Arial" charset="0"/>
              </a:rPr>
              <a:t>1. Ivan.</a:t>
            </a:r>
            <a:r>
              <a:rPr kumimoji="0" lang="hr-HR" sz="1200" b="0" i="1" u="none" strike="noStrike" kern="1200" cap="none" spc="0" normalizeH="0" baseline="0" noProof="0">
                <a:ln>
                  <a:noFill/>
                </a:ln>
                <a:solidFill>
                  <a:srgbClr val="FFFFFF"/>
                </a:solidFill>
                <a:effectLst/>
                <a:uLnTx/>
                <a:uFillTx/>
                <a:latin typeface="Arial"/>
                <a:ea typeface="+mn-ea"/>
                <a:cs typeface="Arial" charset="0"/>
              </a:rPr>
              <a:t>. </a:t>
            </a:r>
            <a:r>
              <a:rPr lang="hr-HR" sz="1200" i="1">
                <a:solidFill>
                  <a:srgbClr val="FFFFFF"/>
                </a:solidFill>
                <a:latin typeface="Arial"/>
                <a:cs typeface="Arial" charset="0"/>
              </a:rPr>
              <a:t>4</a:t>
            </a:r>
            <a:r>
              <a:rPr kumimoji="0" lang="hr-HR" sz="1200" b="0" i="1" u="none" strike="noStrike" kern="1200" cap="none" spc="0" normalizeH="0" baseline="0" noProof="0">
                <a:ln>
                  <a:noFill/>
                </a:ln>
                <a:solidFill>
                  <a:srgbClr val="FFFFFF"/>
                </a:solidFill>
                <a:effectLst/>
                <a:uLnTx/>
                <a:uFillTx/>
                <a:latin typeface="Arial"/>
                <a:ea typeface="+mn-ea"/>
                <a:cs typeface="Arial" charset="0"/>
              </a:rPr>
              <a:t>,7-11.. </a:t>
            </a:r>
            <a:r>
              <a:rPr lang="hr-HR" sz="1400" b="1">
                <a:solidFill>
                  <a:srgbClr val="FFFFFF"/>
                </a:solidFill>
                <a:latin typeface="Arial"/>
                <a:cs typeface="Arial" charset="0"/>
              </a:rPr>
              <a:t>Na što nas poziva ljubav Božja poslanjem Isusa Krista na ovu Zemlju</a:t>
            </a:r>
            <a:r>
              <a:rPr kumimoji="0" lang="hr-HR" sz="1400" b="1" i="0" u="none" strike="noStrike" kern="1200" cap="none" spc="0" normalizeH="0" baseline="0" noProof="0">
                <a:ln>
                  <a:noFill/>
                </a:ln>
                <a:solidFill>
                  <a:srgbClr val="FFFFFF"/>
                </a:solidFill>
                <a:effectLst/>
                <a:uLnTx/>
                <a:uFillTx/>
                <a:latin typeface="Arial"/>
                <a:ea typeface="+mn-ea"/>
                <a:cs typeface="Arial"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a:t>
            </a:r>
            <a:r>
              <a:rPr kumimoji="0" lang="hr-HR" sz="1867" b="1" i="0" u="none" strike="noStrike" kern="1200" cap="none" spc="0" normalizeH="0" baseline="0" noProof="0">
                <a:ln>
                  <a:noFill/>
                </a:ln>
                <a:solidFill>
                  <a:srgbClr val="FFFFFF"/>
                </a:solidFill>
                <a:effectLst/>
                <a:uLnTx/>
                <a:uFillTx/>
                <a:latin typeface="Arial"/>
                <a:ea typeface="+mn-ea"/>
                <a:cs typeface="Arial" charset="0"/>
              </a:rPr>
              <a:t>Pročitaj </a:t>
            </a:r>
            <a:r>
              <a:rPr lang="hr-HR" sz="1200" i="1">
                <a:solidFill>
                  <a:srgbClr val="FFFFFF"/>
                </a:solidFill>
                <a:latin typeface="Arial"/>
                <a:cs typeface="Arial" charset="0"/>
              </a:rPr>
              <a:t>2. Pet</a:t>
            </a:r>
            <a:r>
              <a:rPr kumimoji="0" lang="hr-HR" sz="1200" b="0" i="1" u="none" strike="noStrike" kern="1200" cap="none" spc="0" normalizeH="0" baseline="0" noProof="0">
                <a:ln>
                  <a:noFill/>
                </a:ln>
                <a:solidFill>
                  <a:srgbClr val="FFFFFF"/>
                </a:solidFill>
                <a:effectLst/>
                <a:uLnTx/>
                <a:uFillTx/>
                <a:latin typeface="Arial"/>
                <a:ea typeface="+mn-ea"/>
                <a:cs typeface="Arial" charset="0"/>
              </a:rPr>
              <a:t>.. 3,18. </a:t>
            </a:r>
            <a:r>
              <a:rPr lang="hr-HR" sz="1400" b="1">
                <a:solidFill>
                  <a:srgbClr val="FFFFFF"/>
                </a:solidFill>
                <a:latin typeface="Arial"/>
                <a:cs typeface="Arial" charset="0"/>
              </a:rPr>
              <a:t>Na koji način rastemo u milosti i spoznaji? Kako se to vidi u odnosima s ljudima oko nas</a:t>
            </a:r>
            <a:r>
              <a:rPr kumimoji="0" lang="hr-HR" sz="1400" b="1" i="0" u="none" strike="noStrike" kern="1200" cap="none" spc="0" normalizeH="0" baseline="0" noProof="0">
                <a:ln>
                  <a:noFill/>
                </a:ln>
                <a:solidFill>
                  <a:srgbClr val="FFFFFF"/>
                </a:solidFill>
                <a:effectLst/>
                <a:uLnTx/>
                <a:uFillTx/>
                <a:latin typeface="Arial"/>
                <a:ea typeface="+mn-ea"/>
                <a:cs typeface="Arial" charset="0"/>
              </a:rPr>
              <a:t>?</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a:t>
            </a:r>
            <a:r>
              <a:rPr kumimoji="0" lang="hr-HR" sz="1800" b="1" i="0" u="none" strike="noStrike" kern="1200" cap="none" spc="0" normalizeH="0" baseline="0" noProof="0">
                <a:ln>
                  <a:noFill/>
                </a:ln>
                <a:solidFill>
                  <a:srgbClr val="FFFFFF"/>
                </a:solidFill>
                <a:effectLst/>
                <a:uLnTx/>
                <a:uFillTx/>
                <a:latin typeface="Arial"/>
                <a:ea typeface="+mn-ea"/>
                <a:cs typeface="Arial" charset="0"/>
              </a:rPr>
              <a:t>Pročitaj</a:t>
            </a:r>
            <a:r>
              <a:rPr kumimoji="0" lang="hr-HR" sz="2000" b="1" i="0" u="none" strike="noStrike" kern="1200" cap="none" spc="0" normalizeH="0" baseline="0" noProof="0">
                <a:ln>
                  <a:noFill/>
                </a:ln>
                <a:solidFill>
                  <a:srgbClr val="FFFFFF"/>
                </a:solidFill>
                <a:effectLst/>
                <a:uLnTx/>
                <a:uFillTx/>
                <a:latin typeface="Arial"/>
                <a:ea typeface="+mn-ea"/>
                <a:cs typeface="Arial" charset="0"/>
              </a:rPr>
              <a:t> </a:t>
            </a:r>
            <a:r>
              <a:rPr lang="hr-HR" sz="1200" i="1">
                <a:solidFill>
                  <a:srgbClr val="FFFFFF"/>
                </a:solidFill>
                <a:latin typeface="Arial"/>
                <a:cs typeface="Arial" charset="0"/>
              </a:rPr>
              <a:t>1. Pet.</a:t>
            </a:r>
            <a:r>
              <a:rPr kumimoji="0" lang="hr-HR" sz="1200" b="0" i="1" u="none" strike="noStrike" kern="1200" cap="none" spc="0" normalizeH="0" baseline="0" noProof="0">
                <a:ln>
                  <a:noFill/>
                </a:ln>
                <a:solidFill>
                  <a:srgbClr val="FFFFFF"/>
                </a:solidFill>
                <a:effectLst/>
                <a:uLnTx/>
                <a:uFillTx/>
                <a:latin typeface="Arial"/>
                <a:ea typeface="+mn-ea"/>
                <a:cs typeface="Arial" charset="0"/>
              </a:rPr>
              <a:t> 3,8-</a:t>
            </a:r>
            <a:r>
              <a:rPr lang="hr-HR" sz="1200" i="1">
                <a:solidFill>
                  <a:srgbClr val="FFFFFF"/>
                </a:solidFill>
                <a:latin typeface="Arial"/>
                <a:cs typeface="Arial" charset="0"/>
              </a:rPr>
              <a:t>15</a:t>
            </a:r>
            <a:r>
              <a:rPr kumimoji="0" lang="hr-HR" sz="1200" b="0" i="1" u="none" strike="noStrike" kern="1200" cap="none" spc="0" normalizeH="0" baseline="0" noProof="0">
                <a:ln>
                  <a:noFill/>
                </a:ln>
                <a:solidFill>
                  <a:srgbClr val="FFFFFF"/>
                </a:solidFill>
                <a:effectLst/>
                <a:uLnTx/>
                <a:uFillTx/>
                <a:latin typeface="Arial"/>
                <a:ea typeface="+mn-ea"/>
                <a:cs typeface="Arial" charset="0"/>
              </a:rPr>
              <a:t>. </a:t>
            </a:r>
            <a:r>
              <a:rPr lang="hr-HR" sz="1400" b="1">
                <a:solidFill>
                  <a:srgbClr val="FFFFFF"/>
                </a:solidFill>
                <a:latin typeface="Arial"/>
                <a:cs typeface="Arial" charset="0"/>
              </a:rPr>
              <a:t>Što nam Božja riječ govori u tim redcima</a:t>
            </a:r>
            <a:r>
              <a:rPr kumimoji="0" lang="hr-HR" sz="1400" b="1" i="0" u="none" strike="noStrike" kern="1200" cap="none" spc="0" normalizeH="0" baseline="0" noProof="0">
                <a:ln>
                  <a:noFill/>
                </a:ln>
                <a:solidFill>
                  <a:srgbClr val="FFFFFF"/>
                </a:solidFill>
                <a:effectLst/>
                <a:uLnTx/>
                <a:uFillTx/>
                <a:latin typeface="Arial"/>
                <a:ea typeface="+mn-ea"/>
                <a:cs typeface="Arial" charset="0"/>
              </a:rPr>
              <a:t>o?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a:ln>
                  <a:noFill/>
                </a:ln>
                <a:solidFill>
                  <a:srgbClr val="FFFFFF"/>
                </a:solidFill>
                <a:effectLst/>
                <a:uLnTx/>
                <a:uFillTx/>
                <a:latin typeface="Arial"/>
                <a:ea typeface="+mn-ea"/>
                <a:cs typeface="Arial" charset="0"/>
              </a:rPr>
              <a:t> </a:t>
            </a:r>
            <a:r>
              <a:rPr lang="hr-HR" sz="1200" i="1">
                <a:solidFill>
                  <a:srgbClr val="FFFFFF"/>
                </a:solidFill>
                <a:latin typeface="Arial"/>
                <a:cs typeface="Arial" charset="0"/>
              </a:rPr>
              <a:t>Hoše</a:t>
            </a:r>
            <a:r>
              <a:rPr kumimoji="0" lang="hr-HR" sz="1200" b="0" i="1" u="none" strike="noStrike" kern="1200" cap="none" spc="0" normalizeH="0" baseline="0" noProof="0">
                <a:ln>
                  <a:noFill/>
                </a:ln>
                <a:solidFill>
                  <a:srgbClr val="FFFFFF"/>
                </a:solidFill>
                <a:effectLst/>
                <a:uLnTx/>
                <a:uFillTx/>
                <a:latin typeface="Arial"/>
                <a:ea typeface="+mn-ea"/>
                <a:cs typeface="Arial" charset="0"/>
              </a:rPr>
              <a:t>a 4,17</a:t>
            </a:r>
            <a:r>
              <a:rPr lang="hr-HR" sz="1200" i="1">
                <a:solidFill>
                  <a:srgbClr val="FFFFFF"/>
                </a:solidFill>
                <a:latin typeface="Arial"/>
                <a:cs typeface="Arial" charset="0"/>
              </a:rPr>
              <a:t> i </a:t>
            </a:r>
            <a:r>
              <a:rPr kumimoji="0" lang="hr-HR" sz="1200" b="0" i="1" u="none" strike="noStrike" kern="1200" cap="none" spc="0" normalizeH="0" baseline="0" noProof="0">
                <a:ln>
                  <a:noFill/>
                </a:ln>
                <a:solidFill>
                  <a:srgbClr val="FFFFFF"/>
                </a:solidFill>
                <a:effectLst/>
                <a:uLnTx/>
                <a:uFillTx/>
                <a:latin typeface="Arial"/>
                <a:ea typeface="+mn-ea"/>
                <a:cs typeface="Arial" charset="0"/>
              </a:rPr>
              <a:t>7</a:t>
            </a:r>
            <a:r>
              <a:rPr lang="hr-HR" sz="1200" i="1">
                <a:solidFill>
                  <a:srgbClr val="FFFFFF"/>
                </a:solidFill>
                <a:latin typeface="Arial"/>
                <a:cs typeface="Arial" charset="0"/>
              </a:rPr>
              <a:t>. pog.</a:t>
            </a:r>
            <a:r>
              <a:rPr kumimoji="0" lang="hr-HR" sz="1400" b="0" i="1" u="none" strike="noStrike" kern="1200" cap="none" spc="0" normalizeH="0" baseline="0" noProof="0">
                <a:ln>
                  <a:noFill/>
                </a:ln>
                <a:solidFill>
                  <a:srgbClr val="FFFFFF"/>
                </a:solidFill>
                <a:effectLst/>
                <a:uLnTx/>
                <a:uFillTx/>
                <a:latin typeface="Arial"/>
                <a:ea typeface="+mn-ea"/>
                <a:cs typeface="Arial" charset="0"/>
              </a:rPr>
              <a:t> </a:t>
            </a:r>
            <a:r>
              <a:rPr lang="hr-HR" sz="1400" b="1">
                <a:solidFill>
                  <a:srgbClr val="FFFFFF"/>
                </a:solidFill>
                <a:latin typeface="Arial"/>
                <a:cs typeface="Arial" charset="0"/>
              </a:rPr>
              <a:t>Što se ovdje govori o grijesima Efraima</a:t>
            </a:r>
            <a:r>
              <a:rPr kumimoji="0" lang="hr-HR" sz="1400" b="1" i="0" u="none" strike="noStrike" kern="1200" cap="none" spc="0" normalizeH="0" baseline="0" noProof="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a:ln>
                  <a:noFill/>
                </a:ln>
                <a:solidFill>
                  <a:srgbClr val="FFFFFF"/>
                </a:solidFill>
                <a:effectLst/>
                <a:uLnTx/>
                <a:uFillTx/>
                <a:latin typeface="Arial"/>
                <a:ea typeface="+mn-ea"/>
                <a:cs typeface="Arial" charset="0"/>
              </a:rPr>
              <a:t> </a:t>
            </a:r>
            <a:r>
              <a:rPr lang="sr-Latn-ME" sz="1200" i="1">
                <a:solidFill>
                  <a:srgbClr val="FFFFFF"/>
                </a:solidFill>
                <a:latin typeface="Arial"/>
                <a:cs typeface="Arial" charset="0"/>
              </a:rPr>
              <a:t>Jer.</a:t>
            </a:r>
            <a:r>
              <a:rPr kumimoji="0" lang="sr-Latn-ME" sz="1200" b="0" i="1" u="none" strike="noStrike" kern="1200" cap="none" spc="0" normalizeH="0" baseline="0" noProof="0">
                <a:ln>
                  <a:noFill/>
                </a:ln>
                <a:solidFill>
                  <a:srgbClr val="FFFFFF"/>
                </a:solidFill>
                <a:effectLst/>
                <a:uLnTx/>
                <a:uFillTx/>
                <a:latin typeface="Arial"/>
                <a:ea typeface="+mn-ea"/>
                <a:cs typeface="Arial" charset="0"/>
              </a:rPr>
              <a:t> 31,18.19.. </a:t>
            </a:r>
            <a:r>
              <a:rPr lang="hr-HR" sz="1200" b="1">
                <a:solidFill>
                  <a:srgbClr val="FFFFFF"/>
                </a:solidFill>
                <a:latin typeface="Arial"/>
                <a:cs typeface="Arial" charset="0"/>
              </a:rPr>
              <a:t>Raheli je rečeno da se nada. Što nam još to poglavlje daje na znanje</a:t>
            </a:r>
            <a:r>
              <a:rPr kumimoji="0" lang="hr-HR" sz="1200" b="1" i="0" u="none" strike="noStrike" kern="1200" cap="none" spc="0" normalizeH="0" baseline="0" noProof="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a:ln>
                  <a:noFill/>
                </a:ln>
                <a:solidFill>
                  <a:srgbClr val="FFFFFF"/>
                </a:solidFill>
                <a:effectLst/>
                <a:uLnTx/>
                <a:uFillTx/>
                <a:latin typeface="Arial"/>
                <a:ea typeface="+mn-ea"/>
                <a:cs typeface="Arial" charset="0"/>
              </a:rPr>
              <a:t> </a:t>
            </a:r>
            <a:r>
              <a:rPr lang="sr-Latn-RS" sz="1200" i="1">
                <a:solidFill>
                  <a:srgbClr val="FFFFFF"/>
                </a:solidFill>
                <a:latin typeface="Arial"/>
                <a:cs typeface="Arial" charset="0"/>
              </a:rPr>
              <a:t>Zah</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 10.</a:t>
            </a:r>
            <a:r>
              <a:rPr kumimoji="0" lang="sr-Latn-RS" sz="1200" b="0" i="1" u="none" strike="noStrike" kern="1200" cap="none" spc="0" normalizeH="0" noProof="0">
                <a:ln>
                  <a:noFill/>
                </a:ln>
                <a:solidFill>
                  <a:srgbClr val="FFFFFF"/>
                </a:solidFill>
                <a:effectLst/>
                <a:uLnTx/>
                <a:uFillTx/>
                <a:latin typeface="Arial"/>
                <a:ea typeface="+mn-ea"/>
                <a:cs typeface="Arial" charset="0"/>
              </a:rPr>
              <a:t> pogl</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a:ln>
                  <a:noFill/>
                </a:ln>
                <a:solidFill>
                  <a:srgbClr val="FFFFFF"/>
                </a:solidFill>
                <a:effectLst/>
                <a:uLnTx/>
                <a:uFillTx/>
                <a:latin typeface="Arial"/>
                <a:ea typeface="+mn-ea"/>
                <a:cs typeface="Arial" charset="0"/>
              </a:rPr>
              <a:t>Koje</a:t>
            </a:r>
            <a:r>
              <a:rPr kumimoji="0" lang="sr-Latn-RS" sz="1400" b="1" i="0" u="none" strike="noStrike" kern="1200" cap="none" spc="0" normalizeH="0" noProof="0">
                <a:ln>
                  <a:noFill/>
                </a:ln>
                <a:solidFill>
                  <a:srgbClr val="FFFFFF"/>
                </a:solidFill>
                <a:effectLst/>
                <a:uLnTx/>
                <a:uFillTx/>
                <a:latin typeface="Arial"/>
                <a:ea typeface="+mn-ea"/>
                <a:cs typeface="Arial" charset="0"/>
              </a:rPr>
              <a:t> lijepe poruke se nalaze u ovom poglavlju? Obrati pozornost na njegove glavne poruke</a:t>
            </a:r>
            <a:r>
              <a:rPr lang="sr-Latn-RS" sz="1400" b="1">
                <a:solidFill>
                  <a:srgbClr val="FFFFFF"/>
                </a:solidFill>
                <a:latin typeface="Arial"/>
                <a:cs typeface="Arial" charset="0"/>
              </a:rPr>
              <a:t>!</a:t>
            </a:r>
            <a:endParaRPr kumimoji="0" lang="sr-Latn-R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a:t>
            </a:r>
            <a:r>
              <a:rPr kumimoji="0" lang="sr-Latn-RS" sz="1800" b="1" i="0" u="none" strike="noStrike" kern="1200" cap="none" spc="0" normalizeH="0" baseline="0" noProof="0">
                <a:ln>
                  <a:noFill/>
                </a:ln>
                <a:solidFill>
                  <a:srgbClr val="FFFFFF"/>
                </a:solidFill>
                <a:effectLst/>
                <a:uLnTx/>
                <a:uFillTx/>
                <a:latin typeface="Arial"/>
                <a:ea typeface="+mn-ea"/>
                <a:cs typeface="Arial" charset="0"/>
              </a:rPr>
              <a:t>Pročitaj </a:t>
            </a:r>
            <a:r>
              <a:rPr lang="sr-Latn-RS" sz="1200" i="1">
                <a:solidFill>
                  <a:srgbClr val="FFFFFF"/>
                </a:solidFill>
                <a:latin typeface="Arial"/>
                <a:cs typeface="Arial" charset="0"/>
              </a:rPr>
              <a:t>Ef. </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 </a:t>
            </a:r>
            <a:r>
              <a:rPr lang="sr-Latn-RS" sz="1200" i="1">
                <a:solidFill>
                  <a:srgbClr val="FFFFFF"/>
                </a:solidFill>
                <a:latin typeface="Arial"/>
                <a:cs typeface="Arial" charset="0"/>
              </a:rPr>
              <a:t>3</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,17-1</a:t>
            </a:r>
            <a:r>
              <a:rPr lang="sr-Latn-RS" sz="1200" i="1">
                <a:solidFill>
                  <a:srgbClr val="FFFFFF"/>
                </a:solidFill>
                <a:latin typeface="Arial"/>
                <a:cs typeface="Arial" charset="0"/>
              </a:rPr>
              <a:t>9</a:t>
            </a:r>
            <a:r>
              <a:rPr kumimoji="0" lang="sr-Latn-RS" sz="1200" b="0" i="1" u="none" strike="noStrike" kern="1200" cap="none" spc="0" normalizeH="0" baseline="0" noProof="0">
                <a:ln>
                  <a:noFill/>
                </a:ln>
                <a:solidFill>
                  <a:srgbClr val="FFFFFF"/>
                </a:solidFill>
                <a:effectLst/>
                <a:uLnTx/>
                <a:uFillTx/>
                <a:latin typeface="Arial"/>
                <a:ea typeface="+mn-ea"/>
                <a:cs typeface="Arial" charset="0"/>
              </a:rPr>
              <a:t>. </a:t>
            </a:r>
            <a:r>
              <a:rPr lang="sr-Latn-RS" sz="1400" b="1">
                <a:solidFill>
                  <a:srgbClr val="FFFFFF"/>
                </a:solidFill>
                <a:latin typeface="Arial"/>
                <a:cs typeface="Arial" charset="0"/>
              </a:rPr>
              <a:t>Na što nas ohrabruje ovaj ulomak?</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9454079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 calcmode="lin" valueType="num">
                                      <p:cBhvr additive="base">
                                        <p:cTn id="19"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3" end="3"/>
                                            </p:txEl>
                                          </p:spTgt>
                                        </p:tgtEl>
                                        <p:attrNameLst>
                                          <p:attrName>style.visibility</p:attrName>
                                        </p:attrNameLst>
                                      </p:cBhvr>
                                      <p:to>
                                        <p:strVal val="visible"/>
                                      </p:to>
                                    </p:set>
                                    <p:anim calcmode="lin" valueType="num">
                                      <p:cBhvr additive="base">
                                        <p:cTn id="25"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4" end="4"/>
                                            </p:txEl>
                                          </p:spTgt>
                                        </p:tgtEl>
                                        <p:attrNameLst>
                                          <p:attrName>style.visibility</p:attrName>
                                        </p:attrNameLst>
                                      </p:cBhvr>
                                      <p:to>
                                        <p:strVal val="visible"/>
                                      </p:to>
                                    </p:set>
                                    <p:anim calcmode="lin" valueType="num">
                                      <p:cBhvr additive="base">
                                        <p:cTn id="31"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5" end="5"/>
                                            </p:txEl>
                                          </p:spTgt>
                                        </p:tgtEl>
                                        <p:attrNameLst>
                                          <p:attrName>style.visibility</p:attrName>
                                        </p:attrNameLst>
                                      </p:cBhvr>
                                      <p:to>
                                        <p:strVal val="visible"/>
                                      </p:to>
                                    </p:set>
                                    <p:anim calcmode="lin" valueType="num">
                                      <p:cBhvr additive="base">
                                        <p:cTn id="37"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6" end="6"/>
                                            </p:txEl>
                                          </p:spTgt>
                                        </p:tgtEl>
                                        <p:attrNameLst>
                                          <p:attrName>style.visibility</p:attrName>
                                        </p:attrNameLst>
                                      </p:cBhvr>
                                      <p:to>
                                        <p:strVal val="visible"/>
                                      </p:to>
                                    </p:set>
                                    <p:anim calcmode="lin" valueType="num">
                                      <p:cBhvr additive="base">
                                        <p:cTn id="43"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7" end="7"/>
                                            </p:txEl>
                                          </p:spTgt>
                                        </p:tgtEl>
                                        <p:attrNameLst>
                                          <p:attrName>style.visibility</p:attrName>
                                        </p:attrNameLst>
                                      </p:cBhvr>
                                      <p:to>
                                        <p:strVal val="visible"/>
                                      </p:to>
                                    </p:set>
                                    <p:anim calcmode="lin" valueType="num">
                                      <p:cBhvr additive="base">
                                        <p:cTn id="49"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8" end="8"/>
                                            </p:txEl>
                                          </p:spTgt>
                                        </p:tgtEl>
                                        <p:attrNameLst>
                                          <p:attrName>style.visibility</p:attrName>
                                        </p:attrNameLst>
                                      </p:cBhvr>
                                      <p:to>
                                        <p:strVal val="visible"/>
                                      </p:to>
                                    </p:set>
                                    <p:anim calcmode="lin" valueType="num">
                                      <p:cBhvr additive="base">
                                        <p:cTn id="55"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9" end="9"/>
                                            </p:txEl>
                                          </p:spTgt>
                                        </p:tgtEl>
                                        <p:attrNameLst>
                                          <p:attrName>style.visibility</p:attrName>
                                        </p:attrNameLst>
                                      </p:cBhvr>
                                      <p:to>
                                        <p:strVal val="visible"/>
                                      </p:to>
                                    </p:set>
                                    <p:anim calcmode="lin" valueType="num">
                                      <p:cBhvr additive="base">
                                        <p:cTn id="61"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10" end="10"/>
                                            </p:txEl>
                                          </p:spTgt>
                                        </p:tgtEl>
                                        <p:attrNameLst>
                                          <p:attrName>style.visibility</p:attrName>
                                        </p:attrNameLst>
                                      </p:cBhvr>
                                      <p:to>
                                        <p:strVal val="visible"/>
                                      </p:to>
                                    </p:set>
                                    <p:anim calcmode="lin" valueType="num">
                                      <p:cBhvr additive="base">
                                        <p:cTn id="67"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485A8-BCCA-211F-0F34-AD18EA48FC7D}"/>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91B174F-B5AC-8EDA-327C-8680E7E73FC7}"/>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913B8366-4EF4-86A9-A03A-A599993032F6}"/>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B4A78B-E777-FDDD-3C7D-378116B370F2}"/>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A213D9CF-9288-AE8B-49C8-0D96648D7981}"/>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CD201617-DEE5-5721-92A7-574510BC749E}"/>
              </a:ext>
            </a:extLst>
          </p:cNvPr>
          <p:cNvGrpSpPr>
            <a:grpSpLocks/>
          </p:cNvGrpSpPr>
          <p:nvPr/>
        </p:nvGrpSpPr>
        <p:grpSpPr bwMode="auto">
          <a:xfrm>
            <a:off x="525440" y="3475168"/>
            <a:ext cx="3176028" cy="2982040"/>
            <a:chOff x="274" y="2249"/>
            <a:chExt cx="947" cy="1803"/>
          </a:xfrm>
        </p:grpSpPr>
        <p:sp>
          <p:nvSpPr>
            <p:cNvPr id="19484" name="Rectangle 5">
              <a:extLst>
                <a:ext uri="{FF2B5EF4-FFF2-40B4-BE49-F238E27FC236}">
                  <a16:creationId xmlns:a16="http://schemas.microsoft.com/office/drawing/2014/main" id="{0684C202-327E-BBB0-FB35-0352F755B211}"/>
                </a:ext>
              </a:extLst>
            </p:cNvPr>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AF880705-721A-D9E6-F8B5-F75BFA4364F3}"/>
                </a:ext>
              </a:extLst>
            </p:cNvPr>
            <p:cNvSpPr txBox="1">
              <a:spLocks noChangeArrowheads="1"/>
            </p:cNvSpPr>
            <p:nvPr/>
          </p:nvSpPr>
          <p:spPr bwMode="auto">
            <a:xfrm>
              <a:off x="315" y="2546"/>
              <a:ext cx="90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Bez obzira na stav koji zauzimaš u svom razmišljanju: bilo da je ovo kraj ili ga očekuješ u nekoj budućnosti – tema kako rasti u smislenom odnosu  s Bogom je ključna. Tvoj odnos s Bogom je tvoju najvažniji odnos. Nemoj odlagati taj posao da ga sutra učiniš jačim. Sada je najbolje vrijeme da radiš na tom zadatku stvaranja boljeg odnosa, što će utjecati na sve ostalo u tvom životu i, naravno, na tvoju vječnu budućnost. Ovo trebaš shvatiti kao duhovni princip.</a:t>
              </a:r>
            </a:p>
          </p:txBody>
        </p:sp>
      </p:grpSp>
      <p:grpSp>
        <p:nvGrpSpPr>
          <p:cNvPr id="59" name="Group 7">
            <a:extLst>
              <a:ext uri="{FF2B5EF4-FFF2-40B4-BE49-F238E27FC236}">
                <a16:creationId xmlns:a16="http://schemas.microsoft.com/office/drawing/2014/main" id="{724BFAB8-D38C-D026-928A-02119990ABD4}"/>
              </a:ext>
            </a:extLst>
          </p:cNvPr>
          <p:cNvGrpSpPr>
            <a:grpSpLocks/>
          </p:cNvGrpSpPr>
          <p:nvPr/>
        </p:nvGrpSpPr>
        <p:grpSpPr bwMode="auto">
          <a:xfrm>
            <a:off x="5816561" y="3967661"/>
            <a:ext cx="1877969" cy="2437121"/>
            <a:chOff x="2639" y="2358"/>
            <a:chExt cx="1038" cy="1674"/>
          </a:xfrm>
        </p:grpSpPr>
        <p:sp>
          <p:nvSpPr>
            <p:cNvPr id="19482" name="Rectangle 8">
              <a:extLst>
                <a:ext uri="{FF2B5EF4-FFF2-40B4-BE49-F238E27FC236}">
                  <a16:creationId xmlns:a16="http://schemas.microsoft.com/office/drawing/2014/main" id="{9706E849-8323-80FA-ECDF-3D90AD9ED326}"/>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46724861-4A47-F35A-DFF2-76EC68DB839A}"/>
                </a:ext>
              </a:extLst>
            </p:cNvPr>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Prije no što počnemo rasti u odnosu s Bogom, prvo moramo zastati i </a:t>
              </a:r>
              <a:r>
                <a:rPr kumimoji="0" lang="hr-HR" sz="1050" b="1" i="0" u="none" strike="noStrike" kern="1200" cap="none" spc="0" normalizeH="0" baseline="0" noProof="0" dirty="0">
                  <a:ln>
                    <a:noFill/>
                  </a:ln>
                  <a:solidFill>
                    <a:srgbClr val="000000"/>
                  </a:solidFill>
                  <a:effectLst/>
                  <a:uLnTx/>
                  <a:uFillTx/>
                  <a:latin typeface="Arial" charset="0"/>
                  <a:ea typeface="+mn-ea"/>
                  <a:cs typeface="Arial" charset="0"/>
                </a:rPr>
                <a:t>razmislit</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kakav je moj trenutni odnos s Njim. Budi brutalno, čak i bolno iskren pre- ma sebi. Zaključi koje svesne odluke moraš donjeti da imaš s Njim  bliskost kavu On želi ali je ti na razne načine sprečavaš. Otkrij što je u pitanju?</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A44E028C-8023-52C9-9C86-17AE7B2147A4}"/>
              </a:ext>
            </a:extLst>
          </p:cNvPr>
          <p:cNvGrpSpPr>
            <a:grpSpLocks/>
          </p:cNvGrpSpPr>
          <p:nvPr/>
        </p:nvGrpSpPr>
        <p:grpSpPr bwMode="auto">
          <a:xfrm>
            <a:off x="3618983" y="3576637"/>
            <a:ext cx="2400818" cy="2835915"/>
            <a:chOff x="1248" y="2437"/>
            <a:chExt cx="1392" cy="1592"/>
          </a:xfrm>
        </p:grpSpPr>
        <p:sp>
          <p:nvSpPr>
            <p:cNvPr id="19480" name="Rectangle 11">
              <a:extLst>
                <a:ext uri="{FF2B5EF4-FFF2-40B4-BE49-F238E27FC236}">
                  <a16:creationId xmlns:a16="http://schemas.microsoft.com/office/drawing/2014/main" id="{9202DA88-F8B8-B384-5E46-F067F4F229CD}"/>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C68BF92C-19D1-DB14-2F9E-1A70098D3361}"/>
                </a:ext>
              </a:extLst>
            </p:cNvPr>
            <p:cNvSpPr txBox="1">
              <a:spLocks noChangeArrowheads="1"/>
            </p:cNvSpPr>
            <p:nvPr/>
          </p:nvSpPr>
          <p:spPr bwMode="auto">
            <a:xfrm>
              <a:off x="1253" y="2657"/>
              <a:ext cx="1381" cy="137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Tema naših proučavanja ovog tromjesečja je da Bog želi biti  aktivno povezian s čovječan-stvom. Kakav god bio tvoj odnos s Bogom danas, ove pouke su pisane imajući tebe na umu.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S obzirom da se tema ovih po- uka tiče odnosa, napisana je ma- lo drukčije od prethodnih. Nagra- da je nepropadljiv vijenac i vječn vječni život s Bogom. U ovoj trci nisi sam. Tu su i drugi koji vole Isusa i Njegovu Riječ. Prenesi tu poruku nekome i pozovi na trku!</a:t>
              </a:r>
            </a:p>
          </p:txBody>
        </p:sp>
      </p:grpSp>
      <p:grpSp>
        <p:nvGrpSpPr>
          <p:cNvPr id="65" name="Group 13">
            <a:extLst>
              <a:ext uri="{FF2B5EF4-FFF2-40B4-BE49-F238E27FC236}">
                <a16:creationId xmlns:a16="http://schemas.microsoft.com/office/drawing/2014/main" id="{B471442E-BA2E-B40B-CB43-8BA416854629}"/>
              </a:ext>
            </a:extLst>
          </p:cNvPr>
          <p:cNvGrpSpPr>
            <a:grpSpLocks/>
          </p:cNvGrpSpPr>
          <p:nvPr/>
        </p:nvGrpSpPr>
        <p:grpSpPr bwMode="auto">
          <a:xfrm>
            <a:off x="7694530" y="3782201"/>
            <a:ext cx="3213234" cy="2612390"/>
            <a:chOff x="3595" y="2256"/>
            <a:chExt cx="1733" cy="13162"/>
          </a:xfrm>
        </p:grpSpPr>
        <p:sp>
          <p:nvSpPr>
            <p:cNvPr id="19478" name="Rectangle 14">
              <a:extLst>
                <a:ext uri="{FF2B5EF4-FFF2-40B4-BE49-F238E27FC236}">
                  <a16:creationId xmlns:a16="http://schemas.microsoft.com/office/drawing/2014/main" id="{3A5699F7-33D4-2ED8-B71B-C3E64BC0805A}"/>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D411B1EF-C4AF-7219-A062-564765C721C7}"/>
                </a:ext>
              </a:extLst>
            </p:cNvPr>
            <p:cNvSpPr txBox="1">
              <a:spLocks noChangeArrowheads="1"/>
            </p:cNvSpPr>
            <p:nvPr/>
          </p:nvSpPr>
          <p:spPr bwMode="auto">
            <a:xfrm>
              <a:off x="3609" y="3012"/>
              <a:ext cx="1719" cy="1240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Bogom mijenja sve i ovdje i u vječnosti, ta promijena  može biti dobra ili loša, ovisno o kvalite- ti i vrsti odnosa. Bog želi potpuno pre- 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Ali  imaj na umu Bog nije prosjak sa plastić- nom kanticom. On će prihvatiti samo predan odnos sa svojim narodom, Jer sve manje od toga rezultiraće našim uništenjem.  Božanski poziv se upućuje i tebi danas: „Pazi na službu da je izvr- 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D4A5CCA6-B9F7-6B39-C835-895C9D037F95}"/>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6CAD5627-434D-B3CA-EB07-0B11226E97EC}"/>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744496F9-E50D-B351-7E87-C2874C035BAD}"/>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761D9FE4-A98C-EB46-9B5A-1E8E2202803F}"/>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AA8B7141-C83E-0092-B069-D7CB2D474486}"/>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152557AA-CD36-A544-BED4-6573C53AFE7F}"/>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BDF6777E-E325-BB4A-BDA2-952B516AADA6}"/>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B5AF59CA-E4D7-9215-4D2E-230389FB45B8}"/>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6C5EA668-FA19-46EA-F9B3-16A4F5D49389}"/>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36754FD-9B81-874F-685C-4BC20FEB55A2}"/>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DA7EC8E5-762F-51C9-B1BC-0071B8F244A4}"/>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22D9B051-2C77-7B27-2468-08059BB01E33}"/>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57E3C6CD-357A-EFC4-0928-516227FFD906}"/>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67EFFB22-3472-4C0D-733E-F60C77A3EAD0}"/>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66463214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a:solidFill>
                  <a:srgbClr val="FFCC66"/>
                </a:solidFill>
              </a:rPr>
              <a:t>Upamtite stih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a:ln>
                  <a:noFill/>
                </a:ln>
                <a:solidFill>
                  <a:srgbClr val="FFFF99"/>
                </a:solidFill>
                <a:effectLst/>
                <a:uLnTx/>
                <a:uFillTx/>
                <a:latin typeface="Impact" pitchFamily="34" charset="0"/>
                <a:ea typeface="+mn-ea"/>
                <a:cs typeface="Arial" charset="0"/>
              </a:rPr>
              <a:t> </a:t>
            </a:r>
            <a:r>
              <a:rPr lang="hr-HR" sz="4800">
                <a:solidFill>
                  <a:srgbClr val="FFFF99"/>
                </a:solidFill>
                <a:latin typeface="Impact" pitchFamily="34" charset="0"/>
              </a:rPr>
              <a:t>IZAIJ</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A </a:t>
            </a:r>
            <a:r>
              <a:rPr kumimoji="0" lang="sr-Latn-RS" sz="4800" b="0" i="0" u="none" strike="noStrike" kern="1200" cap="none" spc="0" normalizeH="0" baseline="0" noProof="0">
                <a:ln>
                  <a:noFill/>
                </a:ln>
                <a:solidFill>
                  <a:srgbClr val="FFFF99"/>
                </a:solidFill>
                <a:effectLst/>
                <a:uLnTx/>
                <a:uFillTx/>
                <a:latin typeface="Impact" pitchFamily="34" charset="0"/>
                <a:ea typeface="+mn-ea"/>
                <a:cs typeface="Arial" charset="0"/>
              </a:rPr>
              <a:t>50</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,4:</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1" y="2807017"/>
            <a:ext cx="7162353" cy="1243965"/>
          </a:xfrm>
        </p:spPr>
        <p:txBody>
          <a:bodyPr/>
          <a:lstStyle/>
          <a:p>
            <a:pPr marL="0" indent="0">
              <a:buNone/>
            </a:pPr>
            <a:r>
              <a:rPr lang="en-US"/>
              <a:t>“</a:t>
            </a:r>
            <a:r>
              <a:rPr lang="sr-Latn-RS"/>
              <a:t>Gospod Jahve, dade mi jezik vješt da znam riječju</a:t>
            </a:r>
            <a:r>
              <a:rPr lang="en-US"/>
              <a:t> </a:t>
            </a:r>
            <a:r>
              <a:rPr lang="sr-Latn-RS"/>
              <a:t>krijepiti u</a:t>
            </a:r>
            <a:r>
              <a:rPr lang="en-US"/>
              <a:t>mo</a:t>
            </a:r>
            <a:r>
              <a:rPr lang="sr-Latn-RS"/>
              <a:t>rne. S</a:t>
            </a:r>
            <a:r>
              <a:rPr lang="en-US"/>
              <a:t>v</a:t>
            </a:r>
            <a:r>
              <a:rPr lang="sr-Latn-RS"/>
              <a:t>ako jutro on mi uho budi, </a:t>
            </a:r>
            <a:r>
              <a:rPr lang="hr-HR"/>
              <a:t>da ga slušam kao učenici</a:t>
            </a:r>
            <a:r>
              <a:rPr lang="sr-Latn-RS"/>
              <a:t>.</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E186E370-F131-693E-4511-904067C3A997}"/>
              </a:ext>
            </a:extLst>
          </p:cNvPr>
          <p:cNvPicPr>
            <a:picLocks noChangeAspect="1"/>
          </p:cNvPicPr>
          <p:nvPr/>
        </p:nvPicPr>
        <p:blipFill>
          <a:blip r:embed="rId4"/>
          <a:stretch>
            <a:fillRect/>
          </a:stretch>
        </p:blipFill>
        <p:spPr>
          <a:xfrm>
            <a:off x="8477026" y="254000"/>
            <a:ext cx="3714974" cy="6797039"/>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0" y="3180080"/>
            <a:ext cx="12191999" cy="3416320"/>
          </a:xfrm>
          <a:prstGeom prst="rect">
            <a:avLst/>
          </a:prstGeom>
          <a:noFill/>
        </p:spPr>
        <p:txBody>
          <a:bodyPr wrap="square" rtlCol="0">
            <a:spAutoFit/>
          </a:bodyPr>
          <a:lstStyle/>
          <a:p>
            <a:pPr lvl="0" algn="ctr" defTabSz="914354" fontAlgn="base">
              <a:spcBef>
                <a:spcPct val="0"/>
              </a:spcBef>
              <a:spcAft>
                <a:spcPct val="0"/>
              </a:spcAft>
              <a:defRPr/>
            </a:pPr>
            <a:r>
              <a:rPr lang="en-US" sz="2400" b="1">
                <a:solidFill>
                  <a:srgbClr val="FFFFFF"/>
                </a:solidFill>
                <a:cs typeface="Arial" charset="0"/>
              </a:rPr>
              <a:t>Prošl</a:t>
            </a:r>
            <a:r>
              <a:rPr lang="sr-Latn-RS" sz="2400" b="1">
                <a:solidFill>
                  <a:srgbClr val="FFFFFF"/>
                </a:solidFill>
                <a:cs typeface="Arial" charset="0"/>
              </a:rPr>
              <a:t>e sedmice</a:t>
            </a:r>
            <a:r>
              <a:rPr lang="en-US" sz="2400" b="1">
                <a:solidFill>
                  <a:srgbClr val="FFFFFF"/>
                </a:solidFill>
                <a:cs typeface="Arial" charset="0"/>
              </a:rPr>
              <a:t> smo </a:t>
            </a:r>
            <a:r>
              <a:rPr lang="sr-Latn-RS" sz="2400" b="1">
                <a:solidFill>
                  <a:srgbClr val="FFFFFF"/>
                </a:solidFill>
                <a:cs typeface="Arial" charset="0"/>
              </a:rPr>
              <a:t>završili sa  J</a:t>
            </a:r>
            <a:r>
              <a:rPr lang="en-US" sz="2400" b="1">
                <a:solidFill>
                  <a:srgbClr val="FFFFFF"/>
                </a:solidFill>
                <a:cs typeface="Arial" charset="0"/>
              </a:rPr>
              <a:t>o</a:t>
            </a:r>
            <a:r>
              <a:rPr lang="sr-Latn-RS" sz="2400" b="1">
                <a:solidFill>
                  <a:srgbClr val="FFFFFF"/>
                </a:solidFill>
                <a:cs typeface="Arial" charset="0"/>
              </a:rPr>
              <a:t>bov</a:t>
            </a:r>
            <a:r>
              <a:rPr lang="en-US" sz="2400" b="1">
                <a:solidFill>
                  <a:srgbClr val="FFFFFF"/>
                </a:solidFill>
                <a:cs typeface="Arial" charset="0"/>
              </a:rPr>
              <a:t>om vizijom Otkupitelja, koji "će stajati u</a:t>
            </a:r>
            <a:r>
              <a:rPr lang="sr-Latn-RS" sz="2400" b="1">
                <a:solidFill>
                  <a:srgbClr val="FFFFFF"/>
                </a:solidFill>
                <a:cs typeface="Arial" charset="0"/>
              </a:rPr>
              <a:t> poslje</a:t>
            </a:r>
            <a:r>
              <a:rPr lang="en-US" sz="2400" b="1">
                <a:solidFill>
                  <a:srgbClr val="FFFFFF"/>
                </a:solidFill>
                <a:cs typeface="Arial" charset="0"/>
              </a:rPr>
              <a:t>dnjim danima na zemlji" (Jo</a:t>
            </a:r>
            <a:r>
              <a:rPr lang="sr-Latn-RS" sz="2400" b="1">
                <a:solidFill>
                  <a:srgbClr val="FFFFFF"/>
                </a:solidFill>
                <a:cs typeface="Arial" charset="0"/>
              </a:rPr>
              <a:t>b</a:t>
            </a:r>
            <a:r>
              <a:rPr lang="en-US" sz="2400" b="1">
                <a:solidFill>
                  <a:srgbClr val="FFFFFF"/>
                </a:solidFill>
                <a:cs typeface="Arial" charset="0"/>
              </a:rPr>
              <a:t> 19</a:t>
            </a:r>
            <a:r>
              <a:rPr lang="sr-Latn-RS" sz="2400" b="1">
                <a:solidFill>
                  <a:srgbClr val="FFFFFF"/>
                </a:solidFill>
                <a:cs typeface="Arial" charset="0"/>
              </a:rPr>
              <a:t>,</a:t>
            </a:r>
            <a:r>
              <a:rPr lang="en-US" sz="2400" b="1">
                <a:solidFill>
                  <a:srgbClr val="FFFFFF"/>
                </a:solidFill>
                <a:cs typeface="Arial" charset="0"/>
              </a:rPr>
              <a:t>25). Ov</a:t>
            </a:r>
            <a:r>
              <a:rPr lang="sr-Latn-RS" sz="2400" b="1">
                <a:solidFill>
                  <a:srgbClr val="FFFFFF"/>
                </a:solidFill>
                <a:cs typeface="Arial" charset="0"/>
              </a:rPr>
              <a:t>aj</a:t>
            </a:r>
            <a:r>
              <a:rPr lang="en-US" sz="2400" b="1">
                <a:solidFill>
                  <a:srgbClr val="FFFFFF"/>
                </a:solidFill>
                <a:cs typeface="Arial" charset="0"/>
              </a:rPr>
              <a:t> </a:t>
            </a:r>
            <a:r>
              <a:rPr lang="sr-Latn-RS" sz="2400" b="1">
                <a:solidFill>
                  <a:srgbClr val="FFFFFF"/>
                </a:solidFill>
                <a:cs typeface="Arial" charset="0"/>
              </a:rPr>
              <a:t>tjedan</a:t>
            </a:r>
            <a:r>
              <a:rPr lang="en-US" sz="2400" b="1">
                <a:solidFill>
                  <a:srgbClr val="FFFFFF"/>
                </a:solidFill>
                <a:cs typeface="Arial" charset="0"/>
              </a:rPr>
              <a:t> nauči</a:t>
            </a:r>
            <a:r>
              <a:rPr lang="sr-Latn-RS" sz="2400" b="1">
                <a:solidFill>
                  <a:srgbClr val="FFFFFF"/>
                </a:solidFill>
                <a:cs typeface="Arial" charset="0"/>
              </a:rPr>
              <a:t>t </a:t>
            </a:r>
            <a:r>
              <a:rPr lang="en-US" sz="2400" b="1">
                <a:solidFill>
                  <a:srgbClr val="FFFFFF"/>
                </a:solidFill>
                <a:cs typeface="Arial" charset="0"/>
              </a:rPr>
              <a:t>ćemo kako</a:t>
            </a:r>
            <a:r>
              <a:rPr lang="sr-Latn-RS" sz="2400" b="1">
                <a:solidFill>
                  <a:srgbClr val="FFFFFF"/>
                </a:solidFill>
                <a:cs typeface="Arial" charset="0"/>
              </a:rPr>
              <a:t> </a:t>
            </a:r>
            <a:r>
              <a:rPr lang="en-US" sz="2400" b="1">
                <a:solidFill>
                  <a:srgbClr val="FFFFFF"/>
                </a:solidFill>
                <a:cs typeface="Arial" charset="0"/>
              </a:rPr>
              <a:t> pod</a:t>
            </a:r>
            <a:r>
              <a:rPr lang="sr-Latn-RS" sz="2400" b="1">
                <a:solidFill>
                  <a:srgbClr val="FFFFFF"/>
                </a:solidFill>
                <a:cs typeface="Arial" charset="0"/>
              </a:rPr>
              <a:t>ije- liti</a:t>
            </a:r>
            <a:r>
              <a:rPr lang="en-US" sz="2400" b="1">
                <a:solidFill>
                  <a:srgbClr val="FFFFFF"/>
                </a:solidFill>
                <a:cs typeface="Arial" charset="0"/>
              </a:rPr>
              <a:t> ovu izvanrednu viziju s ljudima na ovom sv</a:t>
            </a:r>
            <a:r>
              <a:rPr lang="sr-Latn-RS" sz="2400" b="1">
                <a:solidFill>
                  <a:srgbClr val="FFFFFF"/>
                </a:solidFill>
                <a:cs typeface="Arial" charset="0"/>
              </a:rPr>
              <a:t>ij</a:t>
            </a:r>
            <a:r>
              <a:rPr lang="en-US" sz="2400" b="1">
                <a:solidFill>
                  <a:srgbClr val="FFFFFF"/>
                </a:solidFill>
                <a:cs typeface="Arial" charset="0"/>
              </a:rPr>
              <a:t>etu. U tu svrhu usred</a:t>
            </a:r>
            <a:r>
              <a:rPr lang="sr-Latn-RS" sz="2400" b="1">
                <a:solidFill>
                  <a:srgbClr val="FFFFFF"/>
                </a:solidFill>
                <a:cs typeface="Arial" charset="0"/>
              </a:rPr>
              <a:t>otočit </a:t>
            </a:r>
            <a:r>
              <a:rPr lang="en-US" sz="2400" b="1">
                <a:solidFill>
                  <a:srgbClr val="FFFFFF"/>
                </a:solidFill>
                <a:cs typeface="Arial" charset="0"/>
              </a:rPr>
              <a:t>ćemo se na dva važna biblijska odlomka. Prvi odlomak je Matej 28</a:t>
            </a:r>
            <a:r>
              <a:rPr lang="sr-Latn-RS" sz="2400" b="1">
                <a:solidFill>
                  <a:srgbClr val="FFFFFF"/>
                </a:solidFill>
                <a:cs typeface="Arial" charset="0"/>
              </a:rPr>
              <a:t>,</a:t>
            </a:r>
            <a:r>
              <a:rPr lang="en-US" sz="2400" b="1">
                <a:solidFill>
                  <a:srgbClr val="FFFFFF"/>
                </a:solidFill>
                <a:cs typeface="Arial" charset="0"/>
              </a:rPr>
              <a:t>16–20, u kojem Isus povjerava svoje učenike—i nas—Veliko</a:t>
            </a:r>
            <a:r>
              <a:rPr lang="sr-Latn-RS" sz="2400" b="1">
                <a:solidFill>
                  <a:srgbClr val="FFFFFF"/>
                </a:solidFill>
                <a:cs typeface="Arial" charset="0"/>
              </a:rPr>
              <a:t>j</a:t>
            </a:r>
            <a:r>
              <a:rPr lang="en-US" sz="2400" b="1">
                <a:solidFill>
                  <a:srgbClr val="FFFFFF"/>
                </a:solidFill>
                <a:cs typeface="Arial" charset="0"/>
              </a:rPr>
              <a:t> </a:t>
            </a:r>
            <a:r>
              <a:rPr lang="sr-Latn-RS" sz="2400" b="1">
                <a:solidFill>
                  <a:srgbClr val="FFFFFF"/>
                </a:solidFill>
                <a:cs typeface="Arial" charset="0"/>
              </a:rPr>
              <a:t>zapovijedi</a:t>
            </a:r>
            <a:r>
              <a:rPr lang="en-US" sz="2400" b="1">
                <a:solidFill>
                  <a:srgbClr val="FFFFFF"/>
                </a:solidFill>
                <a:cs typeface="Arial" charset="0"/>
              </a:rPr>
              <a:t>. Ovaj odlomak, koji izv</a:t>
            </a:r>
            <a:r>
              <a:rPr lang="sr-Latn-RS" sz="2400" b="1">
                <a:solidFill>
                  <a:srgbClr val="FFFFFF"/>
                </a:solidFill>
                <a:cs typeface="Arial" charset="0"/>
              </a:rPr>
              <a:t>j</a:t>
            </a:r>
            <a:r>
              <a:rPr lang="en-US" sz="2400" b="1">
                <a:solidFill>
                  <a:srgbClr val="FFFFFF"/>
                </a:solidFill>
                <a:cs typeface="Arial" charset="0"/>
              </a:rPr>
              <a:t>eštava o Isusovim posljednjim </a:t>
            </a:r>
            <a:r>
              <a:rPr lang="sr-Latn-RS" sz="2400" b="1">
                <a:solidFill>
                  <a:srgbClr val="FFFFFF"/>
                </a:solidFill>
                <a:cs typeface="Arial" charset="0"/>
              </a:rPr>
              <a:t> uni</a:t>
            </a:r>
            <a:r>
              <a:rPr lang="en-US" sz="2400" b="1">
                <a:solidFill>
                  <a:srgbClr val="FFFFFF"/>
                </a:solidFill>
                <a:cs typeface="Arial" charset="0"/>
              </a:rPr>
              <a:t>, označava vrhunac celog </a:t>
            </a:r>
            <a:r>
              <a:rPr lang="sr-Latn-RS" sz="2400" b="1">
                <a:solidFill>
                  <a:srgbClr val="FFFFFF"/>
                </a:solidFill>
                <a:cs typeface="Arial" charset="0"/>
              </a:rPr>
              <a:t>E</a:t>
            </a:r>
            <a:r>
              <a:rPr lang="en-US" sz="2400" b="1">
                <a:solidFill>
                  <a:srgbClr val="FFFFFF"/>
                </a:solidFill>
                <a:cs typeface="Arial" charset="0"/>
              </a:rPr>
              <a:t>vanđelja. To je važan tekst koji nas suočava s našom odgovornošću da podelimo nadu Isusa </a:t>
            </a:r>
            <a:r>
              <a:rPr lang="sr-Latn-RS" sz="2400" b="1">
                <a:solidFill>
                  <a:srgbClr val="FFFFFF"/>
                </a:solidFill>
                <a:cs typeface="Arial" charset="0"/>
              </a:rPr>
              <a:t>H</a:t>
            </a:r>
            <a:r>
              <a:rPr lang="en-US" sz="2400" b="1">
                <a:solidFill>
                  <a:srgbClr val="FFFFFF"/>
                </a:solidFill>
                <a:cs typeface="Arial" charset="0"/>
              </a:rPr>
              <a:t>rista sa svim narodima. Ova misija, koja se temelji na božanskoj vlasti Isusa, ima univerzalni </a:t>
            </a:r>
            <a:r>
              <a:rPr lang="sr-Latn-RS" sz="2400" b="1">
                <a:solidFill>
                  <a:srgbClr val="FFFFFF"/>
                </a:solidFill>
                <a:cs typeface="Arial" charset="0"/>
              </a:rPr>
              <a:t>poziv i</a:t>
            </a:r>
            <a:r>
              <a:rPr lang="en-US" sz="2400" b="1">
                <a:solidFill>
                  <a:srgbClr val="FFFFFF"/>
                </a:solidFill>
                <a:cs typeface="Arial" charset="0"/>
              </a:rPr>
              <a:t> osigurava Božju prisutnost na našoj strani do kraja vremena (M</a:t>
            </a:r>
            <a:r>
              <a:rPr lang="sr-Latn-RS" sz="2400" b="1">
                <a:solidFill>
                  <a:srgbClr val="FFFFFF"/>
                </a:solidFill>
                <a:cs typeface="Arial" charset="0"/>
              </a:rPr>
              <a:t>a</a:t>
            </a:r>
            <a:r>
              <a:rPr lang="en-US" sz="2400" b="1">
                <a:solidFill>
                  <a:srgbClr val="FFFFFF"/>
                </a:solidFill>
                <a:cs typeface="Arial" charset="0"/>
              </a:rPr>
              <a:t>t</a:t>
            </a:r>
            <a:r>
              <a:rPr lang="sr-Latn-RS" sz="2400" b="1">
                <a:solidFill>
                  <a:srgbClr val="FFFFFF"/>
                </a:solidFill>
                <a:cs typeface="Arial" charset="0"/>
              </a:rPr>
              <a:t>.</a:t>
            </a:r>
            <a:r>
              <a:rPr lang="en-US" sz="2400" b="1">
                <a:solidFill>
                  <a:srgbClr val="FFFFFF"/>
                </a:solidFill>
                <a:cs typeface="Arial" charset="0"/>
              </a:rPr>
              <a:t> 28,20).</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385235436"/>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  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229431" y="412788"/>
            <a:ext cx="4369201" cy="5109091"/>
          </a:xfrm>
          <a:prstGeom prst="rect">
            <a:avLst/>
          </a:prstGeom>
          <a:noFill/>
        </p:spPr>
        <p:txBody>
          <a:bodyPr wrap="square">
            <a:spAutoFit/>
          </a:bodyPr>
          <a:lstStyle/>
          <a:p>
            <a:pPr lvl="0" algn="ctr">
              <a:defRPr/>
            </a:pPr>
            <a:r>
              <a:rPr kumimoji="0" lang="en-US" sz="3600" b="1" i="0" u="none" strike="noStrike" kern="1200" cap="none" spc="0" normalizeH="0" baseline="0" noProof="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a:t>
            </a:r>
            <a:r>
              <a:rPr lang="sr-Latn-RS" sz="3600" b="1">
                <a:solidFill>
                  <a:prstClr val="white"/>
                </a:solidFill>
                <a:effectLst>
                  <a:glow rad="127000">
                    <a:srgbClr val="563056"/>
                  </a:glow>
                  <a:outerShdw blurRad="38100" dist="38100" dir="2700000" algn="tl">
                    <a:srgbClr val="000000"/>
                  </a:outerShdw>
                </a:effectLst>
                <a:latin typeface="Comic Sans MS" panose="030F0702030302020204" pitchFamily="66" charset="0"/>
              </a:rPr>
              <a:t>Gospod Jahve dade mi jezik vješt da znam riječju krijepiti umorne. Svako jutro on mi uho budi da ga slušam kao učenici.“</a:t>
            </a:r>
            <a:r>
              <a:rPr lang="en-US" sz="3600" b="1" noProof="0">
                <a:solidFill>
                  <a:prstClr val="white"/>
                </a:solidFill>
                <a:effectLst>
                  <a:glow rad="127000">
                    <a:srgbClr val="563056"/>
                  </a:glow>
                  <a:outerShdw blurRad="38100" dist="38100" dir="2700000" algn="tl">
                    <a:srgbClr val="000000"/>
                  </a:outerShdw>
                </a:effectLst>
                <a:latin typeface="Comic Sans MS" panose="030F0702030302020204" pitchFamily="66" charset="0"/>
              </a:rPr>
              <a:t> </a:t>
            </a:r>
            <a:endParaRPr kumimoji="0" lang="en-US" sz="36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(I</a:t>
            </a:r>
            <a:r>
              <a:rPr kumimoji="0" lang="sr-Latn-RS" sz="2800" b="1" i="0" u="none" strike="noStrike" kern="1200" cap="none" spc="0" normalizeH="0" baseline="0" noProof="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zaija</a:t>
            </a:r>
            <a:r>
              <a:rPr kumimoji="0" lang="en-US" sz="2800" b="1" i="0" u="none" strike="noStrike" kern="1200" cap="none" spc="0" normalizeH="0" baseline="0" noProof="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 50</a:t>
            </a:r>
            <a:r>
              <a:rPr kumimoji="0" lang="sr-Latn-RS" sz="2800" b="1" i="0" u="none" strike="noStrike" kern="1200" cap="none" spc="0" normalizeH="0" baseline="0" noProof="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a:t>
            </a:r>
            <a:r>
              <a:rPr kumimoji="0" lang="en-US" sz="2800" b="1" i="0" u="none" strike="noStrike" kern="1200" cap="none" spc="0" normalizeH="0" baseline="0" noProof="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4</a:t>
            </a:r>
            <a:r>
              <a:rPr kumimoji="0" lang="en-US" sz="28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rPr>
              <a:t>)</a:t>
            </a:r>
            <a:endParaRPr kumimoji="0" lang="en-US" sz="3600" b="1" i="0" u="none" strike="noStrike" kern="1200" cap="none" spc="0" normalizeH="0" baseline="0" noProof="0" dirty="0">
              <a:ln>
                <a:noFill/>
              </a:ln>
              <a:solidFill>
                <a:prstClr val="white"/>
              </a:solidFill>
              <a:effectLst>
                <a:glow rad="127000">
                  <a:srgbClr val="563056"/>
                </a:glow>
                <a:outerShdw blurRad="38100" dist="381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B85925-7D12-7EC5-FBC8-270BAC587D8B}"/>
              </a:ext>
            </a:extLst>
          </p:cNvPr>
          <p:cNvSpPr txBox="1"/>
          <p:nvPr/>
        </p:nvSpPr>
        <p:spPr>
          <a:xfrm>
            <a:off x="7191375" y="3429000"/>
            <a:ext cx="4819650"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hr-HR" sz="2000" b="1" noProof="0">
                <a:solidFill>
                  <a:srgbClr val="A70FDB"/>
                </a:solidFill>
              </a:rPr>
              <a:t>Što trebamo dijeliti?</a:t>
            </a:r>
          </a:p>
          <a:p>
            <a:pPr lvl="1">
              <a:spcBef>
                <a:spcPts val="600"/>
              </a:spcBef>
            </a:pPr>
            <a:r>
              <a:rPr lang="hr-HR" sz="2000" b="1" noProof="0"/>
              <a:t>Veliki nalog.</a:t>
            </a:r>
          </a:p>
          <a:p>
            <a:pPr>
              <a:spcBef>
                <a:spcPts val="1800"/>
              </a:spcBef>
            </a:pPr>
            <a:r>
              <a:rPr lang="hr-HR" sz="2000" b="1" noProof="0">
                <a:solidFill>
                  <a:srgbClr val="00A44E"/>
                </a:solidFill>
              </a:rPr>
              <a:t>Kako možemo dijeliti?</a:t>
            </a:r>
          </a:p>
          <a:p>
            <a:pPr lvl="1">
              <a:spcBef>
                <a:spcPts val="600"/>
              </a:spcBef>
            </a:pPr>
            <a:r>
              <a:rPr lang="hr-HR" sz="2000" b="1" noProof="0"/>
              <a:t>Oponašajući Isusa.</a:t>
            </a:r>
          </a:p>
          <a:p>
            <a:pPr lvl="1">
              <a:spcBef>
                <a:spcPts val="600"/>
              </a:spcBef>
            </a:pPr>
            <a:r>
              <a:rPr lang="hr-HR" sz="2000" b="1" noProof="0"/>
              <a:t>Njegovanje prijateljstva.</a:t>
            </a:r>
          </a:p>
          <a:p>
            <a:pPr>
              <a:spcBef>
                <a:spcPts val="1800"/>
              </a:spcBef>
            </a:pPr>
            <a:r>
              <a:rPr lang="hr-HR" sz="2000" b="1" noProof="0">
                <a:solidFill>
                  <a:srgbClr val="C64D1C"/>
                </a:solidFill>
              </a:rPr>
              <a:t>Kako vratiti one koji su otišli?</a:t>
            </a:r>
          </a:p>
          <a:p>
            <a:pPr lvl="1">
              <a:spcBef>
                <a:spcPts val="600"/>
              </a:spcBef>
            </a:pPr>
            <a:r>
              <a:rPr lang="hr-HR" sz="2000" b="1" noProof="0"/>
              <a:t>Bog traži svoju djecu.</a:t>
            </a:r>
          </a:p>
          <a:p>
            <a:pPr lvl="1">
              <a:spcBef>
                <a:spcPts val="600"/>
              </a:spcBef>
            </a:pPr>
            <a:r>
              <a:rPr lang="hr-HR" sz="2000" b="1" noProof="0"/>
              <a:t>Tražimo one koji </a:t>
            </a:r>
            <a:r>
              <a:rPr lang="hr-HR" sz="2000" b="1"/>
              <a:t>su</a:t>
            </a:r>
            <a:r>
              <a:rPr lang="hr-HR" sz="2000" b="1" noProof="0"/>
              <a:t> otišali.</a:t>
            </a:r>
          </a:p>
        </p:txBody>
      </p:sp>
      <p:sp>
        <p:nvSpPr>
          <p:cNvPr id="3" name="CuadroTexto 2">
            <a:extLst>
              <a:ext uri="{FF2B5EF4-FFF2-40B4-BE49-F238E27FC236}">
                <a16:creationId xmlns:a16="http://schemas.microsoft.com/office/drawing/2014/main" id="{05743553-52EE-062D-DA4B-FBB11CAD17A2}"/>
              </a:ext>
            </a:extLst>
          </p:cNvPr>
          <p:cNvSpPr txBox="1"/>
          <p:nvPr/>
        </p:nvSpPr>
        <p:spPr>
          <a:xfrm>
            <a:off x="427985" y="358096"/>
            <a:ext cx="8191500" cy="1015663"/>
          </a:xfrm>
          <a:prstGeom prst="rect">
            <a:avLst/>
          </a:prstGeom>
          <a:noFill/>
        </p:spPr>
        <p:txBody>
          <a:bodyPr wrap="square" rtlCol="0">
            <a:spAutoFit/>
          </a:bodyPr>
          <a:lstStyle/>
          <a:p>
            <a:pPr>
              <a:spcBef>
                <a:spcPts val="600"/>
              </a:spcBef>
            </a:pPr>
            <a:r>
              <a:rPr lang="hr-HR" sz="2000" b="1" noProof="0"/>
              <a:t>Tisuće uistinu ne poznaju Isusa. Zovemo ih “izgubljenim ovcama”, ali oni ni ne znaju da su izgubljeni. A kako će znati da im treba Isus ako im nitko ne objasni?</a:t>
            </a:r>
          </a:p>
        </p:txBody>
      </p:sp>
      <p:pic>
        <p:nvPicPr>
          <p:cNvPr id="5" name="Imagen 4">
            <a:extLst>
              <a:ext uri="{FF2B5EF4-FFF2-40B4-BE49-F238E27FC236}">
                <a16:creationId xmlns:a16="http://schemas.microsoft.com/office/drawing/2014/main" id="{FD641C5D-297D-FE1F-79FC-818723DD8BB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698144" y="306411"/>
            <a:ext cx="3379851" cy="2973873"/>
          </a:xfrm>
          <a:prstGeom prst="roundRect">
            <a:avLst>
              <a:gd name="adj" fmla="val 4167"/>
            </a:avLst>
          </a:prstGeom>
          <a:solidFill>
            <a:srgbClr val="FFFFFF"/>
          </a:solidFill>
          <a:ln w="76200" cap="sq">
            <a:solidFill>
              <a:schemeClr val="accent1">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a:extLst>
              <a:ext uri="{FF2B5EF4-FFF2-40B4-BE49-F238E27FC236}">
                <a16:creationId xmlns:a16="http://schemas.microsoft.com/office/drawing/2014/main" id="{E2595E6C-94FA-0A38-5A66-83497AAC3E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400299" y="3428999"/>
            <a:ext cx="4039829" cy="3318421"/>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29E4165-C36D-A03A-4A5D-DF7E392DC1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7985" y="3428999"/>
            <a:ext cx="1868675" cy="3318421"/>
          </a:xfrm>
          <a:prstGeom prst="roundRect">
            <a:avLst>
              <a:gd name="adj" fmla="val 103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CB67D3D8-D814-5358-029C-7A0C4B2FC2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317708" y="6097548"/>
            <a:ext cx="337234" cy="211710"/>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A4E2E256-9198-E5E4-3329-C1B09760724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317708" y="3898714"/>
            <a:ext cx="337234" cy="211710"/>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7803DD9E-BEF6-6BC6-1D5A-1BE73B4F45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317708" y="4816157"/>
            <a:ext cx="337234" cy="211710"/>
          </a:xfrm>
          <a:prstGeom prst="rect">
            <a:avLst/>
          </a:prstGeom>
          <a:effectLst>
            <a:outerShdw blurRad="50800" dist="38100" dir="8100000" algn="tr" rotWithShape="0">
              <a:prstClr val="black">
                <a:alpha val="40000"/>
              </a:prstClr>
            </a:outerShdw>
          </a:effectLst>
        </p:spPr>
      </p:pic>
      <p:pic>
        <p:nvPicPr>
          <p:cNvPr id="21" name="Imagen 20">
            <a:extLst>
              <a:ext uri="{FF2B5EF4-FFF2-40B4-BE49-F238E27FC236}">
                <a16:creationId xmlns:a16="http://schemas.microsoft.com/office/drawing/2014/main" id="{EC204CCE-3D77-5C24-B7C8-8693BBEB168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7317708" y="6479639"/>
            <a:ext cx="337234" cy="211710"/>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3A87230F-E504-7C24-EA9F-46A8D7F23AF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7317708" y="5186875"/>
            <a:ext cx="337234" cy="211710"/>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6DED753A-D212-FF92-7E05-351EE657418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200000">
            <a:off x="6727976" y="4343754"/>
            <a:ext cx="475631" cy="42203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607F0B-B83C-2F5A-A828-55287538BF5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6200000">
            <a:off x="6727423" y="5640663"/>
            <a:ext cx="475631" cy="422037"/>
          </a:xfrm>
          <a:prstGeom prst="rect">
            <a:avLst/>
          </a:prstGeom>
          <a:effectLst>
            <a:outerShdw blurRad="50800" dist="38100" dir="8100000" algn="tr" rotWithShape="0">
              <a:prstClr val="black">
                <a:alpha val="40000"/>
              </a:prstClr>
            </a:outerShdw>
          </a:effectLst>
        </p:spPr>
      </p:pic>
      <p:pic>
        <p:nvPicPr>
          <p:cNvPr id="40" name="Imagen 39">
            <a:extLst>
              <a:ext uri="{FF2B5EF4-FFF2-40B4-BE49-F238E27FC236}">
                <a16:creationId xmlns:a16="http://schemas.microsoft.com/office/drawing/2014/main" id="{BA3D7911-D321-1758-1280-822F0DFB329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6200000">
            <a:off x="6727976" y="3427268"/>
            <a:ext cx="475631" cy="42203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75DB5C6-B291-3B5C-C134-1F370BE735FF}"/>
              </a:ext>
            </a:extLst>
          </p:cNvPr>
          <p:cNvSpPr txBox="1"/>
          <p:nvPr/>
        </p:nvSpPr>
        <p:spPr>
          <a:xfrm>
            <a:off x="427985" y="2649206"/>
            <a:ext cx="81915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HR" sz="2000" b="1" i="0" u="none" strike="noStrike" kern="1200" cap="none" spc="0" normalizeH="0" baseline="0" noProof="0">
                <a:ln>
                  <a:noFill/>
                </a:ln>
                <a:solidFill>
                  <a:prstClr val="black"/>
                </a:solidFill>
                <a:effectLst/>
                <a:uLnTx/>
                <a:uFillTx/>
                <a:latin typeface="Aptos" panose="02110004020202020204"/>
                <a:ea typeface="+mn-ea"/>
                <a:cs typeface="+mn-cs"/>
              </a:rPr>
              <a:t>Kako je Bog odlučio doprijeti do svih tih ljudi? Kroz nas. To je naš “veliki nalog.”</a:t>
            </a:r>
          </a:p>
        </p:txBody>
      </p:sp>
      <p:sp>
        <p:nvSpPr>
          <p:cNvPr id="8" name="CuadroTexto 7">
            <a:extLst>
              <a:ext uri="{FF2B5EF4-FFF2-40B4-BE49-F238E27FC236}">
                <a16:creationId xmlns:a16="http://schemas.microsoft.com/office/drawing/2014/main" id="{F4431EA7-4B44-D2E3-F33D-CC1FC9E39ECD}"/>
              </a:ext>
            </a:extLst>
          </p:cNvPr>
          <p:cNvSpPr txBox="1"/>
          <p:nvPr/>
        </p:nvSpPr>
        <p:spPr>
          <a:xfrm>
            <a:off x="427984" y="1349763"/>
            <a:ext cx="819149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HR" sz="2000" b="1" i="0" u="none" strike="noStrike" kern="1200" cap="none" spc="0" normalizeH="0" baseline="0" noProof="0">
                <a:ln>
                  <a:noFill/>
                </a:ln>
                <a:solidFill>
                  <a:prstClr val="black"/>
                </a:solidFill>
                <a:effectLst/>
                <a:uLnTx/>
                <a:uFillTx/>
                <a:latin typeface="Aptos" panose="02110004020202020204"/>
                <a:ea typeface="+mn-ea"/>
                <a:cs typeface="+mn-cs"/>
              </a:rPr>
              <a:t>Bog brine za svaku osobu na ovom planetu i “želi da se svi ljudi spase i dođu do spoznaje istine” (1. Tim. 2,4). To uključuje i one koji ga ne poznaju i one koji su Ga, poznavši Ga, napustili i okrenuli se od Njegovih putova.</a:t>
            </a:r>
          </a:p>
        </p:txBody>
      </p:sp>
    </p:spTree>
    <p:extLst>
      <p:ext uri="{BB962C8B-B14F-4D97-AF65-F5344CB8AC3E}">
        <p14:creationId xmlns:p14="http://schemas.microsoft.com/office/powerpoint/2010/main" val="13498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800" decel="100000"/>
                                        <p:tgtEl>
                                          <p:spTgt spid="11"/>
                                        </p:tgtEl>
                                      </p:cBhvr>
                                    </p:animEffect>
                                    <p:anim calcmode="lin" valueType="num">
                                      <p:cBhvr>
                                        <p:cTn id="20" dur="800" decel="100000" fill="hold"/>
                                        <p:tgtEl>
                                          <p:spTgt spid="11"/>
                                        </p:tgtEl>
                                        <p:attrNameLst>
                                          <p:attrName>style.rotation</p:attrName>
                                        </p:attrNameLst>
                                      </p:cBhvr>
                                      <p:tavLst>
                                        <p:tav tm="0">
                                          <p:val>
                                            <p:fltVal val="-90"/>
                                          </p:val>
                                        </p:tav>
                                        <p:tav tm="100000">
                                          <p:val>
                                            <p:fltVal val="0"/>
                                          </p:val>
                                        </p:tav>
                                      </p:tavLst>
                                    </p:anim>
                                    <p:anim calcmode="lin" valueType="num">
                                      <p:cBhvr>
                                        <p:cTn id="21" dur="800" decel="100000" fill="hold"/>
                                        <p:tgtEl>
                                          <p:spTgt spid="11"/>
                                        </p:tgtEl>
                                        <p:attrNameLst>
                                          <p:attrName>ppt_x</p:attrName>
                                        </p:attrNameLst>
                                      </p:cBhvr>
                                      <p:tavLst>
                                        <p:tav tm="0">
                                          <p:val>
                                            <p:strVal val="#ppt_x+0.4"/>
                                          </p:val>
                                        </p:tav>
                                        <p:tav tm="100000">
                                          <p:val>
                                            <p:strVal val="#ppt_x-0.05"/>
                                          </p:val>
                                        </p:tav>
                                      </p:tavLst>
                                    </p:anim>
                                    <p:anim calcmode="lin" valueType="num">
                                      <p:cBhvr>
                                        <p:cTn id="22" dur="800" decel="100000" fill="hold"/>
                                        <p:tgtEl>
                                          <p:spTgt spid="1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 calcmode="lin" valueType="num">
                                      <p:cBhvr>
                                        <p:cTn id="35" dur="500" fill="hold"/>
                                        <p:tgtEl>
                                          <p:spTgt spid="9"/>
                                        </p:tgtEl>
                                        <p:attrNameLst>
                                          <p:attrName>style.rotation</p:attrName>
                                        </p:attrNameLst>
                                      </p:cBhvr>
                                      <p:tavLst>
                                        <p:tav tm="0">
                                          <p:val>
                                            <p:fltVal val="360"/>
                                          </p:val>
                                        </p:tav>
                                        <p:tav tm="100000">
                                          <p:val>
                                            <p:fltVal val="0"/>
                                          </p:val>
                                        </p:tav>
                                      </p:tavLst>
                                    </p:anim>
                                    <p:animEffect transition="in" filter="fade">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88"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strVal val="4/3*#ppt_w"/>
                                          </p:val>
                                        </p:tav>
                                        <p:tav tm="100000">
                                          <p:val>
                                            <p:strVal val="#ppt_w"/>
                                          </p:val>
                                        </p:tav>
                                      </p:tavLst>
                                    </p:anim>
                                    <p:anim calcmode="lin" valueType="num">
                                      <p:cBhvr>
                                        <p:cTn id="46" dur="500" fill="hold"/>
                                        <p:tgtEl>
                                          <p:spTgt spid="40"/>
                                        </p:tgtEl>
                                        <p:attrNameLst>
                                          <p:attrName>ppt_h</p:attrName>
                                        </p:attrNameLst>
                                      </p:cBhvr>
                                      <p:tavLst>
                                        <p:tav tm="0">
                                          <p:val>
                                            <p:strVal val="4/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ppt_x</p:attrName>
                                        </p:attrNameLst>
                                      </p:cBhvr>
                                      <p:tavLst>
                                        <p:tav tm="0">
                                          <p:val>
                                            <p:strVal val="#ppt_x-#ppt_w/2"/>
                                          </p:val>
                                        </p:tav>
                                        <p:tav tm="100000">
                                          <p:val>
                                            <p:strVal val="#ppt_x"/>
                                          </p:val>
                                        </p:tav>
                                      </p:tavLst>
                                    </p:anim>
                                    <p:anim calcmode="lin" valueType="num">
                                      <p:cBhvr>
                                        <p:cTn id="55" dur="500" fill="hold"/>
                                        <p:tgtEl>
                                          <p:spTgt spid="17"/>
                                        </p:tgtEl>
                                        <p:attrNameLst>
                                          <p:attrName>ppt_y</p:attrName>
                                        </p:attrNameLst>
                                      </p:cBhvr>
                                      <p:tavLst>
                                        <p:tav tm="0">
                                          <p:val>
                                            <p:strVal val="#ppt_y"/>
                                          </p:val>
                                        </p:tav>
                                        <p:tav tm="100000">
                                          <p:val>
                                            <p:strVal val="#ppt_y"/>
                                          </p:val>
                                        </p:tav>
                                      </p:tavLst>
                                    </p:anim>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288"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strVal val="4/3*#ppt_w"/>
                                          </p:val>
                                        </p:tav>
                                        <p:tav tm="100000">
                                          <p:val>
                                            <p:strVal val="#ppt_w"/>
                                          </p:val>
                                        </p:tav>
                                      </p:tavLst>
                                    </p:anim>
                                    <p:anim calcmode="lin" valueType="num">
                                      <p:cBhvr>
                                        <p:cTn id="67" dur="500" fill="hold"/>
                                        <p:tgtEl>
                                          <p:spTgt spid="33"/>
                                        </p:tgtEl>
                                        <p:attrNameLst>
                                          <p:attrName>ppt_h</p:attrName>
                                        </p:attrNameLst>
                                      </p:cBhvr>
                                      <p:tavLst>
                                        <p:tav tm="0">
                                          <p:val>
                                            <p:strVal val="4/3*#ppt_h"/>
                                          </p:val>
                                        </p:tav>
                                        <p:tav tm="100000">
                                          <p:val>
                                            <p:strVal val="#ppt_h"/>
                                          </p:val>
                                        </p:tav>
                                      </p:tavLst>
                                    </p:anim>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1500"/>
                            </p:stCondLst>
                            <p:childTnLst>
                              <p:par>
                                <p:cTn id="73" presetID="17" presetClass="entr" presetSubtype="8"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ppt_x</p:attrName>
                                        </p:attrNameLst>
                                      </p:cBhvr>
                                      <p:tavLst>
                                        <p:tav tm="0">
                                          <p:val>
                                            <p:strVal val="#ppt_x-#ppt_w/2"/>
                                          </p:val>
                                        </p:tav>
                                        <p:tav tm="100000">
                                          <p:val>
                                            <p:strVal val="#ppt_x"/>
                                          </p:val>
                                        </p:tav>
                                      </p:tavLst>
                                    </p:anim>
                                    <p:anim calcmode="lin" valueType="num">
                                      <p:cBhvr>
                                        <p:cTn id="76" dur="500" fill="hold"/>
                                        <p:tgtEl>
                                          <p:spTgt spid="20"/>
                                        </p:tgtEl>
                                        <p:attrNameLst>
                                          <p:attrName>ppt_y</p:attrName>
                                        </p:attrNameLst>
                                      </p:cBhvr>
                                      <p:tavLst>
                                        <p:tav tm="0">
                                          <p:val>
                                            <p:strVal val="#ppt_y"/>
                                          </p:val>
                                        </p:tav>
                                        <p:tav tm="100000">
                                          <p:val>
                                            <p:strVal val="#ppt_y"/>
                                          </p:val>
                                        </p:tav>
                                      </p:tavLst>
                                    </p:anim>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strVal val="#ppt_h"/>
                                          </p:val>
                                        </p:tav>
                                        <p:tav tm="100000">
                                          <p:val>
                                            <p:strVal val="#ppt_h"/>
                                          </p:val>
                                        </p:tav>
                                      </p:tavLst>
                                    </p:anim>
                                  </p:childTnLst>
                                </p:cTn>
                              </p:par>
                            </p:childTnLst>
                          </p:cTn>
                        </p:par>
                        <p:par>
                          <p:cTn id="79" fill="hold">
                            <p:stCondLst>
                              <p:cond delay="20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2500"/>
                            </p:stCondLst>
                            <p:childTnLst>
                              <p:par>
                                <p:cTn id="84" presetID="17" presetClass="entr" presetSubtype="8"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ppt_x</p:attrName>
                                        </p:attrNameLst>
                                      </p:cBhvr>
                                      <p:tavLst>
                                        <p:tav tm="0">
                                          <p:val>
                                            <p:strVal val="#ppt_x-#ppt_w/2"/>
                                          </p:val>
                                        </p:tav>
                                        <p:tav tm="100000">
                                          <p:val>
                                            <p:strVal val="#ppt_x"/>
                                          </p:val>
                                        </p:tav>
                                      </p:tavLst>
                                    </p:anim>
                                    <p:anim calcmode="lin" valueType="num">
                                      <p:cBhvr>
                                        <p:cTn id="87" dur="500" fill="hold"/>
                                        <p:tgtEl>
                                          <p:spTgt spid="26"/>
                                        </p:tgtEl>
                                        <p:attrNameLst>
                                          <p:attrName>ppt_y</p:attrName>
                                        </p:attrNameLst>
                                      </p:cBhvr>
                                      <p:tavLst>
                                        <p:tav tm="0">
                                          <p:val>
                                            <p:strVal val="#ppt_y"/>
                                          </p:val>
                                        </p:tav>
                                        <p:tav tm="100000">
                                          <p:val>
                                            <p:strVal val="#ppt_y"/>
                                          </p:val>
                                        </p:tav>
                                      </p:tavLst>
                                    </p:anim>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strVal val="#ppt_h"/>
                                          </p:val>
                                        </p:tav>
                                        <p:tav tm="100000">
                                          <p:val>
                                            <p:strVal val="#ppt_h"/>
                                          </p:val>
                                        </p:tav>
                                      </p:tavLst>
                                    </p:anim>
                                  </p:childTnLst>
                                </p:cTn>
                              </p:par>
                            </p:childTnLst>
                          </p:cTn>
                        </p:par>
                        <p:par>
                          <p:cTn id="90" fill="hold">
                            <p:stCondLst>
                              <p:cond delay="30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3" presetClass="entr" presetSubtype="288"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p:cTn id="98" dur="500" fill="hold"/>
                                        <p:tgtEl>
                                          <p:spTgt spid="37"/>
                                        </p:tgtEl>
                                        <p:attrNameLst>
                                          <p:attrName>ppt_w</p:attrName>
                                        </p:attrNameLst>
                                      </p:cBhvr>
                                      <p:tavLst>
                                        <p:tav tm="0">
                                          <p:val>
                                            <p:strVal val="4/3*#ppt_w"/>
                                          </p:val>
                                        </p:tav>
                                        <p:tav tm="100000">
                                          <p:val>
                                            <p:strVal val="#ppt_w"/>
                                          </p:val>
                                        </p:tav>
                                      </p:tavLst>
                                    </p:anim>
                                    <p:anim calcmode="lin" valueType="num">
                                      <p:cBhvr>
                                        <p:cTn id="99" dur="500" fill="hold"/>
                                        <p:tgtEl>
                                          <p:spTgt spid="37"/>
                                        </p:tgtEl>
                                        <p:attrNameLst>
                                          <p:attrName>ppt_h</p:attrName>
                                        </p:attrNameLst>
                                      </p:cBhvr>
                                      <p:tavLst>
                                        <p:tav tm="0">
                                          <p:val>
                                            <p:strVal val="4/3*#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par>
                          <p:cTn id="104" fill="hold">
                            <p:stCondLst>
                              <p:cond delay="1000"/>
                            </p:stCondLst>
                            <p:childTnLst>
                              <p:par>
                                <p:cTn id="105" presetID="17" presetClass="entr" presetSubtype="8" fill="hold" nodeType="after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ppt_x</p:attrName>
                                        </p:attrNameLst>
                                      </p:cBhvr>
                                      <p:tavLst>
                                        <p:tav tm="0">
                                          <p:val>
                                            <p:strVal val="#ppt_x-#ppt_w/2"/>
                                          </p:val>
                                        </p:tav>
                                        <p:tav tm="100000">
                                          <p:val>
                                            <p:strVal val="#ppt_x"/>
                                          </p:val>
                                        </p:tav>
                                      </p:tavLst>
                                    </p:anim>
                                    <p:anim calcmode="lin" valueType="num">
                                      <p:cBhvr>
                                        <p:cTn id="108" dur="500" fill="hold"/>
                                        <p:tgtEl>
                                          <p:spTgt spid="12"/>
                                        </p:tgtEl>
                                        <p:attrNameLst>
                                          <p:attrName>ppt_y</p:attrName>
                                        </p:attrNameLst>
                                      </p:cBhvr>
                                      <p:tavLst>
                                        <p:tav tm="0">
                                          <p:val>
                                            <p:strVal val="#ppt_y"/>
                                          </p:val>
                                        </p:tav>
                                        <p:tav tm="100000">
                                          <p:val>
                                            <p:strVal val="#ppt_y"/>
                                          </p:val>
                                        </p:tav>
                                      </p:tavLst>
                                    </p:anim>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strVal val="#ppt_h"/>
                                          </p:val>
                                        </p:tav>
                                        <p:tav tm="100000">
                                          <p:val>
                                            <p:strVal val="#ppt_h"/>
                                          </p:val>
                                        </p:tav>
                                      </p:tavLst>
                                    </p:anim>
                                  </p:childTnLst>
                                </p:cTn>
                              </p:par>
                            </p:childTnLst>
                          </p:cTn>
                        </p:par>
                        <p:par>
                          <p:cTn id="111" fill="hold">
                            <p:stCondLst>
                              <p:cond delay="1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2000"/>
                            </p:stCondLst>
                            <p:childTnLst>
                              <p:par>
                                <p:cTn id="116" presetID="17" presetClass="entr" presetSubtype="8"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p:cTn id="118" dur="500" fill="hold"/>
                                        <p:tgtEl>
                                          <p:spTgt spid="21"/>
                                        </p:tgtEl>
                                        <p:attrNameLst>
                                          <p:attrName>ppt_x</p:attrName>
                                        </p:attrNameLst>
                                      </p:cBhvr>
                                      <p:tavLst>
                                        <p:tav tm="0">
                                          <p:val>
                                            <p:strVal val="#ppt_x-#ppt_w/2"/>
                                          </p:val>
                                        </p:tav>
                                        <p:tav tm="100000">
                                          <p:val>
                                            <p:strVal val="#ppt_x"/>
                                          </p:val>
                                        </p:tav>
                                      </p:tavLst>
                                    </p:anim>
                                    <p:anim calcmode="lin" valueType="num">
                                      <p:cBhvr>
                                        <p:cTn id="119" dur="500" fill="hold"/>
                                        <p:tgtEl>
                                          <p:spTgt spid="21"/>
                                        </p:tgtEl>
                                        <p:attrNameLst>
                                          <p:attrName>ppt_y</p:attrName>
                                        </p:attrNameLst>
                                      </p:cBhvr>
                                      <p:tavLst>
                                        <p:tav tm="0">
                                          <p:val>
                                            <p:strVal val="#ppt_y"/>
                                          </p:val>
                                        </p:tav>
                                        <p:tav tm="100000">
                                          <p:val>
                                            <p:strVal val="#ppt_y"/>
                                          </p:val>
                                        </p:tav>
                                      </p:tavLst>
                                    </p:anim>
                                    <p:anim calcmode="lin" valueType="num">
                                      <p:cBhvr>
                                        <p:cTn id="120" dur="500" fill="hold"/>
                                        <p:tgtEl>
                                          <p:spTgt spid="21"/>
                                        </p:tgtEl>
                                        <p:attrNameLst>
                                          <p:attrName>ppt_w</p:attrName>
                                        </p:attrNameLst>
                                      </p:cBhvr>
                                      <p:tavLst>
                                        <p:tav tm="0">
                                          <p:val>
                                            <p:fltVal val="0"/>
                                          </p:val>
                                        </p:tav>
                                        <p:tav tm="100000">
                                          <p:val>
                                            <p:strVal val="#ppt_w"/>
                                          </p:val>
                                        </p:tav>
                                      </p:tavLst>
                                    </p:anim>
                                    <p:anim calcmode="lin" valueType="num">
                                      <p:cBhvr>
                                        <p:cTn id="121" dur="500" fill="hold"/>
                                        <p:tgtEl>
                                          <p:spTgt spid="21"/>
                                        </p:tgtEl>
                                        <p:attrNameLst>
                                          <p:attrName>ppt_h</p:attrName>
                                        </p:attrNameLst>
                                      </p:cBhvr>
                                      <p:tavLst>
                                        <p:tav tm="0">
                                          <p:val>
                                            <p:strVal val="#ppt_h"/>
                                          </p:val>
                                        </p:tav>
                                        <p:tav tm="100000">
                                          <p:val>
                                            <p:strVal val="#ppt_h"/>
                                          </p:val>
                                        </p:tav>
                                      </p:tavLst>
                                    </p:anim>
                                  </p:childTnLst>
                                </p:cTn>
                              </p:par>
                            </p:childTnLst>
                          </p:cTn>
                        </p:par>
                        <p:par>
                          <p:cTn id="122" fill="hold">
                            <p:stCondLst>
                              <p:cond delay="2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E2429B-4CE5-0178-556C-927D8179D3EE}"/>
              </a:ext>
            </a:extLst>
          </p:cNvPr>
          <p:cNvSpPr txBox="1"/>
          <p:nvPr/>
        </p:nvSpPr>
        <p:spPr>
          <a:xfrm>
            <a:off x="0" y="190550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5"/>
              </a:contourClr>
            </a:sp3d>
          </a:bodyPr>
          <a:lstStyle/>
          <a:p>
            <a:pPr algn="ctr"/>
            <a:r>
              <a:rPr lang="en-US" sz="8800" b="1" spc="600">
                <a:ln w="15875">
                  <a:noFill/>
                  <a:prstDash val="solid"/>
                </a:ln>
                <a:solidFill>
                  <a:srgbClr val="FFFFFF"/>
                </a:solidFill>
                <a:effectLst>
                  <a:outerShdw blurRad="38100" dist="22860" dir="5400000" algn="tl" rotWithShape="0">
                    <a:srgbClr val="000000">
                      <a:alpha val="30000"/>
                    </a:srgbClr>
                  </a:outerShdw>
                </a:effectLst>
              </a:rPr>
              <a:t>ŠTO BISMO TREBALI DIJELITI?</a:t>
            </a:r>
            <a:endParaRPr lang="en-US" sz="8800" b="1" spc="600" noProof="0" dirty="0">
              <a:ln w="15875">
                <a:no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53981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F7438DB5-6B21-2793-F09B-0023B1B908BF}"/>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4"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E40D9DDA-20EF-5589-29DE-B6989682B541}"/>
              </a:ext>
            </a:extLst>
          </p:cNvPr>
          <p:cNvSpPr txBox="1"/>
          <p:nvPr/>
        </p:nvSpPr>
        <p:spPr>
          <a:xfrm>
            <a:off x="2802834" y="0"/>
            <a:ext cx="9389165"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en-US" sz="4400" b="1">
                <a:ln/>
                <a:solidFill>
                  <a:schemeClr val="accent2">
                    <a:lumMod val="75000"/>
                  </a:schemeClr>
                </a:solidFill>
                <a:effectLst>
                  <a:outerShdw blurRad="50800" dist="50800" dir="3300000" algn="ctr" rotWithShape="0">
                    <a:schemeClr val="bg1">
                      <a:alpha val="68000"/>
                    </a:schemeClr>
                  </a:outerShdw>
                </a:effectLst>
              </a:rPr>
              <a:t>VELIK</a:t>
            </a:r>
            <a:r>
              <a:rPr lang="sr-Latn-RS" sz="4400" b="1">
                <a:ln/>
                <a:solidFill>
                  <a:schemeClr val="accent2">
                    <a:lumMod val="75000"/>
                  </a:schemeClr>
                </a:solidFill>
                <a:effectLst>
                  <a:outerShdw blurRad="50800" dist="50800" dir="3300000" algn="ctr" rotWithShape="0">
                    <a:schemeClr val="bg1">
                      <a:alpha val="68000"/>
                    </a:schemeClr>
                  </a:outerShdw>
                </a:effectLst>
              </a:rPr>
              <a:t>I</a:t>
            </a:r>
            <a:r>
              <a:rPr lang="en-US" sz="4400" b="1">
                <a:ln/>
                <a:solidFill>
                  <a:schemeClr val="accent2">
                    <a:lumMod val="75000"/>
                  </a:schemeClr>
                </a:solidFill>
                <a:effectLst>
                  <a:outerShdw blurRad="50800" dist="50800" dir="3300000" algn="ctr" rotWithShape="0">
                    <a:schemeClr val="bg1">
                      <a:alpha val="68000"/>
                    </a:schemeClr>
                  </a:outerShdw>
                </a:effectLst>
              </a:rPr>
              <a:t> </a:t>
            </a:r>
            <a:r>
              <a:rPr lang="hr-HR" sz="4400" b="1">
                <a:ln/>
                <a:solidFill>
                  <a:schemeClr val="accent2">
                    <a:lumMod val="75000"/>
                  </a:schemeClr>
                </a:solidFill>
                <a:effectLst>
                  <a:outerShdw blurRad="50800" dist="50800" dir="3300000" algn="ctr" rotWithShape="0">
                    <a:schemeClr val="bg1">
                      <a:alpha val="68000"/>
                    </a:schemeClr>
                  </a:outerShdw>
                </a:effectLst>
              </a:rPr>
              <a:t>NALOG</a:t>
            </a:r>
            <a:endParaRPr lang="en-US" sz="4400" b="1" noProof="0" dirty="0">
              <a:ln/>
              <a:solidFill>
                <a:schemeClr val="accent2">
                  <a:lumMod val="75000"/>
                </a:schemeClr>
              </a:solidFill>
              <a:effectLst>
                <a:outerShdw blurRad="50800" dist="50800" dir="3300000" algn="ctr" rotWithShape="0">
                  <a:schemeClr val="bg1">
                    <a:alpha val="68000"/>
                  </a:schemeClr>
                </a:outerShdw>
              </a:effectLst>
            </a:endParaRPr>
          </a:p>
        </p:txBody>
      </p:sp>
      <p:sp>
        <p:nvSpPr>
          <p:cNvPr id="5" name="CuadroTexto 4">
            <a:extLst>
              <a:ext uri="{FF2B5EF4-FFF2-40B4-BE49-F238E27FC236}">
                <a16:creationId xmlns:a16="http://schemas.microsoft.com/office/drawing/2014/main" id="{D45AFB70-95FA-DEB3-96F3-E0B8898C211E}"/>
              </a:ext>
            </a:extLst>
          </p:cNvPr>
          <p:cNvSpPr txBox="1"/>
          <p:nvPr/>
        </p:nvSpPr>
        <p:spPr>
          <a:xfrm>
            <a:off x="3167062" y="685682"/>
            <a:ext cx="8524875" cy="646331"/>
          </a:xfrm>
          <a:prstGeom prst="rect">
            <a:avLst/>
          </a:prstGeom>
          <a:noFill/>
        </p:spPr>
        <p:txBody>
          <a:bodyPr wrap="square">
            <a:spAutoFit/>
            <a:scene3d>
              <a:camera prst="orthographicFront"/>
              <a:lightRig rig="threePt" dir="t"/>
            </a:scene3d>
            <a:sp3d extrusionH="57150">
              <a:bevelT w="38100" h="38100"/>
            </a:sp3d>
          </a:bodyPr>
          <a:lstStyle/>
          <a:p>
            <a:pPr algn="ctr"/>
            <a:r>
              <a:rPr lang="en-US" b="1">
                <a:solidFill>
                  <a:schemeClr val="accent6">
                    <a:lumMod val="75000"/>
                  </a:schemeClr>
                </a:solidFill>
                <a:latin typeface="Comic Sans MS" panose="030F0702030302020204" pitchFamily="66" charset="0"/>
              </a:rPr>
              <a:t>"Zato idite i učinite </a:t>
            </a:r>
            <a:r>
              <a:rPr lang="sr-Latn-RS" b="1">
                <a:solidFill>
                  <a:schemeClr val="accent6">
                    <a:lumMod val="75000"/>
                  </a:schemeClr>
                </a:solidFill>
                <a:latin typeface="Comic Sans MS" panose="030F0702030302020204" pitchFamily="66" charset="0"/>
              </a:rPr>
              <a:t>sve narode mojim </a:t>
            </a:r>
            <a:r>
              <a:rPr lang="en-US" b="1">
                <a:solidFill>
                  <a:schemeClr val="accent6">
                    <a:lumMod val="75000"/>
                  </a:schemeClr>
                </a:solidFill>
                <a:latin typeface="Comic Sans MS" panose="030F0702030302020204" pitchFamily="66" charset="0"/>
              </a:rPr>
              <a:t>učeni</a:t>
            </a:r>
            <a:r>
              <a:rPr lang="sr-Latn-RS" b="1">
                <a:solidFill>
                  <a:schemeClr val="accent6">
                    <a:lumMod val="75000"/>
                  </a:schemeClr>
                </a:solidFill>
                <a:latin typeface="Comic Sans MS" panose="030F0702030302020204" pitchFamily="66" charset="0"/>
              </a:rPr>
              <a:t>cima</a:t>
            </a:r>
            <a:r>
              <a:rPr lang="en-US" b="1">
                <a:solidFill>
                  <a:schemeClr val="accent6">
                    <a:lumMod val="75000"/>
                  </a:schemeClr>
                </a:solidFill>
                <a:latin typeface="Comic Sans MS" panose="030F0702030302020204" pitchFamily="66" charset="0"/>
              </a:rPr>
              <a:t>,</a:t>
            </a:r>
            <a:r>
              <a:rPr lang="sr-Latn-RS" b="1">
                <a:solidFill>
                  <a:schemeClr val="accent6">
                    <a:lumMod val="75000"/>
                  </a:schemeClr>
                </a:solidFill>
                <a:latin typeface="Comic Sans MS" panose="030F0702030302020204" pitchFamily="66" charset="0"/>
              </a:rPr>
              <a:t> </a:t>
            </a:r>
            <a:r>
              <a:rPr lang="en-US" b="1">
                <a:solidFill>
                  <a:schemeClr val="accent6">
                    <a:lumMod val="75000"/>
                  </a:schemeClr>
                </a:solidFill>
                <a:latin typeface="Comic Sans MS" panose="030F0702030302020204" pitchFamily="66" charset="0"/>
              </a:rPr>
              <a:t>krst</a:t>
            </a:r>
            <a:r>
              <a:rPr lang="sr-Latn-RS" b="1">
                <a:solidFill>
                  <a:schemeClr val="accent6">
                    <a:lumMod val="75000"/>
                  </a:schemeClr>
                </a:solidFill>
                <a:latin typeface="Comic Sans MS" panose="030F0702030302020204" pitchFamily="66" charset="0"/>
              </a:rPr>
              <a:t>eći</a:t>
            </a:r>
            <a:r>
              <a:rPr lang="en-US" b="1">
                <a:solidFill>
                  <a:schemeClr val="accent6">
                    <a:lumMod val="75000"/>
                  </a:schemeClr>
                </a:solidFill>
                <a:latin typeface="Comic Sans MS" panose="030F0702030302020204" pitchFamily="66" charset="0"/>
              </a:rPr>
              <a:t> ih u ime Oca i Sina i Duha Svetoga" (Matej 28</a:t>
            </a:r>
            <a:r>
              <a:rPr lang="sr-Latn-RS" b="1">
                <a:solidFill>
                  <a:schemeClr val="accent6">
                    <a:lumMod val="75000"/>
                  </a:schemeClr>
                </a:solidFill>
                <a:latin typeface="Comic Sans MS" panose="030F0702030302020204" pitchFamily="66" charset="0"/>
              </a:rPr>
              <a:t>,</a:t>
            </a:r>
            <a:r>
              <a:rPr lang="en-US" b="1">
                <a:solidFill>
                  <a:schemeClr val="accent6">
                    <a:lumMod val="75000"/>
                  </a:schemeClr>
                </a:solidFill>
                <a:latin typeface="Comic Sans MS" panose="030F0702030302020204" pitchFamily="66" charset="0"/>
              </a:rPr>
              <a:t>19</a:t>
            </a:r>
            <a:r>
              <a:rPr lang="sr-Latn-RS" b="1">
                <a:solidFill>
                  <a:schemeClr val="accent6">
                    <a:lumMod val="75000"/>
                  </a:schemeClr>
                </a:solidFill>
                <a:latin typeface="Comic Sans MS" panose="030F0702030302020204" pitchFamily="66" charset="0"/>
              </a:rPr>
              <a:t> SHP</a:t>
            </a:r>
            <a:r>
              <a:rPr lang="en-US" b="1">
                <a:solidFill>
                  <a:schemeClr val="accent6">
                    <a:lumMod val="75000"/>
                  </a:schemeClr>
                </a:solidFill>
                <a:latin typeface="Comic Sans MS" panose="030F0702030302020204" pitchFamily="66" charset="0"/>
              </a:rPr>
              <a:t>)</a:t>
            </a:r>
            <a:endParaRPr lang="en-US" sz="1400" b="1" noProof="0"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CBD03547-B7B0-FA5F-42A3-9ABB42E5C9B6}"/>
              </a:ext>
            </a:extLst>
          </p:cNvPr>
          <p:cNvSpPr txBox="1"/>
          <p:nvPr/>
        </p:nvSpPr>
        <p:spPr>
          <a:xfrm>
            <a:off x="2412304" y="1479450"/>
            <a:ext cx="6769796" cy="1015663"/>
          </a:xfrm>
          <a:prstGeom prst="rect">
            <a:avLst/>
          </a:prstGeom>
          <a:noFill/>
        </p:spPr>
        <p:txBody>
          <a:bodyPr wrap="square" rtlCol="0">
            <a:spAutoFit/>
          </a:bodyPr>
          <a:lstStyle/>
          <a:p>
            <a:pPr>
              <a:spcBef>
                <a:spcPts val="600"/>
              </a:spcBef>
            </a:pPr>
            <a:r>
              <a:rPr lang="en-US" sz="2000" b="1"/>
              <a:t>"Idi</a:t>
            </a:r>
            <a:r>
              <a:rPr lang="sr-Latn-RS" sz="2000" b="1"/>
              <a:t>te</a:t>
            </a:r>
            <a:r>
              <a:rPr lang="en-US" sz="2000" b="1"/>
              <a:t>... [svim narodima]" bila je zapovijed koju je Isus dao ljudima koji su se okupili da ga vide nakon njegova uskrsnuća (M</a:t>
            </a:r>
            <a:r>
              <a:rPr lang="hr-HR" sz="2000" b="1"/>
              <a:t>atej</a:t>
            </a:r>
            <a:r>
              <a:rPr lang="en-US" sz="2000" b="1"/>
              <a:t> 28,18</a:t>
            </a:r>
            <a:r>
              <a:rPr lang="hr-HR" sz="2000" b="1"/>
              <a:t>.</a:t>
            </a:r>
            <a:r>
              <a:rPr lang="en-US" sz="2000" b="1"/>
              <a:t>19a).</a:t>
            </a:r>
            <a:endParaRPr lang="en-US" sz="2000" b="1" noProof="0" dirty="0"/>
          </a:p>
        </p:txBody>
      </p:sp>
      <p:pic>
        <p:nvPicPr>
          <p:cNvPr id="4" name="Imagen 3">
            <a:extLst>
              <a:ext uri="{FF2B5EF4-FFF2-40B4-BE49-F238E27FC236}">
                <a16:creationId xmlns:a16="http://schemas.microsoft.com/office/drawing/2014/main" id="{900FE6BA-A690-23AA-B385-1848D243BA5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09549" y="135393"/>
            <a:ext cx="2133903" cy="3138092"/>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E89508C-BD11-54BD-C8AE-09BA7B4A281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250952" y="1545133"/>
            <a:ext cx="2753129" cy="2893693"/>
          </a:xfrm>
          <a:prstGeom prst="rect">
            <a:avLst/>
          </a:prstGeom>
          <a:ln w="38100" cap="sq">
            <a:solidFill>
              <a:srgbClr val="485B7D"/>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68984CCF-D5DF-EDB0-40FF-727550677BA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209548" y="3508789"/>
            <a:ext cx="2133903" cy="3157141"/>
          </a:xfrm>
          <a:prstGeom prst="rect">
            <a:avLst/>
          </a:prstGeom>
          <a:solidFill>
            <a:srgbClr val="FFFFFF">
              <a:shade val="85000"/>
            </a:srgbClr>
          </a:solidFill>
          <a:ln w="88900" cap="sq">
            <a:solidFill>
              <a:srgbClr val="B5400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832285DB-A4A6-7759-2529-5610539322BB}"/>
              </a:ext>
            </a:extLst>
          </p:cNvPr>
          <p:cNvGrpSpPr/>
          <p:nvPr/>
        </p:nvGrpSpPr>
        <p:grpSpPr>
          <a:xfrm>
            <a:off x="8046719" y="4656906"/>
            <a:ext cx="3818067" cy="1993240"/>
            <a:chOff x="6207347" y="4838746"/>
            <a:chExt cx="3705187" cy="1770984"/>
          </a:xfrm>
          <a:effectLst>
            <a:outerShdw blurRad="50800" dist="38100" dir="2700000" algn="tl" rotWithShape="0">
              <a:prstClr val="black">
                <a:alpha val="40000"/>
              </a:prstClr>
            </a:outerShdw>
          </a:effectLst>
        </p:grpSpPr>
        <p:pic>
          <p:nvPicPr>
            <p:cNvPr id="17" name="Imagen 16">
              <a:extLst>
                <a:ext uri="{FF2B5EF4-FFF2-40B4-BE49-F238E27FC236}">
                  <a16:creationId xmlns:a16="http://schemas.microsoft.com/office/drawing/2014/main" id="{BCC12EDE-1E42-1BC8-AE51-286B0443CA5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6207347" y="4838746"/>
              <a:ext cx="3705187" cy="1770984"/>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62E0F21D-CF79-2568-C4A6-0169DB7F8A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63028" y="4907113"/>
              <a:ext cx="700356" cy="583994"/>
            </a:xfrm>
            <a:prstGeom prst="rect">
              <a:avLst/>
            </a:prstGeom>
          </p:spPr>
        </p:pic>
      </p:grpSp>
      <p:sp>
        <p:nvSpPr>
          <p:cNvPr id="20" name="CuadroTexto 19">
            <a:extLst>
              <a:ext uri="{FF2B5EF4-FFF2-40B4-BE49-F238E27FC236}">
                <a16:creationId xmlns:a16="http://schemas.microsoft.com/office/drawing/2014/main" id="{3F0D98D7-3CA3-312B-21BD-8B49D4A51294}"/>
              </a:ext>
            </a:extLst>
          </p:cNvPr>
          <p:cNvSpPr txBox="1"/>
          <p:nvPr/>
        </p:nvSpPr>
        <p:spPr>
          <a:xfrm>
            <a:off x="2440879" y="4495660"/>
            <a:ext cx="5433121" cy="1938992"/>
          </a:xfrm>
          <a:prstGeom prst="rect">
            <a:avLst/>
          </a:prstGeom>
          <a:noFill/>
        </p:spPr>
        <p:txBody>
          <a:bodyPr wrap="square">
            <a:spAutoFit/>
          </a:bodyPr>
          <a:lstStyle/>
          <a:p>
            <a:pPr>
              <a:spcBef>
                <a:spcPts val="600"/>
              </a:spcBef>
            </a:pPr>
            <a:r>
              <a:rPr lang="en-US" sz="2000" b="1"/>
              <a:t>Kao Petar i Ivan, "ne možemo</a:t>
            </a:r>
            <a:r>
              <a:rPr lang="hr-HR" sz="2000" b="1"/>
              <a:t> drukčije nego</a:t>
            </a:r>
            <a:r>
              <a:rPr lang="en-US" sz="2000" b="1"/>
              <a:t> govoriti</a:t>
            </a:r>
            <a:r>
              <a:rPr lang="hr-HR" sz="2000" b="1"/>
              <a:t> </a:t>
            </a:r>
            <a:r>
              <a:rPr lang="en-US" sz="2000" b="1"/>
              <a:t>što smo vidjeli i čuli" (Djela 4</a:t>
            </a:r>
            <a:r>
              <a:rPr lang="hr-HR" sz="2000" b="1"/>
              <a:t>,</a:t>
            </a:r>
            <a:r>
              <a:rPr lang="en-US" sz="2000" b="1"/>
              <a:t>20). </a:t>
            </a:r>
            <a:r>
              <a:rPr lang="hr-HR" sz="2000" b="1"/>
              <a:t>Tako i mi m</a:t>
            </a:r>
            <a:r>
              <a:rPr lang="en-US" sz="2000" b="1"/>
              <a:t>ožemo govoriti s propovjedaonice, vikati </a:t>
            </a:r>
            <a:r>
              <a:rPr lang="hr-HR" sz="2000" b="1"/>
              <a:t>po</a:t>
            </a:r>
            <a:r>
              <a:rPr lang="en-US" sz="2000" b="1"/>
              <a:t> ulicama, dijeliti svoja svjedočanstva na društvenim mrežama ili ih jednostavno podijeliti s nekim. Svi smo uključeni.</a:t>
            </a:r>
            <a:endParaRPr lang="en-US" sz="2000" b="1" noProof="0" dirty="0"/>
          </a:p>
        </p:txBody>
      </p:sp>
      <p:sp>
        <p:nvSpPr>
          <p:cNvPr id="7" name="CuadroTexto 6">
            <a:extLst>
              <a:ext uri="{FF2B5EF4-FFF2-40B4-BE49-F238E27FC236}">
                <a16:creationId xmlns:a16="http://schemas.microsoft.com/office/drawing/2014/main" id="{0E479DA4-CD49-5E3F-0143-06F611B0F7A3}"/>
              </a:ext>
            </a:extLst>
          </p:cNvPr>
          <p:cNvSpPr txBox="1"/>
          <p:nvPr/>
        </p:nvSpPr>
        <p:spPr>
          <a:xfrm>
            <a:off x="2412304" y="3490256"/>
            <a:ext cx="6769796" cy="1015663"/>
          </a:xfrm>
          <a:prstGeom prst="rect">
            <a:avLst/>
          </a:prstGeom>
          <a:noFill/>
        </p:spPr>
        <p:txBody>
          <a:bodyPr wrap="square">
            <a:spAutoFit/>
          </a:bodyPr>
          <a:lstStyle/>
          <a:p>
            <a:pPr lvl="0">
              <a:spcBef>
                <a:spcPts val="600"/>
              </a:spcBef>
              <a:defRPr/>
            </a:pPr>
            <a:r>
              <a:rPr lang="en-US" sz="2000" b="1">
                <a:solidFill>
                  <a:prstClr val="black"/>
                </a:solidFill>
              </a:rPr>
              <a:t>Ti su učenici zauzvrat podučavali druge učenike... i tako dalje dvije tisuće godina... Do naš</a:t>
            </a:r>
            <a:r>
              <a:rPr lang="hr-HR" sz="2000" b="1">
                <a:solidFill>
                  <a:prstClr val="black"/>
                </a:solidFill>
              </a:rPr>
              <a:t>ih</a:t>
            </a:r>
            <a:r>
              <a:rPr lang="en-US" sz="2000" b="1">
                <a:solidFill>
                  <a:prstClr val="black"/>
                </a:solidFill>
              </a:rPr>
              <a:t> dana</a:t>
            </a:r>
            <a:r>
              <a:rPr lang="hr-HR" sz="2000" b="1">
                <a:solidFill>
                  <a:prstClr val="black"/>
                </a:solidFill>
              </a:rPr>
              <a:t> danas</a:t>
            </a:r>
            <a:r>
              <a:rPr lang="en-US" sz="2000" b="1">
                <a:solidFill>
                  <a:prstClr val="black"/>
                </a:solidFill>
              </a:rPr>
              <a:t>. Sada smo mi ti koji primaju Isusovu zapovijed.</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7E0E246-6807-F908-5EFA-FF22D605225E}"/>
              </a:ext>
            </a:extLst>
          </p:cNvPr>
          <p:cNvSpPr txBox="1"/>
          <p:nvPr/>
        </p:nvSpPr>
        <p:spPr>
          <a:xfrm>
            <a:off x="2412304" y="2484853"/>
            <a:ext cx="6838648" cy="1015663"/>
          </a:xfrm>
          <a:prstGeom prst="rect">
            <a:avLst/>
          </a:prstGeom>
          <a:noFill/>
        </p:spPr>
        <p:txBody>
          <a:bodyPr wrap="square">
            <a:spAutoFit/>
          </a:bodyPr>
          <a:lstStyle/>
          <a:p>
            <a:pPr lvl="0">
              <a:spcBef>
                <a:spcPts val="600"/>
              </a:spcBef>
              <a:defRPr/>
            </a:pPr>
            <a:r>
              <a:rPr lang="en-US" sz="2000" b="1">
                <a:solidFill>
                  <a:prstClr val="black"/>
                </a:solidFill>
              </a:rPr>
              <a:t>Što su trebali učiniti? Trebali su otići i</a:t>
            </a:r>
            <a:r>
              <a:rPr lang="hr-HR" sz="2000" b="1">
                <a:solidFill>
                  <a:prstClr val="black"/>
                </a:solidFill>
              </a:rPr>
              <a:t> ”</a:t>
            </a:r>
            <a:r>
              <a:rPr lang="en-US" sz="2000" b="1">
                <a:solidFill>
                  <a:prstClr val="black"/>
                </a:solidFill>
              </a:rPr>
              <a:t>praviti</a:t>
            </a:r>
            <a:r>
              <a:rPr lang="hr-HR" sz="2000" b="1">
                <a:solidFill>
                  <a:prstClr val="black"/>
                </a:solidFill>
              </a:rPr>
              <a:t>”</a:t>
            </a:r>
            <a:r>
              <a:rPr lang="en-US" sz="2000" b="1">
                <a:solidFill>
                  <a:prstClr val="black"/>
                </a:solidFill>
              </a:rPr>
              <a:t> učenike. To jest, kontaktirati ljude, krstiti ih i učiti ih da budu Isusovi učenici (M</a:t>
            </a:r>
            <a:r>
              <a:rPr lang="hr-HR" sz="2000" b="1">
                <a:solidFill>
                  <a:prstClr val="black"/>
                </a:solidFill>
              </a:rPr>
              <a:t>atej</a:t>
            </a:r>
            <a:r>
              <a:rPr lang="en-US" sz="2000" b="1">
                <a:solidFill>
                  <a:prstClr val="black"/>
                </a:solidFill>
              </a:rPr>
              <a:t> 28,19</a:t>
            </a:r>
            <a:r>
              <a:rPr lang="hr-HR" sz="2000" b="1">
                <a:solidFill>
                  <a:prstClr val="black"/>
                </a:solidFill>
              </a:rPr>
              <a:t>.</a:t>
            </a:r>
            <a:r>
              <a:rPr lang="en-US" sz="2000" b="1">
                <a:solidFill>
                  <a:prstClr val="black"/>
                </a:solidFill>
              </a:rPr>
              <a:t>20).</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2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vertical)">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1+#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1+#ppt_w/2"/>
                                          </p:val>
                                        </p:tav>
                                        <p:tav tm="100000">
                                          <p:val>
                                            <p:strVal val="#ppt_x"/>
                                          </p:val>
                                        </p:tav>
                                      </p:tavLst>
                                    </p:anim>
                                    <p:anim calcmode="lin" valueType="num">
                                      <p:cBhvr additive="base">
                                        <p:cTn id="5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D00A8F-39F2-EEA3-E272-125414AA1BE1}"/>
              </a:ext>
            </a:extLst>
          </p:cNvPr>
          <p:cNvSpPr txBox="1"/>
          <p:nvPr/>
        </p:nvSpPr>
        <p:spPr>
          <a:xfrm>
            <a:off x="0" y="202861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6">
                  <a:lumMod val="50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en-US"/>
              <a:t>KAKO MOŽEMO DIJELITI RIJEČ?</a:t>
            </a:r>
            <a:endParaRPr lang="en-US" noProof="0" dirty="0"/>
          </a:p>
        </p:txBody>
      </p:sp>
    </p:spTree>
    <p:extLst>
      <p:ext uri="{BB962C8B-B14F-4D97-AF65-F5344CB8AC3E}">
        <p14:creationId xmlns:p14="http://schemas.microsoft.com/office/powerpoint/2010/main" val="1647600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5AF4127C-7AD2-70E3-3D74-6F7FDA3BCAAB}"/>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969B0983-D3D3-5AC3-B23A-E831A884AB20}"/>
              </a:ext>
            </a:extLst>
          </p:cNvPr>
          <p:cNvSpPr txBox="1"/>
          <p:nvPr/>
        </p:nvSpPr>
        <p:spPr>
          <a:xfrm>
            <a:off x="0" y="0"/>
            <a:ext cx="12191999" cy="769441"/>
          </a:xfrm>
          <a:prstGeom prst="rect">
            <a:avLst/>
          </a:prstGeom>
          <a:noFill/>
        </p:spPr>
        <p:txBody>
          <a:bodyPr wrap="square">
            <a:spAutoFit/>
          </a:bodyPr>
          <a:lstStyle/>
          <a:p>
            <a:pPr algn="ctr"/>
            <a:r>
              <a:rPr lang="en-US" sz="4400" b="1" spc="60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rPr>
              <a:t>OPONAŠAJUĆI ISUSA</a:t>
            </a:r>
            <a:endParaRPr lang="en-US" sz="4400" b="1" spc="600" noProof="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endParaRPr>
          </a:p>
        </p:txBody>
      </p:sp>
      <p:sp>
        <p:nvSpPr>
          <p:cNvPr id="5" name="CuadroTexto 4">
            <a:extLst>
              <a:ext uri="{FF2B5EF4-FFF2-40B4-BE49-F238E27FC236}">
                <a16:creationId xmlns:a16="http://schemas.microsoft.com/office/drawing/2014/main" id="{A5E3C8AA-46D6-50C7-77AB-06C5F8B6FD5D}"/>
              </a:ext>
            </a:extLst>
          </p:cNvPr>
          <p:cNvSpPr txBox="1"/>
          <p:nvPr/>
        </p:nvSpPr>
        <p:spPr>
          <a:xfrm>
            <a:off x="1062037" y="723886"/>
            <a:ext cx="10067924" cy="584775"/>
          </a:xfrm>
          <a:prstGeom prst="rect">
            <a:avLst/>
          </a:prstGeom>
          <a:noFill/>
        </p:spPr>
        <p:txBody>
          <a:bodyPr wrap="square">
            <a:spAutoFit/>
          </a:bodyPr>
          <a:lstStyle/>
          <a:p>
            <a:pPr algn="ctr"/>
            <a:r>
              <a:rPr lang="en-US" b="1" noProof="0">
                <a:solidFill>
                  <a:srgbClr val="FFFF99"/>
                </a:solidFill>
                <a:effectLst>
                  <a:outerShdw blurRad="38100" dist="25400" dir="2700000" algn="tl">
                    <a:srgbClr val="000000"/>
                  </a:outerShdw>
                </a:effectLst>
                <a:latin typeface="Comic Sans MS" panose="030F0702030302020204" pitchFamily="66" charset="0"/>
              </a:rPr>
              <a:t>“</a:t>
            </a:r>
            <a:r>
              <a:rPr lang="hr-HR" b="1">
                <a:solidFill>
                  <a:srgbClr val="FFFF99"/>
                </a:solidFill>
                <a:effectLst>
                  <a:outerShdw blurRad="38100" dist="25400" dir="2700000" algn="tl">
                    <a:srgbClr val="000000"/>
                  </a:outerShdw>
                </a:effectLst>
                <a:latin typeface="Comic Sans MS" panose="030F0702030302020204" pitchFamily="66" charset="0"/>
              </a:rPr>
              <a:t>Jer ljubav nas Kristova obuzima kad ovo pomislimo: ako jedan za sve umrije...</a:t>
            </a:r>
            <a:r>
              <a:rPr lang="en-US" b="1" noProof="0">
                <a:solidFill>
                  <a:srgbClr val="FFFF99"/>
                </a:solidFill>
                <a:effectLst>
                  <a:outerShdw blurRad="38100" dist="25400" dir="2700000" algn="tl">
                    <a:srgbClr val="000000"/>
                  </a:outerShdw>
                </a:effectLst>
                <a:latin typeface="Comic Sans MS" panose="030F0702030302020204" pitchFamily="66" charset="0"/>
              </a:rPr>
              <a:t>”                          </a:t>
            </a:r>
            <a:r>
              <a:rPr lang="en-US" sz="1400" b="1" noProof="0">
                <a:solidFill>
                  <a:srgbClr val="FFFF99"/>
                </a:solidFill>
                <a:effectLst>
                  <a:outerShdw blurRad="38100" dist="25400" dir="2700000" algn="tl">
                    <a:srgbClr val="000000"/>
                  </a:outerShdw>
                </a:effectLst>
                <a:latin typeface="Comic Sans MS" panose="030F0702030302020204" pitchFamily="66" charset="0"/>
              </a:rPr>
              <a:t>(2</a:t>
            </a:r>
            <a:r>
              <a:rPr lang="hr-HR" sz="1400" b="1" noProof="0">
                <a:solidFill>
                  <a:srgbClr val="FFFF99"/>
                </a:solidFill>
                <a:effectLst>
                  <a:outerShdw blurRad="38100" dist="25400" dir="2700000" algn="tl">
                    <a:srgbClr val="000000"/>
                  </a:outerShdw>
                </a:effectLst>
                <a:latin typeface="Comic Sans MS" panose="030F0702030302020204" pitchFamily="66" charset="0"/>
              </a:rPr>
              <a:t>. Korinćanima</a:t>
            </a:r>
            <a:r>
              <a:rPr lang="en-US" sz="1400" b="1" noProof="0">
                <a:solidFill>
                  <a:srgbClr val="FFFF99"/>
                </a:solidFill>
                <a:effectLst>
                  <a:outerShdw blurRad="38100" dist="25400" dir="2700000" algn="tl">
                    <a:srgbClr val="000000"/>
                  </a:outerShdw>
                </a:effectLst>
                <a:latin typeface="Comic Sans MS" panose="030F0702030302020204" pitchFamily="66" charset="0"/>
              </a:rPr>
              <a:t> 5</a:t>
            </a:r>
            <a:r>
              <a:rPr lang="hr-HR" sz="1400" b="1" noProof="0">
                <a:solidFill>
                  <a:srgbClr val="FFFF99"/>
                </a:solidFill>
                <a:effectLst>
                  <a:outerShdw blurRad="38100" dist="25400" dir="2700000" algn="tl">
                    <a:srgbClr val="000000"/>
                  </a:outerShdw>
                </a:effectLst>
                <a:latin typeface="Comic Sans MS" panose="030F0702030302020204" pitchFamily="66" charset="0"/>
              </a:rPr>
              <a:t>,</a:t>
            </a:r>
            <a:r>
              <a:rPr lang="en-US" sz="1400" b="1" noProof="0">
                <a:solidFill>
                  <a:srgbClr val="FFFF99"/>
                </a:solidFill>
                <a:effectLst>
                  <a:outerShdw blurRad="38100" dist="25400" dir="2700000" algn="tl">
                    <a:srgbClr val="000000"/>
                  </a:outerShdw>
                </a:effectLst>
                <a:latin typeface="Comic Sans MS" panose="030F0702030302020204" pitchFamily="66" charset="0"/>
              </a:rPr>
              <a:t>14a </a:t>
            </a:r>
            <a:r>
              <a:rPr lang="hr-HR" sz="1100" b="1">
                <a:solidFill>
                  <a:srgbClr val="FFFF99"/>
                </a:solidFill>
                <a:effectLst>
                  <a:outerShdw blurRad="38100" dist="25400" dir="2700000" algn="tl">
                    <a:srgbClr val="000000"/>
                  </a:outerShdw>
                </a:effectLst>
                <a:latin typeface="Comic Sans MS" panose="030F0702030302020204" pitchFamily="66" charset="0"/>
              </a:rPr>
              <a:t>VŽB</a:t>
            </a:r>
            <a:r>
              <a:rPr lang="en-US" sz="1400" b="1" noProof="0">
                <a:solidFill>
                  <a:srgbClr val="FFFF99"/>
                </a:solidFill>
                <a:effectLst>
                  <a:outerShdw blurRad="38100" dist="25400" dir="2700000" algn="tl">
                    <a:srgbClr val="000000"/>
                  </a:outerShdw>
                </a:effectLst>
                <a:latin typeface="Comic Sans MS" panose="030F0702030302020204" pitchFamily="66" charset="0"/>
              </a:rPr>
              <a:t>)</a:t>
            </a:r>
            <a:endParaRPr lang="en-US" b="1" noProof="0" dirty="0">
              <a:solidFill>
                <a:srgbClr val="FFFF99"/>
              </a:solidFill>
              <a:effectLst>
                <a:outerShdw blurRad="38100" dist="254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78A6810-60FB-6F95-AF29-D95584B59CC8}"/>
              </a:ext>
            </a:extLst>
          </p:cNvPr>
          <p:cNvSpPr txBox="1"/>
          <p:nvPr/>
        </p:nvSpPr>
        <p:spPr>
          <a:xfrm>
            <a:off x="26317" y="1468515"/>
            <a:ext cx="7655295" cy="400110"/>
          </a:xfrm>
          <a:prstGeom prst="rect">
            <a:avLst/>
          </a:prstGeom>
          <a:noFill/>
        </p:spPr>
        <p:txBody>
          <a:bodyPr wrap="square" rtlCol="0">
            <a:spAutoFit/>
          </a:bodyPr>
          <a:lstStyle/>
          <a:p>
            <a:pPr>
              <a:spcBef>
                <a:spcPts val="600"/>
              </a:spcBef>
            </a:pPr>
            <a:r>
              <a:rPr lang="pt-BR" sz="2000" b="1"/>
              <a:t>Što je motiviralo Isusa da traži "izgubljenu ovcu" (M</a:t>
            </a:r>
            <a:r>
              <a:rPr lang="hr-HR" sz="2000" b="1"/>
              <a:t>atej</a:t>
            </a:r>
            <a:r>
              <a:rPr lang="pt-BR" sz="2000" b="1"/>
              <a:t> 15,24)?</a:t>
            </a:r>
            <a:endParaRPr lang="en-US" sz="2000" b="1" noProof="0" dirty="0"/>
          </a:p>
        </p:txBody>
      </p:sp>
      <p:pic>
        <p:nvPicPr>
          <p:cNvPr id="4" name="Imagen 3">
            <a:extLst>
              <a:ext uri="{FF2B5EF4-FFF2-40B4-BE49-F238E27FC236}">
                <a16:creationId xmlns:a16="http://schemas.microsoft.com/office/drawing/2014/main" id="{40C86752-B6C0-50FE-47A1-A96835F489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6116" y="1845776"/>
            <a:ext cx="2030495" cy="2720864"/>
          </a:xfrm>
          <a:prstGeom prst="snip2DiagRect">
            <a:avLst/>
          </a:prstGeom>
          <a:solidFill>
            <a:srgbClr val="FFFFFF">
              <a:shade val="85000"/>
            </a:srgbClr>
          </a:solidFill>
          <a:ln w="57150" cap="sq">
            <a:solidFill>
              <a:srgbClr val="FFFF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AC77C50B-5F7A-B464-5B98-C06AFE3A5A1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142543" y="1640424"/>
            <a:ext cx="2899315" cy="2926216"/>
          </a:xfrm>
          <a:prstGeom prst="snip2DiagRect">
            <a:avLst>
              <a:gd name="adj1" fmla="val 13027"/>
              <a:gd name="adj2" fmla="val 0"/>
            </a:avLst>
          </a:prstGeom>
          <a:solidFill>
            <a:srgbClr val="FFFFFF">
              <a:shade val="85000"/>
            </a:srgbClr>
          </a:solidFill>
          <a:ln w="57150" cap="sq">
            <a:gradFill>
              <a:gsLst>
                <a:gs pos="0">
                  <a:schemeClr val="accent3">
                    <a:lumMod val="20000"/>
                    <a:lumOff val="80000"/>
                  </a:schemeClr>
                </a:gs>
                <a:gs pos="31000">
                  <a:schemeClr val="accent3">
                    <a:lumMod val="20000"/>
                    <a:lumOff val="80000"/>
                  </a:schemeClr>
                </a:gs>
                <a:gs pos="55000">
                  <a:srgbClr val="A8F8F7"/>
                </a:gs>
                <a:gs pos="100000">
                  <a:srgbClr val="A8F8F7"/>
                </a:gs>
              </a:gsLst>
              <a:lin ang="4800000" scaled="0"/>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A24ADB5-820D-65E9-D2B3-F01A53DD6298}"/>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56862" y="3946679"/>
            <a:ext cx="5438868" cy="2739829"/>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D472833D-EF03-319E-0CAE-30C4098A3B48}"/>
              </a:ext>
            </a:extLst>
          </p:cNvPr>
          <p:cNvSpPr txBox="1"/>
          <p:nvPr/>
        </p:nvSpPr>
        <p:spPr>
          <a:xfrm>
            <a:off x="26317" y="2056770"/>
            <a:ext cx="6750459" cy="1631216"/>
          </a:xfrm>
          <a:prstGeom prst="rect">
            <a:avLst/>
          </a:prstGeom>
          <a:noFill/>
        </p:spPr>
        <p:txBody>
          <a:bodyPr wrap="square">
            <a:spAutoFit/>
          </a:bodyPr>
          <a:lstStyle/>
          <a:p>
            <a:pPr>
              <a:spcBef>
                <a:spcPts val="600"/>
              </a:spcBef>
            </a:pPr>
            <a:r>
              <a:rPr lang="en-US" sz="2000" b="1"/>
              <a:t>Nesumnjivo je to bila Njegova ljubav prema nama (Mat</a:t>
            </a:r>
            <a:r>
              <a:rPr lang="hr-HR" sz="2000" b="1"/>
              <a:t>ej</a:t>
            </a:r>
            <a:r>
              <a:rPr lang="en-US" sz="2000" b="1"/>
              <a:t> 9</a:t>
            </a:r>
            <a:r>
              <a:rPr lang="hr-HR" sz="2000" b="1"/>
              <a:t>,</a:t>
            </a:r>
            <a:r>
              <a:rPr lang="en-US" sz="2000" b="1"/>
              <a:t>36; Ef</a:t>
            </a:r>
            <a:r>
              <a:rPr lang="hr-HR" sz="2000" b="1"/>
              <a:t>.</a:t>
            </a:r>
            <a:r>
              <a:rPr lang="en-US" sz="2000" b="1"/>
              <a:t> 5</a:t>
            </a:r>
            <a:r>
              <a:rPr lang="hr-HR" sz="2000" b="1"/>
              <a:t>,</a:t>
            </a:r>
            <a:r>
              <a:rPr lang="en-US" sz="2000" b="1"/>
              <a:t>2). Također je stavio svoju ljubav u nas, kako bismo je mogli dijeliti s onima koji još ne poznaju Isusa. Ponekad ljudi pokušavaju prisiliti druge da prihvate Isusa za svoje dobro. Ali to nije metoda koju je Bog odabrao.</a:t>
            </a:r>
            <a:endParaRPr lang="en-US" sz="2000" b="1" noProof="0" dirty="0"/>
          </a:p>
        </p:txBody>
      </p:sp>
      <p:sp>
        <p:nvSpPr>
          <p:cNvPr id="16" name="CuadroTexto 15">
            <a:extLst>
              <a:ext uri="{FF2B5EF4-FFF2-40B4-BE49-F238E27FC236}">
                <a16:creationId xmlns:a16="http://schemas.microsoft.com/office/drawing/2014/main" id="{C40CFEC2-9C53-862E-BC45-198D541CFC13}"/>
              </a:ext>
            </a:extLst>
          </p:cNvPr>
          <p:cNvSpPr txBox="1"/>
          <p:nvPr/>
        </p:nvSpPr>
        <p:spPr>
          <a:xfrm>
            <a:off x="5728051" y="4538065"/>
            <a:ext cx="6463948" cy="1323439"/>
          </a:xfrm>
          <a:prstGeom prst="rect">
            <a:avLst/>
          </a:prstGeom>
          <a:noFill/>
        </p:spPr>
        <p:txBody>
          <a:bodyPr wrap="square">
            <a:spAutoFit/>
          </a:bodyPr>
          <a:lstStyle/>
          <a:p>
            <a:pPr>
              <a:spcBef>
                <a:spcPts val="600"/>
              </a:spcBef>
            </a:pPr>
            <a:r>
              <a:rPr lang="en-US" sz="2000" b="1"/>
              <a:t>Bog nije prisilio Adama i Evu da ne griješe. Nije prisilio </a:t>
            </a:r>
            <a:r>
              <a:rPr lang="hr-HR" sz="2000" b="1"/>
              <a:t>predpotopne ljude</a:t>
            </a:r>
            <a:r>
              <a:rPr lang="en-US" sz="2000" b="1"/>
              <a:t> da uđu u arku. Nije prisilio Ninivce da ga prihvate. Govorio im je s ljubavlju i upozoravao ih na posljedice slijedenja vlastitih puteva.</a:t>
            </a:r>
            <a:endParaRPr lang="en-US" sz="2000" b="1" noProof="0" dirty="0"/>
          </a:p>
        </p:txBody>
      </p:sp>
      <p:sp>
        <p:nvSpPr>
          <p:cNvPr id="7" name="CuadroTexto 6">
            <a:extLst>
              <a:ext uri="{FF2B5EF4-FFF2-40B4-BE49-F238E27FC236}">
                <a16:creationId xmlns:a16="http://schemas.microsoft.com/office/drawing/2014/main" id="{263CA16F-9840-D7B9-9E46-45DD3783EC04}"/>
              </a:ext>
            </a:extLst>
          </p:cNvPr>
          <p:cNvSpPr txBox="1"/>
          <p:nvPr/>
        </p:nvSpPr>
        <p:spPr>
          <a:xfrm>
            <a:off x="5734881" y="6139954"/>
            <a:ext cx="6457119" cy="707886"/>
          </a:xfrm>
          <a:prstGeom prst="rect">
            <a:avLst/>
          </a:prstGeom>
          <a:noFill/>
        </p:spPr>
        <p:txBody>
          <a:bodyPr wrap="square">
            <a:spAutoFit/>
          </a:bodyPr>
          <a:lstStyle/>
          <a:p>
            <a:pPr lvl="0">
              <a:spcBef>
                <a:spcPts val="600"/>
              </a:spcBef>
              <a:defRPr/>
            </a:pPr>
            <a:r>
              <a:rPr lang="en-US" sz="2000" b="1">
                <a:solidFill>
                  <a:prstClr val="black"/>
                </a:solidFill>
              </a:rPr>
              <a:t>Oponašajući Isusa, pokazujemo Njegovu ljubav drugima i pozivamo ih da ga slijede.</a:t>
            </a: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85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750"/>
                                        <p:tgtEl>
                                          <p:spTgt spid="12"/>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1834</TotalTime>
  <Words>2403</Words>
  <Application>Microsoft Office PowerPoint</Application>
  <PresentationFormat>Panorámica</PresentationFormat>
  <Paragraphs>138</Paragraphs>
  <Slides>19</Slides>
  <Notes>9</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19</vt:i4>
      </vt:variant>
    </vt:vector>
  </HeadingPairs>
  <TitlesOfParts>
    <vt:vector size="37" baseType="lpstr">
      <vt:lpstr>Aptos</vt:lpstr>
      <vt:lpstr>Arial</vt:lpstr>
      <vt:lpstr>Gill Sans MT Ext Condensed Bold</vt:lpstr>
      <vt:lpstr>Comic Sans MS</vt:lpstr>
      <vt:lpstr>Bodoni MT Poster Compressed</vt:lpstr>
      <vt:lpstr>Calibri</vt:lpstr>
      <vt:lpstr>Impact</vt:lpstr>
      <vt:lpstr>Arial Narrow</vt:lpstr>
      <vt:lpstr>Aptos Display</vt:lpstr>
      <vt:lpstr>Constantia</vt:lpstr>
      <vt:lpstr>Britannic Bold</vt:lpstr>
      <vt:lpstr>Times New Roman</vt:lpstr>
      <vt:lpstr>Tema de Office</vt:lpstr>
      <vt:lpstr>1_Tema de Office</vt:lpstr>
      <vt:lpstr>3_Default Design</vt:lpstr>
      <vt:lpstr>5_Default Design</vt:lpstr>
      <vt:lpstr>4_Default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111</cp:revision>
  <dcterms:created xsi:type="dcterms:W3CDTF">2026-05-02T16:09:24Z</dcterms:created>
  <dcterms:modified xsi:type="dcterms:W3CDTF">2026-05-20T05:03:42Z</dcterms:modified>
</cp:coreProperties>
</file>