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3"/>
  </p:notesMasterIdLst>
  <p:sldIdLst>
    <p:sldId id="398" r:id="rId7"/>
    <p:sldId id="400" r:id="rId8"/>
    <p:sldId id="480" r:id="rId9"/>
    <p:sldId id="287" r:id="rId10"/>
    <p:sldId id="291" r:id="rId11"/>
    <p:sldId id="292" r:id="rId12"/>
    <p:sldId id="294" r:id="rId13"/>
    <p:sldId id="260" r:id="rId14"/>
    <p:sldId id="261" r:id="rId15"/>
    <p:sldId id="262" r:id="rId16"/>
    <p:sldId id="288" r:id="rId17"/>
    <p:sldId id="481" r:id="rId18"/>
    <p:sldId id="482" r:id="rId19"/>
    <p:sldId id="483" r:id="rId20"/>
    <p:sldId id="487" r:id="rId21"/>
    <p:sldId id="488"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Bodoni MT Poster Compressed" panose="02070706080601050204" pitchFamily="18" charset="0"/>
      <p:regular r:id="rId28"/>
    </p:embeddedFont>
    <p:embeddedFont>
      <p:font typeface="Britannic Bold" panose="020B0903060703020204" pitchFamily="34" charset="0"/>
      <p:regular r:id="rId29"/>
    </p:embeddedFont>
    <p:embeddedFont>
      <p:font typeface="Comic Sans MS" panose="030F0702030302020204" pitchFamily="66"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Gill Sans MT Ext Condensed Bold" panose="020B0902020104020203" pitchFamily="34" charset="0"/>
      <p:regular r:id="rId38"/>
    </p:embeddedFont>
    <p:embeddedFont>
      <p:font typeface="Impact" panose="020B0806030902050204" pitchFamily="34" charset="0"/>
      <p:regular r:id="rId39"/>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138" y="138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5.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07/relationships/hdphoto" Target="../media/hdphoto1.wdp"/><Relationship Id="rId1" Type="http://schemas.openxmlformats.org/officeDocument/2006/relationships/image" Target="../media/image27.pn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07/relationships/hdphoto" Target="../media/hdphoto1.wdp"/><Relationship Id="rId1" Type="http://schemas.openxmlformats.org/officeDocument/2006/relationships/image" Target="../media/image27.pn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hr" sz="2400" b="1">
              <a:solidFill>
                <a:schemeClr val="bg1"/>
              </a:solidFill>
              <a:effectLst>
                <a:outerShdw blurRad="38100" dist="38100" dir="2700000" algn="tl">
                  <a:srgbClr val="000000">
                    <a:alpha val="43137"/>
                  </a:srgbClr>
                </a:outerShdw>
              </a:effectLst>
            </a:rPr>
            <a:t>Vrijeme čekanja.</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hr" sz="2400" b="1">
              <a:solidFill>
                <a:schemeClr val="tx1"/>
              </a:solidFill>
            </a:rPr>
            <a:t>Drugi Kristov dolazak.</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hr" sz="2400" b="1">
              <a:solidFill>
                <a:schemeClr val="tx1"/>
              </a:solidFill>
            </a:rPr>
            <a:t>Dolazak kući.</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hr" sz="2400" b="1">
              <a:solidFill>
                <a:schemeClr val="bg1"/>
              </a:solidFill>
              <a:effectLst>
                <a:outerShdw blurRad="38100" dist="38100" dir="2700000" algn="tl">
                  <a:srgbClr val="000000">
                    <a:alpha val="43137"/>
                  </a:srgbClr>
                </a:outerShdw>
              </a:effectLst>
            </a:rPr>
            <a:t>Što ćemo raditi u vječnosti</a:t>
          </a:r>
          <a:r>
            <a:rPr lang="hr" sz="2400" b="1" dirty="0">
              <a:solidFill>
                <a:schemeClr val="bg1"/>
              </a:solidFill>
              <a:effectLst>
                <a:outerShdw blurRad="38100" dist="38100" dir="2700000" algn="tl">
                  <a:srgbClr val="000000">
                    <a:alpha val="43137"/>
                  </a:srgbClr>
                </a:outerShdw>
              </a:effectLst>
            </a:rPr>
            <a:t>?</a:t>
          </a:r>
          <a:endParaRPr lang="es-ES" sz="2400" dirty="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hr" sz="2400" b="1">
              <a:solidFill>
                <a:schemeClr val="tx1"/>
              </a:solidFill>
            </a:rPr>
            <a:t>Naša odgovornost.</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hr" sz="2200" b="1" dirty="0"/>
            <a:t>Ratovi </a:t>
          </a:r>
          <a:r>
            <a:rPr lang="hr" sz="2200" b="1"/>
            <a:t>i vijesti o ratovima.</a:t>
          </a:r>
          <a:endParaRPr lang="es-ES" sz="2200" dirty="0"/>
        </a:p>
      </dgm:t>
    </dgm:pt>
    <dgm:pt modelId="{022DCA1F-AE33-4A7F-8022-29E0B1B733EE}" type="parTrans" cxnId="{7DBAD7A3-CA0D-4C2A-B9AA-DBB4E183D912}">
      <dgm:prSet/>
      <dgm:spPr/>
      <dgm:t>
        <a:bodyPr/>
        <a:lstStyle/>
        <a:p>
          <a:endParaRPr lang="es-ES" sz="2200"/>
        </a:p>
      </dgm:t>
    </dgm:pt>
    <dgm:pt modelId="{D93DDBDC-E39A-4148-AA4B-E53130166849}" type="sibTrans" cxnId="{7DBAD7A3-CA0D-4C2A-B9AA-DBB4E183D912}">
      <dgm:prSet/>
      <dgm:spPr/>
      <dgm:t>
        <a:bodyPr/>
        <a:lstStyle/>
        <a:p>
          <a:endParaRPr lang="es-ES" sz="2200"/>
        </a:p>
      </dgm:t>
    </dgm:pt>
    <dgm:pt modelId="{93A350FC-9D21-4591-AB3C-FF0B17F74BFA}">
      <dgm:prSet custT="1"/>
      <dgm:spPr>
        <a:effectLst>
          <a:outerShdw blurRad="50800" dist="38100" dir="2700000" algn="tl" rotWithShape="0">
            <a:prstClr val="black">
              <a:alpha val="40000"/>
            </a:prstClr>
          </a:outerShdw>
        </a:effectLst>
      </dgm:spPr>
      <dgm:t>
        <a:bodyPr/>
        <a:lstStyle/>
        <a:p>
          <a:r>
            <a:rPr lang="hr" sz="2200" b="1" dirty="0"/>
            <a:t>Narodi </a:t>
          </a:r>
          <a:r>
            <a:rPr lang="hr" sz="2200" b="1"/>
            <a:t>protiv naroda.</a:t>
          </a:r>
          <a:endParaRPr lang="es-ES" sz="2200" dirty="0"/>
        </a:p>
      </dgm:t>
    </dgm:pt>
    <dgm:pt modelId="{81AD51C0-AD94-4183-8DEB-D319AE9CAF97}" type="parTrans" cxnId="{0C5CC8FB-B83E-4F2A-9C13-02ECD43F1085}">
      <dgm:prSet/>
      <dgm:spPr/>
      <dgm:t>
        <a:bodyPr/>
        <a:lstStyle/>
        <a:p>
          <a:endParaRPr lang="es-ES" sz="2200"/>
        </a:p>
      </dgm:t>
    </dgm:pt>
    <dgm:pt modelId="{DCD7EE0A-40B2-4B6D-AC8B-DF38A0D86455}" type="sibTrans" cxnId="{0C5CC8FB-B83E-4F2A-9C13-02ECD43F1085}">
      <dgm:prSet/>
      <dgm:spPr/>
      <dgm:t>
        <a:bodyPr/>
        <a:lstStyle/>
        <a:p>
          <a:endParaRPr lang="es-ES" sz="2200"/>
        </a:p>
      </dgm:t>
    </dgm:pt>
    <dgm:pt modelId="{8601F16B-1286-47C5-8F89-49B5CE71CF47}">
      <dgm:prSet custT="1"/>
      <dgm:spPr>
        <a:effectLst>
          <a:outerShdw blurRad="50800" dist="38100" dir="2700000" algn="tl" rotWithShape="0">
            <a:prstClr val="black">
              <a:alpha val="40000"/>
            </a:prstClr>
          </a:outerShdw>
        </a:effectLst>
      </dgm:spPr>
      <dgm:t>
        <a:bodyPr/>
        <a:lstStyle/>
        <a:p>
          <a:r>
            <a:rPr lang="sr-Latn-RS" sz="2200" b="1" dirty="0"/>
            <a:t>Bolesti</a:t>
          </a:r>
          <a:r>
            <a:rPr lang="hr" sz="2200" b="1" dirty="0"/>
            <a:t>, glad </a:t>
          </a:r>
          <a:r>
            <a:rPr lang="hr" sz="2200" b="1"/>
            <a:t>i zemljotresi.</a:t>
          </a:r>
          <a:endParaRPr lang="es-ES" sz="2200" dirty="0"/>
        </a:p>
      </dgm:t>
    </dgm:pt>
    <dgm:pt modelId="{98EB2475-ED35-405D-AD49-A41C387D3C9F}" type="parTrans" cxnId="{F41CD8A0-DDD3-410D-A437-5277FD3DC599}">
      <dgm:prSet/>
      <dgm:spPr/>
      <dgm:t>
        <a:bodyPr/>
        <a:lstStyle/>
        <a:p>
          <a:endParaRPr lang="es-ES" sz="2200"/>
        </a:p>
      </dgm:t>
    </dgm:pt>
    <dgm:pt modelId="{C73C0357-032C-49A5-8E09-76C2AD6E5CA1}" type="sibTrans" cxnId="{F41CD8A0-DDD3-410D-A437-5277FD3DC599}">
      <dgm:prSet/>
      <dgm:spPr/>
      <dgm:t>
        <a:bodyPr/>
        <a:lstStyle/>
        <a:p>
          <a:endParaRPr lang="es-ES" sz="2200"/>
        </a:p>
      </dgm:t>
    </dgm:pt>
    <dgm:pt modelId="{4B479BA4-0A5A-43C2-B9BA-1D0BA5429BE8}">
      <dgm:prSet custT="1"/>
      <dgm:spPr>
        <a:effectLst>
          <a:outerShdw blurRad="50800" dist="38100" dir="2700000" algn="tl" rotWithShape="0">
            <a:prstClr val="black">
              <a:alpha val="40000"/>
            </a:prstClr>
          </a:outerShdw>
        </a:effectLst>
      </dgm:spPr>
      <dgm:t>
        <a:bodyPr/>
        <a:lstStyle/>
        <a:p>
          <a:r>
            <a:rPr lang="hr" sz="2200" b="1"/>
            <a:t>Kršćani </a:t>
          </a:r>
          <a:r>
            <a:rPr lang="hr" sz="2200" b="1" dirty="0"/>
            <a:t>će </a:t>
          </a:r>
          <a:r>
            <a:rPr lang="hr" sz="2200" b="1"/>
            <a:t>biti omraženi.</a:t>
          </a:r>
          <a:endParaRPr lang="es-ES" sz="2200" dirty="0"/>
        </a:p>
      </dgm:t>
    </dgm:pt>
    <dgm:pt modelId="{87E5B0B4-1E95-4DB6-B7E5-5104FF1AC6BF}" type="parTrans" cxnId="{FC8FD7FD-DA18-42F5-AFF1-C4D38F9A1563}">
      <dgm:prSet/>
      <dgm:spPr/>
      <dgm:t>
        <a:bodyPr/>
        <a:lstStyle/>
        <a:p>
          <a:endParaRPr lang="es-ES" sz="2200"/>
        </a:p>
      </dgm:t>
    </dgm:pt>
    <dgm:pt modelId="{33580E30-0423-447F-8FFB-40B22E475631}" type="sibTrans" cxnId="{FC8FD7FD-DA18-42F5-AFF1-C4D38F9A1563}">
      <dgm:prSet/>
      <dgm:spPr/>
      <dgm:t>
        <a:bodyPr/>
        <a:lstStyle/>
        <a:p>
          <a:endParaRPr lang="es-ES" sz="2200"/>
        </a:p>
      </dgm:t>
    </dgm:pt>
    <dgm:pt modelId="{79BB24FD-8D51-46A1-987F-BFF756E73118}">
      <dgm:prSet custT="1"/>
      <dgm:spPr>
        <a:effectLst>
          <a:outerShdw blurRad="50800" dist="38100" dir="2700000" algn="tl" rotWithShape="0">
            <a:prstClr val="black">
              <a:alpha val="40000"/>
            </a:prstClr>
          </a:outerShdw>
        </a:effectLst>
      </dgm:spPr>
      <dgm:t>
        <a:bodyPr/>
        <a:lstStyle/>
        <a:p>
          <a:r>
            <a:rPr lang="hr" sz="2200" b="1"/>
            <a:t>Opće otpadništvo.</a:t>
          </a:r>
          <a:endParaRPr lang="es-ES" sz="2200" dirty="0"/>
        </a:p>
      </dgm:t>
    </dgm:pt>
    <dgm:pt modelId="{C0E5BAA0-5D78-4E45-8B86-D596693ECEE5}" type="parTrans" cxnId="{0C4DB2C8-82B9-4BBB-8F63-900703F6D809}">
      <dgm:prSet/>
      <dgm:spPr/>
      <dgm:t>
        <a:bodyPr/>
        <a:lstStyle/>
        <a:p>
          <a:endParaRPr lang="es-ES" sz="2200"/>
        </a:p>
      </dgm:t>
    </dgm:pt>
    <dgm:pt modelId="{A5671E3E-AE3C-4D07-A455-902F2F785C60}" type="sibTrans" cxnId="{0C4DB2C8-82B9-4BBB-8F63-900703F6D809}">
      <dgm:prSet/>
      <dgm:spPr/>
      <dgm:t>
        <a:bodyPr/>
        <a:lstStyle/>
        <a:p>
          <a:endParaRPr lang="es-ES" sz="22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hr" sz="2200" b="1"/>
            <a:t>Lažni proroci obmanjivači.</a:t>
          </a:r>
          <a:endParaRPr lang="es-ES" sz="2200"/>
        </a:p>
      </dgm:t>
    </dgm:pt>
    <dgm:pt modelId="{79B8C094-6D60-492D-AB1A-2AF8043A0A16}" type="parTrans" cxnId="{FAFB3E07-77CC-44DB-878B-31832FC85F09}">
      <dgm:prSet/>
      <dgm:spPr/>
      <dgm:t>
        <a:bodyPr/>
        <a:lstStyle/>
        <a:p>
          <a:endParaRPr lang="es-ES" sz="2200"/>
        </a:p>
      </dgm:t>
    </dgm:pt>
    <dgm:pt modelId="{330432EE-2599-4DF3-9DB3-F9913B2FD9A8}" type="sibTrans" cxnId="{FAFB3E07-77CC-44DB-878B-31832FC85F09}">
      <dgm:prSet/>
      <dgm:spPr/>
      <dgm:t>
        <a:bodyPr/>
        <a:lstStyle/>
        <a:p>
          <a:endParaRPr lang="es-ES" sz="22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hr" sz="2200" b="1" dirty="0">
              <a:solidFill>
                <a:schemeClr val="tx1"/>
              </a:solidFill>
            </a:rPr>
            <a:t>Velike katastrofe potresaju Zemlju </a:t>
          </a:r>
          <a:r>
            <a:rPr lang="hr" sz="2200" b="1">
              <a:solidFill>
                <a:schemeClr val="tx1"/>
              </a:solidFill>
            </a:rPr>
            <a:t>(Otk. 6,12-14).</a:t>
          </a:r>
          <a:endParaRPr lang="es-ES" sz="2200" dirty="0">
            <a:solidFill>
              <a:schemeClr val="tx1"/>
            </a:solidFill>
          </a:endParaRPr>
        </a:p>
      </dgm:t>
    </dgm:pt>
    <dgm:pt modelId="{32C143AD-5DFC-4387-B742-9F4B83A0230E}" type="parTrans" cxnId="{0DC14E9F-003E-473A-93E9-E54C8C3C8AE4}">
      <dgm:prSet/>
      <dgm:spPr/>
      <dgm:t>
        <a:bodyPr/>
        <a:lstStyle/>
        <a:p>
          <a:pPr algn="ctr"/>
          <a:endParaRPr lang="es-ES" sz="2200"/>
        </a:p>
      </dgm:t>
    </dgm:pt>
    <dgm:pt modelId="{93A11BD9-4C44-4C74-A3A7-9D4E7EA77955}" type="sibTrans" cxnId="{0DC14E9F-003E-473A-93E9-E54C8C3C8AE4}">
      <dgm:prSet/>
      <dgm:spPr/>
      <dgm:t>
        <a:bodyPr/>
        <a:lstStyle/>
        <a:p>
          <a:pPr algn="ctr"/>
          <a:endParaRPr lang="es-ES" sz="2200"/>
        </a:p>
      </dgm:t>
    </dgm:pt>
    <dgm:pt modelId="{9EB8976C-EDD1-4B70-B4A3-F4A264269B20}">
      <dgm:prSet custT="1"/>
      <dgm:spPr/>
      <dgm:t>
        <a:bodyPr/>
        <a:lstStyle/>
        <a:p>
          <a:pPr algn="ctr"/>
          <a:r>
            <a:rPr lang="hr" sz="2200" b="1" dirty="0">
              <a:solidFill>
                <a:schemeClr val="tx1"/>
              </a:solidFill>
            </a:rPr>
            <a:t>Pojavljuje se znak </a:t>
          </a:r>
          <a:r>
            <a:rPr lang="hr" sz="2200" b="1">
              <a:solidFill>
                <a:schemeClr val="tx1"/>
              </a:solidFill>
            </a:rPr>
            <a:t>Sina Čovječjega </a:t>
          </a:r>
          <a:br>
            <a:rPr lang="es-ES" sz="2200" b="1" dirty="0">
              <a:solidFill>
                <a:schemeClr val="tx1"/>
              </a:solidFill>
            </a:rPr>
          </a:br>
          <a:r>
            <a:rPr lang="hr" sz="2200" b="1" dirty="0">
              <a:solidFill>
                <a:schemeClr val="tx1"/>
              </a:solidFill>
            </a:rPr>
            <a:t>(</a:t>
          </a:r>
          <a:r>
            <a:rPr lang="hr" sz="2200" b="1">
              <a:solidFill>
                <a:schemeClr val="tx1"/>
              </a:solidFill>
            </a:rPr>
            <a:t>mali oblak kao dlan).</a:t>
          </a:r>
          <a:endParaRPr lang="es-ES" sz="2200" dirty="0">
            <a:solidFill>
              <a:schemeClr val="tx1"/>
            </a:solidFill>
          </a:endParaRPr>
        </a:p>
      </dgm:t>
    </dgm:pt>
    <dgm:pt modelId="{077FA960-A470-408F-B55F-2A6A71295FA1}" type="parTrans" cxnId="{36D18062-1571-4464-BF69-2945EB54DCA3}">
      <dgm:prSet/>
      <dgm:spPr/>
      <dgm:t>
        <a:bodyPr/>
        <a:lstStyle/>
        <a:p>
          <a:pPr algn="ctr"/>
          <a:endParaRPr lang="es-ES" sz="2200"/>
        </a:p>
      </dgm:t>
    </dgm:pt>
    <dgm:pt modelId="{83737A30-AA28-4B29-9DC6-905DD459E271}" type="sibTrans" cxnId="{36D18062-1571-4464-BF69-2945EB54DCA3}">
      <dgm:prSet/>
      <dgm:spPr/>
      <dgm:t>
        <a:bodyPr/>
        <a:lstStyle/>
        <a:p>
          <a:pPr algn="ctr"/>
          <a:endParaRPr lang="es-ES" sz="2200"/>
        </a:p>
      </dgm:t>
    </dgm:pt>
    <dgm:pt modelId="{A68BBF75-FCDC-487E-8338-AEE1A73A66A0}">
      <dgm:prSet custT="1"/>
      <dgm:spPr/>
      <dgm:t>
        <a:bodyPr/>
        <a:lstStyle/>
        <a:p>
          <a:pPr algn="ctr"/>
          <a:r>
            <a:rPr lang="hr" sz="2200" b="1" dirty="0">
              <a:solidFill>
                <a:schemeClr val="tx1"/>
              </a:solidFill>
            </a:rPr>
            <a:t>Isus se pojavljuje iz oblaka</a:t>
          </a:r>
          <a:br>
            <a:rPr lang="hr" sz="2200" b="1" dirty="0">
              <a:solidFill>
                <a:schemeClr val="tx1"/>
              </a:solidFill>
            </a:rPr>
          </a:br>
          <a:r>
            <a:rPr lang="hr" sz="2200" b="1">
              <a:solidFill>
                <a:schemeClr val="tx1"/>
              </a:solidFill>
            </a:rPr>
            <a:t>(</a:t>
          </a:r>
          <a:r>
            <a:rPr lang="sr-Latn-RS" sz="2200" b="1">
              <a:solidFill>
                <a:schemeClr val="tx1"/>
              </a:solidFill>
            </a:rPr>
            <a:t>Otk. </a:t>
          </a:r>
          <a:r>
            <a:rPr lang="hr" sz="2200" b="1">
              <a:solidFill>
                <a:schemeClr val="tx1"/>
              </a:solidFill>
            </a:rPr>
            <a:t>1,7).</a:t>
          </a:r>
          <a:endParaRPr lang="es-ES" sz="2200" dirty="0">
            <a:solidFill>
              <a:schemeClr val="tx1"/>
            </a:solidFill>
          </a:endParaRPr>
        </a:p>
      </dgm:t>
    </dgm:pt>
    <dgm:pt modelId="{FF052597-47D4-406A-888A-DA214B5080D9}" type="parTrans" cxnId="{AF71832C-C9FE-4F4E-A20A-69B4C54A7910}">
      <dgm:prSet/>
      <dgm:spPr/>
      <dgm:t>
        <a:bodyPr/>
        <a:lstStyle/>
        <a:p>
          <a:pPr algn="ctr"/>
          <a:endParaRPr lang="es-ES" sz="2200"/>
        </a:p>
      </dgm:t>
    </dgm:pt>
    <dgm:pt modelId="{9406F9D5-78F9-4382-9E0F-4BED90882EBF}" type="sibTrans" cxnId="{AF71832C-C9FE-4F4E-A20A-69B4C54A7910}">
      <dgm:prSet/>
      <dgm:spPr/>
      <dgm:t>
        <a:bodyPr/>
        <a:lstStyle/>
        <a:p>
          <a:pPr algn="ctr"/>
          <a:endParaRPr lang="es-ES" sz="2200"/>
        </a:p>
      </dgm:t>
    </dgm:pt>
    <dgm:pt modelId="{8A732AEA-AE3C-4407-B97B-D515CC384672}">
      <dgm:prSet custT="1"/>
      <dgm:spPr/>
      <dgm:t>
        <a:bodyPr/>
        <a:lstStyle/>
        <a:p>
          <a:pPr algn="ctr"/>
          <a:r>
            <a:rPr lang="hr" sz="2200" b="1" dirty="0">
              <a:solidFill>
                <a:schemeClr val="tx1"/>
              </a:solidFill>
            </a:rPr>
            <a:t>Njegov </a:t>
          </a:r>
          <a:r>
            <a:rPr lang="hr" sz="2200" b="1">
              <a:solidFill>
                <a:schemeClr val="tx1"/>
              </a:solidFill>
            </a:rPr>
            <a:t>glas uskrsava </a:t>
          </a:r>
          <a:r>
            <a:rPr lang="hr" sz="2200" b="1" dirty="0">
              <a:solidFill>
                <a:schemeClr val="tx1"/>
              </a:solidFill>
            </a:rPr>
            <a:t>mrtve i preobražava žive </a:t>
          </a:r>
          <a:br>
            <a:rPr lang="es-ES" sz="2200" b="1">
              <a:solidFill>
                <a:schemeClr val="tx1"/>
              </a:solidFill>
            </a:rPr>
          </a:br>
          <a:r>
            <a:rPr lang="hr" sz="2200" b="1">
              <a:solidFill>
                <a:schemeClr val="tx1"/>
              </a:solidFill>
            </a:rPr>
            <a:t>(Ivan </a:t>
          </a:r>
          <a:r>
            <a:rPr lang="hr" sz="2200" b="1" dirty="0">
              <a:solidFill>
                <a:schemeClr val="tx1"/>
              </a:solidFill>
            </a:rPr>
            <a:t>5,28; 1</a:t>
          </a:r>
          <a:r>
            <a:rPr lang="hr" sz="2200" b="1">
              <a:solidFill>
                <a:schemeClr val="tx1"/>
              </a:solidFill>
            </a:rPr>
            <a:t>. Sol. </a:t>
          </a:r>
          <a:r>
            <a:rPr lang="hr" sz="2200" b="1" dirty="0">
              <a:solidFill>
                <a:schemeClr val="tx1"/>
              </a:solidFill>
            </a:rPr>
            <a:t>4,16; 1</a:t>
          </a:r>
          <a:r>
            <a:rPr lang="hr" sz="2200" b="1">
              <a:solidFill>
                <a:schemeClr val="tx1"/>
              </a:solidFill>
            </a:rPr>
            <a:t>. Kor. 15,51-52).</a:t>
          </a:r>
          <a:endParaRPr lang="es-ES" sz="2200" dirty="0">
            <a:solidFill>
              <a:schemeClr val="tx1"/>
            </a:solidFill>
          </a:endParaRPr>
        </a:p>
      </dgm:t>
    </dgm:pt>
    <dgm:pt modelId="{64B8B556-928F-4811-A55E-BE7324CBC662}" type="parTrans" cxnId="{0874095D-A406-4456-8484-B6FADA48B71C}">
      <dgm:prSet/>
      <dgm:spPr/>
      <dgm:t>
        <a:bodyPr/>
        <a:lstStyle/>
        <a:p>
          <a:pPr algn="ctr"/>
          <a:endParaRPr lang="es-ES" sz="2200"/>
        </a:p>
      </dgm:t>
    </dgm:pt>
    <dgm:pt modelId="{B721F16C-455D-4B8B-8DDF-BC8C1BE97AED}" type="sibTrans" cxnId="{0874095D-A406-4456-8484-B6FADA48B71C}">
      <dgm:prSet/>
      <dgm:spPr/>
      <dgm:t>
        <a:bodyPr/>
        <a:lstStyle/>
        <a:p>
          <a:pPr algn="ctr"/>
          <a:endParaRPr lang="es-ES" sz="2200"/>
        </a:p>
      </dgm:t>
    </dgm:pt>
    <dgm:pt modelId="{A748B47D-72F1-4E95-A078-0305BA78A7DC}">
      <dgm:prSet custT="1"/>
      <dgm:spPr/>
      <dgm:t>
        <a:bodyPr/>
        <a:lstStyle/>
        <a:p>
          <a:pPr algn="ctr"/>
          <a:r>
            <a:rPr lang="hr" sz="2200" b="1">
              <a:effectLst>
                <a:outerShdw blurRad="38100" dist="38100" dir="2700000" algn="tl">
                  <a:srgbClr val="000000"/>
                </a:outerShdw>
              </a:effectLst>
            </a:rPr>
            <a:t>Anđeli skupljaju </a:t>
          </a:r>
          <a:r>
            <a:rPr lang="hr" sz="2200" b="1" dirty="0">
              <a:effectLst>
                <a:outerShdw blurRad="38100" dist="38100" dir="2700000" algn="tl">
                  <a:srgbClr val="000000"/>
                </a:outerShdw>
              </a:effectLst>
            </a:rPr>
            <a:t>otkupljene i dovode ih Isusu (1</a:t>
          </a:r>
          <a:r>
            <a:rPr lang="hr" sz="2200" b="1">
              <a:effectLst>
                <a:outerShdw blurRad="38100" dist="38100" dir="2700000" algn="tl">
                  <a:srgbClr val="000000"/>
                </a:outerShdw>
              </a:effectLst>
            </a:rPr>
            <a:t>. Sol. 4,17).</a:t>
          </a:r>
          <a:endParaRPr lang="es-ES" sz="2200" dirty="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200"/>
        </a:p>
      </dgm:t>
    </dgm:pt>
    <dgm:pt modelId="{DB7FD7ED-C9E1-49FF-9385-D1275AE57C71}" type="sibTrans" cxnId="{01D8615D-0790-4189-B6EF-9925FA6E9514}">
      <dgm:prSet/>
      <dgm:spPr/>
      <dgm:t>
        <a:bodyPr/>
        <a:lstStyle/>
        <a:p>
          <a:pPr algn="ctr"/>
          <a:endParaRPr lang="es-ES" sz="22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bg1"/>
              </a:solidFill>
              <a:effectLst>
                <a:outerShdw blurRad="38100" dist="38100" dir="2700000" algn="tl">
                  <a:srgbClr val="000000">
                    <a:alpha val="43137"/>
                  </a:srgbClr>
                </a:outerShdw>
              </a:effectLst>
            </a:rPr>
            <a:t>Vrijeme čekanja.</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tx1"/>
              </a:solidFill>
            </a:rPr>
            <a:t>Drugi Kristov dolazak.</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tx1"/>
              </a:solidFill>
            </a:rPr>
            <a:t>Dolazak kući.</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bg1"/>
              </a:solidFill>
              <a:effectLst>
                <a:outerShdw blurRad="38100" dist="38100" dir="2700000" algn="tl">
                  <a:srgbClr val="000000">
                    <a:alpha val="43137"/>
                  </a:srgbClr>
                </a:outerShdw>
              </a:effectLst>
            </a:rPr>
            <a:t>Što ćemo raditi u vječnosti</a:t>
          </a:r>
          <a:r>
            <a:rPr lang="hr" sz="2400" b="1" kern="1200" dirty="0">
              <a:solidFill>
                <a:schemeClr val="bg1"/>
              </a:solidFill>
              <a:effectLst>
                <a:outerShdw blurRad="38100" dist="38100" dir="2700000" algn="tl">
                  <a:srgbClr val="000000">
                    <a:alpha val="43137"/>
                  </a:srgbClr>
                </a:outerShdw>
              </a:effectLst>
            </a:rPr>
            <a:t>?</a:t>
          </a:r>
          <a:endParaRPr lang="es-ES" sz="2400" kern="1200" dirty="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 sz="2400" b="1" kern="1200">
              <a:solidFill>
                <a:schemeClr val="tx1"/>
              </a:solidFill>
            </a:rPr>
            <a:t>Naša odgovornost.</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67844" y="1088"/>
          <a:ext cx="4260284" cy="25849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t>Ratovi </a:t>
          </a:r>
          <a:r>
            <a:rPr lang="hr" sz="2200" b="1" kern="1200"/>
            <a:t>i vijesti o ratovima.</a:t>
          </a:r>
          <a:endParaRPr lang="es-ES" sz="2200" kern="1200" dirty="0"/>
        </a:p>
      </dsp:txBody>
      <dsp:txXfrm rot="10800000">
        <a:off x="332469" y="1088"/>
        <a:ext cx="4195659" cy="258499"/>
      </dsp:txXfrm>
    </dsp:sp>
    <dsp:sp modelId="{8EA4DD5C-BFD6-4B90-B055-97F256E27FAC}">
      <dsp:nvSpPr>
        <dsp:cNvPr id="0" name=""/>
        <dsp:cNvSpPr/>
      </dsp:nvSpPr>
      <dsp:spPr>
        <a:xfrm>
          <a:off x="0" y="1088"/>
          <a:ext cx="395999" cy="258499"/>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67844" y="336751"/>
          <a:ext cx="4260284" cy="258499"/>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t>Narodi </a:t>
          </a:r>
          <a:r>
            <a:rPr lang="hr" sz="2200" b="1" kern="1200"/>
            <a:t>protiv naroda.</a:t>
          </a:r>
          <a:endParaRPr lang="es-ES" sz="2200" kern="1200" dirty="0"/>
        </a:p>
      </dsp:txBody>
      <dsp:txXfrm rot="10800000">
        <a:off x="332469" y="336751"/>
        <a:ext cx="4195659" cy="258499"/>
      </dsp:txXfrm>
    </dsp:sp>
    <dsp:sp modelId="{93EA3057-D1DD-4342-B844-A8981F1054B4}">
      <dsp:nvSpPr>
        <dsp:cNvPr id="0" name=""/>
        <dsp:cNvSpPr/>
      </dsp:nvSpPr>
      <dsp:spPr>
        <a:xfrm>
          <a:off x="0" y="336751"/>
          <a:ext cx="395999" cy="258499"/>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67844" y="672414"/>
          <a:ext cx="4260284" cy="258499"/>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sr-Latn-RS" sz="2200" b="1" kern="1200" dirty="0"/>
            <a:t>Bolesti</a:t>
          </a:r>
          <a:r>
            <a:rPr lang="hr" sz="2200" b="1" kern="1200" dirty="0"/>
            <a:t>, glad </a:t>
          </a:r>
          <a:r>
            <a:rPr lang="hr" sz="2200" b="1" kern="1200"/>
            <a:t>i zemljotresi.</a:t>
          </a:r>
          <a:endParaRPr lang="es-ES" sz="2200" kern="1200" dirty="0"/>
        </a:p>
      </dsp:txBody>
      <dsp:txXfrm rot="10800000">
        <a:off x="332469" y="672414"/>
        <a:ext cx="4195659" cy="258499"/>
      </dsp:txXfrm>
    </dsp:sp>
    <dsp:sp modelId="{B8A9F581-796F-4156-87BA-E637583C7F45}">
      <dsp:nvSpPr>
        <dsp:cNvPr id="0" name=""/>
        <dsp:cNvSpPr/>
      </dsp:nvSpPr>
      <dsp:spPr>
        <a:xfrm>
          <a:off x="0" y="672414"/>
          <a:ext cx="395999" cy="258499"/>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67844" y="1008077"/>
          <a:ext cx="4260284" cy="258499"/>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a:t>Kršćani </a:t>
          </a:r>
          <a:r>
            <a:rPr lang="hr" sz="2200" b="1" kern="1200" dirty="0"/>
            <a:t>će </a:t>
          </a:r>
          <a:r>
            <a:rPr lang="hr" sz="2200" b="1" kern="1200"/>
            <a:t>biti omraženi.</a:t>
          </a:r>
          <a:endParaRPr lang="es-ES" sz="2200" kern="1200" dirty="0"/>
        </a:p>
      </dsp:txBody>
      <dsp:txXfrm rot="10800000">
        <a:off x="332469" y="1008077"/>
        <a:ext cx="4195659" cy="258499"/>
      </dsp:txXfrm>
    </dsp:sp>
    <dsp:sp modelId="{C1CDAD93-7050-43D8-9BED-E3304F322C16}">
      <dsp:nvSpPr>
        <dsp:cNvPr id="0" name=""/>
        <dsp:cNvSpPr/>
      </dsp:nvSpPr>
      <dsp:spPr>
        <a:xfrm>
          <a:off x="0" y="1008077"/>
          <a:ext cx="395999" cy="258499"/>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67844" y="1343740"/>
          <a:ext cx="4260284" cy="258499"/>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a:t>Opće otpadništvo.</a:t>
          </a:r>
          <a:endParaRPr lang="es-ES" sz="2200" kern="1200" dirty="0"/>
        </a:p>
      </dsp:txBody>
      <dsp:txXfrm rot="10800000">
        <a:off x="332469" y="1343740"/>
        <a:ext cx="4195659" cy="258499"/>
      </dsp:txXfrm>
    </dsp:sp>
    <dsp:sp modelId="{780D64A5-DB50-41CD-942C-7E1ED8F97A80}">
      <dsp:nvSpPr>
        <dsp:cNvPr id="0" name=""/>
        <dsp:cNvSpPr/>
      </dsp:nvSpPr>
      <dsp:spPr>
        <a:xfrm>
          <a:off x="0" y="1343740"/>
          <a:ext cx="395999" cy="258499"/>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67844" y="1679404"/>
          <a:ext cx="4260284" cy="258499"/>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991"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a:t>Lažni proroci obmanjivači.</a:t>
          </a:r>
          <a:endParaRPr lang="es-ES" sz="2200" kern="1200"/>
        </a:p>
      </dsp:txBody>
      <dsp:txXfrm rot="10800000">
        <a:off x="332469" y="1679404"/>
        <a:ext cx="4195659" cy="258499"/>
      </dsp:txXfrm>
    </dsp:sp>
    <dsp:sp modelId="{39EA1CAF-5C19-4AA2-BAA3-16390C2FB673}">
      <dsp:nvSpPr>
        <dsp:cNvPr id="0" name=""/>
        <dsp:cNvSpPr/>
      </dsp:nvSpPr>
      <dsp:spPr>
        <a:xfrm>
          <a:off x="0" y="1679404"/>
          <a:ext cx="395999" cy="25849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Velike katastrofe potresaju Zemlju </a:t>
          </a:r>
          <a:r>
            <a:rPr lang="hr" sz="2200" b="1" kern="1200">
              <a:solidFill>
                <a:schemeClr val="tx1"/>
              </a:solidFill>
            </a:rPr>
            <a:t>(Otk. 6,12-14).</a:t>
          </a:r>
          <a:endParaRPr lang="es-ES" sz="22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Pojavljuje se znak </a:t>
          </a:r>
          <a:r>
            <a:rPr lang="hr" sz="2200" b="1" kern="1200">
              <a:solidFill>
                <a:schemeClr val="tx1"/>
              </a:solidFill>
            </a:rPr>
            <a:t>Sina Čovječjega </a:t>
          </a:r>
          <a:br>
            <a:rPr lang="es-ES" sz="2200" b="1" kern="1200" dirty="0">
              <a:solidFill>
                <a:schemeClr val="tx1"/>
              </a:solidFill>
            </a:rPr>
          </a:br>
          <a:r>
            <a:rPr lang="hr" sz="2200" b="1" kern="1200" dirty="0">
              <a:solidFill>
                <a:schemeClr val="tx1"/>
              </a:solidFill>
            </a:rPr>
            <a:t>(</a:t>
          </a:r>
          <a:r>
            <a:rPr lang="hr" sz="2200" b="1" kern="1200">
              <a:solidFill>
                <a:schemeClr val="tx1"/>
              </a:solidFill>
            </a:rPr>
            <a:t>mali oblak kao dlan).</a:t>
          </a:r>
          <a:endParaRPr lang="es-ES" sz="22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Isus se pojavljuje iz oblaka</a:t>
          </a:r>
          <a:br>
            <a:rPr lang="hr" sz="2200" b="1" kern="1200" dirty="0">
              <a:solidFill>
                <a:schemeClr val="tx1"/>
              </a:solidFill>
            </a:rPr>
          </a:br>
          <a:r>
            <a:rPr lang="hr" sz="2200" b="1" kern="1200">
              <a:solidFill>
                <a:schemeClr val="tx1"/>
              </a:solidFill>
            </a:rPr>
            <a:t>(</a:t>
          </a:r>
          <a:r>
            <a:rPr lang="sr-Latn-RS" sz="2200" b="1" kern="1200">
              <a:solidFill>
                <a:schemeClr val="tx1"/>
              </a:solidFill>
            </a:rPr>
            <a:t>Otk. </a:t>
          </a:r>
          <a:r>
            <a:rPr lang="hr" sz="2200" b="1" kern="1200">
              <a:solidFill>
                <a:schemeClr val="tx1"/>
              </a:solidFill>
            </a:rPr>
            <a:t>1,7).</a:t>
          </a:r>
          <a:endParaRPr lang="es-ES" sz="22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rPr>
            <a:t>Njegov </a:t>
          </a:r>
          <a:r>
            <a:rPr lang="hr" sz="2200" b="1" kern="1200">
              <a:solidFill>
                <a:schemeClr val="tx1"/>
              </a:solidFill>
            </a:rPr>
            <a:t>glas uskrsava </a:t>
          </a:r>
          <a:r>
            <a:rPr lang="hr" sz="2200" b="1" kern="1200" dirty="0">
              <a:solidFill>
                <a:schemeClr val="tx1"/>
              </a:solidFill>
            </a:rPr>
            <a:t>mrtve i preobražava žive </a:t>
          </a:r>
          <a:br>
            <a:rPr lang="es-ES" sz="2200" b="1" kern="1200">
              <a:solidFill>
                <a:schemeClr val="tx1"/>
              </a:solidFill>
            </a:rPr>
          </a:br>
          <a:r>
            <a:rPr lang="hr" sz="2200" b="1" kern="1200">
              <a:solidFill>
                <a:schemeClr val="tx1"/>
              </a:solidFill>
            </a:rPr>
            <a:t>(Ivan </a:t>
          </a:r>
          <a:r>
            <a:rPr lang="hr" sz="2200" b="1" kern="1200" dirty="0">
              <a:solidFill>
                <a:schemeClr val="tx1"/>
              </a:solidFill>
            </a:rPr>
            <a:t>5,28; 1</a:t>
          </a:r>
          <a:r>
            <a:rPr lang="hr" sz="2200" b="1" kern="1200">
              <a:solidFill>
                <a:schemeClr val="tx1"/>
              </a:solidFill>
            </a:rPr>
            <a:t>. Sol. </a:t>
          </a:r>
          <a:r>
            <a:rPr lang="hr" sz="2200" b="1" kern="1200" dirty="0">
              <a:solidFill>
                <a:schemeClr val="tx1"/>
              </a:solidFill>
            </a:rPr>
            <a:t>4,16; 1</a:t>
          </a:r>
          <a:r>
            <a:rPr lang="hr" sz="2200" b="1" kern="1200">
              <a:solidFill>
                <a:schemeClr val="tx1"/>
              </a:solidFill>
            </a:rPr>
            <a:t>. Kor. 15,51-52).</a:t>
          </a:r>
          <a:endParaRPr lang="es-ES" sz="22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 sz="2200" b="1" kern="1200">
              <a:effectLst>
                <a:outerShdw blurRad="38100" dist="38100" dir="2700000" algn="tl">
                  <a:srgbClr val="000000"/>
                </a:outerShdw>
              </a:effectLst>
            </a:rPr>
            <a:t>Anđeli skupljaju </a:t>
          </a:r>
          <a:r>
            <a:rPr lang="hr" sz="2200" b="1" kern="1200" dirty="0">
              <a:effectLst>
                <a:outerShdw blurRad="38100" dist="38100" dir="2700000" algn="tl">
                  <a:srgbClr val="000000"/>
                </a:outerShdw>
              </a:effectLst>
            </a:rPr>
            <a:t>otkupljene i dovode ih Isusu (1</a:t>
          </a:r>
          <a:r>
            <a:rPr lang="hr" sz="2200" b="1" kern="1200">
              <a:effectLst>
                <a:outerShdw blurRad="38100" dist="38100" dir="2700000" algn="tl">
                  <a:srgbClr val="000000"/>
                </a:outerShdw>
              </a:effectLst>
            </a:rPr>
            <a:t>. Sol. 4,17).</a:t>
          </a:r>
          <a:endParaRPr lang="es-ES" sz="2200" kern="1200" dirty="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4607A-3A94-4449-99B8-6D309CCF8397}" type="datetimeFigureOut">
              <a:rPr lang="hr-HR" smtClean="0"/>
              <a:t>20.5.2026.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89922-AB20-46A0-BC41-67DE79CAA73C}" type="slidenum">
              <a:rPr lang="hr-HR" smtClean="0"/>
              <a:t>‹Nº›</a:t>
            </a:fld>
            <a:endParaRPr lang="hr-HR"/>
          </a:p>
        </p:txBody>
      </p:sp>
    </p:spTree>
    <p:extLst>
      <p:ext uri="{BB962C8B-B14F-4D97-AF65-F5344CB8AC3E}">
        <p14:creationId xmlns:p14="http://schemas.microsoft.com/office/powerpoint/2010/main" val="213529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AEF6-E745-CC32-C0B6-79474846D64E}"/>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A2E9018-06DC-42E1-10BF-34BB89ADBD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12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96DF-36A2-D24B-0EAD-F994CAD8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0782B-A1EC-47D0-2B35-4DA45BDF1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DB1B-A818-BB06-1488-A03E617716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0F0D3-14B4-C567-65D6-EC1EAE4F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721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553-4E0B-6299-678E-4BAFFD8CC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DF492-28C9-C17E-1F0D-3C8ED39880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12D85C-AE5F-1F19-1A79-14A87085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5665B-2C7D-4CD1-A2BB-D8783E4BDE16}"/>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97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9876-4484-60FA-18AB-F80C5C059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A71AD-2615-6850-ADED-5A75BB77E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537C9-845B-4CC3-936F-6715C55420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AC57E-E8A2-5544-67D3-7EC4E1AE53E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7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9F712-B0EF-1400-1B0F-620F38DEA181}"/>
            </a:ext>
          </a:extLst>
        </p:cNvPr>
        <p:cNvGrpSpPr/>
        <p:nvPr/>
      </p:nvGrpSpPr>
      <p:grpSpPr>
        <a:xfrm>
          <a:off x="0" y="0"/>
          <a:ext cx="0" cy="0"/>
          <a:chOff x="0" y="0"/>
          <a:chExt cx="0" cy="0"/>
        </a:xfrm>
      </p:grpSpPr>
    </p:spTree>
    <p:extLst>
      <p:ext uri="{BB962C8B-B14F-4D97-AF65-F5344CB8AC3E}">
        <p14:creationId xmlns:p14="http://schemas.microsoft.com/office/powerpoint/2010/main" val="422136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29C-919C-592B-D3A9-51F7D164CF9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0B7A85C7-50B5-D3DC-F3F6-A15ACFFCF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3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2CEA-6AC0-2E31-01E0-FB1312B8EDD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EB5645A-7C32-A8B4-C21A-B68A76A68E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60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2954-64E8-2C63-8AD3-14C196F6BD11}"/>
            </a:ext>
          </a:extLst>
        </p:cNvPr>
        <p:cNvGrpSpPr/>
        <p:nvPr/>
      </p:nvGrpSpPr>
      <p:grpSpPr>
        <a:xfrm>
          <a:off x="0" y="0"/>
          <a:ext cx="0" cy="0"/>
          <a:chOff x="0" y="0"/>
          <a:chExt cx="0" cy="0"/>
        </a:xfrm>
      </p:grpSpPr>
      <p:sp>
        <p:nvSpPr>
          <p:cNvPr id="33794" name="Rectangle 7">
            <a:extLst>
              <a:ext uri="{FF2B5EF4-FFF2-40B4-BE49-F238E27FC236}">
                <a16:creationId xmlns:a16="http://schemas.microsoft.com/office/drawing/2014/main" id="{0D62EE5C-5103-CFF6-2126-396F21F9A318}"/>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a:extLst>
              <a:ext uri="{FF2B5EF4-FFF2-40B4-BE49-F238E27FC236}">
                <a16:creationId xmlns:a16="http://schemas.microsoft.com/office/drawing/2014/main" id="{8432C35C-F9A9-C8B1-E4B9-8ECD51D30638}"/>
              </a:ext>
            </a:extLst>
          </p:cNvPr>
          <p:cNvSpPr>
            <a:spLocks noGrp="1" noRot="1" noChangeAspect="1" noChangeArrowheads="1" noTextEdit="1"/>
          </p:cNvSpPr>
          <p:nvPr>
            <p:ph type="sldImg"/>
          </p:nvPr>
        </p:nvSpPr>
        <p:spPr>
          <a:ln/>
        </p:spPr>
        <p:txBody>
          <a:bodyPr/>
          <a:lstStyle/>
          <a:p>
            <a:endParaRPr lang="en-US"/>
          </a:p>
        </p:txBody>
      </p:sp>
      <p:sp>
        <p:nvSpPr>
          <p:cNvPr id="32772" name="Rectangle 3">
            <a:extLst>
              <a:ext uri="{FF2B5EF4-FFF2-40B4-BE49-F238E27FC236}">
                <a16:creationId xmlns:a16="http://schemas.microsoft.com/office/drawing/2014/main" id="{257A7B14-56E3-C189-4B53-A4FEBF6803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7056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2129883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628447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6021442"/>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7932781"/>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2801201"/>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63719681"/>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3600220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145213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527746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56087284"/>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0582804"/>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69661622"/>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02807523"/>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6355288"/>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76083312"/>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3661560"/>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964937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87004738"/>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9138454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5462215"/>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62582605"/>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55258780"/>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497986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042617"/>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93240051"/>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7193533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5372534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9897258"/>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61384747"/>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07438811"/>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67115347"/>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60500264"/>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59767230"/>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2645521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50708933"/>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9024797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8332528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70894952"/>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9732896"/>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11024914"/>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97636552"/>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346100"/>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5041677"/>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63878537"/>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93980350"/>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55992336"/>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4698379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80877174"/>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61837074"/>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2972347"/>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27157253"/>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48923115"/>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20/05/2026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20/05/2026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65581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1302916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5430447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34813258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microsoft.com/office/2007/relationships/hdphoto" Target="../media/hdphoto3.wdp"/><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sv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1.svg"/><Relationship Id="rId5" Type="http://schemas.openxmlformats.org/officeDocument/2006/relationships/diagramQuickStyle" Target="../diagrams/quickStyle2.xml"/><Relationship Id="rId10" Type="http://schemas.openxmlformats.org/officeDocument/2006/relationships/image" Target="../media/image20.svg"/><Relationship Id="rId4" Type="http://schemas.openxmlformats.org/officeDocument/2006/relationships/diagramLayout" Target="../diagrams/layout2.xml"/><Relationship Id="rId9" Type="http://schemas.openxmlformats.org/officeDocument/2006/relationships/image" Target="../media/image19.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F498-7797-2B11-04A6-546B50325007}"/>
            </a:ext>
          </a:extLst>
        </p:cNvPr>
        <p:cNvGrpSpPr/>
        <p:nvPr/>
      </p:nvGrpSpPr>
      <p:grpSpPr>
        <a:xfrm>
          <a:off x="0" y="0"/>
          <a:ext cx="0" cy="0"/>
          <a:chOff x="0" y="0"/>
          <a:chExt cx="0" cy="0"/>
        </a:xfrm>
      </p:grpSpPr>
      <p:sp>
        <p:nvSpPr>
          <p:cNvPr id="3074" name="Text Box 4">
            <a:extLst>
              <a:ext uri="{FF2B5EF4-FFF2-40B4-BE49-F238E27FC236}">
                <a16:creationId xmlns:a16="http://schemas.microsoft.com/office/drawing/2014/main" id="{35C4B9AA-7D3A-E34D-931F-76B32A99300D}"/>
              </a:ext>
            </a:extLst>
          </p:cNvPr>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a:t>
            </a:r>
            <a:r>
              <a:rPr kumimoji="0" lang="sr-Latn-R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J</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a:extLst>
              <a:ext uri="{FF2B5EF4-FFF2-40B4-BE49-F238E27FC236}">
                <a16:creationId xmlns:a16="http://schemas.microsoft.com/office/drawing/2014/main" id="{904C1301-BBEF-AB2C-67F7-B32409812D36}"/>
              </a:ext>
            </a:extLst>
          </p:cNvPr>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a:extLst>
              <a:ext uri="{FF2B5EF4-FFF2-40B4-BE49-F238E27FC236}">
                <a16:creationId xmlns:a16="http://schemas.microsoft.com/office/drawing/2014/main" id="{859882A5-99FC-9E8B-8502-70CA4F943B99}"/>
              </a:ext>
            </a:extLst>
          </p:cNvPr>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tromjesečje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a:t>
            </a:r>
            <a:r>
              <a:rPr kumimoji="0" lang="hr-HR"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pouke              </a:t>
            </a:r>
            <a:r>
              <a:rPr kumimoji="0" lang="sr-Latn-RS" sz="2000" b="1" i="0" u="none" strike="noStrike" kern="1200" cap="none" spc="0" normalizeH="0" baseline="0" noProof="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27.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lipnja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a:extLst>
              <a:ext uri="{FF2B5EF4-FFF2-40B4-BE49-F238E27FC236}">
                <a16:creationId xmlns:a16="http://schemas.microsoft.com/office/drawing/2014/main" id="{2AEF997D-FFF2-20D9-AAA7-53FE7716D732}"/>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a:extLst>
              <a:ext uri="{FF2B5EF4-FFF2-40B4-BE49-F238E27FC236}">
                <a16:creationId xmlns:a16="http://schemas.microsoft.com/office/drawing/2014/main" id="{CEF5D79D-DD08-BF6D-CDFB-B57E4719294E}"/>
              </a:ext>
            </a:extLst>
          </p:cNvPr>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F453A0E1-1016-28CD-D25D-DDAF39099AE4}"/>
              </a:ext>
            </a:extLst>
          </p:cNvPr>
          <p:cNvPicPr>
            <a:picLocks noChangeAspect="1"/>
          </p:cNvPicPr>
          <p:nvPr/>
        </p:nvPicPr>
        <p:blipFill>
          <a:blip r:embed="rId3"/>
          <a:stretch>
            <a:fillRect/>
          </a:stretch>
        </p:blipFill>
        <p:spPr>
          <a:xfrm>
            <a:off x="0" y="865762"/>
            <a:ext cx="12286034" cy="5408577"/>
          </a:xfrm>
          <a:prstGeom prst="rect">
            <a:avLst/>
          </a:prstGeom>
        </p:spPr>
      </p:pic>
    </p:spTree>
    <p:extLst>
      <p:ext uri="{BB962C8B-B14F-4D97-AF65-F5344CB8AC3E}">
        <p14:creationId xmlns:p14="http://schemas.microsoft.com/office/powerpoint/2010/main" val="1319525456"/>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200"/>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NAŠA ODGOVORNOST</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947736" y="712291"/>
            <a:ext cx="10296525" cy="646331"/>
          </a:xfrm>
          <a:prstGeom prst="rect">
            <a:avLst/>
          </a:prstGeom>
          <a:noFill/>
        </p:spPr>
        <p:txBody>
          <a:bodyPr wrap="square">
            <a:spAutoFit/>
          </a:bodyPr>
          <a:lstStyle/>
          <a:p>
            <a:pPr algn="ctr"/>
            <a:r>
              <a:rPr lang="hr"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„Duh </a:t>
            </a:r>
            <a:r>
              <a:rPr lang="hr" b="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i zaručnica vele</a:t>
            </a:r>
            <a:r>
              <a:rPr lang="hr"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Dođi</a:t>
            </a:r>
            <a:r>
              <a:rPr lang="hr" b="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Tko </a:t>
            </a:r>
            <a:r>
              <a:rPr lang="hr"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čuje, neka kaže: Dođi</a:t>
            </a:r>
            <a:r>
              <a:rPr lang="hr" b="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Tko </a:t>
            </a:r>
            <a:r>
              <a:rPr lang="hr"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je žedan, neka dođe</a:t>
            </a:r>
            <a:r>
              <a:rPr lang="hr" b="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tko </a:t>
            </a:r>
            <a:r>
              <a:rPr lang="hr"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želi, </a:t>
            </a:r>
            <a:r>
              <a:rPr lang="hr" b="1">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neka badava uzme vodu života.“ </a:t>
            </a:r>
            <a:r>
              <a:rPr lang="hr"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(Otkrivenje 22,17)</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5" y="1481732"/>
            <a:ext cx="7181841" cy="1107996"/>
          </a:xfrm>
          <a:prstGeom prst="rect">
            <a:avLst/>
          </a:prstGeom>
          <a:noFill/>
        </p:spPr>
        <p:txBody>
          <a:bodyPr wrap="square" rtlCol="0">
            <a:spAutoFit/>
          </a:bodyPr>
          <a:lstStyle/>
          <a:p>
            <a:pPr>
              <a:spcBef>
                <a:spcPts val="600"/>
              </a:spcBef>
            </a:pPr>
            <a:r>
              <a:rPr lang="hr" sz="2200" b="1" dirty="0"/>
              <a:t>U </a:t>
            </a:r>
            <a:r>
              <a:rPr lang="hr" sz="2200" b="1"/>
              <a:t>Novom Jeruzalemu </a:t>
            </a:r>
            <a:r>
              <a:rPr lang="hr" sz="2200" b="1" dirty="0"/>
              <a:t>– </a:t>
            </a:r>
            <a:r>
              <a:rPr lang="hr" sz="2200" b="1"/>
              <a:t>našem vječnom </a:t>
            </a:r>
            <a:r>
              <a:rPr lang="hr" sz="2200" b="1" dirty="0"/>
              <a:t>domu </a:t>
            </a:r>
            <a:r>
              <a:rPr lang="hr" sz="2200" b="1"/>
              <a:t>– rijeka </a:t>
            </a:r>
            <a:r>
              <a:rPr lang="hr" sz="2200" b="1" dirty="0"/>
              <a:t>vode života teče s </a:t>
            </a:r>
            <a:r>
              <a:rPr lang="hr" sz="2200" b="1"/>
              <a:t>Božjeg prijestolja</a:t>
            </a:r>
            <a:r>
              <a:rPr lang="hr" sz="2200" b="1" dirty="0"/>
              <a:t>, hraneći drvo života </a:t>
            </a:r>
            <a:r>
              <a:rPr lang="hr" sz="2200" b="1"/>
              <a:t>(Otk. 22,1.2</a:t>
            </a:r>
            <a:r>
              <a:rPr lang="hr" sz="2200" b="1" dirty="0"/>
              <a:t>). Ona </a:t>
            </a:r>
            <a:r>
              <a:rPr lang="hr" sz="2200" b="1"/>
              <a:t>daje prepun </a:t>
            </a:r>
            <a:r>
              <a:rPr lang="hr" sz="2200" b="1" dirty="0"/>
              <a:t>život</a:t>
            </a:r>
            <a:r>
              <a:rPr lang="hr" sz="2200" b="1"/>
              <a:t>, vječni </a:t>
            </a:r>
            <a:r>
              <a:rPr lang="hr" sz="2200" b="1" dirty="0"/>
              <a:t>život.</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341247"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667328" y="4701948"/>
            <a:ext cx="8524672" cy="1446550"/>
          </a:xfrm>
          <a:prstGeom prst="rect">
            <a:avLst/>
          </a:prstGeom>
          <a:noFill/>
        </p:spPr>
        <p:txBody>
          <a:bodyPr wrap="square">
            <a:spAutoFit/>
          </a:bodyPr>
          <a:lstStyle/>
          <a:p>
            <a:pPr>
              <a:spcBef>
                <a:spcPts val="600"/>
              </a:spcBef>
            </a:pPr>
            <a:r>
              <a:rPr lang="hr" sz="2200" b="1" dirty="0">
                <a:solidFill>
                  <a:schemeClr val="bg1"/>
                </a:solidFill>
                <a:effectLst>
                  <a:outerShdw blurRad="38100" dist="38100" dir="2700000" algn="tl">
                    <a:srgbClr val="000000"/>
                  </a:outerShdw>
                </a:effectLst>
              </a:rPr>
              <a:t>Imamo odgovornost prema onima koji žude </a:t>
            </a:r>
            <a:r>
              <a:rPr lang="hr" sz="2200" b="1">
                <a:solidFill>
                  <a:schemeClr val="bg1"/>
                </a:solidFill>
                <a:effectLst>
                  <a:outerShdw blurRad="38100" dist="38100" dir="2700000" algn="tl">
                    <a:srgbClr val="000000"/>
                  </a:outerShdw>
                </a:effectLst>
              </a:rPr>
              <a:t>za vječnim </a:t>
            </a:r>
            <a:r>
              <a:rPr lang="hr" sz="2200" b="1" dirty="0">
                <a:solidFill>
                  <a:schemeClr val="bg1"/>
                </a:solidFill>
                <a:effectLst>
                  <a:outerShdw blurRad="38100" dist="38100" dir="2700000" algn="tl">
                    <a:srgbClr val="000000"/>
                  </a:outerShdw>
                </a:effectLst>
              </a:rPr>
              <a:t>životom, ali ne znaju kako </a:t>
            </a:r>
            <a:r>
              <a:rPr lang="hr" sz="2200" b="1">
                <a:solidFill>
                  <a:schemeClr val="bg1"/>
                </a:solidFill>
                <a:effectLst>
                  <a:outerShdw blurRad="38100" dist="38100" dir="2700000" algn="tl">
                    <a:srgbClr val="000000"/>
                  </a:outerShdw>
                </a:effectLst>
              </a:rPr>
              <a:t>ga ostvariti</a:t>
            </a:r>
            <a:r>
              <a:rPr lang="hr" sz="2200" b="1" dirty="0">
                <a:solidFill>
                  <a:schemeClr val="bg1"/>
                </a:solidFill>
                <a:effectLst>
                  <a:outerShdw blurRad="38100" dist="38100" dir="2700000" algn="tl">
                    <a:srgbClr val="000000"/>
                  </a:outerShdw>
                </a:effectLst>
              </a:rPr>
              <a:t>. </a:t>
            </a:r>
            <a:r>
              <a:rPr lang="hr" sz="2200" b="1">
                <a:solidFill>
                  <a:schemeClr val="bg1"/>
                </a:solidFill>
                <a:effectLst>
                  <a:outerShdw blurRad="38100" dist="38100" dir="2700000" algn="tl">
                    <a:srgbClr val="000000"/>
                  </a:outerShdw>
                </a:effectLst>
              </a:rPr>
              <a:t>Moramo glasno objavljivati: ”</a:t>
            </a:r>
            <a:r>
              <a:rPr lang="sr-Latn-RS" sz="2200" b="1">
                <a:solidFill>
                  <a:schemeClr val="bg1"/>
                </a:solidFill>
                <a:effectLst>
                  <a:outerShdw blurRad="38100" dist="38100" dir="2700000" algn="tl">
                    <a:srgbClr val="000000"/>
                  </a:outerShdw>
                </a:effectLst>
              </a:rPr>
              <a:t>Tko </a:t>
            </a:r>
            <a:r>
              <a:rPr lang="sr-Latn-RS" sz="2200" b="1" dirty="0">
                <a:solidFill>
                  <a:schemeClr val="bg1"/>
                </a:solidFill>
                <a:effectLst>
                  <a:outerShdw blurRad="38100" dist="38100" dir="2700000" algn="tl">
                    <a:srgbClr val="000000"/>
                  </a:outerShdw>
                </a:effectLst>
              </a:rPr>
              <a:t>je žedan, neka dođe</a:t>
            </a:r>
            <a:r>
              <a:rPr lang="sr-Latn-RS" sz="2200" b="1">
                <a:solidFill>
                  <a:schemeClr val="bg1"/>
                </a:solidFill>
                <a:effectLst>
                  <a:outerShdw blurRad="38100" dist="38100" dir="2700000" algn="tl">
                    <a:srgbClr val="000000"/>
                  </a:outerShdw>
                </a:effectLst>
              </a:rPr>
              <a:t>; tko </a:t>
            </a:r>
            <a:r>
              <a:rPr lang="sr-Latn-RS" sz="2200" b="1" dirty="0">
                <a:solidFill>
                  <a:schemeClr val="bg1"/>
                </a:solidFill>
                <a:effectLst>
                  <a:outerShdw blurRad="38100" dist="38100" dir="2700000" algn="tl">
                    <a:srgbClr val="000000"/>
                  </a:outerShdw>
                </a:effectLst>
              </a:rPr>
              <a:t>želi, </a:t>
            </a:r>
            <a:r>
              <a:rPr lang="sr-Latn-RS" sz="2200" b="1">
                <a:solidFill>
                  <a:schemeClr val="bg1"/>
                </a:solidFill>
                <a:effectLst>
                  <a:outerShdw blurRad="38100" dist="38100" dir="2700000" algn="tl">
                    <a:srgbClr val="000000"/>
                  </a:outerShdw>
                </a:effectLst>
              </a:rPr>
              <a:t>neka badava uzme </a:t>
            </a:r>
            <a:r>
              <a:rPr lang="sr-Latn-RS" sz="2200" b="1" dirty="0">
                <a:solidFill>
                  <a:schemeClr val="bg1"/>
                </a:solidFill>
                <a:effectLst>
                  <a:outerShdw blurRad="38100" dist="38100" dir="2700000" algn="tl">
                    <a:srgbClr val="000000"/>
                  </a:outerShdw>
                </a:effectLst>
              </a:rPr>
              <a:t>vodu života</a:t>
            </a:r>
            <a:r>
              <a:rPr lang="hr" sz="2200" b="1" dirty="0">
                <a:solidFill>
                  <a:schemeClr val="bg1"/>
                </a:solidFill>
                <a:effectLst>
                  <a:outerShdw blurRad="38100" dist="38100" dir="2700000" algn="tl">
                    <a:srgbClr val="000000"/>
                  </a:outerShdw>
                </a:effectLst>
              </a:rPr>
              <a:t>!“ </a:t>
            </a:r>
            <a:r>
              <a:rPr lang="hr" sz="2200" b="1">
                <a:solidFill>
                  <a:schemeClr val="bg1"/>
                </a:solidFill>
                <a:effectLst>
                  <a:outerShdw blurRad="38100" dist="38100" dir="2700000" algn="tl">
                    <a:srgbClr val="000000"/>
                  </a:outerShdw>
                </a:effectLst>
              </a:rPr>
              <a:t>(Otk. </a:t>
            </a:r>
            <a:r>
              <a:rPr lang="hr" sz="2200" b="1" dirty="0">
                <a:solidFill>
                  <a:schemeClr val="bg1"/>
                </a:solidFill>
                <a:effectLst>
                  <a:outerShdw blurRad="38100" dist="38100" dir="2700000" algn="tl">
                    <a:srgbClr val="000000"/>
                  </a:outerShdw>
                </a:effectLst>
              </a:rPr>
              <a:t>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494076"/>
            <a:ext cx="718184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Doći do Njega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je badava.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Isus je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platio cijenu</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 Jednog dana smo odgovorili na poziv Duha Svetoga i znamo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kako doći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tamo, ali drugi još uvek ne znaju put.</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638145" y="6060332"/>
            <a:ext cx="890862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Dok ne </a:t>
            </a:r>
            <a:r>
              <a:rPr kumimoji="0" lang="hr" sz="2200" b="1" i="0" u="none" strike="noStrike" kern="1200" cap="none" spc="0" normalizeH="0" baseline="0" noProof="0">
                <a:ln>
                  <a:noFill/>
                </a:ln>
                <a:solidFill>
                  <a:prstClr val="white"/>
                </a:solidFill>
                <a:effectLst>
                  <a:outerShdw blurRad="38100" dist="38100" dir="2700000" algn="tl">
                    <a:srgbClr val="000000"/>
                  </a:outerShdw>
                </a:effectLst>
                <a:uLnTx/>
                <a:uFillTx/>
                <a:latin typeface="Aptos" panose="02110004020202020204"/>
                <a:ea typeface="+mn-ea"/>
                <a:cs typeface="+mn-cs"/>
              </a:rPr>
              <a:t>dođe vrijeme kad </a:t>
            </a:r>
            <a:r>
              <a:rPr kumimoji="0" lang="hr" sz="2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ćemo </a:t>
            </a:r>
            <a:r>
              <a:rPr kumimoji="0" lang="hr" sz="2200" b="1" i="0" u="none" strike="noStrike" kern="1200" cap="none" spc="0" normalizeH="0" baseline="0" noProof="0">
                <a:ln>
                  <a:noFill/>
                </a:ln>
                <a:solidFill>
                  <a:prstClr val="white"/>
                </a:solidFill>
                <a:effectLst>
                  <a:outerShdw blurRad="38100" dist="38100" dir="2700000" algn="tl">
                    <a:srgbClr val="000000"/>
                  </a:outerShdw>
                </a:effectLst>
                <a:uLnTx/>
                <a:uFillTx/>
                <a:latin typeface="Aptos" panose="02110004020202020204"/>
                <a:ea typeface="+mn-ea"/>
                <a:cs typeface="+mn-cs"/>
              </a:rPr>
              <a:t>moći piti </a:t>
            </a:r>
            <a:r>
              <a:rPr kumimoji="0" lang="hr" sz="2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tu vodu, </a:t>
            </a:r>
            <a:r>
              <a:rPr kumimoji="0" lang="hr" sz="2200" b="1" i="0" u="none" strike="noStrike" kern="1200" cap="none" spc="0" normalizeH="0" baseline="0" noProof="0">
                <a:ln>
                  <a:noFill/>
                </a:ln>
                <a:solidFill>
                  <a:prstClr val="white"/>
                </a:solidFill>
                <a:effectLst>
                  <a:outerShdw blurRad="38100" dist="38100" dir="2700000" algn="tl">
                    <a:srgbClr val="000000"/>
                  </a:outerShdw>
                </a:effectLst>
                <a:uLnTx/>
                <a:uFillTx/>
                <a:latin typeface="Aptos" panose="02110004020202020204"/>
                <a:ea typeface="+mn-ea"/>
                <a:cs typeface="+mn-cs"/>
              </a:rPr>
              <a:t>nemojmo se umo- riti čekajući. Čeznimo za vječnim </a:t>
            </a:r>
            <a:r>
              <a:rPr kumimoji="0" lang="hr" sz="2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životom. Dođi, </a:t>
            </a:r>
            <a:r>
              <a:rPr kumimoji="0" lang="hr" sz="2200" b="1" i="0" u="none" strike="noStrike" kern="1200" cap="none" spc="0" normalizeH="0" baseline="0" noProof="0">
                <a:ln>
                  <a:noFill/>
                </a:ln>
                <a:solidFill>
                  <a:prstClr val="white"/>
                </a:solidFill>
                <a:effectLst>
                  <a:outerShdw blurRad="38100" dist="38100" dir="2700000" algn="tl">
                    <a:srgbClr val="000000"/>
                  </a:outerShdw>
                </a:effectLst>
                <a:uLnTx/>
                <a:uFillTx/>
                <a:latin typeface="Aptos" panose="02110004020202020204"/>
                <a:ea typeface="+mn-ea"/>
                <a:cs typeface="+mn-cs"/>
              </a:rPr>
              <a:t>Gospode Isuse!</a:t>
            </a:r>
            <a:endParaRPr kumimoji="0" lang="hr" sz="2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130357" y="1115453"/>
            <a:ext cx="9280188" cy="4031873"/>
          </a:xfrm>
          <a:prstGeom prst="rect">
            <a:avLst/>
          </a:prstGeom>
          <a:noFill/>
        </p:spPr>
        <p:txBody>
          <a:bodyPr wrap="square">
            <a:spAutoFit/>
          </a:bodyPr>
          <a:lstStyle/>
          <a:p>
            <a:pPr algn="just">
              <a:spcBef>
                <a:spcPts val="600"/>
              </a:spcBef>
            </a:pPr>
            <a:r>
              <a:rPr lang="sr-Latn-RS" sz="3200" b="1">
                <a:solidFill>
                  <a:srgbClr val="00185C"/>
                </a:solidFill>
                <a:latin typeface="Constantia" panose="02030602050306030303" pitchFamily="18" charset="0"/>
              </a:rPr>
              <a:t>“Veliki je sukob završen. Grijeha i grješnika više nema. Cijeli je svemir čist. </a:t>
            </a:r>
            <a:r>
              <a:rPr lang="hr-HR" sz="3200" b="1">
                <a:solidFill>
                  <a:srgbClr val="00185C"/>
                </a:solidFill>
                <a:latin typeface="Constantia" panose="02030602050306030303" pitchFamily="18" charset="0"/>
              </a:rPr>
              <a:t>Bilo</a:t>
            </a:r>
            <a:r>
              <a:rPr lang="sr-Latn-RS" sz="3200" b="1">
                <a:solidFill>
                  <a:srgbClr val="00185C"/>
                </a:solidFill>
                <a:latin typeface="Constantia" panose="02030602050306030303" pitchFamily="18" charset="0"/>
              </a:rPr>
              <a:t> neizmjerna  svemira kuca istim otkucajem sklada i radosti. Od Njega </a:t>
            </a:r>
            <a:r>
              <a:rPr lang="sr-Latn-RS" sz="3200" b="1" dirty="0">
                <a:solidFill>
                  <a:srgbClr val="00185C"/>
                </a:solidFill>
                <a:latin typeface="Constantia" panose="02030602050306030303" pitchFamily="18" charset="0"/>
              </a:rPr>
              <a:t>koji </a:t>
            </a:r>
            <a:r>
              <a:rPr lang="sr-Latn-RS" sz="3200" b="1">
                <a:solidFill>
                  <a:srgbClr val="00185C"/>
                </a:solidFill>
                <a:latin typeface="Constantia" panose="02030602050306030303" pitchFamily="18" charset="0"/>
              </a:rPr>
              <a:t>je sve stvorio teče </a:t>
            </a:r>
            <a:r>
              <a:rPr lang="sr-Latn-RS" sz="3200" b="1" dirty="0">
                <a:solidFill>
                  <a:srgbClr val="00185C"/>
                </a:solidFill>
                <a:latin typeface="Constantia" panose="02030602050306030303" pitchFamily="18" charset="0"/>
              </a:rPr>
              <a:t>život, svetlost </a:t>
            </a:r>
            <a:r>
              <a:rPr lang="sr-Latn-RS" sz="3200" b="1">
                <a:solidFill>
                  <a:srgbClr val="00185C"/>
                </a:solidFill>
                <a:latin typeface="Constantia" panose="02030602050306030303" pitchFamily="18" charset="0"/>
              </a:rPr>
              <a:t>i radost kroz prostranstva beskrajnog svemira</a:t>
            </a:r>
            <a:r>
              <a:rPr lang="sr-Latn-RS" sz="3200" b="1" dirty="0">
                <a:solidFill>
                  <a:srgbClr val="00185C"/>
                </a:solidFill>
                <a:latin typeface="Constantia" panose="02030602050306030303" pitchFamily="18" charset="0"/>
              </a:rPr>
              <a:t>. Od najmanjeg atoma </a:t>
            </a:r>
            <a:r>
              <a:rPr lang="sr-Latn-RS" sz="3200" b="1">
                <a:solidFill>
                  <a:srgbClr val="00185C"/>
                </a:solidFill>
                <a:latin typeface="Constantia" panose="02030602050306030303" pitchFamily="18" charset="0"/>
              </a:rPr>
              <a:t>do najvećeg svijeta</a:t>
            </a:r>
            <a:r>
              <a:rPr lang="sr-Latn-RS" sz="3200" b="1" dirty="0">
                <a:solidFill>
                  <a:srgbClr val="00185C"/>
                </a:solidFill>
                <a:latin typeface="Constantia" panose="02030602050306030303" pitchFamily="18" charset="0"/>
              </a:rPr>
              <a:t>, </a:t>
            </a:r>
            <a:r>
              <a:rPr lang="sr-Latn-RS" sz="3200" b="1">
                <a:solidFill>
                  <a:srgbClr val="00185C"/>
                </a:solidFill>
                <a:latin typeface="Constantia" panose="02030602050306030303" pitchFamily="18" charset="0"/>
              </a:rPr>
              <a:t>sve živo i neživo u svpjoj nepomučenoj ljepoti i  savršenoj radosti objavljuju </a:t>
            </a:r>
            <a:r>
              <a:rPr lang="sr-Latn-RS" sz="3200" b="1" dirty="0">
                <a:solidFill>
                  <a:srgbClr val="00185C"/>
                </a:solidFill>
                <a:latin typeface="Constantia" panose="02030602050306030303" pitchFamily="18" charset="0"/>
              </a:rPr>
              <a:t>da je Bog ljubav.“</a:t>
            </a:r>
            <a:endParaRPr lang="hr" sz="3200" b="1" dirty="0">
              <a:solidFill>
                <a:srgbClr val="00185C"/>
              </a:solidFill>
              <a:latin typeface="Constantia" panose="02030602050306030303" pitchFamily="18" charset="0"/>
            </a:endParaRPr>
          </a:p>
        </p:txBody>
      </p:sp>
      <p:sp>
        <p:nvSpPr>
          <p:cNvPr id="4" name="CuadroTexto 3">
            <a:extLst>
              <a:ext uri="{FF2B5EF4-FFF2-40B4-BE49-F238E27FC236}">
                <a16:creationId xmlns:a16="http://schemas.microsoft.com/office/drawing/2014/main" id="{618D7A9F-A3CD-9F29-EF49-E47C1B7829D4}"/>
              </a:ext>
            </a:extLst>
          </p:cNvPr>
          <p:cNvSpPr txBox="1"/>
          <p:nvPr/>
        </p:nvSpPr>
        <p:spPr>
          <a:xfrm>
            <a:off x="6300756" y="281208"/>
            <a:ext cx="4791313" cy="338554"/>
          </a:xfrm>
          <a:prstGeom prst="rect">
            <a:avLst/>
          </a:prstGeom>
          <a:noFill/>
        </p:spPr>
        <p:txBody>
          <a:bodyPr wrap="none" rtlCol="0">
            <a:spAutoFit/>
          </a:bodyPr>
          <a:lstStyle/>
          <a:p>
            <a:pPr algn="r"/>
            <a:r>
              <a:rPr lang="hr" sz="1600" b="1">
                <a:solidFill>
                  <a:srgbClr val="00185C"/>
                </a:solidFill>
              </a:rPr>
              <a:t>Ellen G. White, </a:t>
            </a:r>
            <a:r>
              <a:rPr lang="hr" sz="1600" i="1">
                <a:solidFill>
                  <a:srgbClr val="00185C"/>
                </a:solidFill>
              </a:rPr>
              <a:t>Velika </a:t>
            </a:r>
            <a:r>
              <a:rPr lang="hr" sz="1600" i="1" dirty="0">
                <a:solidFill>
                  <a:srgbClr val="00185C"/>
                </a:solidFill>
              </a:rPr>
              <a:t>borba</a:t>
            </a:r>
            <a:r>
              <a:rPr lang="hr" sz="1600" b="1" dirty="0">
                <a:solidFill>
                  <a:srgbClr val="00185C"/>
                </a:solidFill>
              </a:rPr>
              <a:t>, str</a:t>
            </a:r>
            <a:r>
              <a:rPr lang="hr" sz="1600" b="1">
                <a:solidFill>
                  <a:srgbClr val="00185C"/>
                </a:solidFill>
              </a:rPr>
              <a:t>. 657. u izvorniku.je </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B2DB-CF06-D366-9040-8461F59C0BA3}"/>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EEEC3C-3937-0B70-0C60-65A8CD0E928F}"/>
              </a:ext>
            </a:extLst>
          </p:cNvPr>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a:extLst>
              <a:ext uri="{FF2B5EF4-FFF2-40B4-BE49-F238E27FC236}">
                <a16:creationId xmlns:a16="http://schemas.microsoft.com/office/drawing/2014/main" id="{ADA855D1-6E2D-0D12-C722-282D1E337A91}"/>
              </a:ext>
            </a:extLst>
          </p:cNvPr>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800A3C2-5944-7DDA-86E7-09733928F544}"/>
              </a:ext>
            </a:extLst>
          </p:cNvPr>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DFF19521-A0EC-5AB3-243E-23E7CCB3953C}"/>
              </a:ext>
            </a:extLst>
          </p:cNvPr>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FA3A6C62-42E6-D6C7-5A72-AF7B05321054}"/>
              </a:ext>
            </a:extLst>
          </p:cNvPr>
          <p:cNvSpPr txBox="1"/>
          <p:nvPr/>
        </p:nvSpPr>
        <p:spPr>
          <a:xfrm>
            <a:off x="2346633" y="3290531"/>
            <a:ext cx="8358436" cy="40011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9E4B1E55-8224-D91E-349E-99348044F967}"/>
              </a:ext>
            </a:extLst>
          </p:cNvPr>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AD1EA645-6BEB-5801-F140-2963B2231E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04630A8-D598-E2DD-46E2-58BEA3E4034A}"/>
              </a:ext>
            </a:extLst>
          </p:cNvPr>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5F8F6AD2-C07C-0026-7D43-6D89491D1B0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B037949-3C1D-6BA5-5E22-F0C27FDE34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9BD24A0-E91E-ED74-B265-AD53C8E2B753}"/>
              </a:ext>
            </a:extLst>
          </p:cNvPr>
          <p:cNvSpPr txBox="1"/>
          <p:nvPr/>
        </p:nvSpPr>
        <p:spPr>
          <a:xfrm>
            <a:off x="-101600" y="3759199"/>
            <a:ext cx="12293600" cy="3046988"/>
          </a:xfrm>
          <a:prstGeom prst="rect">
            <a:avLst/>
          </a:prstGeom>
          <a:noFill/>
        </p:spPr>
        <p:txBody>
          <a:bodyPr wrap="square" rtlCol="0">
            <a:spAutoFit/>
          </a:bodyPr>
          <a:lstStyle/>
          <a:p>
            <a:pPr lvl="0" algn="ctr" defTabSz="914377" fontAlgn="base">
              <a:spcBef>
                <a:spcPct val="0"/>
              </a:spcBef>
              <a:spcAft>
                <a:spcPct val="0"/>
              </a:spcAft>
              <a:defRPr/>
            </a:pPr>
            <a:r>
              <a:rPr lang="en-US" sz="2400" b="1">
                <a:solidFill>
                  <a:srgbClr val="FFFFFF"/>
                </a:solidFill>
                <a:cs typeface="Arial" charset="0"/>
              </a:rPr>
              <a:t>Ipak, moramo priznati veliki, iako frustrirajući, paradoks u središtu naše čežnje za Bogom: što se više razvija naš odnos s Bogom, to je naša čežnja za Njim jača. Ponekad možemo osjetiti ovu frustraciju zbog odgađanja ispunjenja naše želje da Ga vidimo licem u lice. U ovoj završnoj lekciji prigrlit ćemo i našu čežnju za osobnijim razumijevanjem Boga i našu čežnju za dubljom bliskošću s Njim. Konkretno, nastojat ćemo razumjeti, kao što je to činio Jakov, što znači vidjeti Božje lice. Također ćemo moliti s levitskim Asafom, kroz Psalam 80, iz ove čežnje da vidimo Boga licem u lice.</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406477089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AEA1-C036-71BA-BD01-85C85C4EA679}"/>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83E7B18B-3170-5D63-C6B0-A140E4B96870}"/>
              </a:ext>
            </a:extLst>
          </p:cNvPr>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a:extLst>
              <a:ext uri="{FF2B5EF4-FFF2-40B4-BE49-F238E27FC236}">
                <a16:creationId xmlns:a16="http://schemas.microsoft.com/office/drawing/2014/main" id="{F5F95EC7-EEFC-2EE2-DBEB-849E9AD8404F}"/>
              </a:ext>
            </a:extLst>
          </p:cNvPr>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”U Vječnosti”, </a:t>
            </a:r>
            <a:r>
              <a:rPr lang="hr-HR" sz="2800" dirty="0">
                <a:solidFill>
                  <a:srgbClr val="FFFF99"/>
                </a:solidFill>
              </a:rPr>
              <a:t>može pomoći danas</a:t>
            </a:r>
            <a:r>
              <a:rPr lang="en-US" sz="2800" dirty="0">
                <a:solidFill>
                  <a:srgbClr val="FFFF99"/>
                </a:solidFill>
              </a:rPr>
              <a:t>? </a:t>
            </a:r>
          </a:p>
        </p:txBody>
      </p:sp>
      <p:sp>
        <p:nvSpPr>
          <p:cNvPr id="16388" name="Rectangle 4">
            <a:extLst>
              <a:ext uri="{FF2B5EF4-FFF2-40B4-BE49-F238E27FC236}">
                <a16:creationId xmlns:a16="http://schemas.microsoft.com/office/drawing/2014/main" id="{4B2DDC42-1327-C61C-DF06-205D13A7AEC1}"/>
              </a:ext>
            </a:extLst>
          </p:cNvPr>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a:extLst>
              <a:ext uri="{FF2B5EF4-FFF2-40B4-BE49-F238E27FC236}">
                <a16:creationId xmlns:a16="http://schemas.microsoft.com/office/drawing/2014/main" id="{D7F6D55C-1B89-6AA7-C8DA-06983408C411}"/>
              </a:ext>
            </a:extLst>
          </p:cNvPr>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a:extLst>
              <a:ext uri="{FF2B5EF4-FFF2-40B4-BE49-F238E27FC236}">
                <a16:creationId xmlns:a16="http://schemas.microsoft.com/office/drawing/2014/main" id="{E5A0871E-9E69-6712-D81A-AC985113206F}"/>
              </a:ext>
            </a:extLst>
          </p:cNvPr>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a:extLst>
              <a:ext uri="{FF2B5EF4-FFF2-40B4-BE49-F238E27FC236}">
                <a16:creationId xmlns:a16="http://schemas.microsoft.com/office/drawing/2014/main" id="{4B2CA169-0EEF-5503-B0F0-F7ABCF9C9F2A}"/>
              </a:ext>
            </a:extLst>
          </p:cNvPr>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a:extLst>
              <a:ext uri="{FF2B5EF4-FFF2-40B4-BE49-F238E27FC236}">
                <a16:creationId xmlns:a16="http://schemas.microsoft.com/office/drawing/2014/main" id="{7C055A30-5F0D-A9C5-8B5B-5BBA0C54EA60}"/>
              </a:ext>
            </a:extLst>
          </p:cNvPr>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a:extLst>
              <a:ext uri="{FF2B5EF4-FFF2-40B4-BE49-F238E27FC236}">
                <a16:creationId xmlns:a16="http://schemas.microsoft.com/office/drawing/2014/main" id="{581F18DF-6DD6-3A83-4DB8-2585FB3FE171}"/>
              </a:ext>
            </a:extLst>
          </p:cNvPr>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id="{2C66800C-5B0A-1121-FBFA-EB15CFD0FF74}"/>
              </a:ext>
            </a:extLst>
          </p:cNvPr>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a:extLst>
              <a:ext uri="{FF2B5EF4-FFF2-40B4-BE49-F238E27FC236}">
                <a16:creationId xmlns:a16="http://schemas.microsoft.com/office/drawing/2014/main" id="{1D0AAE59-62B3-9E01-B783-9DBB36774AD5}"/>
              </a:ext>
            </a:extLst>
          </p:cNvPr>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26702350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43A6A-E534-9296-89AF-3AB7F7F934BA}"/>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6DB38FE1-C77C-0A66-B8F4-B5F3E9A08C67}"/>
              </a:ext>
            </a:extLst>
          </p:cNvPr>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a:extLst>
              <a:ext uri="{FF2B5EF4-FFF2-40B4-BE49-F238E27FC236}">
                <a16:creationId xmlns:a16="http://schemas.microsoft.com/office/drawing/2014/main" id="{78BDA0CB-D6A9-D6D4-ED0B-696FE4864950}"/>
              </a:ext>
            </a:extLst>
          </p:cNvPr>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a:extLst>
              <a:ext uri="{FF2B5EF4-FFF2-40B4-BE49-F238E27FC236}">
                <a16:creationId xmlns:a16="http://schemas.microsoft.com/office/drawing/2014/main" id="{866D0B0E-D7E3-9EBE-9961-7F3125BE8F76}"/>
              </a:ext>
            </a:extLst>
          </p:cNvPr>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a:extLst>
              <a:ext uri="{FF2B5EF4-FFF2-40B4-BE49-F238E27FC236}">
                <a16:creationId xmlns:a16="http://schemas.microsoft.com/office/drawing/2014/main" id="{F3190724-CD9C-3DCE-2B1E-106D403C9303}"/>
              </a:ext>
            </a:extLst>
          </p:cNvPr>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9427623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C2099-3F98-30F1-22B5-6BF7C6A5D361}"/>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86C0BC7F-2A58-1900-986E-5781B00202B1}"/>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EF37D999-C117-E35B-B1CA-C49AA864F05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a:t>
            </a:r>
            <a:r>
              <a:rPr lang="hr-HR" sz="2800">
                <a:solidFill>
                  <a:srgbClr val="FFFF99"/>
                </a:solidFill>
              </a:rPr>
              <a:t>: ”</a:t>
            </a:r>
            <a:r>
              <a:rPr lang="hr-BA" sz="2800">
                <a:solidFill>
                  <a:srgbClr val="FFFF99"/>
                </a:solidFill>
              </a:rPr>
              <a:t>U Vječnosti</a:t>
            </a:r>
            <a:r>
              <a:rPr lang="hr-HR" sz="2800">
                <a:solidFill>
                  <a:srgbClr val="FFFF99"/>
                </a:solidFill>
              </a:rPr>
              <a:t>”, </a:t>
            </a:r>
            <a:r>
              <a:rPr lang="hr-HR" sz="2800" dirty="0">
                <a:solidFill>
                  <a:srgbClr val="FFFF99"/>
                </a:solidFill>
              </a:rPr>
              <a:t>možemo  koristiti iduć</a:t>
            </a:r>
            <a:r>
              <a:rPr lang="sr-Latn-RS" sz="2800" dirty="0">
                <a:solidFill>
                  <a:srgbClr val="FFFF99"/>
                </a:solidFill>
              </a:rPr>
              <a:t>i tjedan</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4BD27E52-3D1C-AEFD-E16D-190C9451EF8A}"/>
              </a:ext>
            </a:extLst>
          </p:cNvPr>
          <p:cNvSpPr>
            <a:spLocks noChangeArrowheads="1"/>
          </p:cNvSpPr>
          <p:nvPr/>
        </p:nvSpPr>
        <p:spPr bwMode="auto">
          <a:xfrm>
            <a:off x="1377245" y="2502307"/>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R="0" lvl="0" algn="l" defTabSz="914377" rtl="0" eaLnBrk="1" fontAlgn="base" latinLnBrk="0" hangingPunct="1">
              <a:lnSpc>
                <a:spcPct val="100000"/>
              </a:lnSpc>
              <a:spcBef>
                <a:spcPct val="20000"/>
              </a:spcBef>
              <a:spcAft>
                <a:spcPct val="0"/>
              </a:spcAft>
              <a:buClrTx/>
              <a:buSzTx/>
              <a:tabLst/>
              <a:defRPr/>
            </a:pPr>
            <a:r>
              <a:rPr kumimoji="0" lang="hr-HR" sz="1800" b="1" i="0" u="none" strike="noStrike" kern="1200" cap="none" spc="0" normalizeH="0" baseline="0" noProof="0">
                <a:ln>
                  <a:noFill/>
                </a:ln>
                <a:solidFill>
                  <a:srgbClr val="FFFFFF"/>
                </a:solidFill>
                <a:effectLst/>
                <a:uLnTx/>
                <a:uFillTx/>
                <a:latin typeface="Arial"/>
                <a:ea typeface="+mn-ea"/>
                <a:cs typeface="Arial" charset="0"/>
              </a:rPr>
              <a:t>1. Pročitaj </a:t>
            </a:r>
            <a:r>
              <a:rPr lang="hr-HR" sz="1200" i="1">
                <a:solidFill>
                  <a:srgbClr val="FFFFFF"/>
                </a:solidFill>
                <a:latin typeface="Arial"/>
                <a:cs typeface="Arial" charset="0"/>
              </a:rPr>
              <a:t>Ps.</a:t>
            </a:r>
            <a:r>
              <a:rPr kumimoji="0" lang="sr-Latn-RS" sz="1200" b="0" i="1" u="none" strike="noStrike" kern="1200" cap="none" spc="0" normalizeH="0" baseline="0" noProof="0">
                <a:ln>
                  <a:noFill/>
                </a:ln>
                <a:solidFill>
                  <a:srgbClr val="FFFFFF"/>
                </a:solidFill>
                <a:effectLst/>
                <a:uLnTx/>
                <a:uFillTx/>
                <a:latin typeface="Arial"/>
                <a:ea typeface="+mn-ea"/>
                <a:cs typeface="Arial" charset="0"/>
              </a:rPr>
              <a:t>. </a:t>
            </a:r>
            <a:r>
              <a:rPr lang="hr-HR" sz="1200" i="1">
                <a:solidFill>
                  <a:srgbClr val="FFFFFF"/>
                </a:solidFill>
                <a:latin typeface="Arial"/>
                <a:cs typeface="Arial" charset="0"/>
              </a:rPr>
              <a:t>80</a:t>
            </a:r>
            <a:r>
              <a:rPr kumimoji="0" lang="sr-Latn-RS" sz="1200" b="0" i="1" u="none" strike="noStrike" kern="1200" cap="none" spc="0" normalizeH="0" baseline="0" noProof="0">
                <a:ln>
                  <a:noFill/>
                </a:ln>
                <a:solidFill>
                  <a:srgbClr val="FFFFFF"/>
                </a:solidFill>
                <a:effectLst/>
                <a:uLnTx/>
                <a:uFillTx/>
                <a:latin typeface="Arial"/>
                <a:ea typeface="+mn-ea"/>
                <a:cs typeface="Arial" charset="0"/>
              </a:rPr>
              <a:t>,1-</a:t>
            </a:r>
            <a:r>
              <a:rPr lang="sr-Latn-RS" sz="1200" i="1">
                <a:solidFill>
                  <a:srgbClr val="FFFFFF"/>
                </a:solidFill>
                <a:latin typeface="Arial"/>
                <a:cs typeface="Arial" charset="0"/>
              </a:rPr>
              <a:t>3.14</a:t>
            </a:r>
            <a:r>
              <a:rPr kumimoji="0" lang="hr-HR" sz="1200" b="0" i="1" u="none" strike="noStrike" kern="1200" cap="none" spc="0" normalizeH="0" baseline="0" noProof="0">
                <a:ln>
                  <a:noFill/>
                </a:ln>
                <a:solidFill>
                  <a:srgbClr val="FFFFFF"/>
                </a:solidFill>
                <a:effectLst/>
                <a:uLnTx/>
                <a:uFillTx/>
                <a:latin typeface="Arial"/>
                <a:ea typeface="+mn-ea"/>
                <a:cs typeface="Arial" charset="0"/>
              </a:rPr>
              <a:t>-17.18.19</a:t>
            </a:r>
            <a:r>
              <a:rPr kumimoji="0" lang="sr-Latn-RS" sz="1200" b="0" i="1" u="none" strike="noStrike" kern="1200" cap="none" spc="0" normalizeH="0" baseline="0" noProof="0">
                <a:ln>
                  <a:noFill/>
                </a:ln>
                <a:solidFill>
                  <a:srgbClr val="FFFFFF"/>
                </a:solidFill>
                <a:effectLst/>
                <a:uLnTx/>
                <a:uFillTx/>
                <a:latin typeface="Arial"/>
                <a:ea typeface="+mn-ea"/>
                <a:cs typeface="Arial" charset="0"/>
              </a:rPr>
              <a:t>. </a:t>
            </a:r>
            <a:r>
              <a:rPr lang="hr-HR" sz="1400" b="1">
                <a:solidFill>
                  <a:srgbClr val="FFFFFF"/>
                </a:solidFill>
                <a:latin typeface="Arial"/>
                <a:cs typeface="Arial" charset="0"/>
              </a:rPr>
              <a:t>Pročitajte cijeli psalam. Umjesto zamjenice nama/nas stavite mi/me. Koliko god vrijeme,</a:t>
            </a:r>
          </a:p>
          <a:p>
            <a:pPr marR="0" lvl="0" algn="l" defTabSz="914377" rtl="0" eaLnBrk="1" fontAlgn="base" latinLnBrk="0" hangingPunct="1">
              <a:lnSpc>
                <a:spcPct val="100000"/>
              </a:lnSpc>
              <a:spcBef>
                <a:spcPct val="20000"/>
              </a:spcBef>
              <a:spcAft>
                <a:spcPct val="0"/>
              </a:spcAft>
              <a:buClrTx/>
              <a:buSzTx/>
              <a:tabLst/>
              <a:defRPr/>
            </a:pPr>
            <a:r>
              <a:rPr kumimoji="0" lang="sr-Latn-RS" sz="1400" b="1" i="0" u="none" strike="noStrike" kern="1200" cap="none" spc="0" normalizeH="0" noProof="0">
                <a:ln>
                  <a:noFill/>
                </a:ln>
                <a:solidFill>
                  <a:srgbClr val="FFFFFF"/>
                </a:solidFill>
                <a:effectLst/>
                <a:uLnTx/>
                <a:uFillTx/>
                <a:latin typeface="Arial"/>
                <a:ea typeface="+mn-ea"/>
                <a:cs typeface="Arial" charset="0"/>
              </a:rPr>
              <a:t>                        mjesto i kontekst ovog psalma bili drukčiji. U kojem se smislu možeš poistovjetiti s njegovim riječima?  </a:t>
            </a:r>
            <a:r>
              <a:rPr kumimoji="0" lang="hr-HR" sz="1400" b="1" i="0" u="none" strike="noStrike" kern="1200" cap="none" spc="0" normalizeH="0" baseline="0" noProof="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 </a:t>
            </a:r>
            <a:r>
              <a:rPr lang="hr-HR" sz="1200" i="1">
                <a:solidFill>
                  <a:srgbClr val="FFFFFF"/>
                </a:solidFill>
                <a:latin typeface="Arial"/>
                <a:cs typeface="Arial" charset="0"/>
              </a:rPr>
              <a:t>Otk.</a:t>
            </a:r>
            <a:r>
              <a:rPr kumimoji="0" lang="sr-Latn-RS" sz="1200" b="0" i="1" u="none" strike="noStrike" kern="1200" cap="none" spc="0" normalizeH="0" baseline="0" noProof="0">
                <a:ln>
                  <a:noFill/>
                </a:ln>
                <a:solidFill>
                  <a:srgbClr val="FFFFFF"/>
                </a:solidFill>
                <a:effectLst/>
                <a:uLnTx/>
                <a:uFillTx/>
                <a:latin typeface="Arial"/>
                <a:ea typeface="+mn-ea"/>
                <a:cs typeface="Arial" charset="0"/>
              </a:rPr>
              <a:t> 14,14</a:t>
            </a:r>
            <a:r>
              <a:rPr kumimoji="0" lang="en-US" sz="1200" b="0" i="1" u="none" strike="noStrike" kern="1200" cap="none" spc="0" normalizeH="0" baseline="0" noProof="0">
                <a:ln>
                  <a:noFill/>
                </a:ln>
                <a:solidFill>
                  <a:srgbClr val="FFFFFF"/>
                </a:solidFill>
                <a:effectLst/>
                <a:uLnTx/>
                <a:uFillTx/>
                <a:latin typeface="Arial"/>
                <a:ea typeface="+mn-ea"/>
                <a:cs typeface="Arial" charset="0"/>
              </a:rPr>
              <a:t>.</a:t>
            </a:r>
            <a:r>
              <a:rPr kumimoji="0" lang="sr-Latn-RS" sz="1200" b="0" i="1" u="none" strike="noStrike" kern="1200" cap="none" spc="0" normalizeH="0" baseline="0" noProof="0">
                <a:ln>
                  <a:noFill/>
                </a:ln>
                <a:solidFill>
                  <a:srgbClr val="FFFFFF"/>
                </a:solidFill>
                <a:effectLst/>
                <a:uLnTx/>
                <a:uFillTx/>
                <a:latin typeface="Arial"/>
                <a:ea typeface="+mn-ea"/>
                <a:cs typeface="Arial" charset="0"/>
              </a:rPr>
              <a:t> </a:t>
            </a:r>
            <a:r>
              <a:rPr lang="sr-Latn-RS" sz="1400" b="1">
                <a:solidFill>
                  <a:srgbClr val="FFFFFF"/>
                </a:solidFill>
                <a:latin typeface="Arial"/>
                <a:cs typeface="Arial" charset="0"/>
              </a:rPr>
              <a:t>Pri svom dolasku što Isus ima na glavi i što drži u ruci</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a:t>
            </a:r>
            <a:r>
              <a:rPr kumimoji="0" lang="hr-HR" sz="1867" b="1" i="0" u="none" strike="noStrike" kern="1200" cap="none" spc="0" normalizeH="0" baseline="0" noProof="0">
                <a:ln>
                  <a:noFill/>
                </a:ln>
                <a:solidFill>
                  <a:srgbClr val="FFFFFF"/>
                </a:solidFill>
                <a:effectLst/>
                <a:uLnTx/>
                <a:uFillTx/>
                <a:latin typeface="Arial"/>
                <a:ea typeface="+mn-ea"/>
                <a:cs typeface="Arial" charset="0"/>
              </a:rPr>
              <a:t>Pročitaj </a:t>
            </a:r>
            <a:r>
              <a:rPr lang="hr-HR" sz="1200" i="1">
                <a:solidFill>
                  <a:srgbClr val="FFFFFF"/>
                </a:solidFill>
                <a:latin typeface="Arial"/>
                <a:cs typeface="Arial" charset="0"/>
              </a:rPr>
              <a:t>Matej 2</a:t>
            </a:r>
            <a:r>
              <a:rPr kumimoji="0" lang="hr-HR" sz="1200" b="0" i="1" u="none" strike="noStrike" kern="1200" cap="none" spc="0" normalizeH="0" baseline="0" noProof="0">
                <a:ln>
                  <a:noFill/>
                </a:ln>
                <a:solidFill>
                  <a:srgbClr val="FFFFFF"/>
                </a:solidFill>
                <a:effectLst/>
                <a:uLnTx/>
                <a:uFillTx/>
                <a:latin typeface="Arial"/>
                <a:ea typeface="+mn-ea"/>
                <a:cs typeface="Arial" charset="0"/>
              </a:rPr>
              <a:t>4,31. </a:t>
            </a:r>
            <a:r>
              <a:rPr lang="hr-HR" sz="1400" b="1">
                <a:solidFill>
                  <a:srgbClr val="FFFFFF"/>
                </a:solidFill>
                <a:latin typeface="Arial"/>
                <a:cs typeface="Arial" charset="0"/>
              </a:rPr>
              <a:t>Tko je u Njegovoj pratnji</a:t>
            </a:r>
            <a:r>
              <a:rPr kumimoji="0" lang="hr-HR" sz="1400" b="1" i="0" u="none" strike="noStrike" kern="1200" cap="none" spc="0" normalizeH="0" baseline="0" noProof="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a:t>
            </a:r>
            <a:r>
              <a:rPr kumimoji="0" lang="hr-HR" sz="1867" b="1" i="0" u="none" strike="noStrike" kern="1200" cap="none" spc="0" normalizeH="0" baseline="0" noProof="0">
                <a:ln>
                  <a:noFill/>
                </a:ln>
                <a:solidFill>
                  <a:srgbClr val="FFFFFF"/>
                </a:solidFill>
                <a:effectLst/>
                <a:uLnTx/>
                <a:uFillTx/>
                <a:latin typeface="Arial"/>
                <a:ea typeface="+mn-ea"/>
                <a:cs typeface="Arial" charset="0"/>
              </a:rPr>
              <a:t>Pročitaj </a:t>
            </a:r>
            <a:r>
              <a:rPr lang="hr-HR" sz="1200" i="1">
                <a:solidFill>
                  <a:srgbClr val="FFFFFF"/>
                </a:solidFill>
                <a:latin typeface="Arial"/>
                <a:cs typeface="Arial" charset="0"/>
              </a:rPr>
              <a:t>1. Sol</a:t>
            </a:r>
            <a:r>
              <a:rPr kumimoji="0" lang="hr-HR" sz="1200" b="0" i="1" u="none" strike="noStrike" kern="1200" cap="none" spc="0" normalizeH="0" baseline="0" noProof="0">
                <a:ln>
                  <a:noFill/>
                </a:ln>
                <a:solidFill>
                  <a:srgbClr val="FFFFFF"/>
                </a:solidFill>
                <a:effectLst/>
                <a:uLnTx/>
                <a:uFillTx/>
                <a:latin typeface="Arial"/>
                <a:ea typeface="+mn-ea"/>
                <a:cs typeface="Arial" charset="0"/>
              </a:rPr>
              <a:t>.</a:t>
            </a:r>
            <a:r>
              <a:rPr kumimoji="0" lang="hr-HR" sz="1200" b="0" i="1" u="none" strike="noStrike" kern="1200" cap="none" spc="0" normalizeH="0" noProof="0">
                <a:ln>
                  <a:noFill/>
                </a:ln>
                <a:solidFill>
                  <a:srgbClr val="FFFFFF"/>
                </a:solidFill>
                <a:effectLst/>
                <a:uLnTx/>
                <a:uFillTx/>
                <a:latin typeface="Arial"/>
                <a:ea typeface="+mn-ea"/>
                <a:cs typeface="Arial" charset="0"/>
              </a:rPr>
              <a:t> </a:t>
            </a:r>
            <a:r>
              <a:rPr lang="hr-HR" sz="1200" i="1">
                <a:solidFill>
                  <a:srgbClr val="FFFFFF"/>
                </a:solidFill>
                <a:latin typeface="Arial"/>
                <a:cs typeface="Arial" charset="0"/>
              </a:rPr>
              <a:t>4</a:t>
            </a:r>
            <a:r>
              <a:rPr kumimoji="0" lang="hr-HR" sz="1200" b="0" i="1" u="none" strike="noStrike" kern="1200" cap="none" spc="0" normalizeH="0" baseline="0" noProof="0">
                <a:ln>
                  <a:noFill/>
                </a:ln>
                <a:solidFill>
                  <a:srgbClr val="FFFFFF"/>
                </a:solidFill>
                <a:effectLst/>
                <a:uLnTx/>
                <a:uFillTx/>
                <a:latin typeface="Arial"/>
                <a:ea typeface="+mn-ea"/>
                <a:cs typeface="Arial" charset="0"/>
              </a:rPr>
              <a:t>,17; Filip. 2,10.1</a:t>
            </a:r>
            <a:r>
              <a:rPr lang="hr-HR" sz="1200" i="1">
                <a:solidFill>
                  <a:srgbClr val="FFFFFF"/>
                </a:solidFill>
                <a:latin typeface="Arial"/>
                <a:cs typeface="Arial" charset="0"/>
              </a:rPr>
              <a:t>1</a:t>
            </a:r>
            <a:r>
              <a:rPr kumimoji="0" lang="hr-HR" sz="1200" b="0" i="1" u="none" strike="noStrike" kern="1200" cap="none" spc="0" normalizeH="0" baseline="0" noProof="0">
                <a:ln>
                  <a:noFill/>
                </a:ln>
                <a:solidFill>
                  <a:srgbClr val="FFFFFF"/>
                </a:solidFill>
                <a:effectLst/>
                <a:uLnTx/>
                <a:uFillTx/>
                <a:latin typeface="Arial"/>
                <a:ea typeface="+mn-ea"/>
                <a:cs typeface="Arial" charset="0"/>
              </a:rPr>
              <a:t>. </a:t>
            </a:r>
            <a:r>
              <a:rPr lang="hr-HR" sz="1400" b="1">
                <a:solidFill>
                  <a:srgbClr val="FFFFFF"/>
                </a:solidFill>
                <a:latin typeface="Arial"/>
                <a:cs typeface="Arial" charset="0"/>
              </a:rPr>
              <a:t>Što će se dogoditi zatim</a:t>
            </a:r>
            <a:r>
              <a:rPr kumimoji="0" lang="hr-HR" sz="1400" b="1" i="0" u="none" strike="noStrike" kern="1200" cap="none" spc="0" normalizeH="0" baseline="0" noProof="0">
                <a:ln>
                  <a:noFill/>
                </a:ln>
                <a:solidFill>
                  <a:srgbClr val="FFFFFF"/>
                </a:solidFill>
                <a:effectLst/>
                <a:uLnTx/>
                <a:uFillTx/>
                <a:latin typeface="Arial"/>
                <a:ea typeface="+mn-ea"/>
                <a:cs typeface="Arial" charset="0"/>
              </a:rPr>
              <a:t>?</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a:t>
            </a:r>
            <a:r>
              <a:rPr kumimoji="0" lang="hr-HR" sz="2000" b="1" i="0" u="none" strike="noStrike" kern="1200" cap="none" spc="0" normalizeH="0" baseline="0" noProof="0">
                <a:ln>
                  <a:noFill/>
                </a:ln>
                <a:solidFill>
                  <a:srgbClr val="FFFFFF"/>
                </a:solidFill>
                <a:effectLst/>
                <a:uLnTx/>
                <a:uFillTx/>
                <a:latin typeface="Arial"/>
                <a:ea typeface="+mn-ea"/>
                <a:cs typeface="Arial" charset="0"/>
              </a:rPr>
              <a:t> </a:t>
            </a:r>
            <a:r>
              <a:rPr lang="hr-HR" sz="1200" i="1">
                <a:solidFill>
                  <a:srgbClr val="FFFFFF"/>
                </a:solidFill>
                <a:latin typeface="Arial"/>
                <a:cs typeface="Arial" charset="0"/>
              </a:rPr>
              <a:t>Otk</a:t>
            </a:r>
            <a:r>
              <a:rPr kumimoji="0" lang="hr-HR" sz="1200" b="0" i="1" u="none" strike="noStrike" kern="1200" cap="none" spc="0" normalizeH="0" baseline="0" noProof="0">
                <a:ln>
                  <a:noFill/>
                </a:ln>
                <a:solidFill>
                  <a:srgbClr val="FFFFFF"/>
                </a:solidFill>
                <a:effectLst/>
                <a:uLnTx/>
                <a:uFillTx/>
                <a:latin typeface="Arial"/>
                <a:ea typeface="+mn-ea"/>
                <a:cs typeface="Arial" charset="0"/>
              </a:rPr>
              <a:t>. </a:t>
            </a:r>
            <a:r>
              <a:rPr lang="hr-HR" sz="1200" i="1">
                <a:solidFill>
                  <a:srgbClr val="FFFFFF"/>
                </a:solidFill>
                <a:latin typeface="Arial"/>
                <a:cs typeface="Arial" charset="0"/>
              </a:rPr>
              <a:t>21</a:t>
            </a:r>
            <a:r>
              <a:rPr kumimoji="0" lang="hr-HR" sz="1200" b="0" i="1" u="none" strike="noStrike" kern="1200" cap="none" spc="0" normalizeH="0" baseline="0" noProof="0">
                <a:ln>
                  <a:noFill/>
                </a:ln>
                <a:solidFill>
                  <a:srgbClr val="FFFFFF"/>
                </a:solidFill>
                <a:effectLst/>
                <a:uLnTx/>
                <a:uFillTx/>
                <a:latin typeface="Arial"/>
                <a:ea typeface="+mn-ea"/>
                <a:cs typeface="Arial" charset="0"/>
              </a:rPr>
              <a:t>,9-11. </a:t>
            </a:r>
            <a:r>
              <a:rPr lang="hr-HR" sz="1400" b="1">
                <a:solidFill>
                  <a:srgbClr val="FFFFFF"/>
                </a:solidFill>
                <a:latin typeface="Arial"/>
                <a:cs typeface="Arial" charset="0"/>
              </a:rPr>
              <a:t>Kakva se ovdje usporedba nalazi i zašto je upotrbljena baš takva slika</a:t>
            </a:r>
            <a:r>
              <a:rPr kumimoji="0" lang="hr-HR" sz="1400" b="1" i="0" u="none" strike="noStrike" kern="1200" cap="none" spc="0" normalizeH="0" baseline="0" noProof="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a:ln>
                  <a:noFill/>
                </a:ln>
                <a:solidFill>
                  <a:srgbClr val="FFFFFF"/>
                </a:solidFill>
                <a:effectLst/>
                <a:uLnTx/>
                <a:uFillTx/>
                <a:latin typeface="Arial"/>
                <a:ea typeface="+mn-ea"/>
                <a:cs typeface="Arial" charset="0"/>
              </a:rPr>
              <a:t> </a:t>
            </a:r>
            <a:r>
              <a:rPr lang="hr-HR" sz="1200" i="1">
                <a:solidFill>
                  <a:srgbClr val="FFFFFF"/>
                </a:solidFill>
                <a:latin typeface="Arial"/>
                <a:cs typeface="Arial" charset="0"/>
              </a:rPr>
              <a:t>Kol.</a:t>
            </a:r>
            <a:r>
              <a:rPr kumimoji="0" lang="hr-HR" sz="1200" b="0" i="1" u="none" strike="noStrike" kern="1200" cap="none" spc="0" normalizeH="0" baseline="0" noProof="0">
                <a:ln>
                  <a:noFill/>
                </a:ln>
                <a:solidFill>
                  <a:srgbClr val="FFFFFF"/>
                </a:solidFill>
                <a:effectLst/>
                <a:uLnTx/>
                <a:uFillTx/>
                <a:latin typeface="Arial"/>
                <a:ea typeface="+mn-ea"/>
                <a:cs typeface="Arial" charset="0"/>
              </a:rPr>
              <a:t> </a:t>
            </a:r>
            <a:r>
              <a:rPr lang="hr-HR" sz="1200" i="1">
                <a:solidFill>
                  <a:srgbClr val="FFFFFF"/>
                </a:solidFill>
                <a:latin typeface="Arial"/>
                <a:cs typeface="Arial" charset="0"/>
              </a:rPr>
              <a:t>3</a:t>
            </a:r>
            <a:r>
              <a:rPr kumimoji="0" lang="hr-HR" sz="1200" b="0" i="1" u="none" strike="noStrike" kern="1200" cap="none" spc="0" normalizeH="0" baseline="0" noProof="0">
                <a:ln>
                  <a:noFill/>
                </a:ln>
                <a:solidFill>
                  <a:srgbClr val="FFFFFF"/>
                </a:solidFill>
                <a:effectLst/>
                <a:uLnTx/>
                <a:uFillTx/>
                <a:latin typeface="Arial"/>
                <a:ea typeface="+mn-ea"/>
                <a:cs typeface="Arial" charset="0"/>
              </a:rPr>
              <a:t>,2. </a:t>
            </a:r>
            <a:r>
              <a:rPr kumimoji="0" lang="hr-HR" sz="1400" b="1" i="0" u="none" strike="noStrike" kern="1200" cap="none" spc="0" normalizeH="0" baseline="0" noProof="0">
                <a:ln>
                  <a:noFill/>
                </a:ln>
                <a:solidFill>
                  <a:srgbClr val="FFFFFF"/>
                </a:solidFill>
                <a:effectLst/>
                <a:uLnTx/>
                <a:uFillTx/>
                <a:latin typeface="Arial"/>
                <a:ea typeface="+mn-ea"/>
                <a:cs typeface="Arial" charset="0"/>
              </a:rPr>
              <a:t>Za čim smo pozvani da težimo?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a:ln>
                  <a:noFill/>
                </a:ln>
                <a:solidFill>
                  <a:srgbClr val="FFFFFF"/>
                </a:solidFill>
                <a:effectLst/>
                <a:uLnTx/>
                <a:uFillTx/>
                <a:latin typeface="Arial"/>
                <a:ea typeface="+mn-ea"/>
                <a:cs typeface="Arial" charset="0"/>
              </a:rPr>
              <a:t> </a:t>
            </a:r>
            <a:r>
              <a:rPr lang="sr-Latn-ME" sz="1200" i="1">
                <a:solidFill>
                  <a:srgbClr val="FFFFFF"/>
                </a:solidFill>
                <a:latin typeface="Arial"/>
                <a:cs typeface="Arial" charset="0"/>
              </a:rPr>
              <a:t>Mat</a:t>
            </a:r>
            <a:r>
              <a:rPr kumimoji="0" lang="sr-Latn-ME" sz="1200" b="0" i="1" u="none" strike="noStrike" kern="1200" cap="none" spc="0" normalizeH="0" baseline="0" noProof="0">
                <a:ln>
                  <a:noFill/>
                </a:ln>
                <a:solidFill>
                  <a:srgbClr val="FFFFFF"/>
                </a:solidFill>
                <a:effectLst/>
                <a:uLnTx/>
                <a:uFillTx/>
                <a:latin typeface="Arial"/>
                <a:ea typeface="+mn-ea"/>
                <a:cs typeface="Arial" charset="0"/>
              </a:rPr>
              <a:t>. 22,1-</a:t>
            </a:r>
            <a:r>
              <a:rPr lang="sr-Latn-ME" sz="1200" i="1">
                <a:solidFill>
                  <a:srgbClr val="FFFFFF"/>
                </a:solidFill>
                <a:latin typeface="Arial"/>
                <a:cs typeface="Arial" charset="0"/>
              </a:rPr>
              <a:t>14; 25,1-13</a:t>
            </a:r>
            <a:r>
              <a:rPr kumimoji="0" lang="sr-Latn-ME" sz="1200" b="0" i="1" u="none" strike="noStrike" kern="1200" cap="none" spc="0" normalizeH="0" baseline="0" noProof="0">
                <a:ln>
                  <a:noFill/>
                </a:ln>
                <a:solidFill>
                  <a:srgbClr val="FFFFFF"/>
                </a:solidFill>
                <a:effectLst/>
                <a:uLnTx/>
                <a:uFillTx/>
                <a:latin typeface="Arial"/>
                <a:ea typeface="+mn-ea"/>
                <a:cs typeface="Arial" charset="0"/>
              </a:rPr>
              <a:t>.</a:t>
            </a:r>
            <a:r>
              <a:rPr kumimoji="0" lang="sr-Latn-ME" sz="1200" b="0" i="1" u="none" strike="noStrike" kern="1200" cap="none" spc="0" normalizeH="0" noProof="0">
                <a:ln>
                  <a:noFill/>
                </a:ln>
                <a:solidFill>
                  <a:srgbClr val="FFFFFF"/>
                </a:solidFill>
                <a:effectLst/>
                <a:uLnTx/>
                <a:uFillTx/>
                <a:latin typeface="Arial"/>
                <a:ea typeface="+mn-ea"/>
                <a:cs typeface="Arial" charset="0"/>
              </a:rPr>
              <a:t> </a:t>
            </a:r>
            <a:r>
              <a:rPr lang="hr-HR" sz="1200" b="1">
                <a:solidFill>
                  <a:srgbClr val="FFFFFF"/>
                </a:solidFill>
                <a:latin typeface="Arial"/>
                <a:cs typeface="Arial" charset="0"/>
              </a:rPr>
              <a:t>Kakvim Bog ne želi da nas to vjenčanje zatekne?</a:t>
            </a:r>
            <a:r>
              <a:rPr kumimoji="0" lang="hr-HR" sz="1200" b="1" i="0" u="none" strike="noStrike" kern="1200" cap="none" spc="0" normalizeH="0" baseline="0" noProof="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a:ln>
                  <a:noFill/>
                </a:ln>
                <a:solidFill>
                  <a:srgbClr val="FFFFFF"/>
                </a:solidFill>
                <a:effectLst/>
                <a:uLnTx/>
                <a:uFillTx/>
                <a:latin typeface="Arial"/>
                <a:ea typeface="+mn-ea"/>
                <a:cs typeface="Arial" charset="0"/>
              </a:rPr>
              <a:t> </a:t>
            </a:r>
            <a:r>
              <a:rPr lang="sr-Latn-RS" sz="1200" i="1">
                <a:solidFill>
                  <a:srgbClr val="FFFFFF"/>
                </a:solidFill>
                <a:latin typeface="Arial"/>
                <a:cs typeface="Arial" charset="0"/>
              </a:rPr>
              <a:t>Isa</a:t>
            </a:r>
            <a:r>
              <a:rPr kumimoji="0" lang="sr-Latn-RS" sz="1200" b="0" i="1" u="none" strike="noStrike" kern="1200" cap="none" spc="0" normalizeH="0" baseline="0" noProof="0">
                <a:ln>
                  <a:noFill/>
                </a:ln>
                <a:solidFill>
                  <a:srgbClr val="FFFFFF"/>
                </a:solidFill>
                <a:effectLst/>
                <a:uLnTx/>
                <a:uFillTx/>
                <a:latin typeface="Arial"/>
                <a:ea typeface="+mn-ea"/>
                <a:cs typeface="Arial" charset="0"/>
              </a:rPr>
              <a:t>. </a:t>
            </a:r>
            <a:r>
              <a:rPr lang="sr-Latn-RS" sz="1200" i="1">
                <a:solidFill>
                  <a:srgbClr val="FFFFFF"/>
                </a:solidFill>
                <a:latin typeface="Arial"/>
                <a:cs typeface="Arial" charset="0"/>
              </a:rPr>
              <a:t>25,8; Otk. 7.17: 21,4. </a:t>
            </a:r>
            <a:r>
              <a:rPr kumimoji="0" lang="sr-Latn-RS" sz="1400" b="1" i="0" u="none" strike="noStrike" kern="1200" cap="none" spc="0" normalizeH="0" baseline="0" noProof="0">
                <a:ln>
                  <a:noFill/>
                </a:ln>
                <a:solidFill>
                  <a:srgbClr val="FFFFFF"/>
                </a:solidFill>
                <a:effectLst/>
                <a:uLnTx/>
                <a:uFillTx/>
                <a:latin typeface="Arial"/>
                <a:ea typeface="+mn-ea"/>
                <a:cs typeface="Arial" charset="0"/>
              </a:rPr>
              <a:t>Kojim</a:t>
            </a:r>
            <a:r>
              <a:rPr kumimoji="0" lang="sr-Latn-RS" sz="1400" b="1" i="0" u="none" strike="noStrike" kern="1200" cap="none" spc="0" normalizeH="0" noProof="0">
                <a:ln>
                  <a:noFill/>
                </a:ln>
                <a:solidFill>
                  <a:srgbClr val="FFFFFF"/>
                </a:solidFill>
                <a:effectLst/>
                <a:uLnTx/>
                <a:uFillTx/>
                <a:latin typeface="Arial"/>
                <a:ea typeface="+mn-ea"/>
                <a:cs typeface="Arial" charset="0"/>
              </a:rPr>
              <a:t> se još blagoslovima možemo radovati razmišljajući o vječnosti?</a:t>
            </a:r>
            <a:endParaRPr kumimoji="0" lang="sr-Latn-R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a:t>
            </a:r>
            <a:r>
              <a:rPr kumimoji="0" lang="sr-Latn-RS" sz="1800" b="1" i="0" u="none" strike="noStrike" kern="1200" cap="none" spc="0" normalizeH="0" baseline="0" noProof="0">
                <a:ln>
                  <a:noFill/>
                </a:ln>
                <a:solidFill>
                  <a:srgbClr val="FFFFFF"/>
                </a:solidFill>
                <a:effectLst/>
                <a:uLnTx/>
                <a:uFillTx/>
                <a:latin typeface="Arial"/>
                <a:ea typeface="+mn-ea"/>
                <a:cs typeface="Arial" charset="0"/>
              </a:rPr>
              <a:t>Pročitaj </a:t>
            </a:r>
            <a:r>
              <a:rPr lang="sr-Latn-RS" sz="1400" i="1">
                <a:solidFill>
                  <a:srgbClr val="FFFFFF"/>
                </a:solidFill>
                <a:latin typeface="Arial"/>
                <a:cs typeface="Arial" charset="0"/>
              </a:rPr>
              <a:t>Mat</a:t>
            </a:r>
            <a:r>
              <a:rPr kumimoji="0" lang="sr-Latn-RS" sz="1400" b="0" i="1" u="none" strike="noStrike" kern="1200" cap="none" spc="0" normalizeH="0" baseline="0" noProof="0">
                <a:ln>
                  <a:noFill/>
                </a:ln>
                <a:solidFill>
                  <a:srgbClr val="FFFFFF"/>
                </a:solidFill>
                <a:effectLst/>
                <a:uLnTx/>
                <a:uFillTx/>
                <a:latin typeface="Arial"/>
                <a:cs typeface="Arial" charset="0"/>
              </a:rPr>
              <a:t>.  </a:t>
            </a:r>
            <a:r>
              <a:rPr lang="sr-Latn-RS" sz="1400" i="1">
                <a:solidFill>
                  <a:srgbClr val="FFFFFF"/>
                </a:solidFill>
                <a:latin typeface="Arial"/>
                <a:cs typeface="Arial" charset="0"/>
              </a:rPr>
              <a:t>11</a:t>
            </a:r>
            <a:r>
              <a:rPr kumimoji="0" lang="sr-Latn-RS" sz="1400" b="0" i="1" u="none" strike="noStrike" kern="1200" cap="none" spc="0" normalizeH="0" baseline="0" noProof="0">
                <a:ln>
                  <a:noFill/>
                </a:ln>
                <a:solidFill>
                  <a:srgbClr val="FFFFFF"/>
                </a:solidFill>
                <a:effectLst/>
                <a:uLnTx/>
                <a:uFillTx/>
                <a:latin typeface="Arial"/>
                <a:cs typeface="Arial" charset="0"/>
              </a:rPr>
              <a:t>,28-30</a:t>
            </a:r>
            <a:r>
              <a:rPr lang="sr-Latn-RS" sz="1400" i="1">
                <a:solidFill>
                  <a:srgbClr val="FFFFFF"/>
                </a:solidFill>
                <a:latin typeface="Arial"/>
                <a:cs typeface="Arial" charset="0"/>
              </a:rPr>
              <a:t>; Iza. 55,1’3; Ivan 6,44</a:t>
            </a:r>
            <a:r>
              <a:rPr lang="sr-Latn-RS" sz="1200" i="1">
                <a:solidFill>
                  <a:srgbClr val="FFFFFF"/>
                </a:solidFill>
                <a:latin typeface="Arial"/>
                <a:cs typeface="Arial" charset="0"/>
              </a:rPr>
              <a:t>. </a:t>
            </a:r>
            <a:r>
              <a:rPr lang="sr-Latn-RS" sz="1400" b="1">
                <a:solidFill>
                  <a:srgbClr val="FFFFFF"/>
                </a:solidFill>
                <a:latin typeface="Arial"/>
                <a:cs typeface="Arial" charset="0"/>
              </a:rPr>
              <a:t>Koji poziv nam Bog upućuje</a:t>
            </a:r>
            <a:r>
              <a:rPr lang="sr-Latn-RS" sz="1600" b="1">
                <a:solidFill>
                  <a:srgbClr val="FFFFFF"/>
                </a:solidFill>
                <a:latin typeface="Arial"/>
                <a:cs typeface="Arial" charset="0"/>
              </a:rPr>
              <a:t>?</a:t>
            </a:r>
            <a:endParaRPr kumimoji="0" lang="hr-HR" sz="2000" b="1" u="none" strike="noStrike" kern="1200" cap="none" spc="0" normalizeH="0" baseline="0" noProof="0" dirty="0">
              <a:ln>
                <a:noFill/>
              </a:ln>
              <a:solidFill>
                <a:srgbClr val="FFFFFF"/>
              </a:solidFill>
              <a:effectLst/>
              <a:uLnTx/>
              <a:uFillTx/>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u="none" strike="noStrike" kern="1200" cap="none" spc="0" normalizeH="0" baseline="0" noProof="0" dirty="0">
                <a:ln>
                  <a:noFill/>
                </a:ln>
                <a:solidFill>
                  <a:srgbClr val="FFFFFF"/>
                </a:solidFill>
                <a:effectLst/>
                <a:uLnTx/>
                <a:uFillTx/>
                <a:latin typeface="Arial"/>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8656BA13-DB76-08D1-73D8-4489AEF9FF88}"/>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8072870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4" end="4"/>
                                            </p:txEl>
                                          </p:spTgt>
                                        </p:tgtEl>
                                        <p:attrNameLst>
                                          <p:attrName>style.visibility</p:attrName>
                                        </p:attrNameLst>
                                      </p:cBhvr>
                                      <p:to>
                                        <p:strVal val="visible"/>
                                      </p:to>
                                    </p:set>
                                    <p:anim calcmode="lin" valueType="num">
                                      <p:cBhvr additive="base">
                                        <p:cTn id="2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5" end="5"/>
                                            </p:txEl>
                                          </p:spTgt>
                                        </p:tgtEl>
                                        <p:attrNameLst>
                                          <p:attrName>style.visibility</p:attrName>
                                        </p:attrNameLst>
                                      </p:cBhvr>
                                      <p:to>
                                        <p:strVal val="visible"/>
                                      </p:to>
                                    </p:set>
                                    <p:anim calcmode="lin" valueType="num">
                                      <p:cBhvr additive="base">
                                        <p:cTn id="3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6" end="6"/>
                                            </p:txEl>
                                          </p:spTgt>
                                        </p:tgtEl>
                                        <p:attrNameLst>
                                          <p:attrName>style.visibility</p:attrName>
                                        </p:attrNameLst>
                                      </p:cBhvr>
                                      <p:to>
                                        <p:strVal val="visible"/>
                                      </p:to>
                                    </p:set>
                                    <p:anim calcmode="lin" valueType="num">
                                      <p:cBhvr additive="base">
                                        <p:cTn id="3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7" end="7"/>
                                            </p:txEl>
                                          </p:spTgt>
                                        </p:tgtEl>
                                        <p:attrNameLst>
                                          <p:attrName>style.visibility</p:attrName>
                                        </p:attrNameLst>
                                      </p:cBhvr>
                                      <p:to>
                                        <p:strVal val="visible"/>
                                      </p:to>
                                    </p:set>
                                    <p:anim calcmode="lin" valueType="num">
                                      <p:cBhvr additive="base">
                                        <p:cTn id="43"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8" end="8"/>
                                            </p:txEl>
                                          </p:spTgt>
                                        </p:tgtEl>
                                        <p:attrNameLst>
                                          <p:attrName>style.visibility</p:attrName>
                                        </p:attrNameLst>
                                      </p:cBhvr>
                                      <p:to>
                                        <p:strVal val="visible"/>
                                      </p:to>
                                    </p:set>
                                    <p:anim calcmode="lin" valueType="num">
                                      <p:cBhvr additive="base">
                                        <p:cTn id="49"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9" end="9"/>
                                            </p:txEl>
                                          </p:spTgt>
                                        </p:tgtEl>
                                        <p:attrNameLst>
                                          <p:attrName>style.visibility</p:attrName>
                                        </p:attrNameLst>
                                      </p:cBhvr>
                                      <p:to>
                                        <p:strVal val="visible"/>
                                      </p:to>
                                    </p:set>
                                    <p:anim calcmode="lin" valueType="num">
                                      <p:cBhvr additive="base">
                                        <p:cTn id="55"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10" end="10"/>
                                            </p:txEl>
                                          </p:spTgt>
                                        </p:tgtEl>
                                        <p:attrNameLst>
                                          <p:attrName>style.visibility</p:attrName>
                                        </p:attrNameLst>
                                      </p:cBhvr>
                                      <p:to>
                                        <p:strVal val="visible"/>
                                      </p:to>
                                    </p:set>
                                    <p:anim calcmode="lin" valueType="num">
                                      <p:cBhvr additive="base">
                                        <p:cTn id="61"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1" end="11"/>
                                            </p:txEl>
                                          </p:spTgt>
                                        </p:tgtEl>
                                        <p:attrNameLst>
                                          <p:attrName>style.visibility</p:attrName>
                                        </p:attrNameLst>
                                      </p:cBhvr>
                                      <p:to>
                                        <p:strVal val="visible"/>
                                      </p:to>
                                    </p:set>
                                    <p:anim calcmode="lin" valueType="num">
                                      <p:cBhvr additive="base">
                                        <p:cTn id="67"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85A8-BCCA-211F-0F34-AD18EA48FC7D}"/>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791B174F-B5AC-8EDA-327C-8680E7E73FC7}"/>
              </a:ext>
            </a:extLst>
          </p:cNvPr>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a:extLst>
              <a:ext uri="{FF2B5EF4-FFF2-40B4-BE49-F238E27FC236}">
                <a16:creationId xmlns:a16="http://schemas.microsoft.com/office/drawing/2014/main" id="{913B8366-4EF4-86A9-A03A-A599993032F6}"/>
              </a:ext>
            </a:extLst>
          </p:cNvPr>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a:extLst>
              <a:ext uri="{FF2B5EF4-FFF2-40B4-BE49-F238E27FC236}">
                <a16:creationId xmlns:a16="http://schemas.microsoft.com/office/drawing/2014/main" id="{3EB4A78B-E777-FDDD-3C7D-378116B370F2}"/>
              </a:ext>
            </a:extLst>
          </p:cNvPr>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a:extLst>
              <a:ext uri="{FF2B5EF4-FFF2-40B4-BE49-F238E27FC236}">
                <a16:creationId xmlns:a16="http://schemas.microsoft.com/office/drawing/2014/main" id="{A213D9CF-9288-AE8B-49C8-0D96648D7981}"/>
              </a:ext>
            </a:extLst>
          </p:cNvPr>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a:extLst>
              <a:ext uri="{FF2B5EF4-FFF2-40B4-BE49-F238E27FC236}">
                <a16:creationId xmlns:a16="http://schemas.microsoft.com/office/drawing/2014/main" id="{CD201617-DEE5-5721-92A7-574510BC749E}"/>
              </a:ext>
            </a:extLst>
          </p:cNvPr>
          <p:cNvGrpSpPr>
            <a:grpSpLocks/>
          </p:cNvGrpSpPr>
          <p:nvPr/>
        </p:nvGrpSpPr>
        <p:grpSpPr bwMode="auto">
          <a:xfrm>
            <a:off x="525440" y="3475168"/>
            <a:ext cx="3176028" cy="2982040"/>
            <a:chOff x="274" y="2249"/>
            <a:chExt cx="947" cy="1803"/>
          </a:xfrm>
        </p:grpSpPr>
        <p:sp>
          <p:nvSpPr>
            <p:cNvPr id="19484" name="Rectangle 5">
              <a:extLst>
                <a:ext uri="{FF2B5EF4-FFF2-40B4-BE49-F238E27FC236}">
                  <a16:creationId xmlns:a16="http://schemas.microsoft.com/office/drawing/2014/main" id="{0684C202-327E-BBB0-FB35-0352F755B211}"/>
                </a:ext>
              </a:extLst>
            </p:cNvPr>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a:extLst>
                <a:ext uri="{FF2B5EF4-FFF2-40B4-BE49-F238E27FC236}">
                  <a16:creationId xmlns:a16="http://schemas.microsoft.com/office/drawing/2014/main" id="{AF880705-721A-D9E6-F8B5-F75BFA4364F3}"/>
                </a:ext>
              </a:extLst>
            </p:cNvPr>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a:extLst>
              <a:ext uri="{FF2B5EF4-FFF2-40B4-BE49-F238E27FC236}">
                <a16:creationId xmlns:a16="http://schemas.microsoft.com/office/drawing/2014/main" id="{724BFAB8-D38C-D026-928A-02119990ABD4}"/>
              </a:ext>
            </a:extLst>
          </p:cNvPr>
          <p:cNvGrpSpPr>
            <a:grpSpLocks/>
          </p:cNvGrpSpPr>
          <p:nvPr/>
        </p:nvGrpSpPr>
        <p:grpSpPr bwMode="auto">
          <a:xfrm>
            <a:off x="5816561" y="3967661"/>
            <a:ext cx="1877969" cy="2437121"/>
            <a:chOff x="2639" y="2358"/>
            <a:chExt cx="1038" cy="1674"/>
          </a:xfrm>
        </p:grpSpPr>
        <p:sp>
          <p:nvSpPr>
            <p:cNvPr id="19482" name="Rectangle 8">
              <a:extLst>
                <a:ext uri="{FF2B5EF4-FFF2-40B4-BE49-F238E27FC236}">
                  <a16:creationId xmlns:a16="http://schemas.microsoft.com/office/drawing/2014/main" id="{9706E849-8323-80FA-ECDF-3D90AD9ED326}"/>
                </a:ext>
              </a:extLst>
            </p:cNvPr>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a:extLst>
                <a:ext uri="{FF2B5EF4-FFF2-40B4-BE49-F238E27FC236}">
                  <a16:creationId xmlns:a16="http://schemas.microsoft.com/office/drawing/2014/main" id="{46724861-4A47-F35A-DFF2-76EC68DB839A}"/>
                </a:ext>
              </a:extLst>
            </p:cNvPr>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a:extLst>
              <a:ext uri="{FF2B5EF4-FFF2-40B4-BE49-F238E27FC236}">
                <a16:creationId xmlns:a16="http://schemas.microsoft.com/office/drawing/2014/main" id="{A44E028C-8023-52C9-9C86-17AE7B2147A4}"/>
              </a:ext>
            </a:extLst>
          </p:cNvPr>
          <p:cNvGrpSpPr>
            <a:grpSpLocks/>
          </p:cNvGrpSpPr>
          <p:nvPr/>
        </p:nvGrpSpPr>
        <p:grpSpPr bwMode="auto">
          <a:xfrm>
            <a:off x="3618983" y="3576637"/>
            <a:ext cx="2400818" cy="2835915"/>
            <a:chOff x="1248" y="2437"/>
            <a:chExt cx="1392" cy="1592"/>
          </a:xfrm>
        </p:grpSpPr>
        <p:sp>
          <p:nvSpPr>
            <p:cNvPr id="19480" name="Rectangle 11">
              <a:extLst>
                <a:ext uri="{FF2B5EF4-FFF2-40B4-BE49-F238E27FC236}">
                  <a16:creationId xmlns:a16="http://schemas.microsoft.com/office/drawing/2014/main" id="{9202DA88-F8B8-B384-5E46-F067F4F229CD}"/>
                </a:ext>
              </a:extLst>
            </p:cNvPr>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a:extLst>
                <a:ext uri="{FF2B5EF4-FFF2-40B4-BE49-F238E27FC236}">
                  <a16:creationId xmlns:a16="http://schemas.microsoft.com/office/drawing/2014/main" id="{C68BF92C-19D1-DB14-2F9E-1A70098D3361}"/>
                </a:ext>
              </a:extLst>
            </p:cNvPr>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a:extLst>
              <a:ext uri="{FF2B5EF4-FFF2-40B4-BE49-F238E27FC236}">
                <a16:creationId xmlns:a16="http://schemas.microsoft.com/office/drawing/2014/main" id="{B471442E-BA2E-B40B-CB43-8BA416854629}"/>
              </a:ext>
            </a:extLst>
          </p:cNvPr>
          <p:cNvGrpSpPr>
            <a:grpSpLocks/>
          </p:cNvGrpSpPr>
          <p:nvPr/>
        </p:nvGrpSpPr>
        <p:grpSpPr bwMode="auto">
          <a:xfrm>
            <a:off x="7694530" y="3782201"/>
            <a:ext cx="3213234" cy="2612390"/>
            <a:chOff x="3595" y="2256"/>
            <a:chExt cx="1733" cy="13162"/>
          </a:xfrm>
        </p:grpSpPr>
        <p:sp>
          <p:nvSpPr>
            <p:cNvPr id="19478" name="Rectangle 14">
              <a:extLst>
                <a:ext uri="{FF2B5EF4-FFF2-40B4-BE49-F238E27FC236}">
                  <a16:creationId xmlns:a16="http://schemas.microsoft.com/office/drawing/2014/main" id="{3A5699F7-33D4-2ED8-B71B-C3E64BC0805A}"/>
                </a:ext>
              </a:extLst>
            </p:cNvPr>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a:extLst>
                <a:ext uri="{FF2B5EF4-FFF2-40B4-BE49-F238E27FC236}">
                  <a16:creationId xmlns:a16="http://schemas.microsoft.com/office/drawing/2014/main" id="{D411B1EF-C4AF-7219-A062-564765C721C7}"/>
                </a:ext>
              </a:extLst>
            </p:cNvPr>
            <p:cNvSpPr txBox="1">
              <a:spLocks noChangeArrowheads="1"/>
            </p:cNvSpPr>
            <p:nvPr/>
          </p:nvSpPr>
          <p:spPr bwMode="auto">
            <a:xfrm>
              <a:off x="3609" y="3012"/>
              <a:ext cx="1719" cy="1240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 Bogom mijenja sve i ovdje i u vječnosti, ta promijena  može biti dobra ili loša, ovisno o kvalite- ti i vrsti odnosa. Bog želi potpuno pre-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Ali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a:extLst>
              <a:ext uri="{FF2B5EF4-FFF2-40B4-BE49-F238E27FC236}">
                <a16:creationId xmlns:a16="http://schemas.microsoft.com/office/drawing/2014/main" id="{D4A5CCA6-B9F7-6B39-C835-895C9D037F95}"/>
              </a:ext>
            </a:extLst>
          </p:cNvPr>
          <p:cNvGrpSpPr>
            <a:grpSpLocks/>
          </p:cNvGrpSpPr>
          <p:nvPr/>
        </p:nvGrpSpPr>
        <p:grpSpPr bwMode="auto">
          <a:xfrm>
            <a:off x="422031" y="3505200"/>
            <a:ext cx="3500213" cy="478424"/>
            <a:chOff x="206" y="1824"/>
            <a:chExt cx="1042" cy="336"/>
          </a:xfrm>
        </p:grpSpPr>
        <p:sp>
          <p:nvSpPr>
            <p:cNvPr id="19476" name="Rectangle 17">
              <a:extLst>
                <a:ext uri="{FF2B5EF4-FFF2-40B4-BE49-F238E27FC236}">
                  <a16:creationId xmlns:a16="http://schemas.microsoft.com/office/drawing/2014/main" id="{6CAD5627-434D-B3CA-EB07-0B11226E97EC}"/>
                </a:ext>
              </a:extLst>
            </p:cNvPr>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a:extLst>
                <a:ext uri="{FF2B5EF4-FFF2-40B4-BE49-F238E27FC236}">
                  <a16:creationId xmlns:a16="http://schemas.microsoft.com/office/drawing/2014/main" id="{744496F9-E50D-B351-7E87-C2874C035BAD}"/>
                </a:ext>
              </a:extLst>
            </p:cNvPr>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a:extLst>
              <a:ext uri="{FF2B5EF4-FFF2-40B4-BE49-F238E27FC236}">
                <a16:creationId xmlns:a16="http://schemas.microsoft.com/office/drawing/2014/main" id="{761D9FE4-A98C-EB46-9B5A-1E8E2202803F}"/>
              </a:ext>
            </a:extLst>
          </p:cNvPr>
          <p:cNvGrpSpPr>
            <a:grpSpLocks/>
          </p:cNvGrpSpPr>
          <p:nvPr/>
        </p:nvGrpSpPr>
        <p:grpSpPr bwMode="auto">
          <a:xfrm>
            <a:off x="3627607" y="3505200"/>
            <a:ext cx="2392194" cy="478424"/>
            <a:chOff x="1109" y="1824"/>
            <a:chExt cx="1483" cy="336"/>
          </a:xfrm>
        </p:grpSpPr>
        <p:sp>
          <p:nvSpPr>
            <p:cNvPr id="19474" name="Rectangle 20">
              <a:extLst>
                <a:ext uri="{FF2B5EF4-FFF2-40B4-BE49-F238E27FC236}">
                  <a16:creationId xmlns:a16="http://schemas.microsoft.com/office/drawing/2014/main" id="{AA8B7141-C83E-0092-B069-D7CB2D474486}"/>
                </a:ext>
              </a:extLst>
            </p:cNvPr>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a:extLst>
                <a:ext uri="{FF2B5EF4-FFF2-40B4-BE49-F238E27FC236}">
                  <a16:creationId xmlns:a16="http://schemas.microsoft.com/office/drawing/2014/main" id="{152557AA-CD36-A544-BED4-6573C53AFE7F}"/>
                </a:ext>
              </a:extLst>
            </p:cNvPr>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a:extLst>
              <a:ext uri="{FF2B5EF4-FFF2-40B4-BE49-F238E27FC236}">
                <a16:creationId xmlns:a16="http://schemas.microsoft.com/office/drawing/2014/main" id="{BDF6777E-E325-BB4A-BDA2-952B516AADA6}"/>
              </a:ext>
            </a:extLst>
          </p:cNvPr>
          <p:cNvGrpSpPr>
            <a:grpSpLocks/>
          </p:cNvGrpSpPr>
          <p:nvPr/>
        </p:nvGrpSpPr>
        <p:grpSpPr bwMode="auto">
          <a:xfrm>
            <a:off x="6019800" y="3505200"/>
            <a:ext cx="1638300" cy="471092"/>
            <a:chOff x="2592" y="1824"/>
            <a:chExt cx="1008" cy="336"/>
          </a:xfrm>
        </p:grpSpPr>
        <p:sp>
          <p:nvSpPr>
            <p:cNvPr id="19472" name="Rectangle 23">
              <a:extLst>
                <a:ext uri="{FF2B5EF4-FFF2-40B4-BE49-F238E27FC236}">
                  <a16:creationId xmlns:a16="http://schemas.microsoft.com/office/drawing/2014/main" id="{B5AF59CA-E4D7-9215-4D2E-230389FB45B8}"/>
                </a:ext>
              </a:extLst>
            </p:cNvPr>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a:extLst>
                <a:ext uri="{FF2B5EF4-FFF2-40B4-BE49-F238E27FC236}">
                  <a16:creationId xmlns:a16="http://schemas.microsoft.com/office/drawing/2014/main" id="{6C5EA668-FA19-46EA-F9B3-16A4F5D49389}"/>
                </a:ext>
              </a:extLst>
            </p:cNvPr>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a:extLst>
              <a:ext uri="{FF2B5EF4-FFF2-40B4-BE49-F238E27FC236}">
                <a16:creationId xmlns:a16="http://schemas.microsoft.com/office/drawing/2014/main" id="{336754FD-9B81-874F-685C-4BC20FEB55A2}"/>
              </a:ext>
            </a:extLst>
          </p:cNvPr>
          <p:cNvGrpSpPr>
            <a:grpSpLocks/>
          </p:cNvGrpSpPr>
          <p:nvPr/>
        </p:nvGrpSpPr>
        <p:grpSpPr bwMode="auto">
          <a:xfrm>
            <a:off x="7651420" y="3505200"/>
            <a:ext cx="3256344" cy="478424"/>
            <a:chOff x="3600" y="1824"/>
            <a:chExt cx="1536" cy="336"/>
          </a:xfrm>
        </p:grpSpPr>
        <p:sp>
          <p:nvSpPr>
            <p:cNvPr id="19470" name="Rectangle 26">
              <a:extLst>
                <a:ext uri="{FF2B5EF4-FFF2-40B4-BE49-F238E27FC236}">
                  <a16:creationId xmlns:a16="http://schemas.microsoft.com/office/drawing/2014/main" id="{DA7EC8E5-762F-51C9-B1BC-0071B8F244A4}"/>
                </a:ext>
              </a:extLst>
            </p:cNvPr>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a:extLst>
                <a:ext uri="{FF2B5EF4-FFF2-40B4-BE49-F238E27FC236}">
                  <a16:creationId xmlns:a16="http://schemas.microsoft.com/office/drawing/2014/main" id="{22D9B051-2C77-7B27-2468-08059BB01E33}"/>
                </a:ext>
              </a:extLst>
            </p:cNvPr>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a:extLst>
              <a:ext uri="{FF2B5EF4-FFF2-40B4-BE49-F238E27FC236}">
                <a16:creationId xmlns:a16="http://schemas.microsoft.com/office/drawing/2014/main" id="{57E3C6CD-357A-EFC4-0928-516227FFD906}"/>
              </a:ext>
            </a:extLst>
          </p:cNvPr>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a:extLst>
              <a:ext uri="{FF2B5EF4-FFF2-40B4-BE49-F238E27FC236}">
                <a16:creationId xmlns:a16="http://schemas.microsoft.com/office/drawing/2014/main" id="{67EFFB22-3472-4C0D-733E-F60C77A3EAD0}"/>
              </a:ext>
            </a:extLst>
          </p:cNvPr>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266463214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56161-67E8-69DD-8F82-DF03095811A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88547E91-41B1-72FD-552A-C2248B8B4FDF}"/>
              </a:ext>
            </a:extLst>
          </p:cNvPr>
          <p:cNvSpPr>
            <a:spLocks noGrp="1" noChangeArrowheads="1"/>
          </p:cNvSpPr>
          <p:nvPr>
            <p:ph type="title"/>
          </p:nvPr>
        </p:nvSpPr>
        <p:spPr>
          <a:xfrm>
            <a:off x="3733801" y="129695"/>
            <a:ext cx="4292601" cy="1143000"/>
          </a:xfrm>
        </p:spPr>
        <p:txBody>
          <a:bodyPr/>
          <a:lstStyle/>
          <a:p>
            <a:pPr eaLnBrk="1" hangingPunct="1"/>
            <a:r>
              <a:rPr lang="hr-HR">
                <a:solidFill>
                  <a:srgbClr val="FFCC66"/>
                </a:solidFill>
              </a:rPr>
              <a:t>Upamtite stih </a:t>
            </a:r>
            <a:endParaRPr lang="en-US" dirty="0">
              <a:solidFill>
                <a:srgbClr val="FFCC66"/>
              </a:solidFill>
            </a:endParaRPr>
          </a:p>
        </p:txBody>
      </p:sp>
      <p:sp>
        <p:nvSpPr>
          <p:cNvPr id="8195" name="Text Box 3">
            <a:extLst>
              <a:ext uri="{FF2B5EF4-FFF2-40B4-BE49-F238E27FC236}">
                <a16:creationId xmlns:a16="http://schemas.microsoft.com/office/drawing/2014/main" id="{C6580B87-78D6-2BCC-FE8C-644582E87F00}"/>
              </a:ext>
            </a:extLst>
          </p:cNvPr>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1. IVANOVA </a:t>
            </a:r>
            <a:r>
              <a:rPr lang="sr-Latn-RS" sz="4800">
                <a:solidFill>
                  <a:srgbClr val="FFFF99"/>
                </a:solidFill>
                <a:latin typeface="Impact" pitchFamily="34" charset="0"/>
              </a:rPr>
              <a:t>3</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,2:</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a:extLst>
              <a:ext uri="{FF2B5EF4-FFF2-40B4-BE49-F238E27FC236}">
                <a16:creationId xmlns:a16="http://schemas.microsoft.com/office/drawing/2014/main" id="{9C285ED4-C681-5C57-E482-C114088B0DAF}"/>
              </a:ext>
            </a:extLst>
          </p:cNvPr>
          <p:cNvSpPr>
            <a:spLocks noGrp="1" noChangeArrowheads="1"/>
          </p:cNvSpPr>
          <p:nvPr>
            <p:ph type="body" idx="1"/>
          </p:nvPr>
        </p:nvSpPr>
        <p:spPr>
          <a:xfrm>
            <a:off x="1485751" y="2807017"/>
            <a:ext cx="7317781" cy="1243965"/>
          </a:xfrm>
        </p:spPr>
        <p:txBody>
          <a:bodyPr/>
          <a:lstStyle/>
          <a:p>
            <a:pPr marL="0" indent="0">
              <a:buNone/>
            </a:pPr>
            <a:r>
              <a:rPr lang="en-US"/>
              <a:t>“</a:t>
            </a:r>
            <a:r>
              <a:rPr lang="hr-HR"/>
              <a:t>Ljubljeni, sada smo djeca Božja, a </a:t>
            </a:r>
            <a:r>
              <a:rPr lang="sr-Latn-RS"/>
              <a:t>što ćemo biti još se nije očitovalo. Ali znamo kad</a:t>
            </a:r>
            <a:r>
              <a:rPr lang="en-US"/>
              <a:t> </a:t>
            </a:r>
            <a:r>
              <a:rPr lang="hr-HR"/>
              <a:t>se </a:t>
            </a:r>
            <a:r>
              <a:rPr lang="sr-Latn-RS"/>
              <a:t>to očituje bit ćemo mu slični, jer ćemo </a:t>
            </a:r>
            <a:r>
              <a:rPr lang="hr-HR"/>
              <a:t>ga vidjeti onakva kakav jest</a:t>
            </a:r>
            <a:r>
              <a:rPr lang="sr-Latn-RS"/>
              <a:t>.</a:t>
            </a:r>
            <a:r>
              <a:rPr lang="hr-HR" dirty="0"/>
              <a:t>” </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68A8084E-E2DD-74B8-1DAE-56A868110BCD}"/>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E186E370-F131-693E-4511-904067C3A997}"/>
              </a:ext>
            </a:extLst>
          </p:cNvPr>
          <p:cNvPicPr>
            <a:picLocks noChangeAspect="1"/>
          </p:cNvPicPr>
          <p:nvPr/>
        </p:nvPicPr>
        <p:blipFill>
          <a:blip r:embed="rId4"/>
          <a:stretch>
            <a:fillRect/>
          </a:stretch>
        </p:blipFill>
        <p:spPr>
          <a:xfrm>
            <a:off x="8268511" y="254000"/>
            <a:ext cx="3923489" cy="6797039"/>
          </a:xfrm>
          <a:prstGeom prst="rect">
            <a:avLst/>
          </a:prstGeom>
        </p:spPr>
      </p:pic>
    </p:spTree>
    <p:extLst>
      <p:ext uri="{BB962C8B-B14F-4D97-AF65-F5344CB8AC3E}">
        <p14:creationId xmlns:p14="http://schemas.microsoft.com/office/powerpoint/2010/main" val="2361122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B6D-CE97-863A-25E4-2D40A3B05BBD}"/>
            </a:ext>
          </a:extLst>
        </p:cNvPr>
        <p:cNvGrpSpPr/>
        <p:nvPr/>
      </p:nvGrpSpPr>
      <p:grpSpPr>
        <a:xfrm>
          <a:off x="0" y="0"/>
          <a:ext cx="0" cy="0"/>
          <a:chOff x="0" y="0"/>
          <a:chExt cx="0" cy="0"/>
        </a:xfrm>
      </p:grpSpPr>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BC74E639-241E-8548-3AFF-06990D82AD0D}"/>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23B8613D-4434-23D0-1688-D0B216EF90CA}"/>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45A1DC3C-B7CD-38F7-A97F-772FDF1CF032}"/>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209D4F92-6142-4F47-295D-57ED40BB05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1E61206C-0F5D-AB6F-30ED-79C46E287170}"/>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4B342A47-AF1E-250A-A030-D080DC035A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1F0A7F51-E0AC-28DD-5189-9D18EF6B3D2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0F0D1D-B064-3BAA-9942-CD32345BA207}"/>
              </a:ext>
            </a:extLst>
          </p:cNvPr>
          <p:cNvSpPr txBox="1"/>
          <p:nvPr/>
        </p:nvSpPr>
        <p:spPr>
          <a:xfrm>
            <a:off x="0" y="3180080"/>
            <a:ext cx="12191999" cy="3785652"/>
          </a:xfrm>
          <a:prstGeom prst="rect">
            <a:avLst/>
          </a:prstGeom>
          <a:noFill/>
        </p:spPr>
        <p:txBody>
          <a:bodyPr wrap="square" rtlCol="0">
            <a:spAutoFit/>
          </a:bodyPr>
          <a:lstStyle/>
          <a:p>
            <a:pPr lvl="0" algn="ctr" defTabSz="914354" fontAlgn="base">
              <a:spcBef>
                <a:spcPct val="0"/>
              </a:spcBef>
              <a:spcAft>
                <a:spcPct val="0"/>
              </a:spcAft>
              <a:defRPr/>
            </a:pPr>
            <a:r>
              <a:rPr lang="en-US" sz="2400" b="1">
                <a:solidFill>
                  <a:srgbClr val="FFFFFF"/>
                </a:solidFill>
                <a:cs typeface="Arial" charset="0"/>
              </a:rPr>
              <a:t>Ovaj tjedan završavamo našu tromjesečnu refleksiju o našem odnosu s Bogom. Naše proučavanje kulminira sljedećim pitanjem: Što smo postigli dok smo proučavali, razmišljali, raspravljali i marljivo nastojali razviti ispravan odnos s Stvoriteljem, našim Spasiteljem? Štoviše, kakvo smo znanje stekli u ovom dijelu nad onima koji ga nikada nisu upoznali? Na farizeje koji su postavljali pitanje o dolasku Božjeg kraljevstva, Isus je odgovorio u sadašnjem vremenu: "'Kraljevstvo Božje je u vama'" (Luka 17,21). Ali svojim učenicima koji su se bavili istim pitanjem, Isus je koristio buduće vrijeme: "'Željet ćete vidjeti'" (Luka 17:22; usporedi s Lukom 17:37). To jest, samo oni koji imaju intiman odnos s Kristom čeznut će vidjeti Njegovo lice.</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A3F30B36-B286-34C8-64D0-1F09B6BAFFB8}"/>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385235436"/>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284068" y="25360"/>
            <a:ext cx="5525269" cy="6832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”Dragi prijatelji</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sada smo Božja djeca, </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a</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što ćemo  biti u budućnosti, još nam nije pokazano. Ali znamo </a:t>
            </a:r>
            <a:r>
              <a:rPr kumimoji="0" lang="hr" sz="40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da ćemo, </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kad </a:t>
            </a:r>
            <a:r>
              <a:rPr lang="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Krist</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do</a:t>
            </a:r>
            <a:r>
              <a:rPr lang="hr-HR" sz="40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đe</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hr" sz="40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biti poput njega; jer ćemo </a:t>
            </a:r>
            <a:r>
              <a:rPr kumimoji="0" lang="hr" sz="40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ga vidjeti onakvog kakav jest.“</a:t>
            </a:r>
            <a:endParaRPr kumimoji="0" lang="hr" sz="40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hr"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a:t>
            </a:r>
            <a:r>
              <a:rPr kumimoji="0" lang="hr" sz="28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 </a:t>
            </a:r>
            <a:r>
              <a:rPr lang="hr" sz="2800" b="1">
                <a:ln>
                  <a:solidFill>
                    <a:srgbClr val="FFFF00"/>
                  </a:solidFill>
                </a:ln>
                <a:solidFill>
                  <a:prstClr val="white"/>
                </a:solidFill>
                <a:effectLst>
                  <a:outerShdw blurRad="38100" dist="38100" dir="2700000" algn="tl">
                    <a:srgbClr val="000000"/>
                  </a:outerShdw>
                </a:effectLst>
                <a:latin typeface="Comic Sans MS" panose="030F0702030302020204" pitchFamily="66" charset="0"/>
              </a:rPr>
              <a:t>I</a:t>
            </a:r>
            <a:r>
              <a:rPr kumimoji="0" lang="hr" sz="2800" b="1" i="0" u="none" strike="noStrike" kern="1200" cap="none" spc="0" normalizeH="0" baseline="0" noProof="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vanova 3,2  SHP)</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380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1821453106"/>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107996"/>
          </a:xfrm>
          <a:prstGeom prst="rect">
            <a:avLst/>
          </a:prstGeom>
          <a:noFill/>
        </p:spPr>
        <p:txBody>
          <a:bodyPr wrap="square" rtlCol="0">
            <a:spAutoFit/>
          </a:bodyPr>
          <a:lstStyle/>
          <a:p>
            <a:pPr>
              <a:spcBef>
                <a:spcPts val="600"/>
              </a:spcBef>
            </a:pPr>
            <a:r>
              <a:rPr lang="hr" sz="2200" b="1" dirty="0"/>
              <a:t>Iako je odnos s Bogom i upoznavanje </a:t>
            </a:r>
            <a:r>
              <a:rPr lang="hr" sz="2200" b="1"/>
              <a:t>Njega tijekom cijelog </a:t>
            </a:r>
            <a:r>
              <a:rPr lang="hr" sz="2200" b="1" dirty="0"/>
              <a:t>života ključno, to nije </a:t>
            </a:r>
            <a:r>
              <a:rPr lang="hr" sz="2200" b="1"/>
              <a:t>cilj kršćanina</a:t>
            </a:r>
            <a:r>
              <a:rPr lang="hr" sz="2200" b="1" dirty="0"/>
              <a:t>.</a:t>
            </a: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Koliko još čekanja do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tog trenutka</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Što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će se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dogoditi </a:t>
            </a:r>
            <a:r>
              <a:rPr lang="hr" sz="2200" b="1">
                <a:solidFill>
                  <a:prstClr val="black"/>
                </a:solidFill>
                <a:latin typeface="Aptos" panose="02110004020202020204"/>
              </a:rPr>
              <a:t>nakon toga</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Kako to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znanje utječe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na moj svakodnevni život?</a:t>
            </a: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Težimo nečem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višem.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Želimo se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licem u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lice susresti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 Onim kojeg smo upoznali i s kojim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smo ovdje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komunicirali.</a:t>
            </a: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hr" sz="4800" b="1" spc="600">
                <a:ln w="9525">
                  <a:solidFill>
                    <a:schemeClr val="bg1"/>
                  </a:solidFill>
                  <a:prstDash val="solid"/>
                </a:ln>
                <a:solidFill>
                  <a:schemeClr val="accent5"/>
                </a:solidFill>
                <a:effectLst>
                  <a:outerShdw blurRad="12700" dist="12700" dir="2700000" algn="tl" rotWithShape="0">
                    <a:schemeClr val="accent5"/>
                  </a:outerShdw>
                </a:effectLst>
              </a:rPr>
              <a:t>VRIJEME </a:t>
            </a:r>
            <a:r>
              <a:rPr lang="hr" sz="4800" b="1" spc="600" dirty="0">
                <a:ln w="9525">
                  <a:solidFill>
                    <a:schemeClr val="bg1"/>
                  </a:solidFill>
                  <a:prstDash val="solid"/>
                </a:ln>
                <a:solidFill>
                  <a:schemeClr val="accent5"/>
                </a:solidFill>
                <a:effectLst>
                  <a:outerShdw blurRad="12700" dist="12700" dir="2700000" algn="tl" rotWithShape="0">
                    <a:schemeClr val="accent5"/>
                  </a:outerShdw>
                </a:effectLst>
              </a:rPr>
              <a:t>ČEKANJA</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400110"/>
          </a:xfrm>
          <a:prstGeom prst="rect">
            <a:avLst/>
          </a:prstGeom>
          <a:noFill/>
        </p:spPr>
        <p:txBody>
          <a:bodyPr wrap="square">
            <a:spAutoFit/>
          </a:bodyPr>
          <a:lstStyle/>
          <a:p>
            <a:pPr algn="ctr"/>
            <a:r>
              <a:rPr lang="hr" sz="20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hr" sz="2000" b="1">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Ali ovo znaj: u posljednje će doba nastati </a:t>
            </a:r>
            <a:r>
              <a:rPr lang="hr" sz="20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teška vremena.“ </a:t>
            </a:r>
            <a:r>
              <a:rPr lang="hr" sz="16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(2. Timoteju 3,1)</a:t>
            </a:r>
            <a:endParaRPr lang="es-ES" sz="20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115545" y="1198908"/>
            <a:ext cx="7452574" cy="1054135"/>
          </a:xfrm>
          <a:prstGeom prst="rect">
            <a:avLst/>
          </a:prstGeom>
          <a:noFill/>
        </p:spPr>
        <p:txBody>
          <a:bodyPr wrap="square" rtlCol="0">
            <a:spAutoFit/>
          </a:bodyPr>
          <a:lstStyle/>
          <a:p>
            <a:pPr>
              <a:lnSpc>
                <a:spcPts val="2500"/>
              </a:lnSpc>
              <a:spcBef>
                <a:spcPts val="600"/>
              </a:spcBef>
            </a:pPr>
            <a:r>
              <a:rPr lang="hr" sz="2200" b="1" dirty="0"/>
              <a:t>Isus nam je dao znakove koji će se </a:t>
            </a:r>
            <a:r>
              <a:rPr lang="hr" sz="2200" b="1"/>
              <a:t>dogoditi prije </a:t>
            </a:r>
            <a:r>
              <a:rPr lang="hr" sz="2200" b="1" dirty="0"/>
              <a:t>Njegovog ponovnog dolaska. To je niz situacija koje će se pogoršavati kako se taj trenutak približava </a:t>
            </a:r>
            <a:r>
              <a:rPr lang="hr" sz="2200" b="1"/>
              <a:t>(Mat. </a:t>
            </a:r>
            <a:r>
              <a:rPr lang="hr" sz="2200" b="1" dirty="0"/>
              <a:t>24,6-11):</a:t>
            </a: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2146975262"/>
              </p:ext>
            </p:extLst>
          </p:nvPr>
        </p:nvGraphicFramePr>
        <p:xfrm>
          <a:off x="2351842" y="2244388"/>
          <a:ext cx="4528129"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587574" y="1328115"/>
            <a:ext cx="4353221"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6643418" y="3846500"/>
            <a:ext cx="5632519" cy="1631216"/>
            <a:chOff x="4573410" y="4118699"/>
            <a:chExt cx="5308442" cy="1631216"/>
          </a:xfrm>
        </p:grpSpPr>
        <p:sp>
          <p:nvSpPr>
            <p:cNvPr id="11" name="CuadroTexto 10">
              <a:extLst>
                <a:ext uri="{FF2B5EF4-FFF2-40B4-BE49-F238E27FC236}">
                  <a16:creationId xmlns:a16="http://schemas.microsoft.com/office/drawing/2014/main" id="{2A84432E-D35B-782F-EC8C-75E0EEB712D0}"/>
                </a:ext>
              </a:extLst>
            </p:cNvPr>
            <p:cNvSpPr txBox="1"/>
            <p:nvPr/>
          </p:nvSpPr>
          <p:spPr>
            <a:xfrm>
              <a:off x="4573410" y="4118699"/>
              <a:ext cx="5308442" cy="1631216"/>
            </a:xfrm>
            <a:prstGeom prst="rect">
              <a:avLst/>
            </a:prstGeom>
            <a:noFill/>
          </p:spPr>
          <p:txBody>
            <a:bodyPr wrap="square">
              <a:spAutoFit/>
            </a:bodyPr>
            <a:lstStyle/>
            <a:p>
              <a:pPr marL="542925"/>
              <a:r>
                <a:rPr lang="hr" sz="2000" b="1"/>
                <a:t>Karta aktualnih </a:t>
              </a:r>
              <a:r>
                <a:rPr lang="hr" sz="2000" b="1" dirty="0"/>
                <a:t>oružanih sukoba:</a:t>
              </a:r>
            </a:p>
            <a:p>
              <a:pPr lvl="1"/>
              <a:r>
                <a:rPr lang="hr" sz="2000" b="1" dirty="0"/>
                <a:t>Veliki ratovi </a:t>
              </a:r>
              <a:r>
                <a:rPr lang="hr" sz="2000" b="1"/>
                <a:t>(10.000 </a:t>
              </a:r>
              <a:r>
                <a:rPr lang="hr" sz="2000" b="1" dirty="0"/>
                <a:t>ili više </a:t>
              </a:r>
              <a:r>
                <a:rPr lang="hr" sz="2000" b="1"/>
                <a:t>mrtvih).</a:t>
              </a:r>
              <a:endParaRPr lang="hr" sz="2000" b="1" dirty="0"/>
            </a:p>
            <a:p>
              <a:pPr lvl="1"/>
              <a:r>
                <a:rPr lang="hr" sz="2000" b="1" dirty="0"/>
                <a:t>Manji ratovi (1.000-9.999 smrtnih slučajeva)</a:t>
              </a:r>
            </a:p>
            <a:p>
              <a:pPr lvl="1"/>
              <a:r>
                <a:rPr lang="hr" sz="2000" b="1" dirty="0"/>
                <a:t>Sukobi (100-999 smrtnih </a:t>
              </a:r>
              <a:r>
                <a:rPr lang="hr" sz="2000" b="1"/>
                <a:t>slučajeva).</a:t>
              </a:r>
              <a:endParaRPr lang="hr" sz="2000" b="1" dirty="0"/>
            </a:p>
            <a:p>
              <a:pPr lvl="1"/>
              <a:r>
                <a:rPr lang="hr" sz="2000" b="1" dirty="0"/>
                <a:t>Okršaji i sukobi (1-99 smrtnih </a:t>
              </a:r>
              <a:r>
                <a:rPr lang="hr" sz="2000" b="1"/>
                <a:t>slučajeva).</a:t>
              </a:r>
              <a:endParaRPr lang="hr" sz="2000" b="1" dirty="0"/>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886276" y="4503717"/>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888084" y="4807286"/>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886276" y="5109251"/>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886276" y="5429583"/>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15545" y="4303040"/>
            <a:ext cx="3768978" cy="2657138"/>
          </a:xfrm>
          <a:prstGeom prst="rect">
            <a:avLst/>
          </a:prstGeom>
          <a:noFill/>
        </p:spPr>
        <p:txBody>
          <a:bodyPr wrap="square" rtlCol="0">
            <a:spAutoFit/>
          </a:bodyPr>
          <a:lstStyle/>
          <a:p>
            <a:pPr>
              <a:lnSpc>
                <a:spcPts val="2500"/>
              </a:lnSpc>
              <a:spcBef>
                <a:spcPts val="600"/>
              </a:spcBef>
            </a:pPr>
            <a:r>
              <a:rPr lang="hr" sz="2200" b="1" dirty="0"/>
              <a:t>Da bismo održali svoje poverenje u </a:t>
            </a:r>
            <a:r>
              <a:rPr lang="hr" sz="2200" b="1"/>
              <a:t>ovim ”teškim </a:t>
            </a:r>
            <a:r>
              <a:rPr lang="hr" sz="2200" b="1" dirty="0"/>
              <a:t>vremenima“ (2</a:t>
            </a:r>
            <a:r>
              <a:rPr lang="hr" sz="2200" b="1"/>
              <a:t>. Tim. </a:t>
            </a:r>
            <a:r>
              <a:rPr lang="hr" sz="2200" b="1" dirty="0"/>
              <a:t>3,1), </a:t>
            </a:r>
            <a:r>
              <a:rPr lang="hr" sz="2200" b="1"/>
              <a:t>moramo njegovati </a:t>
            </a:r>
            <a:r>
              <a:rPr lang="hr" sz="2200" b="1" dirty="0"/>
              <a:t>ispravan odnos s Bogom i imati sigurnost da nam je On </a:t>
            </a:r>
            <a:r>
              <a:rPr lang="hr" sz="2200" b="1"/>
              <a:t>oprostio grijehe </a:t>
            </a:r>
            <a:r>
              <a:rPr lang="hr" sz="2200" b="1" dirty="0"/>
              <a:t>i da nas je On spasio.</a:t>
            </a: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959219" y="5424428"/>
            <a:ext cx="5316555" cy="1107996"/>
          </a:xfrm>
          <a:prstGeom prst="rect">
            <a:avLst/>
          </a:prstGeom>
          <a:noFill/>
        </p:spPr>
        <p:txBody>
          <a:bodyPr wrap="square" rtlCol="0">
            <a:spAutoFit/>
          </a:bodyPr>
          <a:lstStyle/>
          <a:p>
            <a:pPr>
              <a:spcBef>
                <a:spcPts val="600"/>
              </a:spcBef>
            </a:pPr>
            <a:r>
              <a:rPr lang="hr" sz="2200" b="1" dirty="0"/>
              <a:t>Potrebna je duhovna obnova. </a:t>
            </a:r>
            <a:r>
              <a:rPr lang="hr" sz="2200" b="1"/>
              <a:t>Moramo se moliti kao Azaf</a:t>
            </a:r>
            <a:r>
              <a:rPr lang="hr" sz="2200" b="1" dirty="0"/>
              <a:t>: „Bože, obnovi nas</a:t>
            </a:r>
            <a:r>
              <a:rPr lang="hr" sz="2200" b="1"/>
              <a:t>, razvedri  lice svoje i spasi nas“ (Ps. 80,4).</a:t>
            </a:r>
            <a:endParaRPr lang="hr" sz="2200" b="1" dirty="0"/>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00018" y="0"/>
            <a:ext cx="5663233" cy="646331"/>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hr" sz="3600" b="1">
                <a:ln/>
                <a:solidFill>
                  <a:schemeClr val="tx2">
                    <a:lumMod val="75000"/>
                  </a:schemeClr>
                </a:solidFill>
                <a:effectLst>
                  <a:outerShdw blurRad="38100" dist="38100" dir="2700000" algn="tl">
                    <a:srgbClr val="000000">
                      <a:alpha val="43137"/>
                    </a:srgbClr>
                  </a:outerShdw>
                </a:effectLst>
              </a:rPr>
              <a:t>DRUGI KRISTOV </a:t>
            </a:r>
            <a:r>
              <a:rPr lang="hr" sz="3600" b="1" dirty="0">
                <a:ln/>
                <a:solidFill>
                  <a:schemeClr val="tx2">
                    <a:lumMod val="75000"/>
                  </a:schemeClr>
                </a:solidFill>
                <a:effectLst>
                  <a:outerShdw blurRad="38100" dist="38100" dir="2700000" algn="tl">
                    <a:srgbClr val="000000">
                      <a:alpha val="43137"/>
                    </a:srgbClr>
                  </a:outerShdw>
                </a:effectLst>
              </a:rPr>
              <a:t>DOLAZAK</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522665"/>
            <a:ext cx="5466521" cy="1323439"/>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D6732F"/>
                </a:solidFill>
                <a:latin typeface="Comic Sans MS" panose="030F0702030302020204" pitchFamily="66" charset="0"/>
              </a:rPr>
              <a:t>„</a:t>
            </a:r>
            <a:r>
              <a:rPr lang="hr" sz="2000" b="1">
                <a:solidFill>
                  <a:srgbClr val="D6732F"/>
                </a:solidFill>
                <a:latin typeface="Comic Sans MS" panose="030F0702030302020204" pitchFamily="66" charset="0"/>
              </a:rPr>
              <a:t>I on će poslati </a:t>
            </a:r>
            <a:r>
              <a:rPr lang="hr" sz="2000" b="1" dirty="0">
                <a:solidFill>
                  <a:srgbClr val="D6732F"/>
                </a:solidFill>
                <a:latin typeface="Comic Sans MS" panose="030F0702030302020204" pitchFamily="66" charset="0"/>
              </a:rPr>
              <a:t>anđele svoje </a:t>
            </a:r>
            <a:r>
              <a:rPr lang="hr" sz="2000" b="1">
                <a:solidFill>
                  <a:srgbClr val="D6732F"/>
                </a:solidFill>
                <a:latin typeface="Comic Sans MS" panose="030F0702030302020204" pitchFamily="66" charset="0"/>
              </a:rPr>
              <a:t>s glasnom trubom da skupe izabranike </a:t>
            </a:r>
            <a:r>
              <a:rPr lang="hr" sz="2000" b="1" dirty="0">
                <a:solidFill>
                  <a:srgbClr val="D6732F"/>
                </a:solidFill>
                <a:latin typeface="Comic Sans MS" panose="030F0702030302020204" pitchFamily="66" charset="0"/>
              </a:rPr>
              <a:t>Njegove od četiri vetra, </a:t>
            </a:r>
            <a:r>
              <a:rPr lang="hr" sz="2000" b="1">
                <a:solidFill>
                  <a:srgbClr val="D6732F"/>
                </a:solidFill>
                <a:latin typeface="Comic Sans MS" panose="030F0702030302020204" pitchFamily="66" charset="0"/>
              </a:rPr>
              <a:t>od jednoga kraja nebesa do drugoga.“ </a:t>
            </a:r>
            <a:r>
              <a:rPr lang="hr" sz="1600" b="1" dirty="0">
                <a:solidFill>
                  <a:srgbClr val="D6732F"/>
                </a:solidFill>
                <a:latin typeface="Comic Sans MS" panose="030F0702030302020204" pitchFamily="66" charset="0"/>
              </a:rPr>
              <a:t>(Matej 24,31)</a:t>
            </a:r>
            <a:endParaRPr lang="es-ES" sz="2000"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1107996"/>
          </a:xfrm>
          <a:prstGeom prst="rect">
            <a:avLst/>
          </a:prstGeom>
          <a:noFill/>
        </p:spPr>
        <p:txBody>
          <a:bodyPr wrap="square" rtlCol="0">
            <a:spAutoFit/>
          </a:bodyPr>
          <a:lstStyle/>
          <a:p>
            <a:pPr>
              <a:spcBef>
                <a:spcPts val="600"/>
              </a:spcBef>
            </a:pPr>
            <a:r>
              <a:rPr lang="hr" sz="2200" b="1" dirty="0"/>
              <a:t>Matej 24,29-31 sažima glavne događaje ovog </a:t>
            </a:r>
            <a:r>
              <a:rPr lang="hr" sz="2200" b="1"/>
              <a:t>velikog događanja</a:t>
            </a:r>
            <a:r>
              <a:rPr lang="hr" sz="2200" b="1" dirty="0"/>
              <a:t>, čiju scenu </a:t>
            </a:r>
            <a:r>
              <a:rPr lang="hr" sz="2200" b="1"/>
              <a:t>nadopunjuju slijedeći </a:t>
            </a:r>
            <a:r>
              <a:rPr lang="hr" sz="2200" b="1" dirty="0"/>
              <a:t>odlomci:</a:t>
            </a:r>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179697645"/>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305908"/>
            <a:ext cx="5466520" cy="2657138"/>
          </a:xfrm>
          <a:prstGeom prst="rect">
            <a:avLst/>
          </a:prstGeom>
          <a:noFill/>
        </p:spPr>
        <p:txBody>
          <a:bodyPr wrap="square" rtlCol="0">
            <a:spAutoFit/>
          </a:bodyPr>
          <a:lstStyle/>
          <a:p>
            <a:pPr>
              <a:lnSpc>
                <a:spcPts val="2500"/>
              </a:lnSpc>
              <a:spcBef>
                <a:spcPts val="600"/>
              </a:spcBef>
            </a:pPr>
            <a:r>
              <a:rPr lang="hr" sz="2200" b="1" dirty="0"/>
              <a:t>U tom trenutku, kada zatrubi truba, </a:t>
            </a:r>
            <a:r>
              <a:rPr lang="hr" sz="2200" b="1"/>
              <a:t>kada svako </a:t>
            </a:r>
            <a:r>
              <a:rPr lang="hr" sz="2200" b="1" dirty="0"/>
              <a:t>oko ugleda Isusa i mi otkupljeni ugledamo Njegovo lice, znaćemo da je čekanje, zajedno sa svakom istrajnom molitvom, svakim trenutkom zajedništva s Njim, svakim </a:t>
            </a:r>
            <a:r>
              <a:rPr lang="hr" sz="2200" b="1"/>
              <a:t>hrabrim svjedočanstvom  o </a:t>
            </a:r>
            <a:r>
              <a:rPr lang="hr" sz="2200" b="1" dirty="0"/>
              <a:t>Njemu </a:t>
            </a:r>
            <a:r>
              <a:rPr lang="hr" sz="2200" b="1"/>
              <a:t>i svakom kušnjom</a:t>
            </a:r>
            <a:r>
              <a:rPr lang="hr" sz="2200" b="1" dirty="0"/>
              <a:t>, </a:t>
            </a:r>
            <a:r>
              <a:rPr lang="hr" sz="2200" b="1"/>
              <a:t>bilo vrijedno </a:t>
            </a:r>
            <a:r>
              <a:rPr lang="hr" sz="2200" b="1" dirty="0"/>
              <a:t>toga i nije bilo uzalud.</a:t>
            </a:r>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r" sz="4800" b="1" spc="600" dirty="0">
                <a:ln/>
                <a:solidFill>
                  <a:schemeClr val="accent1"/>
                </a:solidFill>
                <a:effectLst>
                  <a:outerShdw blurRad="60007" dist="200025" dir="15000000" sy="30000" kx="-1800000" algn="bl" rotWithShape="0">
                    <a:schemeClr val="accent1">
                      <a:lumMod val="75000"/>
                      <a:alpha val="43000"/>
                    </a:schemeClr>
                  </a:outerShdw>
                </a:effectLst>
              </a:rPr>
              <a:t>DOLAZAK KUĆI</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399388" y="690154"/>
            <a:ext cx="8315325" cy="707886"/>
          </a:xfrm>
          <a:prstGeom prst="rect">
            <a:avLst/>
          </a:prstGeom>
          <a:noFill/>
        </p:spPr>
        <p:txBody>
          <a:bodyPr wrap="square">
            <a:spAutoFit/>
          </a:bodyPr>
          <a:lstStyle/>
          <a:p>
            <a:pPr algn="ctr"/>
            <a:r>
              <a:rPr lang="hr" sz="2000" b="1">
                <a:solidFill>
                  <a:srgbClr val="7E463E"/>
                </a:solidFill>
                <a:latin typeface="Comic Sans MS" panose="030F0702030302020204" pitchFamily="66" charset="0"/>
              </a:rPr>
              <a:t>”U domu </a:t>
            </a:r>
            <a:r>
              <a:rPr lang="hr" sz="2000" b="1" dirty="0">
                <a:solidFill>
                  <a:srgbClr val="7E463E"/>
                </a:solidFill>
                <a:latin typeface="Comic Sans MS" panose="030F0702030302020204" pitchFamily="66" charset="0"/>
              </a:rPr>
              <a:t>Oca mojega ima mnogo stanova; da nije tako</a:t>
            </a:r>
            <a:r>
              <a:rPr lang="hr" sz="2000" b="1">
                <a:solidFill>
                  <a:srgbClr val="7E463E"/>
                </a:solidFill>
                <a:latin typeface="Comic Sans MS" panose="030F0702030302020204" pitchFamily="66" charset="0"/>
              </a:rPr>
              <a:t>, rekao bih vam. Idem vam pripraviti mjesto.“ </a:t>
            </a:r>
            <a:r>
              <a:rPr lang="hr" sz="1600" b="1">
                <a:solidFill>
                  <a:srgbClr val="7E463E"/>
                </a:solidFill>
                <a:latin typeface="Comic Sans MS" panose="030F0702030302020204" pitchFamily="66" charset="0"/>
              </a:rPr>
              <a:t>(Ivan 14,2  VŽB)</a:t>
            </a:r>
            <a:endParaRPr lang="hr" sz="1600" b="1" dirty="0">
              <a:solidFill>
                <a:srgbClr val="7E463E"/>
              </a:solidFill>
              <a:latin typeface="Comic Sans MS" panose="030F0702030302020204" pitchFamily="66" charset="0"/>
            </a:endParaRP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107996"/>
          </a:xfrm>
          <a:prstGeom prst="rect">
            <a:avLst/>
          </a:prstGeom>
          <a:noFill/>
        </p:spPr>
        <p:txBody>
          <a:bodyPr wrap="square" rtlCol="0">
            <a:spAutoFit/>
          </a:bodyPr>
          <a:lstStyle/>
          <a:p>
            <a:pPr>
              <a:spcBef>
                <a:spcPts val="600"/>
              </a:spcBef>
            </a:pPr>
            <a:r>
              <a:rPr lang="hr" sz="2200" b="1" dirty="0"/>
              <a:t>Na Nebu </a:t>
            </a:r>
            <a:r>
              <a:rPr lang="hr" sz="2200" b="1"/>
              <a:t>postoji mjesto </a:t>
            </a:r>
            <a:r>
              <a:rPr lang="hr" sz="2200" b="1" dirty="0"/>
              <a:t>koje nam je Isus pripremio, grad u </a:t>
            </a:r>
            <a:r>
              <a:rPr lang="hr" sz="2200" b="1"/>
              <a:t>kojem ćemo živjeti: Novi Jeruzalem (Ivan </a:t>
            </a:r>
            <a:r>
              <a:rPr lang="hr" sz="2200" b="1" dirty="0"/>
              <a:t>14,2</a:t>
            </a:r>
            <a:r>
              <a:rPr lang="hr" sz="2200" b="1"/>
              <a:t>; Heb. </a:t>
            </a:r>
            <a:r>
              <a:rPr lang="hr" sz="2200" b="1" dirty="0"/>
              <a:t>11,10</a:t>
            </a:r>
            <a:r>
              <a:rPr lang="hr" sz="2200" b="1"/>
              <a:t>; Otk. </a:t>
            </a:r>
            <a:r>
              <a:rPr lang="hr" sz="2200" b="1" dirty="0"/>
              <a:t>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677282"/>
            <a:ext cx="5938707" cy="1107996"/>
          </a:xfrm>
          <a:prstGeom prst="rect">
            <a:avLst/>
          </a:prstGeom>
          <a:noFill/>
        </p:spPr>
        <p:txBody>
          <a:bodyPr wrap="square">
            <a:spAutoFit/>
          </a:bodyPr>
          <a:lstStyle/>
          <a:p>
            <a:pPr>
              <a:spcBef>
                <a:spcPts val="600"/>
              </a:spcBef>
            </a:pPr>
            <a:r>
              <a:rPr lang="hr" sz="2200" b="1" dirty="0"/>
              <a:t>Prvi događaj kojem ćemo prisustvovati u našem novom domu bit će nezaboravan</a:t>
            </a:r>
            <a:r>
              <a:rPr lang="hr" sz="2200" b="1"/>
              <a:t>: Svadbena večera Janjetova (Otk. </a:t>
            </a:r>
            <a:r>
              <a:rPr lang="hr" sz="2200" b="1" dirty="0"/>
              <a:t>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579466"/>
            <a:ext cx="596137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Ovaj grad, zajedno sa svojim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stanovnicima  </a:t>
            </a:r>
            <a:r>
              <a:rPr lang="hr" sz="2200" b="1">
                <a:solidFill>
                  <a:prstClr val="black"/>
                </a:solidFill>
                <a:latin typeface="Aptos" panose="02110004020202020204"/>
              </a:rPr>
              <a:t>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naziva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se ”</a:t>
            </a:r>
            <a:r>
              <a:rPr lang="hr" sz="2200" b="1">
                <a:solidFill>
                  <a:prstClr val="black"/>
                </a:solidFill>
                <a:latin typeface="Aptos" panose="02110004020202020204"/>
              </a:rPr>
              <a:t>zaručnicom</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Janjetovom“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Otk 21,2.9</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19,7-8</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4775097"/>
            <a:ext cx="5938707"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Ali da bismo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postali </a:t>
            </a:r>
            <a:r>
              <a:rPr lang="hr" sz="2200" b="1" noProof="0" dirty="0">
                <a:solidFill>
                  <a:prstClr val="black"/>
                </a:solidFill>
                <a:latin typeface="Aptos" panose="02110004020202020204"/>
              </a:rPr>
              <a:t>K</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ristova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zaručnica, prvo moramo biti Njegova zaručnica na ovoj zemlji. Moramo imati blizak odnos s Isusom sada. Poznavati Ga. Razgovarati s Njim svaki dan. Vjerovati Mu. Čeznuti za danom kada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ćemo zauvijek živiti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 Njim.</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hr"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ŠTO ĆEMO RADITI U VJEČNOSTI</a:t>
            </a:r>
            <a:r>
              <a:rPr lang="hr"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707886"/>
          </a:xfrm>
          <a:prstGeom prst="rect">
            <a:avLst/>
          </a:prstGeom>
          <a:noFill/>
        </p:spPr>
        <p:txBody>
          <a:bodyPr wrap="square">
            <a:spAutoFit/>
          </a:bodyPr>
          <a:lstStyle/>
          <a:p>
            <a:pPr algn="ctr"/>
            <a:r>
              <a:rPr lang="hr" sz="2000" b="1">
                <a:solidFill>
                  <a:schemeClr val="bg2">
                    <a:lumMod val="75000"/>
                  </a:schemeClr>
                </a:solidFill>
                <a:latin typeface="Comic Sans MS" panose="030F0702030302020204" pitchFamily="66" charset="0"/>
              </a:rPr>
              <a:t>”Jer će ih Janje koje stoji nasred prijestolja, pasti i voditi na </a:t>
            </a:r>
            <a:r>
              <a:rPr lang="hr" sz="2000" b="1" dirty="0">
                <a:solidFill>
                  <a:schemeClr val="bg2">
                    <a:lumMod val="75000"/>
                  </a:schemeClr>
                </a:solidFill>
                <a:latin typeface="Comic Sans MS" panose="030F0702030302020204" pitchFamily="66" charset="0"/>
              </a:rPr>
              <a:t>izvore žive vode. I Bog će otrti svaku </a:t>
            </a:r>
            <a:r>
              <a:rPr lang="hr" sz="2000" b="1">
                <a:solidFill>
                  <a:schemeClr val="bg2">
                    <a:lumMod val="75000"/>
                  </a:schemeClr>
                </a:solidFill>
                <a:latin typeface="Comic Sans MS" panose="030F0702030302020204" pitchFamily="66" charset="0"/>
              </a:rPr>
              <a:t>suzu s njihovih očiju.“ </a:t>
            </a:r>
            <a:r>
              <a:rPr lang="hr" sz="1600" b="1" dirty="0">
                <a:solidFill>
                  <a:schemeClr val="bg2">
                    <a:lumMod val="75000"/>
                  </a:schemeClr>
                </a:solidFill>
                <a:latin typeface="Comic Sans MS" panose="030F0702030302020204" pitchFamily="66" charset="0"/>
              </a:rPr>
              <a:t>(Otkrivenje 7,17)</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107996"/>
          </a:xfrm>
          <a:prstGeom prst="rect">
            <a:avLst/>
          </a:prstGeom>
          <a:noFill/>
        </p:spPr>
        <p:txBody>
          <a:bodyPr wrap="square" rtlCol="0">
            <a:spAutoFit/>
          </a:bodyPr>
          <a:lstStyle/>
          <a:p>
            <a:pPr>
              <a:spcBef>
                <a:spcPts val="600"/>
              </a:spcBef>
            </a:pPr>
            <a:r>
              <a:rPr lang="hr" sz="2200" b="1" dirty="0"/>
              <a:t>Najveći blagoslov koji ćemo </a:t>
            </a:r>
            <a:r>
              <a:rPr lang="hr" sz="2200" b="1"/>
              <a:t>imati na </a:t>
            </a:r>
            <a:r>
              <a:rPr lang="hr" sz="2200" b="1" dirty="0"/>
              <a:t>Nebu </a:t>
            </a:r>
            <a:r>
              <a:rPr lang="hr" sz="2200" b="1"/>
              <a:t>biće gledati </a:t>
            </a:r>
            <a:r>
              <a:rPr lang="hr" sz="2200" b="1" dirty="0"/>
              <a:t>Isusa i moći mu zahvaliti za ono što je učinio za nas.</a:t>
            </a: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996135" y="4624713"/>
            <a:ext cx="4074691" cy="2123658"/>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461023"/>
            <a:ext cx="5494929" cy="2123658"/>
          </a:xfrm>
          <a:prstGeom prst="rect">
            <a:avLst/>
          </a:prstGeom>
          <a:noFill/>
        </p:spPr>
        <p:txBody>
          <a:bodyPr wrap="square">
            <a:spAutoFit/>
          </a:bodyPr>
          <a:lstStyle/>
          <a:p>
            <a:pPr>
              <a:spcBef>
                <a:spcPts val="600"/>
              </a:spcBef>
            </a:pPr>
            <a:r>
              <a:rPr lang="hr" sz="2200" b="1" dirty="0"/>
              <a:t>Ali </a:t>
            </a:r>
            <a:r>
              <a:rPr lang="hr" sz="2200" b="1"/>
              <a:t>nećemo zauvijek živiti na </a:t>
            </a:r>
            <a:r>
              <a:rPr lang="hr" sz="2200" b="1" dirty="0"/>
              <a:t>Nebu. Doći </a:t>
            </a:r>
            <a:r>
              <a:rPr lang="hr" sz="2200" b="1"/>
              <a:t>će vrijeme </a:t>
            </a:r>
            <a:r>
              <a:rPr lang="hr" sz="2200" b="1" dirty="0"/>
              <a:t>kada ćemo se spustiti na Zemlju, naš konačni dom </a:t>
            </a:r>
            <a:r>
              <a:rPr lang="hr" sz="2200" b="1"/>
              <a:t>(Otk. </a:t>
            </a:r>
            <a:r>
              <a:rPr lang="hr" sz="2200" b="1" dirty="0"/>
              <a:t>21,1-3</a:t>
            </a:r>
            <a:r>
              <a:rPr lang="hr" sz="2200" b="1"/>
              <a:t>; Ps. </a:t>
            </a:r>
            <a:r>
              <a:rPr lang="hr" sz="2200" b="1" dirty="0"/>
              <a:t>37,9). Iako zlo tamo više neće postojati, Isus će i dalje biti naš Pastir</a:t>
            </a:r>
            <a:r>
              <a:rPr lang="hr" sz="2200" b="1"/>
              <a:t>, nježno </a:t>
            </a:r>
            <a:r>
              <a:rPr lang="hr" sz="2200" b="1" dirty="0"/>
              <a:t>se brinući za nas </a:t>
            </a:r>
            <a:r>
              <a:rPr lang="hr" sz="2200" b="1"/>
              <a:t>(Iza. </a:t>
            </a:r>
            <a:r>
              <a:rPr lang="hr" sz="2200" b="1" dirty="0"/>
              <a:t>25,8</a:t>
            </a:r>
            <a:r>
              <a:rPr lang="hr" sz="2200" b="1"/>
              <a:t>; Otk. </a:t>
            </a:r>
            <a:r>
              <a:rPr lang="hr" sz="2200" b="1" dirty="0"/>
              <a:t>7,17).</a:t>
            </a:r>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836794" cy="1446550"/>
          </a:xfrm>
          <a:prstGeom prst="rect">
            <a:avLst/>
          </a:prstGeom>
          <a:noFill/>
        </p:spPr>
        <p:txBody>
          <a:bodyPr wrap="square">
            <a:spAutoFit/>
          </a:bodyPr>
          <a:lstStyle/>
          <a:p>
            <a:pPr>
              <a:spcBef>
                <a:spcPts val="600"/>
              </a:spcBef>
            </a:pPr>
            <a:r>
              <a:rPr lang="hr" sz="2200" b="1" dirty="0"/>
              <a:t>Naravno, to neće biti besposlen život. Kao što je </a:t>
            </a:r>
            <a:r>
              <a:rPr lang="hr" sz="2200" b="1"/>
              <a:t>Bog čovjeku </a:t>
            </a:r>
            <a:r>
              <a:rPr lang="hr" sz="2200" b="1" dirty="0"/>
              <a:t>dao posao kada ga je stvorio</a:t>
            </a:r>
            <a:r>
              <a:rPr lang="hr" sz="2200" b="1"/>
              <a:t>, svatko </a:t>
            </a:r>
            <a:r>
              <a:rPr lang="hr" sz="2200" b="1" dirty="0"/>
              <a:t>od nas imaće tamo svoju svrhu. Moći </a:t>
            </a:r>
            <a:r>
              <a:rPr lang="hr" sz="2200" b="1"/>
              <a:t>ćemo uvećavati </a:t>
            </a:r>
            <a:r>
              <a:rPr lang="hr" sz="2200" b="1" dirty="0"/>
              <a:t>svoje znanje i </a:t>
            </a:r>
            <a:r>
              <a:rPr lang="hr" sz="2200" b="1"/>
              <a:t>neprestano otkrivati </a:t>
            </a:r>
            <a:r>
              <a:rPr lang="hr" sz="2200" b="1" dirty="0"/>
              <a:t>nova čuda.</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Suprotno onome što se događa sada</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naše će misli tada biti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100</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 usmjerene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prema Bogu, čija će ljubav preplaviti svaki atom našeg bića </a:t>
            </a:r>
            <a:r>
              <a:rPr kumimoji="0" lang="hr" sz="2200" b="1" i="0" u="none" strike="noStrike" kern="1200" cap="none" spc="0" normalizeH="0" baseline="0" noProof="0">
                <a:ln>
                  <a:noFill/>
                </a:ln>
                <a:solidFill>
                  <a:prstClr val="black"/>
                </a:solidFill>
                <a:effectLst/>
                <a:uLnTx/>
                <a:uFillTx/>
                <a:latin typeface="Aptos" panose="02110004020202020204"/>
                <a:ea typeface="+mn-ea"/>
                <a:cs typeface="+mn-cs"/>
              </a:rPr>
              <a:t>(Otk. </a:t>
            </a:r>
            <a:r>
              <a:rPr kumimoji="0" lang="hr" sz="2200" b="1" i="0" u="none" strike="noStrike" kern="1200" cap="none" spc="0" normalizeH="0" baseline="0" noProof="0" dirty="0">
                <a:ln>
                  <a:noFill/>
                </a:ln>
                <a:solidFill>
                  <a:prstClr val="black"/>
                </a:solidFill>
                <a:effectLst/>
                <a:uLnTx/>
                <a:uFillTx/>
                <a:latin typeface="Aptos" panose="02110004020202020204"/>
                <a:ea typeface="+mn-ea"/>
                <a:cs typeface="+mn-cs"/>
              </a:rPr>
              <a:t>14,1).</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766</TotalTime>
  <Words>2154</Words>
  <Application>Microsoft Office PowerPoint</Application>
  <PresentationFormat>Panorámica</PresentationFormat>
  <Paragraphs>140</Paragraphs>
  <Slides>16</Slides>
  <Notes>8</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16</vt:i4>
      </vt:variant>
    </vt:vector>
  </HeadingPairs>
  <TitlesOfParts>
    <vt:vector size="34" baseType="lpstr">
      <vt:lpstr>Aptos</vt:lpstr>
      <vt:lpstr>Arial</vt:lpstr>
      <vt:lpstr>Gill Sans MT Ext Condensed Bold</vt:lpstr>
      <vt:lpstr>Comic Sans MS</vt:lpstr>
      <vt:lpstr>Bodoni MT Poster Compressed</vt:lpstr>
      <vt:lpstr>Calibri</vt:lpstr>
      <vt:lpstr>Impact</vt:lpstr>
      <vt:lpstr>Arial Narrow</vt:lpstr>
      <vt:lpstr>Aptos Display</vt:lpstr>
      <vt:lpstr>Constantia</vt:lpstr>
      <vt:lpstr>Britannic Bold</vt:lpstr>
      <vt:lpstr>Times New Roman</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68</cp:revision>
  <dcterms:created xsi:type="dcterms:W3CDTF">2026-05-12T14:21:33Z</dcterms:created>
  <dcterms:modified xsi:type="dcterms:W3CDTF">2026-05-20T05:10:12Z</dcterms:modified>
</cp:coreProperties>
</file>