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8" r:id="rId4"/>
    <p:sldMasterId id="2147483702" r:id="rId5"/>
  </p:sldMasterIdLst>
  <p:notesMasterIdLst>
    <p:notesMasterId r:id="rId25"/>
  </p:notesMasterIdLst>
  <p:sldIdLst>
    <p:sldId id="398" r:id="rId6"/>
    <p:sldId id="400" r:id="rId7"/>
    <p:sldId id="480" r:id="rId8"/>
    <p:sldId id="265" r:id="rId9"/>
    <p:sldId id="279" r:id="rId10"/>
    <p:sldId id="259" r:id="rId11"/>
    <p:sldId id="260" r:id="rId12"/>
    <p:sldId id="280" r:id="rId13"/>
    <p:sldId id="278" r:id="rId14"/>
    <p:sldId id="269" r:id="rId15"/>
    <p:sldId id="262" r:id="rId16"/>
    <p:sldId id="263" r:id="rId17"/>
    <p:sldId id="264" r:id="rId18"/>
    <p:sldId id="268" r:id="rId19"/>
    <p:sldId id="481" r:id="rId20"/>
    <p:sldId id="482" r:id="rId21"/>
    <p:sldId id="483" r:id="rId22"/>
    <p:sldId id="486" r:id="rId23"/>
    <p:sldId id="489"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Bodoni MT Poster Compressed" panose="02070706080601050204" pitchFamily="18" charset="0"/>
      <p:regular r:id="rId30"/>
    </p:embeddedFont>
    <p:embeddedFont>
      <p:font typeface="Britannic Bold" panose="020B0903060703020204" pitchFamily="34" charset="0"/>
      <p:regular r:id="rId31"/>
    </p:embeddedFont>
    <p:embeddedFont>
      <p:font typeface="Comic Sans MS" panose="030F0702030302020204" pitchFamily="66" charset="0"/>
      <p:regular r:id="rId32"/>
      <p:bold r:id="rId33"/>
      <p:italic r:id="rId34"/>
      <p:boldItalic r:id="rId35"/>
    </p:embeddedFont>
    <p:embeddedFont>
      <p:font typeface="Constantia" panose="02030602050306030303" pitchFamily="18" charset="0"/>
      <p:regular r:id="rId36"/>
      <p:bold r:id="rId37"/>
      <p:italic r:id="rId38"/>
      <p:boldItalic r:id="rId39"/>
    </p:embeddedFont>
    <p:embeddedFont>
      <p:font typeface="Gill Sans MT Ext Condensed Bold" panose="020B0902020104020203" pitchFamily="34" charset="0"/>
      <p:regular r:id="rId40"/>
    </p:embeddedFont>
    <p:embeddedFont>
      <p:font typeface="Impact" panose="020B0806030902050204" pitchFamily="34" charset="0"/>
      <p:regular r:id="rId4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6.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5.xml"/><Relationship Id="rId41" Type="http://schemas.openxmlformats.org/officeDocument/2006/relationships/font" Target="fonts/font16.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a:effectLst>
                <a:outerShdw blurRad="38100" dist="38100" dir="2700000" algn="tl">
                  <a:srgbClr val="000000">
                    <a:alpha val="43137"/>
                  </a:srgbClr>
                </a:outerShdw>
              </a:effectLst>
            </a:rPr>
            <a:t>Grijeh u Crkvi</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a:effectLst>
                <a:outerShdw blurRad="38100" dist="38100" dir="2700000" algn="tl">
                  <a:srgbClr val="000000">
                    <a:alpha val="43137"/>
                  </a:srgbClr>
                </a:outerShdw>
              </a:effectLst>
            </a:rPr>
            <a:t>Sporazumni grijeh</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a:effectLst>
                <a:outerShdw blurRad="38100" dist="38100" dir="2700000" algn="tl">
                  <a:srgbClr val="000000">
                    <a:alpha val="43137"/>
                  </a:srgbClr>
                </a:outerShdw>
              </a:effectLst>
            </a:rPr>
            <a:t>Iskorjenjivanje grijeha</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s-ES" sz="2000" b="1">
              <a:effectLst>
                <a:outerShdw blurRad="38100" dist="38100" dir="2700000" algn="tl">
                  <a:srgbClr val="000000">
                    <a:alpha val="43137"/>
                  </a:srgbClr>
                </a:outerShdw>
              </a:effectLst>
            </a:rPr>
            <a:t>Rješavanje unutarnjih problema</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s-ES" sz="2000" b="1">
              <a:effectLst>
                <a:outerShdw blurRad="38100" dist="38100" dir="2700000" algn="tl">
                  <a:srgbClr val="000000">
                    <a:alpha val="43137"/>
                  </a:srgbClr>
                </a:outerShdw>
              </a:effectLst>
            </a:rPr>
            <a:t>Kako izbjeći grijeh u Crkvi</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a:effectLst>
                <a:outerShdw blurRad="38100" dist="38100" dir="2700000" algn="tl">
                  <a:srgbClr val="000000">
                    <a:alpha val="43137"/>
                  </a:srgbClr>
                </a:outerShdw>
              </a:effectLst>
            </a:rPr>
            <a:t>Hramovi Duha Svetoga</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a:effectLst>
                <a:outerShdw blurRad="38100" dist="38100" dir="2700000" algn="tl">
                  <a:srgbClr val="000000">
                    <a:alpha val="43137"/>
                  </a:srgbClr>
                </a:outerShdw>
              </a:effectLst>
            </a:rPr>
            <a:t>Dozvoljena seksualnost</a:t>
          </a:r>
          <a:r>
            <a:rPr lang="sr-Latn-RS" sz="2000" b="1">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s-ES" sz="2000" b="1">
              <a:effectLst>
                <a:outerShdw blurRad="38100" dist="38100" dir="2700000" algn="tl">
                  <a:srgbClr val="000000"/>
                </a:outerShdw>
              </a:effectLst>
            </a:rPr>
            <a:t>Donošenje presude koja određuje ili ne određuje krivnju osobe (1. Kor</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 5</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3)</a:t>
          </a:r>
          <a:r>
            <a:rPr lang="sr-Latn-RS" sz="2000" b="1">
              <a:effectLst>
                <a:outerShdw blurRad="38100" dist="38100" dir="2700000" algn="tl">
                  <a:srgbClr val="000000"/>
                </a:outerShdw>
              </a:effectLst>
            </a:rPr>
            <a:t>.</a:t>
          </a:r>
          <a:endParaRPr lang="es-ES" sz="2000" b="1">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s-ES" sz="2000" b="1">
              <a:effectLst>
                <a:outerShdw blurRad="38100" dist="38100" dir="2700000" algn="tl">
                  <a:srgbClr val="000000"/>
                </a:outerShdw>
              </a:effectLst>
            </a:rPr>
            <a:t>Ne družiti se s grešnikom, niti je</a:t>
          </a:r>
          <a:r>
            <a:rPr lang="sr-Latn-RS" sz="2000" b="1">
              <a:effectLst>
                <a:outerShdw blurRad="38100" dist="38100" dir="2700000" algn="tl">
                  <a:srgbClr val="000000"/>
                </a:outerShdw>
              </a:effectLst>
            </a:rPr>
            <a:t>dite</a:t>
          </a:r>
          <a:r>
            <a:rPr lang="es-ES" sz="2000" b="1">
              <a:effectLst>
                <a:outerShdw blurRad="38100" dist="38100" dir="2700000" algn="tl">
                  <a:srgbClr val="000000"/>
                </a:outerShdw>
              </a:effectLst>
            </a:rPr>
            <a:t> s njim, dok inzistira da bude smatran članom crkve, ne želeći napustiti svoj grijeh (1. Kor</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 5</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11)</a:t>
          </a:r>
          <a:r>
            <a:rPr lang="sr-Latn-RS" sz="2000" b="1">
              <a:effectLst>
                <a:outerShdw blurRad="38100" dist="38100" dir="2700000" algn="tl">
                  <a:srgbClr val="000000"/>
                </a:outerShdw>
              </a:effectLst>
            </a:rPr>
            <a:t>.</a:t>
          </a:r>
          <a:endParaRPr lang="es-ES" sz="2000" b="1" dirty="0">
            <a:effectLst>
              <a:outerShdw blurRad="38100" dist="38100" dir="2700000" algn="tl">
                <a:srgbClr val="000000"/>
              </a:outerShdw>
            </a:effectLst>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2000" b="1">
              <a:effectLst>
                <a:outerShdw blurRad="38100" dist="38100" dir="2700000" algn="tl">
                  <a:srgbClr val="000000"/>
                </a:outerShdw>
              </a:effectLst>
            </a:rPr>
            <a:t>Izbacite grešnika i predajte ga "Sotoni", jer je, čuvajući ovaj grijeh, dobrovoljno odlučio staviti se pod Sotonin jaram (1. Kor</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 5</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2b</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5ª</a:t>
          </a:r>
          <a:r>
            <a:rPr lang="sr-Latn-RS" sz="2000" b="1">
              <a:effectLst>
                <a:outerShdw blurRad="38100" dist="38100" dir="2700000" algn="tl">
                  <a:srgbClr val="000000"/>
                </a:outerShdw>
              </a:effectLst>
            </a:rPr>
            <a:t>.</a:t>
          </a:r>
          <a:r>
            <a:rPr lang="es-ES" sz="2000" b="1">
              <a:effectLst>
                <a:outerShdw blurRad="38100" dist="38100" dir="2700000" algn="tl">
                  <a:srgbClr val="000000"/>
                </a:outerShdw>
              </a:effectLst>
            </a:rPr>
            <a:t>13b)</a:t>
          </a:r>
          <a:r>
            <a:rPr lang="sr-Latn-RS" sz="2000" b="1">
              <a:effectLst>
                <a:outerShdw blurRad="38100" dist="38100" dir="2700000" algn="tl">
                  <a:srgbClr val="000000"/>
                </a:outerShdw>
              </a:effectLst>
            </a:rPr>
            <a:t>.</a:t>
          </a:r>
          <a:endParaRPr lang="es-ES" sz="2000" b="1">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Grijeh u Crkvi</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Sporazumni grijeh</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Iskorjenjivanje grijeha</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Rješavanje unutarnjih problema</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Kako izbjeći grijeh u Crkvi</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Hramovi Duha Svetoga</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Dozvoljena seksualnost</a:t>
          </a:r>
          <a:r>
            <a:rPr lang="sr-Latn-RS" sz="2000" b="1" kern="120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Donošenje presude koja određuje ili ne određuje krivnju osobe (1. Kor</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 5</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3)</a:t>
          </a:r>
          <a:r>
            <a:rPr lang="sr-Latn-RS" sz="2000" b="1" kern="1200">
              <a:effectLst>
                <a:outerShdw blurRad="38100" dist="38100" dir="2700000" algn="tl">
                  <a:srgbClr val="000000"/>
                </a:outerShdw>
              </a:effectLst>
            </a:rPr>
            <a:t>.</a:t>
          </a:r>
          <a:endParaRPr lang="es-ES" sz="2000" b="1" kern="1200">
            <a:effectLst>
              <a:outerShdw blurRad="38100" dist="38100" dir="2700000" algn="tl">
                <a:srgbClr val="000000"/>
              </a:outerShdw>
            </a:effectLst>
          </a:endParaRP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Ne družiti se s grešnikom, niti je</a:t>
          </a:r>
          <a:r>
            <a:rPr lang="sr-Latn-RS" sz="2000" b="1" kern="1200">
              <a:effectLst>
                <a:outerShdw blurRad="38100" dist="38100" dir="2700000" algn="tl">
                  <a:srgbClr val="000000"/>
                </a:outerShdw>
              </a:effectLst>
            </a:rPr>
            <a:t>dite</a:t>
          </a:r>
          <a:r>
            <a:rPr lang="es-ES" sz="2000" b="1" kern="1200">
              <a:effectLst>
                <a:outerShdw blurRad="38100" dist="38100" dir="2700000" algn="tl">
                  <a:srgbClr val="000000"/>
                </a:outerShdw>
              </a:effectLst>
            </a:rPr>
            <a:t> s njim, dok inzistira da bude smatran članom crkve, ne želeći napustiti svoj grijeh (1. Kor</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 5</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11)</a:t>
          </a:r>
          <a:r>
            <a:rPr lang="sr-Latn-RS" sz="2000" b="1" kern="1200">
              <a:effectLst>
                <a:outerShdw blurRad="38100" dist="38100" dir="2700000" algn="tl">
                  <a:srgbClr val="000000"/>
                </a:outerShdw>
              </a:effectLst>
            </a:rPr>
            <a:t>.</a:t>
          </a:r>
          <a:endParaRPr lang="es-ES" sz="2000" b="1" kern="1200" dirty="0">
            <a:effectLst>
              <a:outerShdw blurRad="38100" dist="38100" dir="2700000" algn="tl">
                <a:srgbClr val="000000"/>
              </a:outerShdw>
            </a:effectLst>
          </a:endParaRP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Izbacite grešnika i predajte ga "Sotoni", jer je, čuvajući ovaj grijeh, dobrovoljno odlučio staviti se pod Sotonin jaram (1. Kor</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 5</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2b</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5ª</a:t>
          </a:r>
          <a:r>
            <a:rPr lang="sr-Latn-RS"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13b)</a:t>
          </a:r>
          <a:r>
            <a:rPr lang="sr-Latn-RS" sz="2000" b="1" kern="1200">
              <a:effectLst>
                <a:outerShdw blurRad="38100" dist="38100" dir="2700000" algn="tl">
                  <a:srgbClr val="000000"/>
                </a:outerShdw>
              </a:effectLst>
            </a:rPr>
            <a:t>.</a:t>
          </a:r>
          <a:endParaRPr lang="es-ES" sz="2000" b="1" kern="1200">
            <a:effectLst>
              <a:outerShdw blurRad="38100" dist="38100" dir="2700000" algn="tl">
                <a:srgbClr val="000000"/>
              </a:outerShdw>
            </a:effectLst>
          </a:endParaRP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793A02-D944-49EB-92E1-82D426DE3EA6}" type="datetimeFigureOut">
              <a:rPr lang="hr-HR" smtClean="0"/>
              <a:t>6.7.2026.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597B2-DF36-4180-99C3-8254F1CC7F6E}" type="slidenum">
              <a:rPr lang="hr-HR" smtClean="0"/>
              <a:t>‹Nº›</a:t>
            </a:fld>
            <a:endParaRPr lang="hr-HR"/>
          </a:p>
        </p:txBody>
      </p:sp>
    </p:spTree>
    <p:extLst>
      <p:ext uri="{BB962C8B-B14F-4D97-AF65-F5344CB8AC3E}">
        <p14:creationId xmlns:p14="http://schemas.microsoft.com/office/powerpoint/2010/main" val="608386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E8597B2-DF36-4180-99C3-8254F1CC7F6E}" type="slidenum">
              <a:rPr lang="hr-HR" smtClean="0"/>
              <a:t>8</a:t>
            </a:fld>
            <a:endParaRPr lang="hr-HR"/>
          </a:p>
        </p:txBody>
      </p:sp>
    </p:spTree>
    <p:extLst>
      <p:ext uri="{BB962C8B-B14F-4D97-AF65-F5344CB8AC3E}">
        <p14:creationId xmlns:p14="http://schemas.microsoft.com/office/powerpoint/2010/main" val="1580432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E8597B2-DF36-4180-99C3-8254F1CC7F6E}" type="slidenum">
              <a:rPr lang="hr-HR" smtClean="0"/>
              <a:t>12</a:t>
            </a:fld>
            <a:endParaRPr lang="hr-HR"/>
          </a:p>
        </p:txBody>
      </p:sp>
    </p:spTree>
    <p:extLst>
      <p:ext uri="{BB962C8B-B14F-4D97-AF65-F5344CB8AC3E}">
        <p14:creationId xmlns:p14="http://schemas.microsoft.com/office/powerpoint/2010/main" val="1447700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F712-B0EF-1400-1B0F-620F38DEA181}"/>
            </a:ext>
          </a:extLst>
        </p:cNvPr>
        <p:cNvGrpSpPr/>
        <p:nvPr/>
      </p:nvGrpSpPr>
      <p:grpSpPr>
        <a:xfrm>
          <a:off x="0" y="0"/>
          <a:ext cx="0" cy="0"/>
          <a:chOff x="0" y="0"/>
          <a:chExt cx="0" cy="0"/>
        </a:xfrm>
      </p:grpSpPr>
    </p:spTree>
    <p:extLst>
      <p:ext uri="{BB962C8B-B14F-4D97-AF65-F5344CB8AC3E}">
        <p14:creationId xmlns:p14="http://schemas.microsoft.com/office/powerpoint/2010/main" val="4221360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92587445"/>
      </p:ext>
    </p:extLst>
  </p:cSld>
  <p:clrMapOvr>
    <a:masterClrMapping/>
  </p:clrMapOvr>
  <p:transition spd="med">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95763495"/>
      </p:ext>
    </p:extLst>
  </p:cSld>
  <p:clrMapOvr>
    <a:masterClrMapping/>
  </p:clrMapOvr>
  <p:transition spd="med">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58604474"/>
      </p:ext>
    </p:extLst>
  </p:cSld>
  <p:clrMapOvr>
    <a:masterClrMapping/>
  </p:clrMapOvr>
  <p:transition spd="med">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72364335"/>
      </p:ext>
    </p:extLst>
  </p:cSld>
  <p:clrMapOvr>
    <a:masterClrMapping/>
  </p:clrMapOvr>
  <p:transition spd="med">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4953524"/>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98958563"/>
      </p:ext>
    </p:extLst>
  </p:cSld>
  <p:clrMapOvr>
    <a:masterClrMapping/>
  </p:clrMapOvr>
  <p:transition spd="med">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03972971"/>
      </p:ext>
    </p:extLst>
  </p:cSld>
  <p:clrMapOvr>
    <a:masterClrMapping/>
  </p:clrMapOvr>
  <p:transition spd="med">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88948707"/>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24645067"/>
      </p:ext>
    </p:extLst>
  </p:cSld>
  <p:clrMapOvr>
    <a:masterClrMapping/>
  </p:clrMapOvr>
  <p:transition spd="med">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9324752"/>
      </p:ext>
    </p:extLst>
  </p:cSld>
  <p:clrMapOvr>
    <a:masterClrMapping/>
  </p:clrMapOvr>
  <p:transition spd="med">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58545600"/>
      </p:ext>
    </p:extLst>
  </p:cSld>
  <p:clrMapOvr>
    <a:masterClrMapping/>
  </p:clrMapOvr>
  <p:transition spd="med">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47397278"/>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41928904"/>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78" indent="0" algn="ctr">
              <a:buNone/>
              <a:defRPr/>
            </a:lvl2pPr>
            <a:lvl3pPr marL="914354" indent="0" algn="ctr">
              <a:buNone/>
              <a:defRPr/>
            </a:lvl3pPr>
            <a:lvl4pPr marL="1371532" indent="0" algn="ctr">
              <a:buNone/>
              <a:defRPr/>
            </a:lvl4pPr>
            <a:lvl5pPr marL="1828709" indent="0" algn="ctr">
              <a:buNone/>
              <a:defRPr/>
            </a:lvl5pPr>
            <a:lvl6pPr marL="2285886" indent="0" algn="ctr">
              <a:buNone/>
              <a:defRPr/>
            </a:lvl6pPr>
            <a:lvl7pPr marL="2743062" indent="0" algn="ctr">
              <a:buNone/>
              <a:defRPr/>
            </a:lvl7pPr>
            <a:lvl8pPr marL="3200240" indent="0" algn="ctr">
              <a:buNone/>
              <a:defRPr/>
            </a:lvl8pPr>
            <a:lvl9pPr marL="365741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93554388"/>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32702617"/>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78" indent="0">
              <a:buNone/>
              <a:defRPr sz="1800"/>
            </a:lvl2pPr>
            <a:lvl3pPr marL="914354" indent="0">
              <a:buNone/>
              <a:defRPr sz="1600"/>
            </a:lvl3pPr>
            <a:lvl4pPr marL="1371532" indent="0">
              <a:buNone/>
              <a:defRPr sz="1400"/>
            </a:lvl4pPr>
            <a:lvl5pPr marL="1828709" indent="0">
              <a:buNone/>
              <a:defRPr sz="1400"/>
            </a:lvl5pPr>
            <a:lvl6pPr marL="2285886" indent="0">
              <a:buNone/>
              <a:defRPr sz="1400"/>
            </a:lvl6pPr>
            <a:lvl7pPr marL="2743062" indent="0">
              <a:buNone/>
              <a:defRPr sz="1400"/>
            </a:lvl7pPr>
            <a:lvl8pPr marL="3200240" indent="0">
              <a:buNone/>
              <a:defRPr sz="1400"/>
            </a:lvl8pPr>
            <a:lvl9pPr marL="365741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98126329"/>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39387958"/>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93611225"/>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0572526"/>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63009829"/>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39881477"/>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17298268"/>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211842"/>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11614570"/>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14640211"/>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39081492"/>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36448184"/>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09516658"/>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56895892"/>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7147186"/>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79479309"/>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21189995"/>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48724256"/>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86603232"/>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8775110"/>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39265102"/>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47380373"/>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601462898"/>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22362901"/>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51064170"/>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19538902"/>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20957978"/>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11121404"/>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26018515"/>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41110862"/>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24873114"/>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09476935"/>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29758400"/>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02144601"/>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31291761"/>
      </p:ext>
    </p:extLst>
  </p:cSld>
  <p:clrMapOvr>
    <a:masterClrMapping/>
  </p:clrMapOvr>
  <p:transition spd="med">
    <p:zo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89977650"/>
      </p:ext>
    </p:extLst>
  </p:cSld>
  <p:clrMapOvr>
    <a:masterClrMapping/>
  </p:clrMapOvr>
  <p:transition spd="med">
    <p:zo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30750210"/>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06/07/2026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06/07/2026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296202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54"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54"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54" fontAlgn="base">
              <a:spcBef>
                <a:spcPct val="0"/>
              </a:spcBef>
              <a:spcAft>
                <a:spcPct val="0"/>
              </a:spcAft>
              <a:defRPr/>
            </a:pPr>
            <a:fld id="{9B4A480E-7100-4ACB-B397-32B634C39ACF}" type="slidenum">
              <a:rPr lang="en-US" smtClean="0">
                <a:solidFill>
                  <a:srgbClr val="000000"/>
                </a:solidFill>
              </a:rPr>
              <a:pPr defTabSz="914354"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54"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54"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54"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408675692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78" algn="ctr" rtl="0" fontAlgn="base">
        <a:spcBef>
          <a:spcPct val="0"/>
        </a:spcBef>
        <a:spcAft>
          <a:spcPct val="0"/>
        </a:spcAft>
        <a:defRPr sz="4400" b="1">
          <a:solidFill>
            <a:schemeClr val="bg1"/>
          </a:solidFill>
          <a:latin typeface="Arial" charset="0"/>
        </a:defRPr>
      </a:lvl6pPr>
      <a:lvl7pPr marL="914354" algn="ctr" rtl="0" fontAlgn="base">
        <a:spcBef>
          <a:spcPct val="0"/>
        </a:spcBef>
        <a:spcAft>
          <a:spcPct val="0"/>
        </a:spcAft>
        <a:defRPr sz="4400" b="1">
          <a:solidFill>
            <a:schemeClr val="bg1"/>
          </a:solidFill>
          <a:latin typeface="Arial" charset="0"/>
        </a:defRPr>
      </a:lvl7pPr>
      <a:lvl8pPr marL="1371532" algn="ctr" rtl="0" fontAlgn="base">
        <a:spcBef>
          <a:spcPct val="0"/>
        </a:spcBef>
        <a:spcAft>
          <a:spcPct val="0"/>
        </a:spcAft>
        <a:defRPr sz="4400" b="1">
          <a:solidFill>
            <a:schemeClr val="bg1"/>
          </a:solidFill>
          <a:latin typeface="Arial" charset="0"/>
        </a:defRPr>
      </a:lvl8pPr>
      <a:lvl9pPr marL="1828709" algn="ctr" rtl="0" fontAlgn="base">
        <a:spcBef>
          <a:spcPct val="0"/>
        </a:spcBef>
        <a:spcAft>
          <a:spcPct val="0"/>
        </a:spcAft>
        <a:defRPr sz="4400" b="1">
          <a:solidFill>
            <a:schemeClr val="bg1"/>
          </a:solidFill>
          <a:latin typeface="Arial" charset="0"/>
        </a:defRPr>
      </a:lvl9pPr>
    </p:titleStyle>
    <p:bodyStyle>
      <a:lvl1pPr marL="342882" indent="-342882" algn="l" rtl="0" eaLnBrk="0" fontAlgn="base" hangingPunct="0">
        <a:spcBef>
          <a:spcPct val="20000"/>
        </a:spcBef>
        <a:spcAft>
          <a:spcPct val="0"/>
        </a:spcAft>
        <a:buChar char="•"/>
        <a:defRPr sz="3200" b="1">
          <a:solidFill>
            <a:schemeClr val="bg1"/>
          </a:solidFill>
          <a:latin typeface="+mn-lt"/>
          <a:ea typeface="+mn-ea"/>
          <a:cs typeface="+mn-cs"/>
        </a:defRPr>
      </a:lvl1pPr>
      <a:lvl2pPr marL="742913" indent="-285737" algn="l" rtl="0" eaLnBrk="0" fontAlgn="base" hangingPunct="0">
        <a:spcBef>
          <a:spcPct val="20000"/>
        </a:spcBef>
        <a:spcAft>
          <a:spcPct val="0"/>
        </a:spcAft>
        <a:buChar char="–"/>
        <a:defRPr sz="2800">
          <a:solidFill>
            <a:schemeClr val="tx1"/>
          </a:solidFill>
          <a:latin typeface="+mn-lt"/>
        </a:defRPr>
      </a:lvl2pPr>
      <a:lvl3pPr marL="1142942" indent="-228589" algn="l" rtl="0" eaLnBrk="0" fontAlgn="base" hangingPunct="0">
        <a:spcBef>
          <a:spcPct val="20000"/>
        </a:spcBef>
        <a:spcAft>
          <a:spcPct val="0"/>
        </a:spcAft>
        <a:buChar char="•"/>
        <a:defRPr sz="2400">
          <a:solidFill>
            <a:schemeClr val="tx1"/>
          </a:solidFill>
          <a:latin typeface="+mn-lt"/>
        </a:defRPr>
      </a:lvl3pPr>
      <a:lvl4pPr marL="1600120" indent="-228589" algn="l" rtl="0" eaLnBrk="0" fontAlgn="base" hangingPunct="0">
        <a:spcBef>
          <a:spcPct val="20000"/>
        </a:spcBef>
        <a:spcAft>
          <a:spcPct val="0"/>
        </a:spcAft>
        <a:buChar char="–"/>
        <a:defRPr sz="2000">
          <a:solidFill>
            <a:schemeClr val="tx1"/>
          </a:solidFill>
          <a:latin typeface="+mn-lt"/>
        </a:defRPr>
      </a:lvl4pPr>
      <a:lvl5pPr marL="2057298" indent="-228589" algn="l" rtl="0" eaLnBrk="0" fontAlgn="base" hangingPunct="0">
        <a:spcBef>
          <a:spcPct val="20000"/>
        </a:spcBef>
        <a:spcAft>
          <a:spcPct val="0"/>
        </a:spcAft>
        <a:buChar char="»"/>
        <a:defRPr sz="2000">
          <a:solidFill>
            <a:schemeClr val="tx1"/>
          </a:solidFill>
          <a:latin typeface="+mn-lt"/>
        </a:defRPr>
      </a:lvl5pPr>
      <a:lvl6pPr marL="2514474" indent="-228589" algn="l" rtl="0" fontAlgn="base">
        <a:spcBef>
          <a:spcPct val="20000"/>
        </a:spcBef>
        <a:spcAft>
          <a:spcPct val="0"/>
        </a:spcAft>
        <a:buChar char="»"/>
        <a:defRPr sz="2000">
          <a:solidFill>
            <a:schemeClr val="tx1"/>
          </a:solidFill>
          <a:latin typeface="+mn-lt"/>
        </a:defRPr>
      </a:lvl6pPr>
      <a:lvl7pPr marL="2971652" indent="-228589" algn="l" rtl="0" fontAlgn="base">
        <a:spcBef>
          <a:spcPct val="20000"/>
        </a:spcBef>
        <a:spcAft>
          <a:spcPct val="0"/>
        </a:spcAft>
        <a:buChar char="»"/>
        <a:defRPr sz="2000">
          <a:solidFill>
            <a:schemeClr val="tx1"/>
          </a:solidFill>
          <a:latin typeface="+mn-lt"/>
        </a:defRPr>
      </a:lvl7pPr>
      <a:lvl8pPr marL="3428829" indent="-228589" algn="l" rtl="0" fontAlgn="base">
        <a:spcBef>
          <a:spcPct val="20000"/>
        </a:spcBef>
        <a:spcAft>
          <a:spcPct val="0"/>
        </a:spcAft>
        <a:buChar char="»"/>
        <a:defRPr sz="2000">
          <a:solidFill>
            <a:schemeClr val="tx1"/>
          </a:solidFill>
          <a:latin typeface="+mn-lt"/>
        </a:defRPr>
      </a:lvl8pPr>
      <a:lvl9pPr marL="3886006" indent="-228589"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83174291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267450520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4.xml"/><Relationship Id="rId5" Type="http://schemas.openxmlformats.org/officeDocument/2006/relationships/image" Target="../media/image6.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jpeg"/><Relationship Id="rId7" Type="http://schemas.openxmlformats.org/officeDocument/2006/relationships/diagramQuickStyle" Target="../diagrams/quickStyle1.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2.jpeg"/><Relationship Id="rId4" Type="http://schemas.openxmlformats.org/officeDocument/2006/relationships/image" Target="../media/image11.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7.jpeg"/><Relationship Id="rId5" Type="http://schemas.microsoft.com/office/2007/relationships/hdphoto" Target="../media/hdphoto1.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diagramQuickStyle" Target="../diagrams/quickStyle2.xml"/><Relationship Id="rId12"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image" Target="../media/image21.png"/><Relationship Id="rId5" Type="http://schemas.openxmlformats.org/officeDocument/2006/relationships/diagramData" Target="../diagrams/data2.xml"/><Relationship Id="rId10" Type="http://schemas.openxmlformats.org/officeDocument/2006/relationships/image" Target="../media/image20.png"/><Relationship Id="rId4" Type="http://schemas.openxmlformats.org/officeDocument/2006/relationships/image" Target="../media/image19.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03960" y="6366933"/>
            <a:ext cx="10165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tromjesečje 2026.</a:t>
            </a:r>
            <a:r>
              <a:rPr kumimoji="0" lang="en-US" sz="2000" b="1" i="0" u="none" strike="noStrike" kern="1200" cap="none" spc="0" normalizeH="0" baseline="0" noProof="0" dirty="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en-US" sz="2000" b="1">
                <a:solidFill>
                  <a:srgbClr val="DDDDDD"/>
                </a:solidFill>
                <a:effectLst>
                  <a:outerShdw blurRad="38100" dist="38100" dir="2700000" algn="tl">
                    <a:srgbClr val="000000">
                      <a:alpha val="43137"/>
                    </a:srgbClr>
                  </a:outerShdw>
                </a:effectLst>
              </a:rPr>
              <a:t>25</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srpnja</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Narrow" panose="020B0606020202030204" pitchFamily="34"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5" name="Picture 4">
            <a:extLst>
              <a:ext uri="{FF2B5EF4-FFF2-40B4-BE49-F238E27FC236}">
                <a16:creationId xmlns:a16="http://schemas.microsoft.com/office/drawing/2014/main" id="{4727D7D5-7430-1E02-99E4-7EB54307752B}"/>
              </a:ext>
            </a:extLst>
          </p:cNvPr>
          <p:cNvPicPr>
            <a:picLocks noChangeAspect="1"/>
          </p:cNvPicPr>
          <p:nvPr/>
        </p:nvPicPr>
        <p:blipFill>
          <a:blip r:embed="rId3"/>
          <a:stretch>
            <a:fillRect/>
          </a:stretch>
        </p:blipFill>
        <p:spPr>
          <a:xfrm>
            <a:off x="0" y="885217"/>
            <a:ext cx="12286033" cy="5243209"/>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280160" y="1330960"/>
            <a:ext cx="10695529" cy="4154984"/>
          </a:xfrm>
          <a:prstGeom prst="rect">
            <a:avLst/>
          </a:prstGeom>
          <a:noFill/>
        </p:spPr>
        <p:txBody>
          <a:bodyPr wrap="square">
            <a:spAutoFit/>
          </a:bodyPr>
          <a:lstStyle/>
          <a:p>
            <a:pPr algn="just">
              <a:spcBef>
                <a:spcPts val="600"/>
              </a:spcBef>
            </a:pPr>
            <a:r>
              <a:rPr lang="es-ES" sz="2400" b="1">
                <a:latin typeface="Constantia" panose="02030602050306030303" pitchFamily="18" charset="0"/>
              </a:rPr>
              <a:t>“Naš je zadatak poznavati svoje slabosti i dragocjene grijehe, koji stvaraju tamu i duhovnu slabost te su utažili našu prvu ljubav. Je li to svjetovnost? Je li to sebičnost? Je li ljubav</a:t>
            </a:r>
            <a:r>
              <a:rPr lang="sr-Latn-RS" sz="2400" b="1">
                <a:latin typeface="Constantia" panose="02030602050306030303" pitchFamily="18" charset="0"/>
              </a:rPr>
              <a:t>,</a:t>
            </a:r>
            <a:r>
              <a:rPr lang="es-ES" sz="2400" b="1">
                <a:latin typeface="Constantia" panose="02030602050306030303" pitchFamily="18" charset="0"/>
              </a:rPr>
              <a:t> samopouzdanje? Je li to borba da budeš prvi? Je li to senzualnost koja nas udaljava od Boga? Je li to grijeh Nikol</a:t>
            </a:r>
            <a:r>
              <a:rPr lang="sr-Latn-RS" sz="2400" b="1">
                <a:latin typeface="Constantia" panose="02030602050306030303" pitchFamily="18" charset="0"/>
              </a:rPr>
              <a:t>in</a:t>
            </a:r>
            <a:r>
              <a:rPr lang="es-ES" sz="2400" b="1">
                <a:latin typeface="Constantia" panose="02030602050306030303" pitchFamily="18" charset="0"/>
              </a:rPr>
              <a:t>aca koji su zamijenili Božju milost za požudu? Je li to ravnodušnost prema velikom svjetlu? Je li zloupo</a:t>
            </a:r>
            <a:r>
              <a:rPr lang="sr-Latn-RS" sz="2400" b="1">
                <a:latin typeface="Constantia" panose="02030602050306030303" pitchFamily="18" charset="0"/>
              </a:rPr>
              <a:t>ra</a:t>
            </a:r>
            <a:r>
              <a:rPr lang="es-ES" sz="2400" b="1">
                <a:latin typeface="Constantia" panose="02030602050306030303" pitchFamily="18" charset="0"/>
              </a:rPr>
              <a:t>ba ili </a:t>
            </a:r>
            <a:r>
              <a:rPr lang="sr-Latn-RS" sz="2400" b="1">
                <a:latin typeface="Constantia" panose="02030602050306030303" pitchFamily="18" charset="0"/>
              </a:rPr>
              <a:t>ignoriranje</a:t>
            </a:r>
            <a:r>
              <a:rPr lang="es-ES" sz="2400" b="1">
                <a:latin typeface="Constantia" panose="02030602050306030303" pitchFamily="18" charset="0"/>
              </a:rPr>
              <a:t> prilika i privilegija ono što nas navodi na hvalisanje vjerskom mudrošću i znanjem, dok su život i karakter nedosljedni i nemoralni? Bez obzira što smo njegovali i </a:t>
            </a:r>
            <a:r>
              <a:rPr lang="sr-Latn-RS" sz="2400" b="1">
                <a:latin typeface="Constantia" panose="02030602050306030303" pitchFamily="18" charset="0"/>
              </a:rPr>
              <a:t>ču</a:t>
            </a:r>
            <a:r>
              <a:rPr lang="es-ES" sz="2400" b="1">
                <a:latin typeface="Constantia" panose="02030602050306030303" pitchFamily="18" charset="0"/>
              </a:rPr>
              <a:t>vali dok ne postane snažno i dominantno, uložimo odlučne napore da budemo pobjednici, da se ne izgubimo i da jedemo sa stabla života."</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4619543F-0133-37A9-5C45-80AB5F3B408F}"/>
              </a:ext>
            </a:extLst>
          </p:cNvPr>
          <p:cNvSpPr txBox="1"/>
          <p:nvPr/>
        </p:nvSpPr>
        <p:spPr>
          <a:xfrm>
            <a:off x="8003280" y="5707823"/>
            <a:ext cx="4104906" cy="338554"/>
          </a:xfrm>
          <a:prstGeom prst="rect">
            <a:avLst/>
          </a:prstGeom>
          <a:noFill/>
        </p:spPr>
        <p:txBody>
          <a:bodyPr wrap="none" rtlCol="0">
            <a:spAutoFit/>
          </a:bodyPr>
          <a:lstStyle/>
          <a:p>
            <a:pPr algn="r"/>
            <a:r>
              <a:rPr lang="es-ES" sz="1600" b="1"/>
              <a:t>E</a:t>
            </a:r>
            <a:r>
              <a:rPr lang="sr-Latn-RS" sz="1600" b="1"/>
              <a:t>llen G. White, </a:t>
            </a:r>
            <a:r>
              <a:rPr lang="it-IT" sz="1600" i="1"/>
              <a:t>Dobit ćete </a:t>
            </a:r>
            <a:r>
              <a:rPr lang="sr-Latn-RS" sz="1600" i="1"/>
              <a:t>silu</a:t>
            </a:r>
            <a:r>
              <a:rPr lang="it-IT" sz="1600" b="1"/>
              <a:t>, 18. prosinca</a:t>
            </a:r>
            <a:endParaRPr lang="es-ES" sz="1600" b="1" dirty="0"/>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414655" y="-247015"/>
            <a:ext cx="7658100"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s-ES">
                <a:pattFill prst="narHorz">
                  <a:fgClr>
                    <a:srgbClr val="FFFF00"/>
                  </a:fgClr>
                  <a:bgClr>
                    <a:schemeClr val="accent6">
                      <a:lumMod val="20000"/>
                      <a:lumOff val="80000"/>
                    </a:schemeClr>
                  </a:bgClr>
                </a:pattFill>
                <a:effectLst>
                  <a:innerShdw blurRad="177800">
                    <a:schemeClr val="accent6">
                      <a:lumMod val="50000"/>
                    </a:schemeClr>
                  </a:innerShdw>
                </a:effectLst>
              </a:rPr>
              <a:t>KAKO IZBJEĆI GRIJEH U CRKVI</a:t>
            </a:r>
            <a:r>
              <a:rPr lang="sr-Latn-RS">
                <a:pattFill prst="narHorz">
                  <a:fgClr>
                    <a:srgbClr val="FFFF00"/>
                  </a:fgClr>
                  <a:bgClr>
                    <a:schemeClr val="accent6">
                      <a:lumMod val="20000"/>
                      <a:lumOff val="80000"/>
                    </a:schemeClr>
                  </a:bgClr>
                </a:pattFill>
                <a:effectLst>
                  <a:innerShdw blurRad="177800">
                    <a:schemeClr val="accent6">
                      <a:lumMod val="50000"/>
                    </a:schemeClr>
                  </a:innerShdw>
                </a:effectLst>
              </a:rPr>
              <a:t>?</a:t>
            </a:r>
            <a:endParaRPr lang="es-ES" dirty="0">
              <a:pattFill prst="narHorz">
                <a:fgClr>
                  <a:srgbClr val="FFFF00"/>
                </a:fgClr>
                <a:bgClr>
                  <a:schemeClr val="accent6">
                    <a:lumMod val="20000"/>
                    <a:lumOff val="80000"/>
                  </a:schemeClr>
                </a:bgClr>
              </a:pattFill>
              <a:effectLst>
                <a:innerShdw blurRad="177800">
                  <a:schemeClr val="accent6">
                    <a:lumMod val="50000"/>
                  </a:schemeClr>
                </a:innerShdw>
              </a:effectLst>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s-ES" sz="4000" b="1">
                <a:ln w="22225">
                  <a:solidFill>
                    <a:srgbClr val="826000"/>
                  </a:solidFill>
                  <a:prstDash val="solid"/>
                </a:ln>
                <a:solidFill>
                  <a:srgbClr val="CC9900"/>
                </a:solidFill>
              </a:rPr>
              <a:t>HRAMOVI DUHA SVETOGA</a:t>
            </a:r>
            <a:endParaRPr lang="es-ES" sz="4000" b="1" dirty="0">
              <a:ln w="22225">
                <a:solidFill>
                  <a:srgbClr val="826000"/>
                </a:solidFill>
                <a:prstDash val="solid"/>
              </a:ln>
              <a:solidFill>
                <a:srgbClr val="CC9900"/>
              </a:solidFill>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1">
                    <a:lumMod val="75000"/>
                  </a:schemeClr>
                </a:solidFill>
                <a:latin typeface="Comic Sans MS" panose="030F0702030302020204" pitchFamily="66" charset="0"/>
              </a:rPr>
              <a:t>“</a:t>
            </a:r>
            <a:r>
              <a:rPr lang="sr-Latn-RS" b="1">
                <a:solidFill>
                  <a:schemeClr val="accent1">
                    <a:lumMod val="75000"/>
                  </a:schemeClr>
                </a:solidFill>
                <a:latin typeface="Comic Sans MS" panose="030F0702030302020204" pitchFamily="66" charset="0"/>
              </a:rPr>
              <a:t>Zar ne znate da je vaše tijelo hram Svetog Duha koji je u vama i kojeg ste primili od Boga?Vi više ne posjedujete sami sebe</a:t>
            </a:r>
            <a:r>
              <a:rPr lang="es-ES" b="1">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a:p>
            <a:pPr algn="ctr"/>
            <a:r>
              <a:rPr lang="es-ES" sz="1400" b="1">
                <a:solidFill>
                  <a:schemeClr val="accent1">
                    <a:lumMod val="75000"/>
                  </a:schemeClr>
                </a:solidFill>
                <a:latin typeface="Comic Sans MS" panose="030F0702030302020204" pitchFamily="66" charset="0"/>
              </a:rPr>
              <a:t>(1</a:t>
            </a:r>
            <a:r>
              <a:rPr lang="sr-Latn-RS" sz="1400" b="1">
                <a:solidFill>
                  <a:schemeClr val="accent1">
                    <a:lumMod val="75000"/>
                  </a:schemeClr>
                </a:solidFill>
                <a:latin typeface="Comic Sans MS" panose="030F0702030302020204" pitchFamily="66" charset="0"/>
              </a:rPr>
              <a:t>. Korinćanima</a:t>
            </a:r>
            <a:r>
              <a:rPr lang="es-ES" sz="1400" b="1">
                <a:solidFill>
                  <a:schemeClr val="accent1">
                    <a:lumMod val="75000"/>
                  </a:schemeClr>
                </a:solidFill>
                <a:latin typeface="Comic Sans MS" panose="030F0702030302020204" pitchFamily="66" charset="0"/>
              </a:rPr>
              <a:t> 6</a:t>
            </a:r>
            <a:r>
              <a:rPr lang="sr-Latn-RS" sz="1400" b="1">
                <a:solidFill>
                  <a:schemeClr val="accent1">
                    <a:lumMod val="75000"/>
                  </a:schemeClr>
                </a:solidFill>
                <a:latin typeface="Comic Sans MS" panose="030F0702030302020204" pitchFamily="66" charset="0"/>
              </a:rPr>
              <a:t>,</a:t>
            </a:r>
            <a:r>
              <a:rPr lang="es-ES" sz="1400" b="1">
                <a:solidFill>
                  <a:schemeClr val="accent1">
                    <a:lumMod val="75000"/>
                  </a:schemeClr>
                </a:solidFill>
                <a:latin typeface="Comic Sans MS" panose="030F0702030302020204" pitchFamily="66" charset="0"/>
              </a:rPr>
              <a:t>19</a:t>
            </a:r>
            <a:r>
              <a:rPr lang="sr-Latn-RS" sz="1400" b="1">
                <a:solidFill>
                  <a:schemeClr val="accent1">
                    <a:lumMod val="75000"/>
                  </a:schemeClr>
                </a:solidFill>
                <a:latin typeface="Comic Sans MS" panose="030F0702030302020204" pitchFamily="66" charset="0"/>
              </a:rPr>
              <a:t> SHP</a:t>
            </a:r>
            <a:r>
              <a:rPr lang="es-ES" sz="1400" b="1">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1015663"/>
          </a:xfrm>
          <a:prstGeom prst="rect">
            <a:avLst/>
          </a:prstGeom>
          <a:noFill/>
        </p:spPr>
        <p:txBody>
          <a:bodyPr wrap="square" rtlCol="0">
            <a:spAutoFit/>
          </a:bodyPr>
          <a:lstStyle/>
          <a:p>
            <a:pPr>
              <a:spcBef>
                <a:spcPts val="600"/>
              </a:spcBef>
            </a:pPr>
            <a:r>
              <a:rPr lang="es-ES" sz="2000" b="1"/>
              <a:t>Nakon što se pozabavi</a:t>
            </a:r>
            <a:r>
              <a:rPr lang="sr-Latn-RS" sz="2000" b="1"/>
              <a:t>o</a:t>
            </a:r>
            <a:r>
              <a:rPr lang="es-ES" sz="2000" b="1"/>
              <a:t> temom sudskog spora, Pavao se vraća glavnom pitanju: seksualnoj nemoralnosti unutar crkve. Zašto je postojao</a:t>
            </a:r>
            <a:r>
              <a:rPr lang="sr-Latn-RS" sz="2000" b="1"/>
              <a:t> taj problem</a:t>
            </a:r>
            <a:r>
              <a:rPr lang="es-ES" sz="2000" b="1"/>
              <a:t>?</a:t>
            </a:r>
            <a:endParaRPr lang="es-ES" sz="2000" b="1" dirty="0"/>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91467" y="2448560"/>
            <a:ext cx="3859424" cy="1706338"/>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4" y="4219378"/>
            <a:ext cx="8719679" cy="707886"/>
          </a:xfrm>
          <a:prstGeom prst="rect">
            <a:avLst/>
          </a:prstGeom>
          <a:noFill/>
        </p:spPr>
        <p:txBody>
          <a:bodyPr wrap="square">
            <a:spAutoFit/>
          </a:bodyPr>
          <a:lstStyle/>
          <a:p>
            <a:pPr>
              <a:spcBef>
                <a:spcPts val="600"/>
              </a:spcBef>
            </a:pPr>
            <a:r>
              <a:rPr lang="es-ES" sz="2000" b="1"/>
              <a:t>Njegov argument: naša tijela su članovi Krista. Ne možemo uzeti Kristov</a:t>
            </a:r>
            <a:r>
              <a:rPr lang="sr-Latn-RS" sz="2000" b="1"/>
              <a:t>og</a:t>
            </a:r>
            <a:r>
              <a:rPr lang="es-ES" sz="2000" b="1"/>
              <a:t> član</a:t>
            </a:r>
            <a:r>
              <a:rPr lang="sr-Latn-RS" sz="2000" b="1"/>
              <a:t>a</a:t>
            </a:r>
            <a:r>
              <a:rPr lang="es-ES" sz="2000" b="1"/>
              <a:t> i povezati ga s prostitutkom ili preljubnicom (1. Kor</a:t>
            </a:r>
            <a:r>
              <a:rPr lang="sr-Latn-RS" sz="2000" b="1"/>
              <a:t>. </a:t>
            </a:r>
            <a:r>
              <a:rPr lang="es-ES" sz="2000" b="1"/>
              <a:t> 615-18).</a:t>
            </a:r>
            <a:endParaRPr lang="es-ES" sz="2000" b="1" dirty="0"/>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4" y="5250362"/>
            <a:ext cx="8719679" cy="1323439"/>
          </a:xfrm>
          <a:prstGeom prst="rect">
            <a:avLst/>
          </a:prstGeom>
          <a:noFill/>
        </p:spPr>
        <p:txBody>
          <a:bodyPr wrap="square">
            <a:spAutoFit/>
          </a:bodyPr>
          <a:lstStyle/>
          <a:p>
            <a:pPr>
              <a:spcBef>
                <a:spcPts val="600"/>
              </a:spcBef>
            </a:pPr>
            <a:r>
              <a:rPr lang="es-ES" sz="2000" b="1"/>
              <a:t>Na kraju, to nas navodi na meditaciju o ključnoj stvari: naša su tijela hramovi Duha Svetoga i stoga nisu naše vlasništvo, već pripadaju Bogu</a:t>
            </a:r>
            <a:r>
              <a:rPr lang="sr-Latn-RS" sz="2000" b="1"/>
              <a:t>   </a:t>
            </a:r>
            <a:r>
              <a:rPr lang="es-ES" sz="2000" b="1"/>
              <a:t> (1. Kor</a:t>
            </a:r>
            <a:r>
              <a:rPr lang="sr-Latn-RS" sz="2000" b="1"/>
              <a:t>.</a:t>
            </a:r>
            <a:r>
              <a:rPr lang="es-ES" sz="2000" b="1"/>
              <a:t> 6</a:t>
            </a:r>
            <a:r>
              <a:rPr lang="sr-Latn-RS" sz="2000" b="1"/>
              <a:t>,</a:t>
            </a:r>
            <a:r>
              <a:rPr lang="es-ES" sz="2000" b="1"/>
              <a:t>19). Bog nas je kupio dragocjenom krvlju Svoga Sina, pa trebamo slaviti Boga i tijelom i duhom (1. Kor</a:t>
            </a:r>
            <a:r>
              <a:rPr lang="sr-Latn-RS" sz="2000" b="1"/>
              <a:t>. </a:t>
            </a:r>
            <a:r>
              <a:rPr lang="es-ES" sz="2000" b="1"/>
              <a:t> 6:20).</a:t>
            </a:r>
            <a:endParaRPr lang="es-ES" sz="2000" b="1" dirty="0"/>
          </a:p>
        </p:txBody>
      </p:sp>
      <p:sp>
        <p:nvSpPr>
          <p:cNvPr id="16" name="CuadroTexto 15">
            <a:extLst>
              <a:ext uri="{FF2B5EF4-FFF2-40B4-BE49-F238E27FC236}">
                <a16:creationId xmlns:a16="http://schemas.microsoft.com/office/drawing/2014/main" id="{8ED33D08-2B6F-EA36-4E2E-A0410E638033}"/>
              </a:ext>
            </a:extLst>
          </p:cNvPr>
          <p:cNvSpPr txBox="1"/>
          <p:nvPr/>
        </p:nvSpPr>
        <p:spPr>
          <a:xfrm>
            <a:off x="4316361" y="2260719"/>
            <a:ext cx="7875639" cy="1323439"/>
          </a:xfrm>
          <a:prstGeom prst="rect">
            <a:avLst/>
          </a:prstGeom>
          <a:noFill/>
        </p:spPr>
        <p:txBody>
          <a:bodyPr wrap="square">
            <a:spAutoFit/>
          </a:bodyPr>
          <a:lstStyle/>
          <a:p>
            <a:pPr>
              <a:spcBef>
                <a:spcPts val="600"/>
              </a:spcBef>
            </a:pPr>
            <a:r>
              <a:rPr lang="es-ES" sz="2000" b="1"/>
              <a:t>Kršćani su pozvani na svetost (1. Kor</a:t>
            </a:r>
            <a:r>
              <a:rPr lang="sr-Latn-RS" sz="2000" b="1"/>
              <a:t>.</a:t>
            </a:r>
            <a:r>
              <a:rPr lang="es-ES" sz="2000" b="1"/>
              <a:t> 6</a:t>
            </a:r>
            <a:r>
              <a:rPr lang="sr-Latn-RS" sz="2000" b="1"/>
              <a:t>,</a:t>
            </a:r>
            <a:r>
              <a:rPr lang="es-ES" sz="2000" b="1"/>
              <a:t>11), a </a:t>
            </a:r>
            <a:r>
              <a:rPr lang="sr-Latn-RS" sz="2000" b="1"/>
              <a:t>to znači da</a:t>
            </a:r>
            <a:r>
              <a:rPr lang="es-ES" sz="2000" b="1"/>
              <a:t> bi trebalo isključiti s</a:t>
            </a:r>
            <a:r>
              <a:rPr lang="sr-Latn-RS" sz="2000" b="1"/>
              <a:t>vaki</a:t>
            </a:r>
            <a:r>
              <a:rPr lang="es-ES" sz="2000" b="1"/>
              <a:t> grijeh. Ali neki su tvrdili da, budući da su im grijesi već oprošteni, mogu s tijelima raditi što žele. Tako Pavao jasno daje do znanja da "tijelo nije za blud" (1. Kor</a:t>
            </a:r>
            <a:r>
              <a:rPr lang="sr-Latn-RS" sz="2000" b="1"/>
              <a:t>.</a:t>
            </a:r>
            <a:r>
              <a:rPr lang="es-ES" sz="2000" b="1"/>
              <a:t> 6:</a:t>
            </a:r>
            <a:r>
              <a:rPr lang="sr-Latn-RS" sz="2000" b="1"/>
              <a:t>,</a:t>
            </a:r>
            <a:r>
              <a:rPr lang="es-ES" sz="2000" b="1"/>
              <a:t>12</a:t>
            </a:r>
            <a:r>
              <a:rPr lang="sr-Latn-RS" sz="2000" b="1"/>
              <a:t>.</a:t>
            </a:r>
            <a:r>
              <a:rPr lang="es-ES" sz="2000" b="1"/>
              <a:t>13).</a:t>
            </a:r>
            <a:endParaRPr lang="es-ES" sz="2000" b="1" dirty="0"/>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a:ln w="6600">
                  <a:solidFill>
                    <a:schemeClr val="accent2"/>
                  </a:solidFill>
                  <a:prstDash val="solid"/>
                </a:ln>
                <a:solidFill>
                  <a:srgbClr val="FFFFFF"/>
                </a:solidFill>
                <a:effectLst>
                  <a:outerShdw dist="38100" dir="2700000" algn="tl" rotWithShape="0">
                    <a:schemeClr val="accent2"/>
                  </a:outerShdw>
                </a:effectLst>
              </a:rPr>
              <a:t>ZABRANJENA SEKSUALNOST</a:t>
            </a:r>
            <a:endParaRPr lang="es-ES"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s-ES" sz="2000" b="1"/>
              <a:t>Odgovarajući na neka pitanja koja je postavila korintska crkva, Pavao nam pomaže razumjeti kako možemo pobjeći od seksualne nemoralnosti (1. Kor</a:t>
            </a:r>
            <a:r>
              <a:rPr lang="sr-Latn-RS" sz="2000" b="1"/>
              <a:t>.</a:t>
            </a:r>
            <a:r>
              <a:rPr lang="es-ES" sz="2000" b="1"/>
              <a:t> 7</a:t>
            </a:r>
            <a:r>
              <a:rPr lang="sr-Latn-RS" sz="2000" b="1"/>
              <a:t>,</a:t>
            </a:r>
            <a:r>
              <a:rPr lang="es-ES" sz="2000" b="1"/>
              <a:t>1).</a:t>
            </a:r>
            <a:endParaRPr lang="es-ES" sz="2000" b="1" dirty="0"/>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a:solidFill>
                  <a:schemeClr val="accent2">
                    <a:lumMod val="75000"/>
                  </a:schemeClr>
                </a:solidFill>
                <a:latin typeface="Comic Sans MS" panose="030F0702030302020204" pitchFamily="66" charset="0"/>
              </a:rPr>
              <a:t>“</a:t>
            </a:r>
            <a:r>
              <a:rPr lang="sr-Latn-RS" b="1">
                <a:solidFill>
                  <a:schemeClr val="accent2">
                    <a:lumMod val="75000"/>
                  </a:schemeClr>
                </a:solidFill>
                <a:latin typeface="Comic Sans MS" panose="030F0702030302020204" pitchFamily="66" charset="0"/>
              </a:rPr>
              <a:t>Ali zbog opasnosti radi seksualnog nemorala, neka svaki muškarac ima svoju ženu i žena svoga muža.</a:t>
            </a:r>
            <a:r>
              <a:rPr lang="es-ES" b="1">
                <a:solidFill>
                  <a:schemeClr val="accent2">
                    <a:lumMod val="75000"/>
                  </a:schemeClr>
                </a:solidFill>
                <a:latin typeface="Comic Sans MS" panose="030F0702030302020204" pitchFamily="66" charset="0"/>
              </a:rPr>
              <a:t>” </a:t>
            </a:r>
            <a:r>
              <a:rPr lang="es-ES" sz="1400" b="1">
                <a:solidFill>
                  <a:schemeClr val="accent2">
                    <a:lumMod val="75000"/>
                  </a:schemeClr>
                </a:solidFill>
                <a:latin typeface="Comic Sans MS" panose="030F0702030302020204" pitchFamily="66" charset="0"/>
              </a:rPr>
              <a:t>(</a:t>
            </a:r>
            <a:r>
              <a:rPr lang="sr-Latn-RS" sz="1400" b="1">
                <a:solidFill>
                  <a:schemeClr val="accent2">
                    <a:lumMod val="75000"/>
                  </a:schemeClr>
                </a:solidFill>
                <a:latin typeface="Comic Sans MS" panose="030F0702030302020204" pitchFamily="66" charset="0"/>
              </a:rPr>
              <a:t>1. Korinćanima</a:t>
            </a:r>
            <a:r>
              <a:rPr lang="es-ES" sz="1400" b="1">
                <a:solidFill>
                  <a:schemeClr val="accent2">
                    <a:lumMod val="75000"/>
                  </a:schemeClr>
                </a:solidFill>
                <a:latin typeface="Comic Sans MS" panose="030F0702030302020204" pitchFamily="66" charset="0"/>
              </a:rPr>
              <a:t> 7</a:t>
            </a:r>
            <a:r>
              <a:rPr lang="sr-Latn-RS" sz="1400" b="1">
                <a:solidFill>
                  <a:schemeClr val="accent2">
                    <a:lumMod val="75000"/>
                  </a:schemeClr>
                </a:solidFill>
                <a:latin typeface="Comic Sans MS" panose="030F0702030302020204" pitchFamily="66" charset="0"/>
              </a:rPr>
              <a:t>,</a:t>
            </a:r>
            <a:r>
              <a:rPr lang="es-ES" sz="1400" b="1">
                <a:solidFill>
                  <a:schemeClr val="accent2">
                    <a:lumMod val="75000"/>
                  </a:schemeClr>
                </a:solidFill>
                <a:latin typeface="Comic Sans MS" panose="030F0702030302020204" pitchFamily="66" charset="0"/>
              </a:rPr>
              <a:t>2</a:t>
            </a:r>
            <a:r>
              <a:rPr lang="sr-Latn-RS" sz="1400" b="1">
                <a:solidFill>
                  <a:schemeClr val="accent2">
                    <a:lumMod val="75000"/>
                  </a:schemeClr>
                </a:solidFill>
                <a:latin typeface="Comic Sans MS" panose="030F0702030302020204" pitchFamily="66" charset="0"/>
              </a:rPr>
              <a:t> SHP</a:t>
            </a:r>
            <a:r>
              <a:rPr lang="es-ES" sz="1400" b="1">
                <a:solidFill>
                  <a:schemeClr val="accent2">
                    <a:lumMod val="75000"/>
                  </a:schemeClr>
                </a:solidFill>
                <a:latin typeface="Comic Sans MS" panose="030F0702030302020204" pitchFamily="66" charset="0"/>
              </a:rPr>
              <a:t>)</a:t>
            </a:r>
            <a:endParaRPr lang="es-ES" sz="1400" b="1" dirty="0">
              <a:solidFill>
                <a:schemeClr val="accent2">
                  <a:lumMod val="75000"/>
                </a:schemeClr>
              </a:solidFill>
              <a:latin typeface="Comic Sans MS" panose="030F0702030302020204" pitchFamily="66" charset="0"/>
            </a:endParaRP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90277"/>
            <a:ext cx="4674960" cy="1323439"/>
          </a:xfrm>
          <a:prstGeom prst="rect">
            <a:avLst/>
          </a:prstGeom>
          <a:noFill/>
        </p:spPr>
        <p:txBody>
          <a:bodyPr wrap="square">
            <a:spAutoFit/>
          </a:bodyPr>
          <a:lstStyle/>
          <a:p>
            <a:pPr>
              <a:spcBef>
                <a:spcPts val="600"/>
              </a:spcBef>
            </a:pPr>
            <a:r>
              <a:rPr lang="es-ES" sz="2000" b="1"/>
              <a:t>Samci s darom suzdržanosti mogu bolje iskoristiti prilike služiti Bogu bez ograničenja obiteljskom skrbi.—</a:t>
            </a:r>
            <a:r>
              <a:rPr lang="sr-Latn-RS" sz="2000" b="1"/>
              <a:t>              </a:t>
            </a:r>
            <a:r>
              <a:rPr lang="es-ES" sz="2000" b="1"/>
              <a:t>1. Kor</a:t>
            </a:r>
            <a:r>
              <a:rPr lang="sr-Latn-RS" sz="2000" b="1"/>
              <a:t>.</a:t>
            </a:r>
            <a:r>
              <a:rPr lang="es-ES" sz="2000" b="1"/>
              <a:t> 7</a:t>
            </a:r>
            <a:r>
              <a:rPr lang="sr-Latn-RS" sz="2000" b="1"/>
              <a:t>,</a:t>
            </a:r>
            <a:r>
              <a:rPr lang="es-ES" sz="2000" b="1"/>
              <a:t>6-8, 32-34.</a:t>
            </a:r>
            <a:endParaRPr lang="es-ES" sz="2000" b="1" dirty="0"/>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527278"/>
            <a:ext cx="8356368" cy="707886"/>
          </a:xfrm>
          <a:prstGeom prst="rect">
            <a:avLst/>
          </a:prstGeom>
          <a:noFill/>
        </p:spPr>
        <p:txBody>
          <a:bodyPr wrap="square">
            <a:spAutoFit/>
          </a:bodyPr>
          <a:lstStyle/>
          <a:p>
            <a:pPr lvl="0">
              <a:spcBef>
                <a:spcPts val="600"/>
              </a:spcBef>
              <a:defRPr/>
            </a:pPr>
            <a:r>
              <a:rPr lang="es-ES" sz="2000" b="1">
                <a:solidFill>
                  <a:prstClr val="black"/>
                </a:solidFill>
              </a:rPr>
              <a:t>Supružnici ne bi smjeli odbijati </a:t>
            </a:r>
            <a:r>
              <a:rPr lang="sr-Latn-RS" sz="2000" b="1">
                <a:solidFill>
                  <a:prstClr val="black"/>
                </a:solidFill>
              </a:rPr>
              <a:t>međusobne </a:t>
            </a:r>
            <a:r>
              <a:rPr lang="es-ES" sz="2000" b="1">
                <a:solidFill>
                  <a:prstClr val="black"/>
                </a:solidFill>
              </a:rPr>
              <a:t>seksualne odnose kako ne bi potaknuli </a:t>
            </a:r>
            <a:r>
              <a:rPr lang="sr-Latn-RS" sz="2000" b="1">
                <a:solidFill>
                  <a:prstClr val="black"/>
                </a:solidFill>
              </a:rPr>
              <a:t>drugog supružnika</a:t>
            </a:r>
            <a:r>
              <a:rPr lang="es-ES" sz="2000" b="1">
                <a:solidFill>
                  <a:prstClr val="black"/>
                </a:solidFill>
              </a:rPr>
              <a:t> na moguć</a:t>
            </a:r>
            <a:r>
              <a:rPr lang="sr-Latn-RS" sz="2000" b="1">
                <a:solidFill>
                  <a:prstClr val="black"/>
                </a:solidFill>
              </a:rPr>
              <a:t>i</a:t>
            </a:r>
            <a:r>
              <a:rPr lang="es-ES" sz="2000" b="1">
                <a:solidFill>
                  <a:prstClr val="black"/>
                </a:solidFill>
              </a:rPr>
              <a:t> preljub (1. Kor</a:t>
            </a:r>
            <a:r>
              <a:rPr lang="sr-Latn-RS" sz="2000" b="1">
                <a:solidFill>
                  <a:prstClr val="black"/>
                </a:solidFill>
              </a:rPr>
              <a:t>.</a:t>
            </a:r>
            <a:r>
              <a:rPr lang="es-ES" sz="2000" b="1">
                <a:solidFill>
                  <a:prstClr val="black"/>
                </a:solidFill>
              </a:rPr>
              <a:t> 7</a:t>
            </a:r>
            <a:r>
              <a:rPr lang="sr-Latn-RS" sz="2000" b="1">
                <a:solidFill>
                  <a:prstClr val="black"/>
                </a:solidFill>
              </a:rPr>
              <a:t>,</a:t>
            </a:r>
            <a:r>
              <a:rPr lang="es-ES" sz="2000" b="1">
                <a:solidFill>
                  <a:prstClr val="black"/>
                </a:solidFill>
              </a:rPr>
              <a:t>3-5).</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27005"/>
            <a:ext cx="8356367" cy="707886"/>
          </a:xfrm>
          <a:prstGeom prst="rect">
            <a:avLst/>
          </a:prstGeom>
          <a:noFill/>
        </p:spPr>
        <p:txBody>
          <a:bodyPr wrap="square">
            <a:spAutoFit/>
          </a:bodyPr>
          <a:lstStyle/>
          <a:p>
            <a:pPr lvl="0">
              <a:spcBef>
                <a:spcPts val="600"/>
              </a:spcBef>
              <a:defRPr/>
            </a:pPr>
            <a:r>
              <a:rPr lang="es-ES" sz="2000" b="1">
                <a:solidFill>
                  <a:prstClr val="black"/>
                </a:solidFill>
              </a:rPr>
              <a:t>U osnovi: bračne osobe moraju uživati u dopuštenoj seksualnosti zajedno sa svojim supružnikom</a:t>
            </a:r>
            <a:r>
              <a:rPr lang="sr-Latn-RS" sz="2000" b="1">
                <a:solidFill>
                  <a:prstClr val="black"/>
                </a:solidFill>
              </a:rPr>
              <a:t>.</a:t>
            </a:r>
            <a:r>
              <a:rPr lang="es-ES" sz="2000" b="1">
                <a:solidFill>
                  <a:prstClr val="black"/>
                </a:solidFill>
              </a:rPr>
              <a:t> Samci ne bi trebali imati seks ni s kim.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lvl="0">
              <a:spcBef>
                <a:spcPts val="600"/>
              </a:spcBef>
              <a:defRPr/>
            </a:pPr>
            <a:r>
              <a:rPr lang="es-ES" sz="2000" b="1">
                <a:solidFill>
                  <a:prstClr val="black"/>
                </a:solidFill>
              </a:rPr>
              <a:t>Neoženjeni bez dara suzdržanosti trebali bi pokušati stupiti u brak kako bi izbjegli iskušenja (1. Kor</a:t>
            </a:r>
            <a:r>
              <a:rPr lang="sr-Latn-RS" sz="2000" b="1">
                <a:solidFill>
                  <a:prstClr val="black"/>
                </a:solidFill>
              </a:rPr>
              <a:t>.</a:t>
            </a:r>
            <a:r>
              <a:rPr lang="es-ES" sz="2000" b="1">
                <a:solidFill>
                  <a:prstClr val="black"/>
                </a:solidFill>
              </a:rPr>
              <a:t> 7</a:t>
            </a:r>
            <a:r>
              <a:rPr lang="sr-Latn-RS" sz="2000" b="1">
                <a:solidFill>
                  <a:prstClr val="black"/>
                </a:solidFill>
              </a:rPr>
              <a:t>,</a:t>
            </a:r>
            <a:r>
              <a:rPr lang="es-ES" sz="2000" b="1">
                <a:solidFill>
                  <a:prstClr val="black"/>
                </a:solidFill>
              </a:rPr>
              <a:t>9).</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706852" cy="4170372"/>
          </a:xfrm>
          <a:prstGeom prst="rect">
            <a:avLst/>
          </a:prstGeom>
          <a:noFill/>
        </p:spPr>
        <p:txBody>
          <a:bodyPr wrap="square">
            <a:spAutoFit/>
          </a:bodyPr>
          <a:lstStyle/>
          <a:p>
            <a:pPr algn="just">
              <a:spcBef>
                <a:spcPts val="600"/>
              </a:spcBef>
            </a:pPr>
            <a:r>
              <a:rPr lang="es-ES" sz="2600" b="1">
                <a:latin typeface="Constantia" panose="02030602050306030303" pitchFamily="18" charset="0"/>
              </a:rPr>
              <a:t>“Dok radite za one koji griješe, usmjerite pogled prema Kristu. […] Reci onima koji griješe o Spasiteljevoj opraštajućoj milosti. Potaknite grešnika da se pokaje i vjeruje u Onoga koji mu može oprostiti. […]
Neka crkva prihvati grešnikovo pokajanje s zahvalnim srcem. Neka pokajnik bude vođen iz tame nevjere u svjetlo vjere i pravednosti. Stavi svoju drhtavu ruku u</a:t>
            </a:r>
            <a:r>
              <a:rPr lang="sr-Latn-RS" sz="2600" b="1">
                <a:latin typeface="Constantia" panose="02030602050306030303" pitchFamily="18" charset="0"/>
              </a:rPr>
              <a:t> </a:t>
            </a:r>
            <a:r>
              <a:rPr lang="es-ES" sz="2600" b="1">
                <a:latin typeface="Constantia" panose="02030602050306030303" pitchFamily="18" charset="0"/>
              </a:rPr>
              <a:t>Isus</a:t>
            </a:r>
            <a:r>
              <a:rPr lang="sr-Latn-RS" sz="2600" b="1">
                <a:latin typeface="Constantia" panose="02030602050306030303" pitchFamily="18" charset="0"/>
              </a:rPr>
              <a:t>ovu ruku ljubavi</a:t>
            </a:r>
            <a:r>
              <a:rPr lang="es-ES" sz="2600" b="1">
                <a:latin typeface="Constantia" panose="02030602050306030303" pitchFamily="18" charset="0"/>
              </a:rPr>
              <a:t>. Takvo opr</a:t>
            </a:r>
            <a:r>
              <a:rPr lang="sr-Latn-RS" sz="2600" b="1">
                <a:latin typeface="Constantia" panose="02030602050306030303" pitchFamily="18" charset="0"/>
              </a:rPr>
              <a:t>ašt</a:t>
            </a:r>
            <a:r>
              <a:rPr lang="es-ES" sz="2600" b="1">
                <a:latin typeface="Constantia" panose="02030602050306030303" pitchFamily="18" charset="0"/>
              </a:rPr>
              <a:t>anje potvrđeno je na nebu."</a:t>
            </a:r>
            <a:endParaRPr lang="es-ES"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5116711" y="5947768"/>
            <a:ext cx="4618830" cy="338554"/>
          </a:xfrm>
          <a:prstGeom prst="rect">
            <a:avLst/>
          </a:prstGeom>
          <a:noFill/>
        </p:spPr>
        <p:txBody>
          <a:bodyPr wrap="none" rtlCol="0">
            <a:spAutoFit/>
          </a:bodyPr>
          <a:lstStyle/>
          <a:p>
            <a:pPr algn="r"/>
            <a:r>
              <a:rPr lang="es-ES" sz="1600" b="1"/>
              <a:t>E</a:t>
            </a:r>
            <a:r>
              <a:rPr lang="sr-Latn-RS" sz="1600" b="1"/>
              <a:t>llen G. White, </a:t>
            </a:r>
            <a:r>
              <a:rPr lang="sr-Latn-RS" sz="1600" i="1"/>
              <a:t>Isusov život</a:t>
            </a:r>
            <a:r>
              <a:rPr lang="es-ES" sz="1600" b="1"/>
              <a:t>, </a:t>
            </a:r>
            <a:r>
              <a:rPr lang="sr-Latn-RS" sz="1600" b="1"/>
              <a:t>str</a:t>
            </a:r>
            <a:r>
              <a:rPr lang="es-ES" sz="1600" b="1"/>
              <a:t>. 746</a:t>
            </a:r>
            <a:r>
              <a:rPr lang="sr-Latn-RS" sz="1600" b="1"/>
              <a:t>. u izvorniku.</a:t>
            </a:r>
            <a:endParaRPr lang="es-ES" sz="1600" b="1" dirty="0"/>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228600" y="3081129"/>
            <a:ext cx="11963400" cy="3785652"/>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dirty="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400" b="1" dirty="0">
                <a:solidFill>
                  <a:srgbClr val="FFFFFF"/>
                </a:solidFill>
                <a:cs typeface="Arial" charset="0"/>
              </a:rPr>
              <a:t>Kao </a:t>
            </a:r>
            <a:r>
              <a:rPr lang="en-US" sz="2400" b="1" dirty="0" err="1">
                <a:solidFill>
                  <a:srgbClr val="FFFFFF"/>
                </a:solidFill>
                <a:cs typeface="Arial" charset="0"/>
              </a:rPr>
              <a:t>što</a:t>
            </a:r>
            <a:r>
              <a:rPr lang="en-US" sz="2400" b="1" dirty="0">
                <a:solidFill>
                  <a:srgbClr val="FFFFFF"/>
                </a:solidFill>
                <a:cs typeface="Arial" charset="0"/>
              </a:rPr>
              <a:t> </a:t>
            </a:r>
            <a:r>
              <a:rPr lang="en-US" sz="2400" b="1" dirty="0" err="1">
                <a:solidFill>
                  <a:srgbClr val="FFFFFF"/>
                </a:solidFill>
                <a:cs typeface="Arial" charset="0"/>
              </a:rPr>
              <a:t>razmatramo</a:t>
            </a:r>
            <a:r>
              <a:rPr lang="en-US" sz="2400" b="1" dirty="0">
                <a:solidFill>
                  <a:srgbClr val="FFFFFF"/>
                </a:solidFill>
                <a:cs typeface="Arial" charset="0"/>
              </a:rPr>
              <a:t> </a:t>
            </a:r>
            <a:r>
              <a:rPr lang="en-US" sz="2400" b="1" dirty="0" err="1">
                <a:solidFill>
                  <a:srgbClr val="FFFFFF"/>
                </a:solidFill>
                <a:cs typeface="Arial" charset="0"/>
              </a:rPr>
              <a:t>temu</a:t>
            </a:r>
            <a:r>
              <a:rPr lang="en-US" sz="2400" b="1" dirty="0">
                <a:solidFill>
                  <a:srgbClr val="FFFFFF"/>
                </a:solidFill>
                <a:cs typeface="Arial" charset="0"/>
              </a:rPr>
              <a:t> gr</a:t>
            </a:r>
            <a:r>
              <a:rPr lang="sr-Latn-RS" sz="2400" b="1" dirty="0">
                <a:solidFill>
                  <a:srgbClr val="FFFFFF"/>
                </a:solidFill>
                <a:cs typeface="Arial" charset="0"/>
              </a:rPr>
              <a:t>ij</a:t>
            </a:r>
            <a:r>
              <a:rPr lang="en-US" sz="2400" b="1" dirty="0" err="1">
                <a:solidFill>
                  <a:srgbClr val="FFFFFF"/>
                </a:solidFill>
                <a:cs typeface="Arial" charset="0"/>
              </a:rPr>
              <a:t>eha</a:t>
            </a:r>
            <a:r>
              <a:rPr lang="en-US" sz="2400" b="1" dirty="0">
                <a:solidFill>
                  <a:srgbClr val="FFFFFF"/>
                </a:solidFill>
                <a:cs typeface="Arial" charset="0"/>
              </a:rPr>
              <a:t> u </a:t>
            </a:r>
            <a:r>
              <a:rPr lang="en-US" sz="2400" b="1" dirty="0" err="1">
                <a:solidFill>
                  <a:srgbClr val="FFFFFF"/>
                </a:solidFill>
                <a:cs typeface="Arial" charset="0"/>
              </a:rPr>
              <a:t>crkvi</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a:t>
            </a:r>
            <a:r>
              <a:rPr lang="en-US" sz="2400" b="1" dirty="0" err="1">
                <a:solidFill>
                  <a:srgbClr val="FFFFFF"/>
                </a:solidFill>
                <a:cs typeface="Arial" charset="0"/>
              </a:rPr>
              <a:t>izbora</a:t>
            </a:r>
            <a:r>
              <a:rPr lang="en-US" sz="2400" b="1" dirty="0">
                <a:solidFill>
                  <a:srgbClr val="FFFFFF"/>
                </a:solidFill>
                <a:cs typeface="Arial" charset="0"/>
              </a:rPr>
              <a:t> </a:t>
            </a:r>
            <a:r>
              <a:rPr lang="en-US" sz="2400" b="1" dirty="0" err="1">
                <a:solidFill>
                  <a:srgbClr val="FFFFFF"/>
                </a:solidFill>
                <a:cs typeface="Arial" charset="0"/>
              </a:rPr>
              <a:t>napravljenih</a:t>
            </a:r>
            <a:r>
              <a:rPr lang="en-US" sz="2400" b="1" dirty="0">
                <a:solidFill>
                  <a:srgbClr val="FFFFFF"/>
                </a:solidFill>
                <a:cs typeface="Arial" charset="0"/>
              </a:rPr>
              <a:t> (</a:t>
            </a:r>
            <a:r>
              <a:rPr lang="en-US" sz="2400" b="1" dirty="0" err="1">
                <a:solidFill>
                  <a:srgbClr val="FFFFFF"/>
                </a:solidFill>
                <a:cs typeface="Arial" charset="0"/>
              </a:rPr>
              <a:t>ili</a:t>
            </a:r>
            <a:r>
              <a:rPr lang="en-US" sz="2400" b="1" dirty="0">
                <a:solidFill>
                  <a:srgbClr val="FFFFFF"/>
                </a:solidFill>
                <a:cs typeface="Arial" charset="0"/>
              </a:rPr>
              <a:t> ne </a:t>
            </a:r>
            <a:r>
              <a:rPr lang="en-US" sz="2400" b="1" dirty="0" err="1">
                <a:solidFill>
                  <a:srgbClr val="FFFFFF"/>
                </a:solidFill>
                <a:cs typeface="Arial" charset="0"/>
              </a:rPr>
              <a:t>napravljenih</a:t>
            </a:r>
            <a:r>
              <a:rPr lang="en-US" sz="2400" b="1" dirty="0">
                <a:solidFill>
                  <a:srgbClr val="FFFFFF"/>
                </a:solidFill>
                <a:cs typeface="Arial" charset="0"/>
              </a:rPr>
              <a:t>) od </a:t>
            </a:r>
            <a:r>
              <a:rPr lang="en-US" sz="2400" b="1" dirty="0" err="1">
                <a:solidFill>
                  <a:srgbClr val="FFFFFF"/>
                </a:solidFill>
                <a:cs typeface="Arial" charset="0"/>
              </a:rPr>
              <a:t>strane</a:t>
            </a:r>
            <a:r>
              <a:rPr lang="en-US" sz="2400" b="1" dirty="0">
                <a:solidFill>
                  <a:srgbClr val="FFFFFF"/>
                </a:solidFill>
                <a:cs typeface="Arial" charset="0"/>
              </a:rPr>
              <a:t> </a:t>
            </a:r>
            <a:r>
              <a:rPr lang="en-US" sz="2400" b="1" dirty="0" err="1">
                <a:solidFill>
                  <a:srgbClr val="FFFFFF"/>
                </a:solidFill>
                <a:cs typeface="Arial" charset="0"/>
              </a:rPr>
              <a:t>članova</a:t>
            </a:r>
            <a:r>
              <a:rPr lang="en-US" sz="2400" b="1" dirty="0">
                <a:solidFill>
                  <a:srgbClr val="FFFFFF"/>
                </a:solidFill>
                <a:cs typeface="Arial" charset="0"/>
              </a:rPr>
              <a:t> koji </a:t>
            </a:r>
            <a:r>
              <a:rPr lang="en-US" sz="2400" b="1" dirty="0" err="1">
                <a:solidFill>
                  <a:srgbClr val="FFFFFF"/>
                </a:solidFill>
                <a:cs typeface="Arial" charset="0"/>
              </a:rPr>
              <a:t>ut</a:t>
            </a:r>
            <a:r>
              <a:rPr lang="sr-Latn-RS" sz="2400" b="1" dirty="0">
                <a:solidFill>
                  <a:srgbClr val="FFFFFF"/>
                </a:solidFill>
                <a:cs typeface="Arial" charset="0"/>
              </a:rPr>
              <a:t>je</a:t>
            </a:r>
            <a:r>
              <a:rPr lang="en-US" sz="2400" b="1" dirty="0" err="1">
                <a:solidFill>
                  <a:srgbClr val="FFFFFF"/>
                </a:solidFill>
                <a:cs typeface="Arial" charset="0"/>
              </a:rPr>
              <a:t>ču</a:t>
            </a:r>
            <a:r>
              <a:rPr lang="en-US" sz="2400" b="1" dirty="0">
                <a:solidFill>
                  <a:srgbClr val="FFFFFF"/>
                </a:solidFill>
                <a:cs typeface="Arial" charset="0"/>
              </a:rPr>
              <a:t>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veće</a:t>
            </a:r>
            <a:r>
              <a:rPr lang="en-US" sz="2400" b="1" dirty="0">
                <a:solidFill>
                  <a:srgbClr val="FFFFFF"/>
                </a:solidFill>
                <a:cs typeface="Arial" charset="0"/>
              </a:rPr>
              <a:t> t</a:t>
            </a:r>
            <a:r>
              <a:rPr lang="sr-Latn-RS" sz="2400" b="1" dirty="0">
                <a:solidFill>
                  <a:srgbClr val="FFFFFF"/>
                </a:solidFill>
                <a:cs typeface="Arial" charset="0"/>
              </a:rPr>
              <a:t>ij</a:t>
            </a:r>
            <a:r>
              <a:rPr lang="en-US" sz="2400" b="1" dirty="0" err="1">
                <a:solidFill>
                  <a:srgbClr val="FFFFFF"/>
                </a:solidFill>
                <a:cs typeface="Arial" charset="0"/>
              </a:rPr>
              <a:t>elo</a:t>
            </a:r>
            <a:r>
              <a:rPr lang="en-US" sz="2400" b="1" dirty="0">
                <a:solidFill>
                  <a:srgbClr val="FFFFFF"/>
                </a:solidFill>
                <a:cs typeface="Arial" charset="0"/>
              </a:rPr>
              <a:t> </a:t>
            </a:r>
            <a:r>
              <a:rPr lang="sr-Latn-RS" sz="2400" b="1" dirty="0">
                <a:solidFill>
                  <a:srgbClr val="FFFFFF"/>
                </a:solidFill>
                <a:cs typeface="Arial" charset="0"/>
              </a:rPr>
              <a:t>K</a:t>
            </a:r>
            <a:r>
              <a:rPr lang="en-US" sz="2400" b="1" dirty="0" err="1">
                <a:solidFill>
                  <a:srgbClr val="FFFFFF"/>
                </a:solidFill>
                <a:cs typeface="Arial" charset="0"/>
              </a:rPr>
              <a:t>ristovo</a:t>
            </a:r>
            <a:r>
              <a:rPr lang="en-US" sz="2400" b="1" dirty="0">
                <a:solidFill>
                  <a:srgbClr val="FFFFFF"/>
                </a:solidFill>
                <a:cs typeface="Arial" charset="0"/>
              </a:rPr>
              <a:t>, </a:t>
            </a:r>
            <a:r>
              <a:rPr lang="en-US" sz="2400" b="1" dirty="0" err="1">
                <a:solidFill>
                  <a:srgbClr val="FFFFFF"/>
                </a:solidFill>
                <a:cs typeface="Arial" charset="0"/>
              </a:rPr>
              <a:t>koncept</a:t>
            </a:r>
            <a:r>
              <a:rPr lang="en-US" sz="2400" b="1" dirty="0">
                <a:solidFill>
                  <a:srgbClr val="FFFFFF"/>
                </a:solidFill>
                <a:cs typeface="Arial" charset="0"/>
              </a:rPr>
              <a:t> </a:t>
            </a:r>
            <a:r>
              <a:rPr lang="en-US" sz="2400" b="1" dirty="0" err="1">
                <a:solidFill>
                  <a:srgbClr val="FFFFFF"/>
                </a:solidFill>
                <a:cs typeface="Arial" charset="0"/>
              </a:rPr>
              <a:t>jaza</a:t>
            </a:r>
            <a:r>
              <a:rPr lang="en-US" sz="2400" b="1" dirty="0">
                <a:solidFill>
                  <a:srgbClr val="FFFFFF"/>
                </a:solidFill>
                <a:cs typeface="Arial" charset="0"/>
              </a:rPr>
              <a:t> </a:t>
            </a:r>
            <a:r>
              <a:rPr lang="en-US" sz="2400" b="1" dirty="0" err="1">
                <a:solidFill>
                  <a:srgbClr val="FFFFFF"/>
                </a:solidFill>
                <a:cs typeface="Arial" charset="0"/>
              </a:rPr>
              <a:t>znanja</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rada </a:t>
            </a:r>
            <a:r>
              <a:rPr lang="en-US" sz="2400" b="1" dirty="0" err="1">
                <a:solidFill>
                  <a:srgbClr val="FFFFFF"/>
                </a:solidFill>
                <a:cs typeface="Arial" charset="0"/>
              </a:rPr>
              <a:t>može</a:t>
            </a:r>
            <a:r>
              <a:rPr lang="en-US" sz="2400" b="1" dirty="0">
                <a:solidFill>
                  <a:srgbClr val="FFFFFF"/>
                </a:solidFill>
                <a:cs typeface="Arial" charset="0"/>
              </a:rPr>
              <a:t> </a:t>
            </a:r>
            <a:r>
              <a:rPr lang="en-US" sz="2400" b="1" dirty="0" err="1">
                <a:solidFill>
                  <a:srgbClr val="FFFFFF"/>
                </a:solidFill>
                <a:cs typeface="Arial" charset="0"/>
              </a:rPr>
              <a:t>nam</a:t>
            </a:r>
            <a:r>
              <a:rPr lang="en-US" sz="2400" b="1" dirty="0">
                <a:solidFill>
                  <a:srgbClr val="FFFFFF"/>
                </a:solidFill>
                <a:cs typeface="Arial" charset="0"/>
              </a:rPr>
              <a:t> </a:t>
            </a:r>
            <a:r>
              <a:rPr lang="en-US" sz="2400" b="1" dirty="0" err="1">
                <a:solidFill>
                  <a:srgbClr val="FFFFFF"/>
                </a:solidFill>
                <a:cs typeface="Arial" charset="0"/>
              </a:rPr>
              <a:t>ponuditi</a:t>
            </a:r>
            <a:r>
              <a:rPr lang="en-US" sz="2400" b="1" dirty="0">
                <a:solidFill>
                  <a:srgbClr val="FFFFFF"/>
                </a:solidFill>
                <a:cs typeface="Arial" charset="0"/>
              </a:rPr>
              <a:t> </a:t>
            </a:r>
            <a:r>
              <a:rPr lang="en-US" sz="2400" b="1" dirty="0" err="1">
                <a:solidFill>
                  <a:srgbClr val="FFFFFF"/>
                </a:solidFill>
                <a:cs typeface="Arial" charset="0"/>
              </a:rPr>
              <a:t>dobru</a:t>
            </a:r>
            <a:r>
              <a:rPr lang="en-US" sz="2400" b="1" dirty="0">
                <a:solidFill>
                  <a:srgbClr val="FFFFFF"/>
                </a:solidFill>
                <a:cs typeface="Arial" charset="0"/>
              </a:rPr>
              <a:t> </a:t>
            </a:r>
            <a:r>
              <a:rPr lang="en-US" sz="2400" b="1" dirty="0" err="1">
                <a:solidFill>
                  <a:srgbClr val="FFFFFF"/>
                </a:solidFill>
                <a:cs typeface="Arial" charset="0"/>
              </a:rPr>
              <a:t>polaznu</a:t>
            </a:r>
            <a:r>
              <a:rPr lang="en-US" sz="2400" b="1" dirty="0">
                <a:solidFill>
                  <a:srgbClr val="FFFFFF"/>
                </a:solidFill>
                <a:cs typeface="Arial" charset="0"/>
              </a:rPr>
              <a:t> t</a:t>
            </a:r>
            <a:r>
              <a:rPr lang="sr-Latn-RS" sz="2400" b="1" dirty="0">
                <a:solidFill>
                  <a:srgbClr val="FFFFFF"/>
                </a:solidFill>
                <a:cs typeface="Arial" charset="0"/>
              </a:rPr>
              <a:t>o</a:t>
            </a:r>
            <a:r>
              <a:rPr lang="en-US" sz="2400" b="1" dirty="0" err="1">
                <a:solidFill>
                  <a:srgbClr val="FFFFFF"/>
                </a:solidFill>
                <a:cs typeface="Arial" charset="0"/>
              </a:rPr>
              <a:t>čku</a:t>
            </a:r>
            <a:r>
              <a:rPr lang="en-US" sz="2400" b="1" dirty="0">
                <a:solidFill>
                  <a:srgbClr val="FFFFFF"/>
                </a:solidFill>
                <a:cs typeface="Arial" charset="0"/>
              </a:rPr>
              <a:t> da se </a:t>
            </a:r>
            <a:r>
              <a:rPr lang="en-US" sz="2400" b="1" dirty="0" err="1">
                <a:solidFill>
                  <a:srgbClr val="FFFFFF"/>
                </a:solidFill>
                <a:cs typeface="Arial" charset="0"/>
              </a:rPr>
              <a:t>pridruže</a:t>
            </a:r>
            <a:r>
              <a:rPr lang="en-US" sz="2400" b="1" dirty="0">
                <a:solidFill>
                  <a:srgbClr val="FFFFFF"/>
                </a:solidFill>
                <a:cs typeface="Arial" charset="0"/>
              </a:rPr>
              <a:t> </a:t>
            </a:r>
            <a:r>
              <a:rPr lang="en-US" sz="2400" b="1" dirty="0" err="1">
                <a:solidFill>
                  <a:srgbClr val="FFFFFF"/>
                </a:solidFill>
                <a:cs typeface="Arial" charset="0"/>
              </a:rPr>
              <a:t>biblijskom</a:t>
            </a:r>
            <a:r>
              <a:rPr lang="en-US" sz="2400" b="1" dirty="0">
                <a:solidFill>
                  <a:srgbClr val="FFFFFF"/>
                </a:solidFill>
                <a:cs typeface="Arial" charset="0"/>
              </a:rPr>
              <a:t> </a:t>
            </a:r>
            <a:r>
              <a:rPr lang="en-US" sz="2400" b="1" dirty="0" err="1">
                <a:solidFill>
                  <a:srgbClr val="FFFFFF"/>
                </a:solidFill>
                <a:cs typeface="Arial" charset="0"/>
              </a:rPr>
              <a:t>razgovoru</a:t>
            </a:r>
            <a:r>
              <a:rPr lang="en-US" sz="2400" b="1" dirty="0">
                <a:solidFill>
                  <a:srgbClr val="FFFFFF"/>
                </a:solidFill>
                <a:cs typeface="Arial" charset="0"/>
              </a:rPr>
              <a:t>. </a:t>
            </a:r>
            <a:r>
              <a:rPr lang="en-US" sz="2400" b="1" dirty="0" err="1">
                <a:solidFill>
                  <a:srgbClr val="FFFFFF"/>
                </a:solidFill>
                <a:cs typeface="Arial" charset="0"/>
              </a:rPr>
              <a:t>Biblijski</a:t>
            </a:r>
            <a:r>
              <a:rPr lang="en-US" sz="2400" b="1" dirty="0">
                <a:solidFill>
                  <a:srgbClr val="FFFFFF"/>
                </a:solidFill>
                <a:cs typeface="Arial" charset="0"/>
              </a:rPr>
              <a:t> </a:t>
            </a:r>
            <a:r>
              <a:rPr lang="en-US" sz="2400" b="1" dirty="0" err="1">
                <a:solidFill>
                  <a:srgbClr val="FFFFFF"/>
                </a:solidFill>
                <a:cs typeface="Arial" charset="0"/>
              </a:rPr>
              <a:t>koncept</a:t>
            </a:r>
            <a:r>
              <a:rPr lang="en-US" sz="2400" b="1" dirty="0">
                <a:solidFill>
                  <a:srgbClr val="FFFFFF"/>
                </a:solidFill>
                <a:cs typeface="Arial" charset="0"/>
              </a:rPr>
              <a:t> </a:t>
            </a:r>
            <a:r>
              <a:rPr lang="en-US" sz="2400" b="1" dirty="0" err="1">
                <a:solidFill>
                  <a:srgbClr val="FFFFFF"/>
                </a:solidFill>
                <a:cs typeface="Arial" charset="0"/>
              </a:rPr>
              <a:t>braka</a:t>
            </a:r>
            <a:r>
              <a:rPr lang="en-US" sz="2400" b="1" dirty="0">
                <a:solidFill>
                  <a:srgbClr val="FFFFFF"/>
                </a:solidFill>
                <a:cs typeface="Arial" charset="0"/>
              </a:rPr>
              <a:t> </a:t>
            </a:r>
            <a:r>
              <a:rPr lang="en-US" sz="2400" b="1" dirty="0" err="1">
                <a:solidFill>
                  <a:srgbClr val="FFFFFF"/>
                </a:solidFill>
                <a:cs typeface="Arial" charset="0"/>
              </a:rPr>
              <a:t>zasniva</a:t>
            </a:r>
            <a:r>
              <a:rPr lang="en-US" sz="2400" b="1" dirty="0">
                <a:solidFill>
                  <a:srgbClr val="FFFFFF"/>
                </a:solidFill>
                <a:cs typeface="Arial" charset="0"/>
              </a:rPr>
              <a:t> se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teologiji</a:t>
            </a:r>
            <a:r>
              <a:rPr lang="en-US" sz="2400" b="1" dirty="0">
                <a:solidFill>
                  <a:srgbClr val="FFFFFF"/>
                </a:solidFill>
                <a:cs typeface="Arial" charset="0"/>
              </a:rPr>
              <a:t> </a:t>
            </a:r>
            <a:r>
              <a:rPr lang="en-US" sz="2400" b="1" dirty="0" err="1">
                <a:solidFill>
                  <a:srgbClr val="FFFFFF"/>
                </a:solidFill>
                <a:cs typeface="Arial" charset="0"/>
              </a:rPr>
              <a:t>stvaranja</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a:t>
            </a:r>
            <a:r>
              <a:rPr lang="en-US" sz="2400" b="1" dirty="0" err="1">
                <a:solidFill>
                  <a:srgbClr val="FFFFFF"/>
                </a:solidFill>
                <a:cs typeface="Arial" charset="0"/>
              </a:rPr>
              <a:t>trebao</a:t>
            </a:r>
            <a:r>
              <a:rPr lang="en-US" sz="2400" b="1" dirty="0">
                <a:solidFill>
                  <a:srgbClr val="FFFFFF"/>
                </a:solidFill>
                <a:cs typeface="Arial" charset="0"/>
              </a:rPr>
              <a:t> bi </a:t>
            </a:r>
            <a:r>
              <a:rPr lang="en-US" sz="2400" b="1" dirty="0" err="1">
                <a:solidFill>
                  <a:srgbClr val="FFFFFF"/>
                </a:solidFill>
                <a:cs typeface="Arial" charset="0"/>
              </a:rPr>
              <a:t>ponudi</a:t>
            </a:r>
            <a:r>
              <a:rPr lang="sr-Latn-RS" sz="2400" b="1" dirty="0">
                <a:solidFill>
                  <a:srgbClr val="FFFFFF"/>
                </a:solidFill>
                <a:cs typeface="Arial" charset="0"/>
              </a:rPr>
              <a:t>ti</a:t>
            </a:r>
            <a:r>
              <a:rPr lang="en-US" sz="2400" b="1" dirty="0">
                <a:solidFill>
                  <a:srgbClr val="FFFFFF"/>
                </a:solidFill>
                <a:cs typeface="Arial" charset="0"/>
              </a:rPr>
              <a:t> </a:t>
            </a:r>
            <a:r>
              <a:rPr lang="en-US" sz="2400" b="1" dirty="0" err="1">
                <a:solidFill>
                  <a:srgbClr val="FFFFFF"/>
                </a:solidFill>
                <a:cs typeface="Arial" charset="0"/>
              </a:rPr>
              <a:t>osnov</a:t>
            </a:r>
            <a:r>
              <a:rPr lang="en-US" sz="2400" b="1" dirty="0">
                <a:solidFill>
                  <a:srgbClr val="FFFFFF"/>
                </a:solidFill>
                <a:cs typeface="Arial" charset="0"/>
              </a:rPr>
              <a:t> za </a:t>
            </a:r>
            <a:r>
              <a:rPr lang="en-US" sz="2400" b="1" dirty="0" err="1">
                <a:solidFill>
                  <a:srgbClr val="FFFFFF"/>
                </a:solidFill>
                <a:cs typeface="Arial" charset="0"/>
              </a:rPr>
              <a:t>naše</a:t>
            </a:r>
            <a:r>
              <a:rPr lang="en-US" sz="2400" b="1" dirty="0">
                <a:solidFill>
                  <a:srgbClr val="FFFFFF"/>
                </a:solidFill>
                <a:cs typeface="Arial" charset="0"/>
              </a:rPr>
              <a:t> </a:t>
            </a:r>
            <a:r>
              <a:rPr lang="en-US" sz="2400" b="1" dirty="0" err="1">
                <a:solidFill>
                  <a:srgbClr val="FFFFFF"/>
                </a:solidFill>
                <a:cs typeface="Arial" charset="0"/>
              </a:rPr>
              <a:t>razmišljanje</a:t>
            </a:r>
            <a:r>
              <a:rPr lang="en-US" sz="2400" b="1" dirty="0">
                <a:solidFill>
                  <a:srgbClr val="FFFFFF"/>
                </a:solidFill>
                <a:cs typeface="Arial" charset="0"/>
              </a:rPr>
              <a:t> o </a:t>
            </a:r>
            <a:r>
              <a:rPr lang="en-US" sz="2400" b="1" dirty="0" err="1">
                <a:solidFill>
                  <a:srgbClr val="FFFFFF"/>
                </a:solidFill>
                <a:cs typeface="Arial" charset="0"/>
              </a:rPr>
              <a:t>ovoj</a:t>
            </a:r>
            <a:r>
              <a:rPr lang="en-US" sz="2400" b="1" dirty="0">
                <a:solidFill>
                  <a:srgbClr val="FFFFFF"/>
                </a:solidFill>
                <a:cs typeface="Arial" charset="0"/>
              </a:rPr>
              <a:t> </a:t>
            </a:r>
            <a:r>
              <a:rPr lang="en-US" sz="2400" b="1" dirty="0" err="1">
                <a:solidFill>
                  <a:srgbClr val="FFFFFF"/>
                </a:solidFill>
                <a:cs typeface="Arial" charset="0"/>
              </a:rPr>
              <a:t>temi</a:t>
            </a:r>
            <a:r>
              <a:rPr lang="en-US" sz="2400" b="1" dirty="0">
                <a:solidFill>
                  <a:srgbClr val="FFFFFF"/>
                </a:solidFill>
                <a:cs typeface="Arial" charset="0"/>
              </a:rPr>
              <a:t>. </a:t>
            </a:r>
            <a:r>
              <a:rPr lang="en-US" sz="2400" b="1" dirty="0" err="1">
                <a:solidFill>
                  <a:srgbClr val="FFFFFF"/>
                </a:solidFill>
                <a:cs typeface="Arial" charset="0"/>
              </a:rPr>
              <a:t>Incestuozna</a:t>
            </a:r>
            <a:r>
              <a:rPr lang="en-US" sz="2400" b="1" dirty="0">
                <a:solidFill>
                  <a:srgbClr val="FFFFFF"/>
                </a:solidFill>
                <a:cs typeface="Arial" charset="0"/>
              </a:rPr>
              <a:t> </a:t>
            </a:r>
            <a:r>
              <a:rPr lang="en-US" sz="2400" b="1" dirty="0" err="1">
                <a:solidFill>
                  <a:srgbClr val="FFFFFF"/>
                </a:solidFill>
                <a:cs typeface="Arial" charset="0"/>
              </a:rPr>
              <a:t>praksa</a:t>
            </a:r>
            <a:r>
              <a:rPr lang="en-US" sz="2400" b="1" dirty="0">
                <a:solidFill>
                  <a:srgbClr val="FFFFFF"/>
                </a:solidFill>
                <a:cs typeface="Arial" charset="0"/>
              </a:rPr>
              <a:t> </a:t>
            </a:r>
            <a:r>
              <a:rPr lang="en-US" sz="2400" b="1" dirty="0" err="1">
                <a:solidFill>
                  <a:srgbClr val="FFFFFF"/>
                </a:solidFill>
                <a:cs typeface="Arial" charset="0"/>
              </a:rPr>
              <a:t>koja</a:t>
            </a:r>
            <a:r>
              <a:rPr lang="en-US" sz="2400" b="1" dirty="0">
                <a:solidFill>
                  <a:srgbClr val="FFFFFF"/>
                </a:solidFill>
                <a:cs typeface="Arial" charset="0"/>
              </a:rPr>
              <a:t> se </a:t>
            </a:r>
            <a:r>
              <a:rPr lang="sr-Latn-RS" sz="2400" b="1" dirty="0">
                <a:solidFill>
                  <a:srgbClr val="FFFFFF"/>
                </a:solidFill>
                <a:cs typeface="Arial" charset="0"/>
              </a:rPr>
              <a:t>s</a:t>
            </a:r>
            <a:r>
              <a:rPr lang="en-US" sz="2400" b="1" dirty="0" err="1">
                <a:solidFill>
                  <a:srgbClr val="FFFFFF"/>
                </a:solidFill>
                <a:cs typeface="Arial" charset="0"/>
              </a:rPr>
              <a:t>pominje</a:t>
            </a:r>
            <a:r>
              <a:rPr lang="en-US" sz="2400" b="1" dirty="0">
                <a:solidFill>
                  <a:srgbClr val="FFFFFF"/>
                </a:solidFill>
                <a:cs typeface="Arial" charset="0"/>
              </a:rPr>
              <a:t> u </a:t>
            </a:r>
            <a:r>
              <a:rPr lang="sr-Latn-RS" sz="2400" b="1" dirty="0">
                <a:solidFill>
                  <a:srgbClr val="FFFFFF"/>
                </a:solidFill>
                <a:cs typeface="Arial" charset="0"/>
              </a:rPr>
              <a:t>  </a:t>
            </a:r>
            <a:r>
              <a:rPr lang="en-US" sz="2400" b="1" dirty="0">
                <a:solidFill>
                  <a:srgbClr val="FFFFFF"/>
                </a:solidFill>
                <a:cs typeface="Arial" charset="0"/>
              </a:rPr>
              <a:t>1</a:t>
            </a:r>
            <a:r>
              <a:rPr lang="sr-Latn-RS" sz="2400" b="1" dirty="0">
                <a:solidFill>
                  <a:srgbClr val="FFFFFF"/>
                </a:solidFill>
                <a:cs typeface="Arial" charset="0"/>
              </a:rPr>
              <a:t>.</a:t>
            </a:r>
            <a:r>
              <a:rPr lang="en-US" sz="2400" b="1" dirty="0">
                <a:solidFill>
                  <a:srgbClr val="FFFFFF"/>
                </a:solidFill>
                <a:cs typeface="Arial" charset="0"/>
              </a:rPr>
              <a:t> Kor</a:t>
            </a:r>
            <a:r>
              <a:rPr lang="sr-Latn-RS" sz="2400" b="1" dirty="0">
                <a:solidFill>
                  <a:srgbClr val="FFFFFF"/>
                </a:solidFill>
                <a:cs typeface="Arial" charset="0"/>
              </a:rPr>
              <a:t>.</a:t>
            </a:r>
            <a:r>
              <a:rPr lang="en-US" sz="2400" b="1" dirty="0">
                <a:solidFill>
                  <a:srgbClr val="FFFFFF"/>
                </a:solidFill>
                <a:cs typeface="Arial" charset="0"/>
              </a:rPr>
              <a:t> 5</a:t>
            </a:r>
            <a:r>
              <a:rPr lang="sr-Latn-RS" sz="2400" b="1" dirty="0">
                <a:solidFill>
                  <a:srgbClr val="FFFFFF"/>
                </a:solidFill>
                <a:cs typeface="Arial" charset="0"/>
              </a:rPr>
              <a:t>,</a:t>
            </a:r>
            <a:r>
              <a:rPr lang="en-US" sz="2400" b="1" dirty="0">
                <a:solidFill>
                  <a:srgbClr val="FFFFFF"/>
                </a:solidFill>
                <a:cs typeface="Arial" charset="0"/>
              </a:rPr>
              <a:t>1 </a:t>
            </a:r>
            <a:r>
              <a:rPr lang="en-US" sz="2400" b="1" dirty="0" err="1">
                <a:solidFill>
                  <a:srgbClr val="FFFFFF"/>
                </a:solidFill>
                <a:cs typeface="Arial" charset="0"/>
              </a:rPr>
              <a:t>i</a:t>
            </a:r>
            <a:r>
              <a:rPr lang="en-US" sz="2400" b="1" dirty="0">
                <a:solidFill>
                  <a:srgbClr val="FFFFFF"/>
                </a:solidFill>
                <a:cs typeface="Arial" charset="0"/>
              </a:rPr>
              <a:t> </a:t>
            </a:r>
            <a:r>
              <a:rPr lang="en-US" sz="2400" b="1" dirty="0" err="1">
                <a:solidFill>
                  <a:srgbClr val="FFFFFF"/>
                </a:solidFill>
                <a:cs typeface="Arial" charset="0"/>
              </a:rPr>
              <a:t>nedostatak</a:t>
            </a:r>
            <a:r>
              <a:rPr lang="en-US" sz="2400" b="1" dirty="0">
                <a:solidFill>
                  <a:srgbClr val="FFFFFF"/>
                </a:solidFill>
                <a:cs typeface="Arial" charset="0"/>
              </a:rPr>
              <a:t> </a:t>
            </a:r>
            <a:r>
              <a:rPr lang="en-US" sz="2400" b="1" dirty="0" err="1">
                <a:solidFill>
                  <a:srgbClr val="FFFFFF"/>
                </a:solidFill>
                <a:cs typeface="Arial" charset="0"/>
              </a:rPr>
              <a:t>kritičkog</a:t>
            </a:r>
            <a:r>
              <a:rPr lang="en-US" sz="2400" b="1" dirty="0">
                <a:solidFill>
                  <a:srgbClr val="FFFFFF"/>
                </a:solidFill>
                <a:cs typeface="Arial" charset="0"/>
              </a:rPr>
              <a:t> </a:t>
            </a:r>
            <a:r>
              <a:rPr lang="en-US" sz="2400" b="1" dirty="0" err="1">
                <a:solidFill>
                  <a:srgbClr val="FFFFFF"/>
                </a:solidFill>
                <a:cs typeface="Arial" charset="0"/>
              </a:rPr>
              <a:t>razmišljanja</a:t>
            </a:r>
            <a:r>
              <a:rPr lang="en-US" sz="2400" b="1" dirty="0">
                <a:solidFill>
                  <a:srgbClr val="FFFFFF"/>
                </a:solidFill>
                <a:cs typeface="Arial" charset="0"/>
              </a:rPr>
              <a:t> o </a:t>
            </a:r>
            <a:r>
              <a:rPr lang="en-US" sz="2400" b="1" dirty="0" err="1">
                <a:solidFill>
                  <a:srgbClr val="FFFFFF"/>
                </a:solidFill>
                <a:cs typeface="Arial" charset="0"/>
              </a:rPr>
              <a:t>ovom</a:t>
            </a:r>
            <a:r>
              <a:rPr lang="en-US" sz="2400" b="1" dirty="0">
                <a:solidFill>
                  <a:srgbClr val="FFFFFF"/>
                </a:solidFill>
                <a:cs typeface="Arial" charset="0"/>
              </a:rPr>
              <a:t> </a:t>
            </a:r>
            <a:r>
              <a:rPr lang="en-US" sz="2400" b="1" dirty="0" err="1">
                <a:solidFill>
                  <a:srgbClr val="FFFFFF"/>
                </a:solidFill>
                <a:cs typeface="Arial" charset="0"/>
              </a:rPr>
              <a:t>pitanju</a:t>
            </a:r>
            <a:r>
              <a:rPr lang="en-US" sz="2400" b="1" dirty="0">
                <a:solidFill>
                  <a:srgbClr val="FFFFFF"/>
                </a:solidFill>
                <a:cs typeface="Arial" charset="0"/>
              </a:rPr>
              <a:t> od </a:t>
            </a:r>
            <a:r>
              <a:rPr lang="en-US" sz="2400" b="1" dirty="0" err="1">
                <a:solidFill>
                  <a:srgbClr val="FFFFFF"/>
                </a:solidFill>
                <a:cs typeface="Arial" charset="0"/>
              </a:rPr>
              <a:t>strane</a:t>
            </a:r>
            <a:r>
              <a:rPr lang="en-US" sz="2400" b="1" dirty="0">
                <a:solidFill>
                  <a:srgbClr val="FFFFFF"/>
                </a:solidFill>
                <a:cs typeface="Arial" charset="0"/>
              </a:rPr>
              <a:t> </a:t>
            </a:r>
            <a:r>
              <a:rPr lang="en-US" sz="2400" b="1" dirty="0" err="1">
                <a:solidFill>
                  <a:srgbClr val="FFFFFF"/>
                </a:solidFill>
                <a:cs typeface="Arial" charset="0"/>
              </a:rPr>
              <a:t>korintske</a:t>
            </a:r>
            <a:r>
              <a:rPr lang="en-US" sz="2400" b="1" dirty="0">
                <a:solidFill>
                  <a:srgbClr val="FFFFFF"/>
                </a:solidFill>
                <a:cs typeface="Arial" charset="0"/>
              </a:rPr>
              <a:t> </a:t>
            </a:r>
            <a:r>
              <a:rPr lang="en-US" sz="2400" b="1" dirty="0" err="1">
                <a:solidFill>
                  <a:srgbClr val="FFFFFF"/>
                </a:solidFill>
                <a:cs typeface="Arial" charset="0"/>
              </a:rPr>
              <a:t>crkvene</a:t>
            </a:r>
            <a:r>
              <a:rPr lang="en-US" sz="2400" b="1" dirty="0">
                <a:solidFill>
                  <a:srgbClr val="FFFFFF"/>
                </a:solidFill>
                <a:cs typeface="Arial" charset="0"/>
              </a:rPr>
              <a:t> </a:t>
            </a:r>
            <a:r>
              <a:rPr lang="en-US" sz="2400" b="1" dirty="0" err="1">
                <a:solidFill>
                  <a:srgbClr val="FFFFFF"/>
                </a:solidFill>
                <a:cs typeface="Arial" charset="0"/>
              </a:rPr>
              <a:t>zajednice</a:t>
            </a:r>
            <a:r>
              <a:rPr lang="en-US" sz="2400" b="1" dirty="0">
                <a:solidFill>
                  <a:srgbClr val="FFFFFF"/>
                </a:solidFill>
                <a:cs typeface="Arial" charset="0"/>
              </a:rPr>
              <a:t> pods</a:t>
            </a:r>
            <a:r>
              <a:rPr lang="sr-Latn-RS" sz="2400" b="1" dirty="0">
                <a:solidFill>
                  <a:srgbClr val="FFFFFF"/>
                </a:solidFill>
                <a:cs typeface="Arial" charset="0"/>
              </a:rPr>
              <a:t>j</a:t>
            </a:r>
            <a:r>
              <a:rPr lang="en-US" sz="2400" b="1" dirty="0" err="1">
                <a:solidFill>
                  <a:srgbClr val="FFFFFF"/>
                </a:solidFill>
                <a:cs typeface="Arial" charset="0"/>
              </a:rPr>
              <a:t>ećaju</a:t>
            </a:r>
            <a:r>
              <a:rPr lang="en-US" sz="2400" b="1" dirty="0">
                <a:solidFill>
                  <a:srgbClr val="FFFFFF"/>
                </a:solidFill>
                <a:cs typeface="Arial" charset="0"/>
              </a:rPr>
              <a:t> </a:t>
            </a:r>
            <a:r>
              <a:rPr lang="en-US" sz="2400" b="1" dirty="0" err="1">
                <a:solidFill>
                  <a:srgbClr val="FFFFFF"/>
                </a:solidFill>
                <a:cs typeface="Arial" charset="0"/>
              </a:rPr>
              <a:t>nas</a:t>
            </a:r>
            <a:r>
              <a:rPr lang="en-US" sz="2400" b="1" dirty="0">
                <a:solidFill>
                  <a:srgbClr val="FFFFFF"/>
                </a:solidFill>
                <a:cs typeface="Arial" charset="0"/>
              </a:rPr>
              <a:t> </a:t>
            </a:r>
            <a:r>
              <a:rPr lang="en-US" sz="2400" b="1" dirty="0" err="1">
                <a:solidFill>
                  <a:srgbClr val="FFFFFF"/>
                </a:solidFill>
                <a:cs typeface="Arial" charset="0"/>
              </a:rPr>
              <a:t>na</a:t>
            </a:r>
            <a:r>
              <a:rPr lang="en-US" sz="2400" b="1" dirty="0">
                <a:solidFill>
                  <a:srgbClr val="FFFFFF"/>
                </a:solidFill>
                <a:cs typeface="Arial" charset="0"/>
              </a:rPr>
              <a:t> </a:t>
            </a:r>
            <a:r>
              <a:rPr lang="en-US" sz="2400" b="1" dirty="0" err="1">
                <a:solidFill>
                  <a:srgbClr val="FFFFFF"/>
                </a:solidFill>
                <a:cs typeface="Arial" charset="0"/>
              </a:rPr>
              <a:t>realnost</a:t>
            </a:r>
            <a:r>
              <a:rPr lang="en-US" sz="2400" b="1" dirty="0">
                <a:solidFill>
                  <a:srgbClr val="FFFFFF"/>
                </a:solidFill>
                <a:cs typeface="Arial" charset="0"/>
              </a:rPr>
              <a:t> </a:t>
            </a:r>
            <a:r>
              <a:rPr lang="en-US" sz="2400" b="1" dirty="0" err="1">
                <a:solidFill>
                  <a:srgbClr val="FFFFFF"/>
                </a:solidFill>
                <a:cs typeface="Arial" charset="0"/>
              </a:rPr>
              <a:t>jaza</a:t>
            </a:r>
            <a:r>
              <a:rPr lang="en-US" sz="2400" b="1" dirty="0">
                <a:solidFill>
                  <a:srgbClr val="FFFFFF"/>
                </a:solidFill>
                <a:cs typeface="Arial" charset="0"/>
              </a:rPr>
              <a:t> </a:t>
            </a:r>
            <a:r>
              <a:rPr lang="en-US" sz="2400" b="1" dirty="0" err="1">
                <a:solidFill>
                  <a:srgbClr val="FFFFFF"/>
                </a:solidFill>
                <a:cs typeface="Arial" charset="0"/>
              </a:rPr>
              <a:t>znanja</a:t>
            </a:r>
            <a:r>
              <a:rPr lang="en-US" sz="2400" b="1" dirty="0">
                <a:solidFill>
                  <a:srgbClr val="FFFFFF"/>
                </a:solidFill>
                <a:cs typeface="Arial" charset="0"/>
              </a:rPr>
              <a:t> </a:t>
            </a:r>
            <a:r>
              <a:rPr lang="en-US" sz="2400" b="1" dirty="0" err="1">
                <a:solidFill>
                  <a:srgbClr val="FFFFFF"/>
                </a:solidFill>
                <a:cs typeface="Arial" charset="0"/>
              </a:rPr>
              <a:t>i</a:t>
            </a:r>
            <a:r>
              <a:rPr lang="en-US" sz="2400" b="1" dirty="0">
                <a:solidFill>
                  <a:srgbClr val="FFFFFF"/>
                </a:solidFill>
                <a:cs typeface="Arial" charset="0"/>
              </a:rPr>
              <a:t> </a:t>
            </a:r>
            <a:r>
              <a:rPr lang="en-US" sz="2400" b="1" dirty="0" err="1">
                <a:solidFill>
                  <a:srgbClr val="FFFFFF"/>
                </a:solidFill>
                <a:cs typeface="Arial" charset="0"/>
              </a:rPr>
              <a:t>činjenja</a:t>
            </a:r>
            <a:r>
              <a:rPr lang="en-US" sz="2400" b="1" dirty="0">
                <a:solidFill>
                  <a:srgbClr val="FFFFFF"/>
                </a:solidFill>
                <a:cs typeface="Arial" charset="0"/>
              </a:rPr>
              <a:t> </a:t>
            </a:r>
            <a:r>
              <a:rPr lang="en-US" sz="2400" b="1" dirty="0" err="1">
                <a:solidFill>
                  <a:srgbClr val="FFFFFF"/>
                </a:solidFill>
                <a:cs typeface="Arial" charset="0"/>
              </a:rPr>
              <a:t>unutar</a:t>
            </a:r>
            <a:r>
              <a:rPr lang="en-US" sz="2400" b="1" dirty="0">
                <a:solidFill>
                  <a:srgbClr val="FFFFFF"/>
                </a:solidFill>
                <a:cs typeface="Arial" charset="0"/>
              </a:rPr>
              <a:t> </a:t>
            </a:r>
            <a:r>
              <a:rPr lang="en-US" sz="2400" b="1" dirty="0" err="1">
                <a:solidFill>
                  <a:srgbClr val="FFFFFF"/>
                </a:solidFill>
                <a:cs typeface="Arial" charset="0"/>
              </a:rPr>
              <a:t>crkve</a:t>
            </a:r>
            <a:r>
              <a:rPr lang="en-US" sz="2400" b="1" dirty="0">
                <a:solidFill>
                  <a:srgbClr val="FFFFFF"/>
                </a:solidFill>
                <a:cs typeface="Arial" charset="0"/>
              </a:rPr>
              <a:t>. R</a:t>
            </a:r>
            <a:r>
              <a:rPr lang="sr-Latn-RS" sz="2400" b="1" dirty="0">
                <a:solidFill>
                  <a:srgbClr val="FFFFFF"/>
                </a:solidFill>
                <a:cs typeface="Arial" charset="0"/>
              </a:rPr>
              <a:t>j</a:t>
            </a:r>
            <a:r>
              <a:rPr lang="en-US" sz="2400" b="1" dirty="0" err="1">
                <a:solidFill>
                  <a:srgbClr val="FFFFFF"/>
                </a:solidFill>
                <a:cs typeface="Arial" charset="0"/>
              </a:rPr>
              <a:t>ešavanje</a:t>
            </a:r>
            <a:r>
              <a:rPr lang="en-US" sz="2400" b="1" dirty="0">
                <a:solidFill>
                  <a:srgbClr val="FFFFFF"/>
                </a:solidFill>
                <a:cs typeface="Arial" charset="0"/>
              </a:rPr>
              <a:t> </a:t>
            </a:r>
            <a:r>
              <a:rPr lang="en-US" sz="2400" b="1" dirty="0" err="1">
                <a:solidFill>
                  <a:srgbClr val="FFFFFF"/>
                </a:solidFill>
                <a:cs typeface="Arial" charset="0"/>
              </a:rPr>
              <a:t>sukoba</a:t>
            </a:r>
            <a:r>
              <a:rPr lang="en-US" sz="2400" b="1" dirty="0">
                <a:solidFill>
                  <a:srgbClr val="FFFFFF"/>
                </a:solidFill>
                <a:cs typeface="Arial" charset="0"/>
              </a:rPr>
              <a:t> </a:t>
            </a:r>
            <a:r>
              <a:rPr lang="en-US" sz="2400" b="1" dirty="0" err="1">
                <a:solidFill>
                  <a:srgbClr val="FFFFFF"/>
                </a:solidFill>
                <a:cs typeface="Arial" charset="0"/>
              </a:rPr>
              <a:t>među</a:t>
            </a:r>
            <a:r>
              <a:rPr lang="en-US" sz="2400" b="1" dirty="0">
                <a:solidFill>
                  <a:srgbClr val="FFFFFF"/>
                </a:solidFill>
                <a:cs typeface="Arial" charset="0"/>
              </a:rPr>
              <a:t> </a:t>
            </a:r>
            <a:r>
              <a:rPr lang="en-US" sz="2400" b="1" dirty="0" err="1">
                <a:solidFill>
                  <a:srgbClr val="FFFFFF"/>
                </a:solidFill>
                <a:cs typeface="Arial" charset="0"/>
              </a:rPr>
              <a:t>članovima</a:t>
            </a:r>
            <a:r>
              <a:rPr lang="en-US" sz="2400" b="1" dirty="0">
                <a:solidFill>
                  <a:srgbClr val="FFFFFF"/>
                </a:solidFill>
                <a:cs typeface="Arial" charset="0"/>
              </a:rPr>
              <a:t> </a:t>
            </a:r>
            <a:r>
              <a:rPr lang="en-US" sz="2400" b="1" dirty="0" err="1">
                <a:solidFill>
                  <a:srgbClr val="FFFFFF"/>
                </a:solidFill>
                <a:cs typeface="Arial" charset="0"/>
              </a:rPr>
              <a:t>crkve</a:t>
            </a:r>
            <a:r>
              <a:rPr lang="en-US" sz="2400" b="1" dirty="0">
                <a:solidFill>
                  <a:srgbClr val="FFFFFF"/>
                </a:solidFill>
                <a:cs typeface="Arial" charset="0"/>
              </a:rPr>
              <a:t> </a:t>
            </a:r>
            <a:r>
              <a:rPr lang="en-US" sz="2400" b="1" dirty="0" err="1">
                <a:solidFill>
                  <a:srgbClr val="FFFFFF"/>
                </a:solidFill>
                <a:cs typeface="Arial" charset="0"/>
              </a:rPr>
              <a:t>treba</a:t>
            </a:r>
            <a:r>
              <a:rPr lang="en-US" sz="2400" b="1" dirty="0">
                <a:solidFill>
                  <a:srgbClr val="FFFFFF"/>
                </a:solidFill>
                <a:cs typeface="Arial" charset="0"/>
              </a:rPr>
              <a:t> se </a:t>
            </a:r>
            <a:r>
              <a:rPr lang="en-US" sz="2400" b="1" dirty="0" err="1">
                <a:solidFill>
                  <a:srgbClr val="FFFFFF"/>
                </a:solidFill>
                <a:cs typeface="Arial" charset="0"/>
              </a:rPr>
              <a:t>vrši</a:t>
            </a:r>
            <a:r>
              <a:rPr lang="sr-Latn-RS" sz="2400" b="1" dirty="0">
                <a:solidFill>
                  <a:srgbClr val="FFFFFF"/>
                </a:solidFill>
                <a:cs typeface="Arial" charset="0"/>
              </a:rPr>
              <a:t>ti</a:t>
            </a:r>
            <a:r>
              <a:rPr lang="en-US" sz="2400" b="1" dirty="0">
                <a:solidFill>
                  <a:srgbClr val="FFFFFF"/>
                </a:solidFill>
                <a:cs typeface="Arial" charset="0"/>
              </a:rPr>
              <a:t> </a:t>
            </a:r>
            <a:r>
              <a:rPr lang="en-US" sz="2400" b="1" dirty="0" err="1">
                <a:solidFill>
                  <a:srgbClr val="FFFFFF"/>
                </a:solidFill>
                <a:cs typeface="Arial" charset="0"/>
              </a:rPr>
              <a:t>unutar</a:t>
            </a:r>
            <a:r>
              <a:rPr lang="en-US" sz="2400" b="1" dirty="0">
                <a:solidFill>
                  <a:srgbClr val="FFFFFF"/>
                </a:solidFill>
                <a:cs typeface="Arial" charset="0"/>
              </a:rPr>
              <a:t> </a:t>
            </a:r>
            <a:r>
              <a:rPr lang="en-US" sz="2400" b="1" dirty="0" err="1">
                <a:solidFill>
                  <a:srgbClr val="FFFFFF"/>
                </a:solidFill>
                <a:cs typeface="Arial" charset="0"/>
              </a:rPr>
              <a:t>crkve</a:t>
            </a:r>
            <a:r>
              <a:rPr lang="en-US" sz="2400" b="1" dirty="0">
                <a:solidFill>
                  <a:srgbClr val="FFFFFF"/>
                </a:solidFill>
                <a:cs typeface="Arial" charset="0"/>
              </a:rPr>
              <a:t>, a ne </a:t>
            </a:r>
            <a:r>
              <a:rPr lang="en-US" sz="2400" b="1" dirty="0" err="1">
                <a:solidFill>
                  <a:srgbClr val="FFFFFF"/>
                </a:solidFill>
                <a:cs typeface="Arial" charset="0"/>
              </a:rPr>
              <a:t>preko</a:t>
            </a:r>
            <a:r>
              <a:rPr lang="en-US" sz="2400" b="1" dirty="0">
                <a:solidFill>
                  <a:srgbClr val="FFFFFF"/>
                </a:solidFill>
                <a:cs typeface="Arial" charset="0"/>
              </a:rPr>
              <a:t> </a:t>
            </a:r>
            <a:r>
              <a:rPr lang="en-US" sz="2400" b="1" dirty="0" err="1">
                <a:solidFill>
                  <a:srgbClr val="FFFFFF"/>
                </a:solidFill>
                <a:cs typeface="Arial" charset="0"/>
              </a:rPr>
              <a:t>sekularnih</a:t>
            </a:r>
            <a:r>
              <a:rPr lang="en-US" sz="2400" b="1" dirty="0">
                <a:solidFill>
                  <a:srgbClr val="FFFFFF"/>
                </a:solidFill>
                <a:cs typeface="Arial" charset="0"/>
              </a:rPr>
              <a:t> </a:t>
            </a:r>
            <a:r>
              <a:rPr lang="en-US" sz="2400" b="1" dirty="0" err="1">
                <a:solidFill>
                  <a:srgbClr val="FFFFFF"/>
                </a:solidFill>
                <a:cs typeface="Arial" charset="0"/>
              </a:rPr>
              <a:t>pravnih</a:t>
            </a:r>
            <a:r>
              <a:rPr lang="en-US" sz="2400" b="1" dirty="0">
                <a:solidFill>
                  <a:srgbClr val="FFFFFF"/>
                </a:solidFill>
                <a:cs typeface="Arial" charset="0"/>
              </a:rPr>
              <a:t> </a:t>
            </a:r>
            <a:r>
              <a:rPr lang="en-US" sz="2400" b="1" dirty="0" err="1">
                <a:solidFill>
                  <a:srgbClr val="FFFFFF"/>
                </a:solidFill>
                <a:cs typeface="Arial" charset="0"/>
              </a:rPr>
              <a:t>sudova</a:t>
            </a:r>
            <a:r>
              <a:rPr lang="en-US" sz="2400" b="1" dirty="0">
                <a:solidFill>
                  <a:srgbClr val="FFFFFF"/>
                </a:solidFill>
                <a:cs typeface="Arial" charset="0"/>
              </a:rPr>
              <a:t>.</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AEA1-C036-71BA-BD01-85C85C4EA679}"/>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83E7B18B-3170-5D63-C6B0-A140E4B96870}"/>
              </a:ext>
            </a:extLst>
          </p:cNvPr>
          <p:cNvSpPr>
            <a:spLocks noGrp="1" noChangeArrowheads="1"/>
          </p:cNvSpPr>
          <p:nvPr>
            <p:ph type="title"/>
          </p:nvPr>
        </p:nvSpPr>
        <p:spPr>
          <a:xfrm>
            <a:off x="2667000" y="76200"/>
            <a:ext cx="6553200" cy="1143000"/>
          </a:xfrm>
        </p:spPr>
        <p:txBody>
          <a:bodyPr/>
          <a:lstStyle/>
          <a:p>
            <a:pPr eaLnBrk="1" hangingPunct="1"/>
            <a:r>
              <a:rPr lang="hr-HR" dirty="0"/>
              <a:t>PRIMJENA</a:t>
            </a:r>
            <a:endParaRPr lang="en-US" dirty="0"/>
          </a:p>
        </p:txBody>
      </p:sp>
      <p:sp>
        <p:nvSpPr>
          <p:cNvPr id="16387" name="Rectangle 3">
            <a:extLst>
              <a:ext uri="{FF2B5EF4-FFF2-40B4-BE49-F238E27FC236}">
                <a16:creationId xmlns:a16="http://schemas.microsoft.com/office/drawing/2014/main" id="{F5F95EC7-EEFC-2EE2-DBEB-849E9AD8404F}"/>
              </a:ext>
            </a:extLst>
          </p:cNvPr>
          <p:cNvSpPr>
            <a:spLocks noGrp="1" noChangeArrowheads="1"/>
          </p:cNvSpPr>
          <p:nvPr>
            <p:ph type="body" idx="1"/>
          </p:nvPr>
        </p:nvSpPr>
        <p:spPr>
          <a:xfrm>
            <a:off x="2667000" y="1676402"/>
            <a:ext cx="8321040"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”Grijeh u crkvi”, </a:t>
            </a:r>
            <a:r>
              <a:rPr lang="hr-HR" sz="2800" dirty="0">
                <a:solidFill>
                  <a:srgbClr val="FFFF99"/>
                </a:solidFill>
              </a:rPr>
              <a:t>može pomoći danas</a:t>
            </a:r>
            <a:r>
              <a:rPr lang="en-US" sz="2800" dirty="0">
                <a:solidFill>
                  <a:srgbClr val="FFFF99"/>
                </a:solidFill>
              </a:rPr>
              <a:t>? </a:t>
            </a:r>
          </a:p>
        </p:txBody>
      </p:sp>
      <p:sp>
        <p:nvSpPr>
          <p:cNvPr id="16388" name="Rectangle 4">
            <a:extLst>
              <a:ext uri="{FF2B5EF4-FFF2-40B4-BE49-F238E27FC236}">
                <a16:creationId xmlns:a16="http://schemas.microsoft.com/office/drawing/2014/main" id="{4B2DDC42-1327-C61C-DF06-205D13A7AEC1}"/>
              </a:ext>
            </a:extLst>
          </p:cNvPr>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a:extLst>
              <a:ext uri="{FF2B5EF4-FFF2-40B4-BE49-F238E27FC236}">
                <a16:creationId xmlns:a16="http://schemas.microsoft.com/office/drawing/2014/main" id="{D7F6D55C-1B89-6AA7-C8DA-06983408C411}"/>
              </a:ext>
            </a:extLst>
          </p:cNvPr>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a:extLst>
              <a:ext uri="{FF2B5EF4-FFF2-40B4-BE49-F238E27FC236}">
                <a16:creationId xmlns:a16="http://schemas.microsoft.com/office/drawing/2014/main" id="{E5A0871E-9E69-6712-D81A-AC985113206F}"/>
              </a:ext>
            </a:extLst>
          </p:cNvPr>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a:extLst>
              <a:ext uri="{FF2B5EF4-FFF2-40B4-BE49-F238E27FC236}">
                <a16:creationId xmlns:a16="http://schemas.microsoft.com/office/drawing/2014/main" id="{4B2CA169-0EEF-5503-B0F0-F7ABCF9C9F2A}"/>
              </a:ext>
            </a:extLst>
          </p:cNvPr>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a:extLst>
              <a:ext uri="{FF2B5EF4-FFF2-40B4-BE49-F238E27FC236}">
                <a16:creationId xmlns:a16="http://schemas.microsoft.com/office/drawing/2014/main" id="{7C055A30-5F0D-A9C5-8B5B-5BBA0C54EA60}"/>
              </a:ext>
            </a:extLst>
          </p:cNvPr>
          <p:cNvSpPr>
            <a:spLocks noChangeArrowheads="1"/>
          </p:cNvSpPr>
          <p:nvPr/>
        </p:nvSpPr>
        <p:spPr bwMode="auto">
          <a:xfrm>
            <a:off x="3352801" y="3886201"/>
            <a:ext cx="7423484"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utjecaja prihvatiti Sveto pismo kao autoritativno, nepogrješivo otkrivenje Božje volje? </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ostati vjeran cijelom Pismu a to znači vršiti  zapovijedi Božje i čuvati svjedočanstvo Isusa Krista?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a:extLst>
              <a:ext uri="{FF2B5EF4-FFF2-40B4-BE49-F238E27FC236}">
                <a16:creationId xmlns:a16="http://schemas.microsoft.com/office/drawing/2014/main" id="{581F18DF-6DD6-3A83-4DB8-2585FB3FE171}"/>
              </a:ext>
            </a:extLst>
          </p:cNvPr>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a:extLst>
              <a:ext uri="{FF2B5EF4-FFF2-40B4-BE49-F238E27FC236}">
                <a16:creationId xmlns:a16="http://schemas.microsoft.com/office/drawing/2014/main" id="{2C66800C-5B0A-1121-FBFA-EB15CFD0FF74}"/>
              </a:ext>
            </a:extLst>
          </p:cNvPr>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a:extLst>
              <a:ext uri="{FF2B5EF4-FFF2-40B4-BE49-F238E27FC236}">
                <a16:creationId xmlns:a16="http://schemas.microsoft.com/office/drawing/2014/main" id="{1D0AAE59-62B3-9E01-B783-9DBB36774AD5}"/>
              </a:ext>
            </a:extLst>
          </p:cNvPr>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CC66"/>
                </a:solidFill>
                <a:effectLst/>
                <a:uLnTx/>
                <a:uFillTx/>
                <a:latin typeface="Arial"/>
                <a:ea typeface="+mn-ea"/>
                <a:cs typeface="Arial" charset="0"/>
              </a:rPr>
              <a:t>Razumjevši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podsjetim naloga: ”Prestanite i znajte da sam ja Bog (Ps.46,10), da shvatim da je Biblija još uvijek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4267023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1" end="1"/>
                                            </p:txEl>
                                          </p:spTgt>
                                        </p:tgtEl>
                                        <p:attrNameLst>
                                          <p:attrName>style.visibility</p:attrName>
                                        </p:attrNameLst>
                                      </p:cBhvr>
                                      <p:to>
                                        <p:strVal val="visible"/>
                                      </p:to>
                                    </p:set>
                                    <p:animEffect transition="in" filter="wipe(left)">
                                      <p:cBhvr>
                                        <p:cTn id="24" dur="1000"/>
                                        <p:tgtEl>
                                          <p:spTgt spid="2048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486400" cy="1131888"/>
          </a:xfrm>
        </p:spPr>
        <p:txBody>
          <a:bodyPr/>
          <a:lstStyle/>
          <a:p>
            <a:pPr eaLnBrk="1" hangingPunct="1">
              <a:buFontTx/>
              <a:buNone/>
            </a:pPr>
            <a:r>
              <a:rPr lang="en-US" sz="2800" dirty="0">
                <a:solidFill>
                  <a:srgbClr val="FFFF99"/>
                </a:solidFill>
              </a:rPr>
              <a:t>   </a:t>
            </a:r>
            <a:r>
              <a:rPr lang="hr-HR" dirty="0">
                <a:solidFill>
                  <a:srgbClr val="FFFF99"/>
                </a:solidFill>
              </a:rPr>
              <a:t>Koje  promjene  trebamo ostvariti 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možemo  primijeniti 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Grijeh u crkvi</a:t>
            </a:r>
            <a:r>
              <a:rPr lang="hr-HR" sz="2800" dirty="0">
                <a:solidFill>
                  <a:srgbClr val="FFFF99"/>
                </a:solidFill>
              </a:rPr>
              <a:t>”, možemo  koristiti iduć</a:t>
            </a:r>
            <a:r>
              <a:rPr lang="sr-Latn-RS" sz="2800" dirty="0">
                <a:solidFill>
                  <a:srgbClr val="FFFF99"/>
                </a:solidFill>
              </a:rPr>
              <a:t>i tjedan</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7245" y="2619039"/>
            <a:ext cx="10814755" cy="383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5,1-13.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Koju</a:t>
            </a:r>
            <a:r>
              <a:rPr kumimoji="0" lang="hr-HR" sz="1400" b="1" i="0" u="none" strike="noStrike" kern="1200" cap="none" spc="0" normalizeH="0" noProof="0" dirty="0">
                <a:ln>
                  <a:noFill/>
                </a:ln>
                <a:solidFill>
                  <a:srgbClr val="FFFFFF"/>
                </a:solidFill>
                <a:effectLst/>
                <a:uLnTx/>
                <a:uFillTx/>
                <a:latin typeface="Arial"/>
                <a:ea typeface="+mn-ea"/>
                <a:cs typeface="Arial" charset="0"/>
              </a:rPr>
              <a:t> uznemirujuću situaciju Pavao ovdje opisuje i zašto je ona tako uznemirujuća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lang="hr-HR" sz="1200" i="1" dirty="0">
                <a:solidFill>
                  <a:srgbClr val="FFFFFF"/>
                </a:solidFill>
                <a:latin typeface="Arial"/>
                <a:cs typeface="Arial" charset="0"/>
              </a:rPr>
              <a:t>Lev. zak.</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18,7</a:t>
            </a:r>
            <a:r>
              <a:rPr lang="sr-Latn-RS" sz="1200" i="1" dirty="0">
                <a:solidFill>
                  <a:srgbClr val="FFFFFF"/>
                </a:solidFill>
                <a:latin typeface="Arial"/>
                <a:cs typeface="Arial" charset="0"/>
              </a:rPr>
              <a:t>.</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8.  </a:t>
            </a:r>
            <a:r>
              <a:rPr lang="sr-Latn-RS" sz="1400" b="1" dirty="0">
                <a:solidFill>
                  <a:srgbClr val="FFFFFF"/>
                </a:solidFill>
                <a:latin typeface="Arial"/>
                <a:cs typeface="Arial" charset="0"/>
              </a:rPr>
              <a:t>Na što su to Korinćani bili slijepi i čak drsko ponosni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lang="hr-HR" sz="1200" i="1" dirty="0">
                <a:solidFill>
                  <a:srgbClr val="FFFFFF"/>
                </a:solidFill>
                <a:latin typeface="Arial"/>
                <a:cs typeface="Arial" charset="0"/>
              </a:rPr>
              <a:t>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Koe.. </a:t>
            </a:r>
            <a:r>
              <a:rPr lang="hr-HR" sz="1200" i="1" dirty="0">
                <a:solidFill>
                  <a:srgbClr val="FFFFFF"/>
                </a:solidFill>
                <a:latin typeface="Arial"/>
                <a:cs typeface="Arial" charset="0"/>
              </a:rPr>
              <a:t>2</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a:t>
            </a:r>
            <a:r>
              <a:rPr lang="hr-HR" sz="1200" i="1" dirty="0">
                <a:solidFill>
                  <a:srgbClr val="FFFFFF"/>
                </a:solidFill>
                <a:latin typeface="Arial"/>
                <a:cs typeface="Arial" charset="0"/>
              </a:rPr>
              <a:t>5-1</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0. </a:t>
            </a:r>
            <a:r>
              <a:rPr lang="hr-HR" sz="1400" b="1" dirty="0">
                <a:solidFill>
                  <a:srgbClr val="FFFFFF"/>
                </a:solidFill>
                <a:latin typeface="Arial"/>
                <a:cs typeface="Arial" charset="0"/>
              </a:rPr>
              <a:t>Na koji način crkvena disciplina postiže svoju svrhu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lang="hr-HR" sz="1200" i="1" dirty="0">
                <a:solidFill>
                  <a:srgbClr val="FFFFFF"/>
                </a:solidFill>
                <a:latin typeface="Arial"/>
                <a:cs typeface="Arial" charset="0"/>
              </a:rPr>
              <a:t>1. Kor. 5,1-</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13</a:t>
            </a:r>
            <a:r>
              <a:rPr lang="hr-HR" sz="1200" i="1" dirty="0">
                <a:solidFill>
                  <a:srgbClr val="FFFFFF"/>
                </a:solidFill>
                <a:latin typeface="Arial"/>
                <a:cs typeface="Arial" charset="0"/>
              </a:rPr>
              <a:t>.</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Kako su Korinćani trebali rješiti tu situaciju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1.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Kor.. </a:t>
            </a:r>
            <a:r>
              <a:rPr lang="hr-HR" sz="1200" i="1" dirty="0">
                <a:solidFill>
                  <a:srgbClr val="FFFFFF"/>
                </a:solidFill>
                <a:latin typeface="Arial"/>
                <a:cs typeface="Arial" charset="0"/>
              </a:rPr>
              <a:t>5</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,3.12.13.8,1-13. </a:t>
            </a:r>
            <a:r>
              <a:rPr lang="hr-HR" sz="1400" b="1" dirty="0">
                <a:solidFill>
                  <a:srgbClr val="FFFFFF"/>
                </a:solidFill>
                <a:latin typeface="Arial"/>
                <a:cs typeface="Arial" charset="0"/>
              </a:rPr>
              <a:t>Čemu Pavao pokušava naučiti Korinćane i nas danas</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5,10.11; 6,9.10..</a:t>
            </a:r>
            <a:r>
              <a:rPr kumimoji="0" lang="hr-HR" sz="14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Zašto Pavao ubraja seksualne prijestupe u idolopoklonstvo, krađu, pohlepu i iznudu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sr-Latn-ME" sz="1200" i="1" dirty="0">
                <a:solidFill>
                  <a:srgbClr val="FFFFFF"/>
                </a:solidFill>
                <a:latin typeface="Arial"/>
                <a:cs typeface="Arial" charset="0"/>
              </a:rPr>
              <a:t>1. Sol.</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 4,1-8. </a:t>
            </a:r>
            <a:r>
              <a:rPr lang="hr-HR" sz="1200" b="1" dirty="0">
                <a:solidFill>
                  <a:srgbClr val="FFFFFF"/>
                </a:solidFill>
                <a:latin typeface="Arial"/>
                <a:cs typeface="Arial" charset="0"/>
              </a:rPr>
              <a:t>Što se ovdje govori između povezanosti između posvećenja i suzdržavanja od spolnog nemorala</a:t>
            </a:r>
            <a:r>
              <a:rPr kumimoji="0" lang="hr-HR" sz="12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6,19-</a:t>
            </a:r>
            <a:r>
              <a:rPr lang="sr-Latn-RS" sz="1200" i="1" dirty="0">
                <a:solidFill>
                  <a:srgbClr val="FFFFFF"/>
                </a:solidFill>
                <a:latin typeface="Arial"/>
                <a:cs typeface="Arial" charset="0"/>
              </a:rPr>
              <a:t>7,9</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400" b="1" dirty="0">
                <a:solidFill>
                  <a:srgbClr val="FFFFFF"/>
                </a:solidFill>
                <a:latin typeface="Arial"/>
                <a:cs typeface="Arial" charset="0"/>
              </a:rPr>
              <a:t>Kako je tu rasvjetljen način na koji se u djelo može sprovesti zapovijed:“Bježite od bludnosti“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Post. 1,27.28; 2,18-24; Heb. 13,4</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400" b="1" dirty="0">
                <a:solidFill>
                  <a:srgbClr val="FFFFFF"/>
                </a:solidFill>
                <a:latin typeface="Arial"/>
                <a:cs typeface="Arial" charset="0"/>
              </a:rPr>
              <a:t>Iako mnogi brak smatraju staromoidnim, kako možemo svijetu pokazati da je brak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400" b="1" i="0" u="none" strike="noStrike" kern="1200" cap="none" spc="0" normalizeH="0" noProof="0" dirty="0">
                <a:ln>
                  <a:noFill/>
                </a:ln>
                <a:solidFill>
                  <a:srgbClr val="FFFFFF"/>
                </a:solidFill>
                <a:effectLst/>
                <a:uLnTx/>
                <a:uFillTx/>
                <a:latin typeface="Arial"/>
                <a:ea typeface="+mn-ea"/>
                <a:cs typeface="Arial" charset="0"/>
              </a:rPr>
              <a:t>                        dar od Boga izravno iz samog Edena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0"/>
                                  </p:stCondLst>
                                  <p:childTnLst>
                                    <p:set>
                                      <p:cBhvr>
                                        <p:cTn id="70" dur="1" fill="hold">
                                          <p:stCondLst>
                                            <p:cond delay="0"/>
                                          </p:stCondLst>
                                        </p:cTn>
                                        <p:tgtEl>
                                          <p:spTgt spid="22532">
                                            <p:txEl>
                                              <p:pRg st="10" end="10"/>
                                            </p:txEl>
                                          </p:spTgt>
                                        </p:tgtEl>
                                        <p:attrNameLst>
                                          <p:attrName>style.visibility</p:attrName>
                                        </p:attrNameLst>
                                      </p:cBhvr>
                                      <p:to>
                                        <p:strVal val="visible"/>
                                      </p:to>
                                    </p:set>
                                    <p:anim calcmode="lin" valueType="num">
                                      <p:cBhvr additive="base">
                                        <p:cTn id="71" dur="500" fill="hold"/>
                                        <p:tgtEl>
                                          <p:spTgt spid="22532">
                                            <p:txEl>
                                              <p:pRg st="10" end="10"/>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22532">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dirty="0">
                <a:solidFill>
                  <a:srgbClr val="FFFF99"/>
                </a:solidFill>
              </a:rPr>
              <a:t>Koje  promjene  trebamo izvršiti</a:t>
            </a:r>
            <a:r>
              <a:rPr lang="en-US" dirty="0">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uvijek nije zastario. Ono što je danas drugačije je način na koji pišemo svoja pisma. Istina, umjesto papira sada su tu društveni mediji. Po-što nije uvijek mogao biti s ljudima a želio im je nešto reći, Pavao je odlučio da im piše. Potičući vjernike da preis-pitaju sebe, svoje ponašanje i okolnu kulturu u svjetlu Evanđelja o Isusu Kristu , Pavao i piše poruku o križu. Obje Poslanice Korinćanima nas uče da se čvrsto držimo poruke križa.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pozornost, ne radi nji-hovih problema, već radi izvanrednog naći-na na koji im Pavao prilazi. Potičući vjerni ke da preispitaju sebe i svoje ponašanje i oko- lnu kulturu u svjetlu primljenog Evanđe lja, Pavao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tromjesečju proučavat ćemo Pavlove poslanice Korin- ćanima..U njima nam Pavao pri-kazuje evanđeosku poruku kao bit kršćanskog života i svjedoče-nja da sve kroz to promatramo.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svijet danas. Bez obzira na izazove s kojima se suočavamo na putu za Nebo, našodgovor onima koji nas zapitaju isti je kao onaj koji je vrijedio za Korinća ne”Isus Krist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701726"/>
            <a:chOff x="3595" y="2256"/>
            <a:chExt cx="1733" cy="14247"/>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3491"/>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Bogom mijenja sve i ovdje i u vječnosti, ta promijena  može biti dobra ili loša, ovisno o kvalite- ti i vrsti odnosa. Bog želi potpuno pre- dan 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Ali  imaj na umu Bog nije prosjak sa plastić- nom 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rezultirat 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križa.!Što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PRIMJENA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8,</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19.20</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1" y="2807017"/>
            <a:ext cx="6831397" cy="1243965"/>
          </a:xfrm>
        </p:spPr>
        <p:txBody>
          <a:bodyPr/>
          <a:lstStyle/>
          <a:p>
            <a:pPr marL="0" indent="0">
              <a:buNone/>
            </a:pPr>
            <a:r>
              <a:rPr lang="en-US"/>
              <a:t>“</a:t>
            </a:r>
            <a:r>
              <a:rPr lang="sr-Latn-RS"/>
              <a:t>Ili zar ne znate da je vaše tijelo hram Duha Svetoga, koji stanuje  u vama i koji vam je dan od Boga? Ne znate li da ne pripadate sami sebi jer ste kupljeni? Proslavite,  dakle, Boga svojim tijelom.</a:t>
            </a:r>
            <a:r>
              <a:rPr lang="hr-HR" dirty="0"/>
              <a:t>” </a:t>
            </a:r>
            <a:r>
              <a:rPr lang="sr-Latn-RS" dirty="0"/>
              <a:t> </a:t>
            </a:r>
            <a:r>
              <a:rPr lang="hr-HR" dirty="0"/>
              <a:t> </a:t>
            </a:r>
            <a:r>
              <a:rPr lang="en-US" dirty="0"/>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4" name="Picture 3">
            <a:extLst>
              <a:ext uri="{FF2B5EF4-FFF2-40B4-BE49-F238E27FC236}">
                <a16:creationId xmlns:a16="http://schemas.microsoft.com/office/drawing/2014/main" id="{D190B968-69A2-1AFE-96D6-FE8BAFC43C66}"/>
              </a:ext>
            </a:extLst>
          </p:cNvPr>
          <p:cNvPicPr>
            <a:picLocks noChangeAspect="1"/>
          </p:cNvPicPr>
          <p:nvPr/>
        </p:nvPicPr>
        <p:blipFill>
          <a:blip r:embed="rId4"/>
          <a:stretch>
            <a:fillRect/>
          </a:stretch>
        </p:blipFill>
        <p:spPr>
          <a:xfrm>
            <a:off x="7811311" y="30185"/>
            <a:ext cx="4455267"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0" y="3498574"/>
            <a:ext cx="12191999" cy="3785652"/>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Tijekom vožnje </a:t>
            </a:r>
            <a:r>
              <a:rPr kumimoji="0" lang="hr-HR" sz="2400" b="1" i="0" u="none" strike="noStrike" kern="1200" cap="none" spc="0" normalizeH="0" baseline="0" noProof="0">
                <a:ln>
                  <a:noFill/>
                </a:ln>
                <a:solidFill>
                  <a:srgbClr val="FFFFFF"/>
                </a:solidFill>
                <a:effectLst/>
                <a:uLnTx/>
                <a:uFillTx/>
                <a:latin typeface="Arial"/>
                <a:ea typeface="+mn-ea"/>
                <a:cs typeface="Arial" charset="0"/>
              </a:rPr>
              <a:t>podzemnom željeznicom u </a:t>
            </a:r>
            <a:r>
              <a:rPr kumimoji="0" lang="en-US" sz="2400" b="1" i="0" u="none" strike="noStrike" kern="1200" cap="none" spc="0" normalizeH="0" baseline="0" noProof="0">
                <a:ln>
                  <a:noFill/>
                </a:ln>
                <a:solidFill>
                  <a:srgbClr val="FFFFFF"/>
                </a:solidFill>
                <a:effectLst/>
                <a:uLnTx/>
                <a:uFillTx/>
                <a:latin typeface="Arial"/>
                <a:ea typeface="+mn-ea"/>
                <a:cs typeface="Arial" charset="0"/>
              </a:rPr>
              <a:t>Ujedinjenom Kraljevstvu, putnici se neprestano podsjećaju putem audio poruka i vizualnih upozorenja </a:t>
            </a:r>
            <a:r>
              <a:rPr kumimoji="0" lang="hr-HR" sz="2400" b="1" i="0" u="none" strike="noStrike" kern="1200" cap="none" spc="0" normalizeH="0" baseline="0" noProof="0">
                <a:ln>
                  <a:noFill/>
                </a:ln>
                <a:solidFill>
                  <a:srgbClr val="FFFFFF"/>
                </a:solidFill>
                <a:effectLst/>
                <a:uLnTx/>
                <a:uFillTx/>
                <a:latin typeface="Arial"/>
                <a:ea typeface="+mn-ea"/>
                <a:cs typeface="Arial" charset="0"/>
              </a:rPr>
              <a:t>n</a:t>
            </a:r>
            <a:r>
              <a:rPr kumimoji="0" lang="en-US" sz="2400" b="1" i="0" u="none" strike="noStrike" kern="1200" cap="none" spc="0" normalizeH="0" baseline="0" noProof="0">
                <a:ln>
                  <a:noFill/>
                </a:ln>
                <a:solidFill>
                  <a:srgbClr val="FFFFFF"/>
                </a:solidFill>
                <a:effectLst/>
                <a:uLnTx/>
                <a:uFillTx/>
                <a:latin typeface="Arial"/>
                <a:ea typeface="+mn-ea"/>
                <a:cs typeface="Arial" charset="0"/>
              </a:rPr>
              <a:t>a "Obrat</a:t>
            </a:r>
            <a:r>
              <a:rPr kumimoji="0" lang="hr-HR" sz="2400" b="1" i="0" u="none" strike="noStrike" kern="1200" cap="none" spc="0" normalizeH="0" baseline="0" noProof="0">
                <a:ln>
                  <a:noFill/>
                </a:ln>
                <a:solidFill>
                  <a:srgbClr val="FFFFFF"/>
                </a:solidFill>
                <a:effectLst/>
                <a:uLnTx/>
                <a:uFillTx/>
                <a:latin typeface="Arial"/>
                <a:ea typeface="+mn-ea"/>
                <a:cs typeface="Arial" charset="0"/>
              </a:rPr>
              <a:t>it</a:t>
            </a:r>
            <a:r>
              <a:rPr kumimoji="0" lang="en-US" sz="2400" b="1" i="0" u="none" strike="noStrike" kern="1200" cap="none" spc="0" normalizeH="0" baseline="0" noProof="0">
                <a:ln>
                  <a:noFill/>
                </a:ln>
                <a:solidFill>
                  <a:srgbClr val="FFFFFF"/>
                </a:solidFill>
                <a:effectLst/>
                <a:uLnTx/>
                <a:uFillTx/>
                <a:latin typeface="Arial"/>
                <a:ea typeface="+mn-ea"/>
                <a:cs typeface="Arial" charset="0"/>
              </a:rPr>
              <a:t>e pažnju na prazninu." Čini se vrlo očitim da ljudi trebaju gledati gdje će stati i da bi ulazak u razmak između vlaka i perona doveo do ozbiljnih ozljeda. Ipak, ljudi i dalje ulaze u tu prazninu. Stoga se čini da postoji potreba stalno podsjećati putnike na očiti problem.</a:t>
            </a:r>
            <a:r>
              <a:rPr kumimoji="0" lang="hr-HR"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Jaz u znanju i djelovanju je koncept koji se odnosi na razliku između onoga što znamo da bismo trebali učiniti i onoga što </a:t>
            </a:r>
            <a:r>
              <a:rPr kumimoji="0" lang="hr-HR" sz="2400" b="1" i="0" u="none" strike="noStrike" kern="1200" cap="none" spc="0" normalizeH="0" baseline="0" noProof="0">
                <a:ln>
                  <a:noFill/>
                </a:ln>
                <a:solidFill>
                  <a:srgbClr val="FFFFFF"/>
                </a:solidFill>
                <a:effectLst/>
                <a:uLnTx/>
                <a:uFillTx/>
                <a:latin typeface="Arial"/>
                <a:ea typeface="+mn-ea"/>
                <a:cs typeface="Arial" charset="0"/>
              </a:rPr>
              <a:t>činimo</a:t>
            </a:r>
            <a:r>
              <a:rPr kumimoji="0" lang="en-US" sz="2400" b="1" i="0" u="none" strike="noStrike" kern="1200" cap="none" spc="0" normalizeH="0" baseline="0" noProof="0">
                <a:ln>
                  <a:noFill/>
                </a:ln>
                <a:solidFill>
                  <a:srgbClr val="FFFFFF"/>
                </a:solidFill>
                <a:effectLst/>
                <a:uLnTx/>
                <a:uFillTx/>
                <a:latin typeface="Arial"/>
                <a:ea typeface="+mn-ea"/>
                <a:cs typeface="Arial" charset="0"/>
              </a:rPr>
              <a:t>.</a:t>
            </a:r>
            <a:r>
              <a:rPr kumimoji="0" lang="hr-HR" sz="2400" b="1" i="0" u="none" strike="noStrike" kern="1200" cap="none" spc="0" normalizeH="0" baseline="0" noProof="0">
                <a:ln>
                  <a:noFill/>
                </a:ln>
                <a:solidFill>
                  <a:srgbClr val="FFFFFF"/>
                </a:solidFill>
                <a:effectLst/>
                <a:uLnTx/>
                <a:uFillTx/>
                <a:latin typeface="Arial"/>
                <a:ea typeface="+mn-ea"/>
                <a:cs typeface="Arial" charset="0"/>
              </a:rPr>
              <a:t> Zato Pavle iznova  podsjeća vjernike Korinta na probleme povezane sa spolnim nemoralom, parničenjem, prostitucijom, brakom i samačkim životom. </a:t>
            </a:r>
            <a:endParaRPr kumimoji="0" lang="en-U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385235436"/>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7894320" y="98262"/>
            <a:ext cx="4214261" cy="6001643"/>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a:t>
            </a:r>
            <a:r>
              <a:rPr kumimoji="0" lang="sr-Latn-RS" sz="28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Govorim vam primjerom koji će vam pomoći da razumijete jer su ove stvari teško razumljive. Kao što ste ranije udove svoga tijela stavili na raspolaganje nečistoći i razvratu, sada i</a:t>
            </a:r>
            <a:r>
              <a:rPr kumimoji="0" lang="en-US" sz="28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h</a:t>
            </a:r>
            <a:r>
              <a:rPr kumimoji="0" lang="sr-Latn-RS" sz="28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 stavite na raspolaganje pravednosti.Tako ćete postati njezini robovi i </a:t>
            </a:r>
            <a:r>
              <a:rPr lang="hr-HR" sz="2800" b="1">
                <a:solidFill>
                  <a:srgbClr val="196B24">
                    <a:lumMod val="75000"/>
                  </a:srgbClr>
                </a:solidFill>
                <a:latin typeface="Comic Sans MS" panose="030F0702030302020204" pitchFamily="66" charset="0"/>
              </a:rPr>
              <a:t>ž</a:t>
            </a:r>
            <a:r>
              <a:rPr kumimoji="0" lang="sr-Latn-RS" sz="28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ivjeti samo za Boga.</a:t>
            </a:r>
            <a:r>
              <a:rPr kumimoji="0" lang="es-ES" sz="28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a:t>
            </a:r>
            <a:endParaRPr kumimoji="0" lang="es-ES" sz="2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(1</a:t>
            </a:r>
            <a:r>
              <a:rPr kumimoji="0" lang="sr-Latn-R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a:t>
            </a:r>
            <a:r>
              <a:rPr kumimoji="0" lang="es-E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 </a:t>
            </a:r>
            <a:r>
              <a:rPr kumimoji="0" lang="sr-Latn-R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Korinćanima</a:t>
            </a:r>
            <a:r>
              <a:rPr kumimoji="0" lang="es-E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 6</a:t>
            </a:r>
            <a:r>
              <a:rPr kumimoji="0" lang="sr-Latn-R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a:t>
            </a:r>
            <a:r>
              <a:rPr kumimoji="0" lang="es-E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19</a:t>
            </a:r>
            <a:r>
              <a:rPr kumimoji="0" lang="sr-Latn-R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a:t>
            </a:r>
            <a:r>
              <a:rPr kumimoji="0" lang="es-E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20</a:t>
            </a:r>
            <a:r>
              <a:rPr kumimoji="0" lang="sr-Latn-R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 SHP</a:t>
            </a:r>
            <a:r>
              <a:rPr kumimoji="0" lang="es-ES" sz="2000" b="1" i="0" u="none" strike="noStrike" kern="1200" cap="none" spc="0" normalizeH="0" baseline="0" noProof="0">
                <a:ln>
                  <a:noFill/>
                </a:ln>
                <a:solidFill>
                  <a:srgbClr val="196B24">
                    <a:lumMod val="75000"/>
                  </a:srgbClr>
                </a:solidFill>
                <a:effectLst/>
                <a:uLnTx/>
                <a:uFillTx/>
                <a:latin typeface="Comic Sans MS" panose="030F0702030302020204" pitchFamily="66" charset="0"/>
                <a:ea typeface="+mn-ea"/>
                <a:cs typeface="+mn-cs"/>
              </a:rPr>
              <a:t>)</a:t>
            </a:r>
            <a:endParaRPr kumimoji="0" lang="es-ES" sz="2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3443550498"/>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es-ES" sz="2000" b="1"/>
              <a:t>Pavao koristi poglavlja od pet do sedam iz 1. Korinćanima prvenstveno kako bi pokušao iskorijeniti grijeh koji je duboko ukorijenjen u Korintskoj crkvi: </a:t>
            </a:r>
            <a:r>
              <a:rPr lang="sr-Latn-RS" sz="2000" b="1"/>
              <a:t>a grijeh je </a:t>
            </a:r>
            <a:r>
              <a:rPr lang="es-ES" sz="2000" b="1"/>
              <a:t>seksualnu nemoralnost.</a:t>
            </a:r>
            <a:endParaRPr lang="es-ES" sz="2000" b="1" dirty="0"/>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6877664" cy="1015663"/>
          </a:xfrm>
          <a:prstGeom prst="rect">
            <a:avLst/>
          </a:prstGeom>
          <a:noFill/>
        </p:spPr>
        <p:txBody>
          <a:bodyPr wrap="square">
            <a:spAutoFit/>
          </a:bodyPr>
          <a:lstStyle/>
          <a:p>
            <a:pPr lvl="0">
              <a:spcBef>
                <a:spcPts val="600"/>
              </a:spcBef>
              <a:defRPr/>
            </a:pPr>
            <a:r>
              <a:rPr lang="es-ES" sz="2000" b="1">
                <a:solidFill>
                  <a:prstClr val="black"/>
                </a:solidFill>
              </a:rPr>
              <a:t>Koristeći jasan i izravan jezik, Pavao ne samo da ukazuje na grijeh, već i predlaže rješenja za njegovo suočavanje i sprječavanje daljnjeg </a:t>
            </a:r>
            <a:r>
              <a:rPr lang="sr-Latn-RS" sz="2000" b="1">
                <a:solidFill>
                  <a:prstClr val="black"/>
                </a:solidFill>
              </a:rPr>
              <a:t>dubljeg </a:t>
            </a:r>
            <a:r>
              <a:rPr lang="es-ES" sz="2000" b="1">
                <a:solidFill>
                  <a:prstClr val="black"/>
                </a:solidFill>
              </a:rPr>
              <a:t>upadanja u njega.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32990"/>
            <a:ext cx="6877664" cy="1015663"/>
          </a:xfrm>
          <a:prstGeom prst="rect">
            <a:avLst/>
          </a:prstGeom>
          <a:noFill/>
        </p:spPr>
        <p:txBody>
          <a:bodyPr wrap="square">
            <a:spAutoFit/>
          </a:bodyPr>
          <a:lstStyle/>
          <a:p>
            <a:pPr lvl="0">
              <a:spcBef>
                <a:spcPts val="600"/>
              </a:spcBef>
              <a:defRPr/>
            </a:pPr>
            <a:r>
              <a:rPr lang="es-ES" sz="2000" b="1">
                <a:solidFill>
                  <a:prstClr val="black"/>
                </a:solidFill>
              </a:rPr>
              <a:t>Na ovaj specifični grijeh dodani su i drugi, poput pritužbi i prijevara, počinjenih među sam</a:t>
            </a:r>
            <a:r>
              <a:rPr lang="sr-Latn-RS" sz="2000" b="1">
                <a:solidFill>
                  <a:prstClr val="black"/>
                </a:solidFill>
              </a:rPr>
              <a:t>o</a:t>
            </a:r>
            <a:r>
              <a:rPr lang="es-ES" sz="2000" b="1">
                <a:solidFill>
                  <a:prstClr val="black"/>
                </a:solidFill>
              </a:rPr>
              <a:t>m braćom, koji su izvedeni pred građanske sudove.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329680" y="1615440"/>
            <a:ext cx="5746817" cy="41549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ES"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GRIJEH </a:t>
            </a:r>
            <a:r>
              <a:rPr lang="sr-Latn-RS"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s-ES"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U </a:t>
            </a:r>
            <a:r>
              <a:rPr lang="sr-Latn-RS"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s-ES"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CRKVI</a:t>
            </a:r>
            <a:endPar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s-ES" sz="4400" b="1">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DOBROVOLJNI GRIJEH</a:t>
            </a:r>
            <a:endPar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rgbClr val="7030A0"/>
                </a:solidFill>
                <a:latin typeface="Comic Sans MS" panose="030F0702030302020204" pitchFamily="66" charset="0"/>
              </a:rPr>
              <a:t>“</a:t>
            </a:r>
            <a:r>
              <a:rPr lang="sr-Latn-RS" b="1">
                <a:solidFill>
                  <a:srgbClr val="7030A0"/>
                </a:solidFill>
                <a:latin typeface="Comic Sans MS" panose="030F0702030302020204" pitchFamily="66" charset="0"/>
              </a:rPr>
              <a:t>A vi se još i ponosite sobom! Bolje bi bilo da žalujete. Onoga tko to čini treba isključiti iz zajedništva.</a:t>
            </a:r>
            <a:r>
              <a:rPr lang="es-ES" b="1">
                <a:solidFill>
                  <a:srgbClr val="7030A0"/>
                </a:solidFill>
                <a:latin typeface="Comic Sans MS" panose="030F0702030302020204" pitchFamily="66" charset="0"/>
              </a:rPr>
              <a:t>” </a:t>
            </a:r>
            <a:r>
              <a:rPr lang="es-ES" sz="1400" b="1">
                <a:solidFill>
                  <a:srgbClr val="7030A0"/>
                </a:solidFill>
                <a:latin typeface="Comic Sans MS" panose="030F0702030302020204" pitchFamily="66" charset="0"/>
              </a:rPr>
              <a:t>(1</a:t>
            </a:r>
            <a:r>
              <a:rPr lang="sr-Latn-RS" sz="1400" b="1">
                <a:solidFill>
                  <a:srgbClr val="7030A0"/>
                </a:solidFill>
                <a:latin typeface="Comic Sans MS" panose="030F0702030302020204" pitchFamily="66" charset="0"/>
              </a:rPr>
              <a:t>.</a:t>
            </a:r>
            <a:r>
              <a:rPr lang="es-ES" sz="1400" b="1">
                <a:solidFill>
                  <a:srgbClr val="7030A0"/>
                </a:solidFill>
                <a:latin typeface="Comic Sans MS" panose="030F0702030302020204" pitchFamily="66" charset="0"/>
              </a:rPr>
              <a:t> </a:t>
            </a:r>
            <a:r>
              <a:rPr lang="sr-Latn-RS" sz="1400" b="1">
                <a:solidFill>
                  <a:srgbClr val="7030A0"/>
                </a:solidFill>
                <a:latin typeface="Comic Sans MS" panose="030F0702030302020204" pitchFamily="66" charset="0"/>
              </a:rPr>
              <a:t>Korinćanima</a:t>
            </a:r>
            <a:r>
              <a:rPr lang="es-ES" sz="1400" b="1">
                <a:solidFill>
                  <a:srgbClr val="7030A0"/>
                </a:solidFill>
                <a:latin typeface="Comic Sans MS" panose="030F0702030302020204" pitchFamily="66" charset="0"/>
              </a:rPr>
              <a:t> 5</a:t>
            </a:r>
            <a:r>
              <a:rPr lang="sr-Latn-RS" sz="1400" b="1">
                <a:solidFill>
                  <a:srgbClr val="7030A0"/>
                </a:solidFill>
                <a:latin typeface="Comic Sans MS" panose="030F0702030302020204" pitchFamily="66" charset="0"/>
              </a:rPr>
              <a:t>,</a:t>
            </a:r>
            <a:r>
              <a:rPr lang="es-ES" sz="1400" b="1">
                <a:solidFill>
                  <a:srgbClr val="7030A0"/>
                </a:solidFill>
                <a:latin typeface="Comic Sans MS" panose="030F0702030302020204" pitchFamily="66" charset="0"/>
              </a:rPr>
              <a:t>2</a:t>
            </a:r>
            <a:r>
              <a:rPr lang="hr-HR" sz="1400" b="1">
                <a:solidFill>
                  <a:srgbClr val="7030A0"/>
                </a:solidFill>
                <a:latin typeface="Comic Sans MS" panose="030F0702030302020204" pitchFamily="66" charset="0"/>
              </a:rPr>
              <a:t>  </a:t>
            </a:r>
            <a:r>
              <a:rPr lang="sr-Latn-RS" sz="1400" b="1">
                <a:solidFill>
                  <a:srgbClr val="7030A0"/>
                </a:solidFill>
                <a:latin typeface="Comic Sans MS" panose="030F0702030302020204" pitchFamily="66" charset="0"/>
              </a:rPr>
              <a:t>SHP)</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213360" y="1452879"/>
            <a:ext cx="7254240" cy="707886"/>
          </a:xfrm>
          <a:prstGeom prst="rect">
            <a:avLst/>
          </a:prstGeom>
          <a:noFill/>
        </p:spPr>
        <p:txBody>
          <a:bodyPr wrap="square">
            <a:spAutoFit/>
          </a:bodyPr>
          <a:lstStyle/>
          <a:p>
            <a:pPr>
              <a:spcBef>
                <a:spcPts val="600"/>
              </a:spcBef>
            </a:pPr>
            <a:r>
              <a:rPr lang="es-ES" sz="2000" b="1"/>
              <a:t>U Korintskoj crkvi postojao je "slučaj seksualne nemoralnosti koji se ne tolerira čak ni među poganima" (1. Kor</a:t>
            </a:r>
            <a:r>
              <a:rPr lang="sr-Latn-RS" sz="2000" b="1"/>
              <a:t>.</a:t>
            </a:r>
            <a:r>
              <a:rPr lang="es-ES" sz="2000" b="1"/>
              <a:t> 5</a:t>
            </a:r>
            <a:r>
              <a:rPr lang="sr-Latn-RS" sz="2000" b="1"/>
              <a:t>,</a:t>
            </a:r>
            <a:r>
              <a:rPr lang="es-ES" sz="2000" b="1"/>
              <a:t>1 </a:t>
            </a:r>
            <a:r>
              <a:rPr lang="sr-Latn-RS" sz="2000" b="1"/>
              <a:t>)</a:t>
            </a:r>
            <a:r>
              <a:rPr lang="es-ES" sz="2000" b="1"/>
              <a:t>.</a:t>
            </a:r>
            <a:endParaRPr lang="es-ES" sz="2000" b="1" dirty="0"/>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630160" y="1522928"/>
            <a:ext cx="4409543" cy="2631490"/>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s-ES" sz="2000" b="1"/>
              <a:t>Crkvu su uglavnom činili pogani. Njihova vlastita savjest već im je govorila da incest ne smije biti toleriran. S druge strane, njihovo poznavanje Svetog pisma dalo im je potvrdu te ideje (Lev. 18,8).</a:t>
            </a:r>
            <a:endParaRPr lang="es-ES" sz="2000" b="1" dirty="0"/>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6" y="2153899"/>
            <a:ext cx="7232380" cy="1323439"/>
          </a:xfrm>
          <a:prstGeom prst="rect">
            <a:avLst/>
          </a:prstGeom>
          <a:noFill/>
        </p:spPr>
        <p:txBody>
          <a:bodyPr wrap="square">
            <a:spAutoFit/>
          </a:bodyPr>
          <a:lstStyle/>
          <a:p>
            <a:pPr lvl="0">
              <a:spcBef>
                <a:spcPts val="600"/>
              </a:spcBef>
              <a:defRPr/>
            </a:pPr>
            <a:r>
              <a:rPr lang="es-ES" sz="2000" b="1">
                <a:solidFill>
                  <a:prstClr val="black"/>
                </a:solidFill>
              </a:rPr>
              <a:t>To što je u crkvi postojala incestuozna veza bila je vrlo ozbiljna stvar. No, slučaj se dodatno pogoršao jer su, umjesto da izazovu odbojnost među članovima, bili ponosni što trpe grijeh (1. Kor</a:t>
            </a:r>
            <a:r>
              <a:rPr lang="sr-Latn-RS" sz="2000" b="1">
                <a:solidFill>
                  <a:prstClr val="black"/>
                </a:solidFill>
              </a:rPr>
              <a:t>.</a:t>
            </a:r>
            <a:r>
              <a:rPr lang="es-ES" sz="2000" b="1">
                <a:solidFill>
                  <a:prstClr val="black"/>
                </a:solidFill>
              </a:rPr>
              <a:t> 5</a:t>
            </a:r>
            <a:r>
              <a:rPr lang="sr-Latn-RS" sz="2000" b="1">
                <a:solidFill>
                  <a:prstClr val="black"/>
                </a:solidFill>
              </a:rPr>
              <a:t>,</a:t>
            </a:r>
            <a:r>
              <a:rPr lang="es-ES" sz="2000" b="1">
                <a:solidFill>
                  <a:prstClr val="black"/>
                </a:solidFill>
              </a:rPr>
              <a:t>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lvl="0">
              <a:spcBef>
                <a:spcPts val="600"/>
              </a:spcBef>
              <a:defRPr/>
            </a:pPr>
            <a:r>
              <a:rPr lang="es-ES" sz="2000" b="1">
                <a:solidFill>
                  <a:prstClr val="black"/>
                </a:solidFill>
              </a:rPr>
              <a:t>Ako </a:t>
            </a:r>
            <a:r>
              <a:rPr lang="sr-Latn-RS" sz="2000" b="1">
                <a:solidFill>
                  <a:prstClr val="black"/>
                </a:solidFill>
              </a:rPr>
              <a:t>im je</a:t>
            </a:r>
            <a:r>
              <a:rPr lang="es-ES" sz="2000" b="1">
                <a:solidFill>
                  <a:prstClr val="black"/>
                </a:solidFill>
              </a:rPr>
              <a:t> b</a:t>
            </a:r>
            <a:r>
              <a:rPr lang="sr-Latn-RS" sz="2000" b="1">
                <a:solidFill>
                  <a:prstClr val="black"/>
                </a:solidFill>
              </a:rPr>
              <a:t>ilo</a:t>
            </a:r>
            <a:r>
              <a:rPr lang="es-ES" sz="2000" b="1">
                <a:solidFill>
                  <a:prstClr val="black"/>
                </a:solidFill>
              </a:rPr>
              <a:t> jasn</a:t>
            </a:r>
            <a:r>
              <a:rPr lang="sr-Latn-RS" sz="2000" b="1">
                <a:solidFill>
                  <a:prstClr val="black"/>
                </a:solidFill>
              </a:rPr>
              <a:t>o</a:t>
            </a:r>
            <a:r>
              <a:rPr lang="es-ES" sz="2000" b="1">
                <a:solidFill>
                  <a:prstClr val="black"/>
                </a:solidFill>
              </a:rPr>
              <a:t> da je taj odnos grijeh, zašto su bili ponosni na to (1. Kor</a:t>
            </a:r>
            <a:r>
              <a:rPr lang="sr-Latn-RS" sz="2000" b="1">
                <a:solidFill>
                  <a:prstClr val="black"/>
                </a:solidFill>
              </a:rPr>
              <a:t>.</a:t>
            </a:r>
            <a:r>
              <a:rPr lang="es-ES" sz="2000" b="1">
                <a:solidFill>
                  <a:prstClr val="black"/>
                </a:solidFill>
              </a:rPr>
              <a:t> 5</a:t>
            </a:r>
            <a:r>
              <a:rPr lang="sr-Latn-RS" sz="2000" b="1">
                <a:solidFill>
                  <a:prstClr val="black"/>
                </a:solidFill>
              </a:rPr>
              <a:t>,</a:t>
            </a:r>
            <a:r>
              <a:rPr lang="es-ES" sz="2000" b="1">
                <a:solidFill>
                  <a:prstClr val="black"/>
                </a:solidFill>
              </a:rPr>
              <a:t>6)? Je li obitelj koja je uključena </a:t>
            </a:r>
            <a:r>
              <a:rPr lang="sr-Latn-RS" sz="2000" b="1">
                <a:solidFill>
                  <a:prstClr val="black"/>
                </a:solidFill>
              </a:rPr>
              <a:t>u slučaj bila</a:t>
            </a:r>
            <a:r>
              <a:rPr lang="es-ES" sz="2000" b="1">
                <a:solidFill>
                  <a:prstClr val="black"/>
                </a:solidFill>
              </a:rPr>
              <a:t> utjecaj</a:t>
            </a:r>
            <a:r>
              <a:rPr lang="sr-Latn-RS" sz="2000" b="1">
                <a:solidFill>
                  <a:prstClr val="black"/>
                </a:solidFill>
              </a:rPr>
              <a:t>na</a:t>
            </a:r>
            <a:r>
              <a:rPr lang="es-ES" sz="2000" b="1">
                <a:solidFill>
                  <a:prstClr val="black"/>
                </a:solidFill>
              </a:rPr>
              <a:t> u crkvi? Jesu li se hvalili da su tolerantna </a:t>
            </a:r>
            <a:r>
              <a:rPr lang="sr-Latn-RS" sz="2000" b="1">
                <a:solidFill>
                  <a:prstClr val="black"/>
                </a:solidFill>
              </a:rPr>
              <a:t>crkva </a:t>
            </a:r>
            <a:r>
              <a:rPr lang="es-ES" sz="2000" b="1">
                <a:solidFill>
                  <a:prstClr val="black"/>
                </a:solidFill>
              </a:rPr>
              <a:t>prema grešnicima? ¿ … ?</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4400" b="1">
                <a:ln w="22225">
                  <a:solidFill>
                    <a:schemeClr val="accent2"/>
                  </a:solidFill>
                  <a:prstDash val="solid"/>
                </a:ln>
                <a:solidFill>
                  <a:schemeClr val="accent2">
                    <a:lumMod val="60000"/>
                    <a:lumOff val="40000"/>
                  </a:schemeClr>
                </a:solidFill>
              </a:rPr>
              <a:t>ISKORJENJIVANJE GRIJEHA</a:t>
            </a:r>
            <a:endParaRPr lang="es-ES" sz="4400" b="1" dirty="0">
              <a:ln w="22225">
                <a:solidFill>
                  <a:schemeClr val="accent2"/>
                </a:solidFill>
                <a:prstDash val="solid"/>
              </a:ln>
              <a:solidFill>
                <a:schemeClr val="accent2">
                  <a:lumMod val="60000"/>
                  <a:lumOff val="40000"/>
                </a:schemeClr>
              </a:solidFill>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3">
                    <a:lumMod val="75000"/>
                  </a:schemeClr>
                </a:solidFill>
                <a:latin typeface="Comic Sans MS" panose="030F0702030302020204" pitchFamily="66" charset="0"/>
              </a:rPr>
              <a:t>“</a:t>
            </a:r>
            <a:r>
              <a:rPr lang="sr-Latn-RS" b="1">
                <a:solidFill>
                  <a:schemeClr val="accent3">
                    <a:lumMod val="75000"/>
                  </a:schemeClr>
                </a:solidFill>
                <a:latin typeface="Comic Sans MS" panose="030F0702030302020204" pitchFamily="66" charset="0"/>
              </a:rPr>
              <a:t>Onima koji su vani sudit će Bog. Uklonite zločinca između sebe!</a:t>
            </a:r>
            <a:r>
              <a:rPr lang="es-ES" b="1">
                <a:solidFill>
                  <a:schemeClr val="accent3">
                    <a:lumMod val="75000"/>
                  </a:schemeClr>
                </a:solidFill>
                <a:latin typeface="Comic Sans MS" panose="030F0702030302020204" pitchFamily="66" charset="0"/>
              </a:rPr>
              <a:t>” </a:t>
            </a:r>
            <a:r>
              <a:rPr lang="es-ES" sz="1400" b="1">
                <a:solidFill>
                  <a:schemeClr val="accent3">
                    <a:lumMod val="75000"/>
                  </a:schemeClr>
                </a:solidFill>
                <a:latin typeface="Comic Sans MS" panose="030F0702030302020204" pitchFamily="66" charset="0"/>
              </a:rPr>
              <a:t>(1</a:t>
            </a:r>
            <a:r>
              <a:rPr lang="sr-Latn-RS" sz="1400" b="1">
                <a:solidFill>
                  <a:schemeClr val="accent3">
                    <a:lumMod val="75000"/>
                  </a:schemeClr>
                </a:solidFill>
                <a:latin typeface="Comic Sans MS" panose="030F0702030302020204" pitchFamily="66" charset="0"/>
              </a:rPr>
              <a:t>. Korinćanima</a:t>
            </a:r>
            <a:r>
              <a:rPr lang="es-ES" sz="1400" b="1">
                <a:solidFill>
                  <a:schemeClr val="accent3">
                    <a:lumMod val="75000"/>
                  </a:schemeClr>
                </a:solidFill>
                <a:latin typeface="Comic Sans MS" panose="030F0702030302020204" pitchFamily="66" charset="0"/>
              </a:rPr>
              <a:t>5</a:t>
            </a:r>
            <a:r>
              <a:rPr lang="sr-Latn-RS" sz="1400" b="1">
                <a:solidFill>
                  <a:schemeClr val="accent3">
                    <a:lumMod val="75000"/>
                  </a:schemeClr>
                </a:solidFill>
                <a:latin typeface="Comic Sans MS" panose="030F0702030302020204" pitchFamily="66" charset="0"/>
              </a:rPr>
              <a:t>,</a:t>
            </a:r>
            <a:r>
              <a:rPr lang="es-ES" sz="1400" b="1">
                <a:solidFill>
                  <a:schemeClr val="accent3">
                    <a:lumMod val="75000"/>
                  </a:schemeClr>
                </a:solidFill>
                <a:latin typeface="Comic Sans MS" panose="030F0702030302020204" pitchFamily="66" charset="0"/>
              </a:rPr>
              <a:t>13</a:t>
            </a:r>
            <a:r>
              <a:rPr lang="es-ES" sz="1400" b="1" dirty="0">
                <a:solidFill>
                  <a:schemeClr val="accent3">
                    <a:lumMod val="75000"/>
                  </a:schemeClr>
                </a:solidFill>
                <a:latin typeface="Comic Sans MS" panose="030F0702030302020204" pitchFamily="66" charset="0"/>
              </a:rPr>
              <a:t>)</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7267576" cy="1015663"/>
          </a:xfrm>
          <a:prstGeom prst="rect">
            <a:avLst/>
          </a:prstGeom>
          <a:noFill/>
        </p:spPr>
        <p:txBody>
          <a:bodyPr wrap="square" rtlCol="0">
            <a:spAutoFit/>
          </a:bodyPr>
          <a:lstStyle/>
          <a:p>
            <a:pPr>
              <a:spcBef>
                <a:spcPts val="600"/>
              </a:spcBef>
            </a:pPr>
            <a:r>
              <a:rPr lang="es-ES" sz="2000" b="1"/>
              <a:t>Slučaj incesta već je bio "u javnoj domeni" (1. Kor</a:t>
            </a:r>
            <a:r>
              <a:rPr lang="sr-Latn-RS" sz="2000" b="1"/>
              <a:t>.</a:t>
            </a:r>
            <a:r>
              <a:rPr lang="es-ES" sz="2000" b="1"/>
              <a:t> 5</a:t>
            </a:r>
            <a:r>
              <a:rPr lang="sr-Latn-RS" sz="2000" b="1"/>
              <a:t>,</a:t>
            </a:r>
            <a:r>
              <a:rPr lang="es-ES" sz="2000" b="1"/>
              <a:t>1), pa su se hitne mjere morale poduzeti kako bi se izbjegla šteta ugledu crkve. Koje mjere treba poduzeti?</a:t>
            </a:r>
            <a:endParaRPr lang="es-ES" sz="2000" b="1" dirty="0"/>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154556378"/>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280770"/>
            <a:ext cx="4780321" cy="1938992"/>
          </a:xfrm>
          <a:prstGeom prst="rect">
            <a:avLst/>
          </a:prstGeom>
          <a:noFill/>
        </p:spPr>
        <p:txBody>
          <a:bodyPr wrap="square" rtlCol="0">
            <a:spAutoFit/>
          </a:bodyPr>
          <a:lstStyle/>
          <a:p>
            <a:pPr>
              <a:spcBef>
                <a:spcPts val="600"/>
              </a:spcBef>
            </a:pPr>
            <a:r>
              <a:rPr lang="es-ES" sz="2000" b="1"/>
              <a:t>Crkvena disciplina (bez obzira na težinu grijeha) uvijek mora imati otkupiteljsku svrhu. Pogreška mora biti istaknuta osobi kako bi je prepoznala, pokajala se i "duh bio spašen u dan Gospodina Isusa" (1. Kor</a:t>
            </a:r>
            <a:r>
              <a:rPr lang="sr-Latn-RS" sz="2000" b="1"/>
              <a:t>. </a:t>
            </a:r>
            <a:r>
              <a:rPr lang="es-ES" sz="2000" b="1"/>
              <a:t>5</a:t>
            </a:r>
            <a:r>
              <a:rPr lang="sr-Latn-RS" sz="2000" b="1"/>
              <a:t>,</a:t>
            </a:r>
            <a:r>
              <a:rPr lang="es-ES" sz="2000" b="1"/>
              <a:t>5).</a:t>
            </a:r>
            <a:endParaRPr lang="es-ES" sz="2000" b="1" dirty="0"/>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a:ln w="15875">
                  <a:solidFill>
                    <a:schemeClr val="accent1">
                      <a:lumMod val="75000"/>
                    </a:schemeClr>
                  </a:solidFill>
                </a:ln>
                <a:solidFill>
                  <a:srgbClr val="A5CA04"/>
                </a:solidFill>
                <a:effectLst>
                  <a:innerShdw blurRad="63500" dist="50800" dir="13500000">
                    <a:srgbClr val="000000">
                      <a:alpha val="84000"/>
                    </a:srgbClr>
                  </a:innerShdw>
                </a:effectLst>
              </a:rPr>
              <a:t>SUOČAVANJE S UNUTARNJIM PROBLEMIMA</a:t>
            </a:r>
            <a:endPar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sr-Latn-RS" b="1">
                <a:solidFill>
                  <a:schemeClr val="accent4">
                    <a:lumMod val="50000"/>
                  </a:schemeClr>
                </a:solidFill>
                <a:latin typeface="Comic Sans MS" panose="030F0702030302020204" pitchFamily="66" charset="0"/>
              </a:rPr>
              <a:t>Kad netko od vas ima spor s drugom osobom, zašto idete na sud pred bezbožne suce</a:t>
            </a:r>
            <a:r>
              <a:rPr lang="es-ES" b="1">
                <a:solidFill>
                  <a:schemeClr val="accent4">
                    <a:lumMod val="50000"/>
                  </a:schemeClr>
                </a:solidFill>
                <a:latin typeface="Comic Sans MS" panose="030F0702030302020204" pitchFamily="66" charset="0"/>
              </a:rPr>
              <a:t>?</a:t>
            </a:r>
            <a:r>
              <a:rPr lang="sr-Latn-RS" b="1">
                <a:solidFill>
                  <a:schemeClr val="accent4">
                    <a:lumMod val="50000"/>
                  </a:schemeClr>
                </a:solidFill>
                <a:latin typeface="Comic Sans MS" panose="030F0702030302020204" pitchFamily="66" charset="0"/>
              </a:rPr>
              <a:t> Zašto ne raspravite tu stvar među Božjim svetim ljudima?</a:t>
            </a:r>
            <a:r>
              <a:rPr lang="es-ES" b="1">
                <a:solidFill>
                  <a:schemeClr val="accent4">
                    <a:lumMod val="50000"/>
                  </a:schemeClr>
                </a:solidFill>
                <a:latin typeface="Comic Sans MS" panose="030F0702030302020204" pitchFamily="66" charset="0"/>
              </a:rPr>
              <a:t>” </a:t>
            </a:r>
            <a:r>
              <a:rPr lang="es-ES" sz="1400" b="1">
                <a:solidFill>
                  <a:schemeClr val="accent4">
                    <a:lumMod val="50000"/>
                  </a:schemeClr>
                </a:solidFill>
                <a:latin typeface="Comic Sans MS" panose="030F0702030302020204" pitchFamily="66" charset="0"/>
              </a:rPr>
              <a:t>(1</a:t>
            </a:r>
            <a:r>
              <a:rPr lang="sr-Latn-RS" sz="1400" b="1">
                <a:solidFill>
                  <a:schemeClr val="accent4">
                    <a:lumMod val="50000"/>
                  </a:schemeClr>
                </a:solidFill>
                <a:latin typeface="Comic Sans MS" panose="030F0702030302020204" pitchFamily="66" charset="0"/>
              </a:rPr>
              <a:t>. Korinćanima </a:t>
            </a:r>
            <a:r>
              <a:rPr lang="es-ES" sz="1400" b="1">
                <a:solidFill>
                  <a:schemeClr val="accent4">
                    <a:lumMod val="50000"/>
                  </a:schemeClr>
                </a:solidFill>
                <a:latin typeface="Comic Sans MS" panose="030F0702030302020204" pitchFamily="66" charset="0"/>
              </a:rPr>
              <a:t>6</a:t>
            </a:r>
            <a:r>
              <a:rPr lang="sr-Latn-RS" sz="1400" b="1">
                <a:solidFill>
                  <a:schemeClr val="accent4">
                    <a:lumMod val="50000"/>
                  </a:schemeClr>
                </a:solidFill>
                <a:latin typeface="Comic Sans MS" panose="030F0702030302020204" pitchFamily="66" charset="0"/>
              </a:rPr>
              <a:t>,</a:t>
            </a:r>
            <a:r>
              <a:rPr lang="es-ES" sz="1400" b="1">
                <a:solidFill>
                  <a:schemeClr val="accent4">
                    <a:lumMod val="50000"/>
                  </a:schemeClr>
                </a:solidFill>
                <a:latin typeface="Comic Sans MS" panose="030F0702030302020204" pitchFamily="66" charset="0"/>
              </a:rPr>
              <a:t>1</a:t>
            </a:r>
            <a:r>
              <a:rPr lang="sr-Latn-RS" sz="1400" b="1">
                <a:solidFill>
                  <a:schemeClr val="accent4">
                    <a:lumMod val="50000"/>
                  </a:schemeClr>
                </a:solidFill>
                <a:latin typeface="Comic Sans MS" panose="030F0702030302020204" pitchFamily="66" charset="0"/>
              </a:rPr>
              <a:t> SHP</a:t>
            </a:r>
            <a:r>
              <a:rPr lang="es-ES" sz="1400" b="1">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24671"/>
            <a:ext cx="7362824" cy="1323439"/>
          </a:xfrm>
          <a:prstGeom prst="rect">
            <a:avLst/>
          </a:prstGeom>
          <a:noFill/>
        </p:spPr>
        <p:txBody>
          <a:bodyPr wrap="square" rtlCol="0">
            <a:spAutoFit/>
          </a:bodyPr>
          <a:lstStyle/>
          <a:p>
            <a:pPr>
              <a:spcBef>
                <a:spcPts val="600"/>
              </a:spcBef>
            </a:pPr>
            <a:r>
              <a:rPr lang="es-ES" sz="2000" b="1"/>
              <a:t>Nakon što je objasnio kako riješiti grijeh unutar crkve, Pavao ih prekorava što nisu slijedili prave smjernice</a:t>
            </a:r>
            <a:r>
              <a:rPr lang="sr-Latn-RS" sz="2000" b="1"/>
              <a:t>:</a:t>
            </a:r>
            <a:r>
              <a:rPr lang="es-ES" sz="2000" b="1"/>
              <a:t> </a:t>
            </a:r>
            <a:r>
              <a:rPr lang="sr-Latn-RS" sz="2000" b="1"/>
              <a:t>zašto</a:t>
            </a:r>
            <a:r>
              <a:rPr lang="es-ES" sz="2000" b="1"/>
              <a:t> dopuštali svjetovnim sudovima da odlučuju o problemima među braćom (1. Kor</a:t>
            </a:r>
            <a:r>
              <a:rPr lang="sr-Latn-RS" sz="2000" b="1"/>
              <a:t>.</a:t>
            </a:r>
            <a:r>
              <a:rPr lang="es-ES" sz="2000" b="1"/>
              <a:t> 6</a:t>
            </a:r>
            <a:r>
              <a:rPr lang="sr-Latn-RS" sz="2000" b="1"/>
              <a:t>,</a:t>
            </a:r>
            <a:r>
              <a:rPr lang="es-ES" sz="2000" b="1"/>
              <a:t>1-6)</a:t>
            </a:r>
            <a:r>
              <a:rPr lang="sr-Latn-RS" sz="2000" b="1"/>
              <a:t>?</a:t>
            </a:r>
            <a:r>
              <a:rPr lang="es-ES" sz="2000" b="1"/>
              <a:t>. Ali Pavao ide dalje i napada korijen problema.</a:t>
            </a:r>
            <a:endParaRPr lang="es-ES" sz="2000" b="1" dirty="0"/>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s-ES" sz="2000" b="1"/>
              <a:t>Drugo, braća moraju biti spremna oprostiti uvredu </a:t>
            </a:r>
            <a:r>
              <a:rPr lang="sr-Latn-RS" sz="2000" b="1"/>
              <a:t>            </a:t>
            </a:r>
            <a:r>
              <a:rPr lang="es-ES" sz="2000" b="1"/>
              <a:t>(1. Kor</a:t>
            </a:r>
            <a:r>
              <a:rPr lang="sr-Latn-RS" sz="2000" b="1"/>
              <a:t>.</a:t>
            </a:r>
            <a:r>
              <a:rPr lang="es-ES" sz="2000" b="1"/>
              <a:t> 6</a:t>
            </a:r>
            <a:r>
              <a:rPr lang="sr-Latn-RS" sz="2000" b="1"/>
              <a:t>,</a:t>
            </a:r>
            <a:r>
              <a:rPr lang="es-ES" sz="2000" b="1"/>
              <a:t>7b).</a:t>
            </a:r>
            <a:endParaRPr lang="es-ES" sz="2000" b="1" dirty="0"/>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849397"/>
            <a:ext cx="7000874" cy="1015663"/>
          </a:xfrm>
          <a:prstGeom prst="rect">
            <a:avLst/>
          </a:prstGeom>
          <a:noFill/>
        </p:spPr>
        <p:txBody>
          <a:bodyPr wrap="square">
            <a:spAutoFit/>
          </a:bodyPr>
          <a:lstStyle/>
          <a:p>
            <a:pPr>
              <a:spcBef>
                <a:spcPts val="600"/>
              </a:spcBef>
            </a:pPr>
            <a:r>
              <a:rPr lang="es-ES" sz="2000" b="1"/>
              <a:t>Prvo, ne smije biti neslaganja među članovima crkve </a:t>
            </a:r>
            <a:r>
              <a:rPr lang="sr-Latn-RS" sz="2000" b="1"/>
              <a:t>         </a:t>
            </a:r>
            <a:r>
              <a:rPr lang="es-ES" sz="2000" b="1"/>
              <a:t>(1. Kor</a:t>
            </a:r>
            <a:r>
              <a:rPr lang="sr-Latn-RS" sz="2000" b="1"/>
              <a:t>.</a:t>
            </a:r>
            <a:r>
              <a:rPr lang="es-ES" sz="2000" b="1"/>
              <a:t> 6</a:t>
            </a:r>
            <a:r>
              <a:rPr lang="sr-Latn-RS" sz="2000" b="1"/>
              <a:t>,</a:t>
            </a:r>
            <a:r>
              <a:rPr lang="es-ES" sz="2000" b="1"/>
              <a:t>7a) i, naravno, članovi ne smiju vrijeđati ili varati drugog člana (1. Kor</a:t>
            </a:r>
            <a:r>
              <a:rPr lang="sr-Latn-RS" sz="2000" b="1"/>
              <a:t>.</a:t>
            </a:r>
            <a:r>
              <a:rPr lang="es-ES" sz="2000" b="1"/>
              <a:t> 6</a:t>
            </a:r>
            <a:r>
              <a:rPr lang="sr-Latn-RS" sz="2000" b="1"/>
              <a:t>,</a:t>
            </a:r>
            <a:r>
              <a:rPr lang="es-ES" sz="2000" b="1"/>
              <a:t>8).</a:t>
            </a:r>
            <a:endParaRPr lang="es-ES" sz="2000" b="1" dirty="0"/>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765392"/>
            <a:ext cx="6687303" cy="707886"/>
          </a:xfrm>
          <a:prstGeom prst="rect">
            <a:avLst/>
          </a:prstGeom>
          <a:noFill/>
        </p:spPr>
        <p:txBody>
          <a:bodyPr wrap="square">
            <a:spAutoFit/>
          </a:bodyPr>
          <a:lstStyle/>
          <a:p>
            <a:pPr>
              <a:spcBef>
                <a:spcPts val="600"/>
              </a:spcBef>
            </a:pPr>
            <a:r>
              <a:rPr lang="es-ES" sz="2000" b="1"/>
              <a:t>Osim ako nije riječ o kaznenom predmetu (Rim. 13</a:t>
            </a:r>
            <a:r>
              <a:rPr lang="sr-Latn-RS" sz="2000" b="1"/>
              <a:t>,</a:t>
            </a:r>
            <a:r>
              <a:rPr lang="es-ES" sz="2000" b="1"/>
              <a:t>1-5), unutarnji problemi crkve moraju se rješavati interno.</a:t>
            </a:r>
            <a:endParaRPr lang="es-ES" sz="2000" b="1" dirty="0"/>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17"/>
            <a:ext cx="6839702" cy="707886"/>
          </a:xfrm>
          <a:prstGeom prst="rect">
            <a:avLst/>
          </a:prstGeom>
          <a:noFill/>
        </p:spPr>
        <p:txBody>
          <a:bodyPr wrap="square">
            <a:spAutoFit/>
          </a:bodyPr>
          <a:lstStyle/>
          <a:p>
            <a:pPr>
              <a:spcBef>
                <a:spcPts val="600"/>
              </a:spcBef>
            </a:pPr>
            <a:r>
              <a:rPr lang="es-ES" sz="2000" b="1"/>
              <a:t>Treće, ako nema dogovora među članovima, crkva mora suditi ili posredovati između jednog i drugog (1. Kor.</a:t>
            </a:r>
            <a:r>
              <a:rPr lang="sr-Latn-RS" sz="2000" b="1"/>
              <a:t> 6,2).</a:t>
            </a:r>
            <a:endParaRPr lang="es-ES" sz="2000" b="1" dirty="0"/>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20051" y="2902175"/>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897</TotalTime>
  <Words>2504</Words>
  <Application>Microsoft Office PowerPoint</Application>
  <PresentationFormat>Panorámica</PresentationFormat>
  <Paragraphs>109</Paragraphs>
  <Slides>19</Slides>
  <Notes>10</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19</vt:i4>
      </vt:variant>
    </vt:vector>
  </HeadingPairs>
  <TitlesOfParts>
    <vt:vector size="36" baseType="lpstr">
      <vt:lpstr>Aptos Display</vt:lpstr>
      <vt:lpstr>Arial Narrow</vt:lpstr>
      <vt:lpstr>Calibri</vt:lpstr>
      <vt:lpstr>Comic Sans MS</vt:lpstr>
      <vt:lpstr>Bodoni MT Poster Compressed</vt:lpstr>
      <vt:lpstr>Impact</vt:lpstr>
      <vt:lpstr>Times New Roman</vt:lpstr>
      <vt:lpstr>Gill Sans MT Ext Condensed Bold</vt:lpstr>
      <vt:lpstr>Arial</vt:lpstr>
      <vt:lpstr>Britannic Bold</vt:lpstr>
      <vt:lpstr>Constantia</vt:lpstr>
      <vt:lpstr>Aptos</vt:lpstr>
      <vt:lpstr>Tema de Office</vt:lpstr>
      <vt:lpstr>3_Default Design</vt:lpstr>
      <vt:lpstr>5_Default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PRIMJENA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78</cp:revision>
  <dcterms:created xsi:type="dcterms:W3CDTF">2026-06-19T16:27:56Z</dcterms:created>
  <dcterms:modified xsi:type="dcterms:W3CDTF">2026-07-06T13:32:27Z</dcterms:modified>
</cp:coreProperties>
</file>