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4" r:id="rId3"/>
    <p:sldMasterId id="2147483688" r:id="rId4"/>
    <p:sldMasterId id="2147483702" r:id="rId5"/>
  </p:sldMasterIdLst>
  <p:notesMasterIdLst>
    <p:notesMasterId r:id="rId22"/>
  </p:notesMasterIdLst>
  <p:sldIdLst>
    <p:sldId id="398" r:id="rId6"/>
    <p:sldId id="400" r:id="rId7"/>
    <p:sldId id="480" r:id="rId8"/>
    <p:sldId id="265" r:id="rId9"/>
    <p:sldId id="266" r:id="rId10"/>
    <p:sldId id="267" r:id="rId11"/>
    <p:sldId id="268" r:id="rId12"/>
    <p:sldId id="260" r:id="rId13"/>
    <p:sldId id="261" r:id="rId14"/>
    <p:sldId id="269" r:id="rId15"/>
    <p:sldId id="264" r:id="rId16"/>
    <p:sldId id="481" r:id="rId17"/>
    <p:sldId id="482" r:id="rId18"/>
    <p:sldId id="483" r:id="rId19"/>
    <p:sldId id="486" r:id="rId20"/>
    <p:sldId id="489" r:id="rId21"/>
  </p:sldIdLst>
  <p:sldSz cx="12192000" cy="6858000"/>
  <p:notesSz cx="6858000" cy="9144000"/>
  <p:embeddedFontLst>
    <p:embeddedFont>
      <p:font typeface="Arial Narrow" panose="020B0606020202030204" pitchFamily="34" charset="0"/>
      <p:regular r:id="rId23"/>
      <p:bold r:id="rId24"/>
      <p:italic r:id="rId25"/>
      <p:boldItalic r:id="rId26"/>
    </p:embeddedFont>
    <p:embeddedFont>
      <p:font typeface="Bodoni MT Poster Compressed" panose="02070706080601050204" pitchFamily="18" charset="0"/>
      <p:regular r:id="rId27"/>
    </p:embeddedFont>
    <p:embeddedFont>
      <p:font typeface="Britannic Bold" panose="020B0903060703020204" pitchFamily="34" charset="0"/>
      <p:regular r:id="rId28"/>
    </p:embeddedFont>
    <p:embeddedFont>
      <p:font typeface="Comic Sans MS" panose="030F0702030302020204" pitchFamily="66" charset="0"/>
      <p:regular r:id="rId29"/>
      <p:bold r:id="rId30"/>
      <p:italic r:id="rId31"/>
      <p:boldItalic r:id="rId32"/>
    </p:embeddedFont>
    <p:embeddedFont>
      <p:font typeface="Constantia" panose="02030602050306030303" pitchFamily="18" charset="0"/>
      <p:regular r:id="rId33"/>
      <p:bold r:id="rId34"/>
      <p:italic r:id="rId35"/>
      <p:boldItalic r:id="rId36"/>
    </p:embeddedFont>
    <p:embeddedFont>
      <p:font typeface="Gill Sans MT Ext Condensed Bold" panose="020B0902020104020203" pitchFamily="34" charset="0"/>
      <p:regular r:id="rId37"/>
    </p:embeddedFont>
    <p:embeddedFont>
      <p:font typeface="Impact" panose="020B0806030902050204" pitchFamily="34" charset="0"/>
      <p:regular r:id="rId3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097" autoAdjust="0"/>
  </p:normalViewPr>
  <p:slideViewPr>
    <p:cSldViewPr snapToGrid="0">
      <p:cViewPr varScale="1">
        <p:scale>
          <a:sx n="102" d="100"/>
          <a:sy n="102" d="100"/>
        </p:scale>
        <p:origin x="270"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41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font" Target="fonts/font12.fntdata"/><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6.png"/><Relationship Id="rId1" Type="http://schemas.openxmlformats.org/officeDocument/2006/relationships/image" Target="../media/image35.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6.png"/><Relationship Id="rId1" Type="http://schemas.openxmlformats.org/officeDocument/2006/relationships/image" Target="../media/image35.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s-ES" sz="2000" b="1"/>
            <a:t>1. Korinćanima 8</a:t>
          </a:r>
          <a:endParaRPr lang="es-ES" sz="2000" b="1" dirty="0"/>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s-ES" sz="2000" b="1">
              <a:solidFill>
                <a:srgbClr val="105660"/>
              </a:solidFill>
            </a:rPr>
            <a:t>Hrana žrtvovana idolima
(Znanje i ljubav)</a:t>
          </a:r>
          <a:r>
            <a:rPr lang="hr-HR" sz="2000" b="1">
              <a:solidFill>
                <a:srgbClr val="105660"/>
              </a:solidFill>
            </a:rPr>
            <a:t>.</a:t>
          </a:r>
          <a:endParaRPr lang="es-ES"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a:t>1. Korinćanima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s-ES" sz="2000" b="1">
              <a:solidFill>
                <a:schemeClr val="accent1">
                  <a:lumMod val="50000"/>
                </a:schemeClr>
              </a:solidFill>
            </a:rPr>
            <a:t>Pa</a:t>
          </a:r>
          <a:r>
            <a:rPr lang="hr-HR" sz="2000" b="1">
              <a:solidFill>
                <a:schemeClr val="accent1">
                  <a:lumMod val="50000"/>
                </a:schemeClr>
              </a:solidFill>
            </a:rPr>
            <a:t>vao</a:t>
          </a:r>
          <a:r>
            <a:rPr lang="es-ES" sz="2000" b="1">
              <a:solidFill>
                <a:schemeClr val="accent1">
                  <a:lumMod val="50000"/>
                </a:schemeClr>
              </a:solidFill>
            </a:rPr>
            <a:t> se odriče svojih prava
(Prava Evanđelja)</a:t>
          </a:r>
          <a:r>
            <a:rPr lang="hr-HR" sz="2000" b="1">
              <a:solidFill>
                <a:schemeClr val="accent1">
                  <a:lumMod val="50000"/>
                </a:schemeClr>
              </a:solidFill>
            </a:rPr>
            <a:t>.</a:t>
          </a:r>
          <a:endParaRPr lang="es-ES"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a:t>1. Korinćanima 10</a:t>
          </a:r>
          <a:r>
            <a:rPr lang="hr-HR" sz="2000" b="1"/>
            <a:t>,</a:t>
          </a:r>
          <a:r>
            <a:rPr lang="es-ES" sz="2000" b="1"/>
            <a:t>1-13</a:t>
          </a:r>
          <a:endParaRPr lang="es-ES" sz="2000" b="1" dirty="0"/>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s-ES" sz="2000" b="1">
              <a:solidFill>
                <a:schemeClr val="accent5">
                  <a:lumMod val="50000"/>
                </a:schemeClr>
              </a:solidFill>
            </a:rPr>
            <a:t>Upozorenje na idolopoklonstvo
(Lekcije iz prošlosti)</a:t>
          </a:r>
          <a:r>
            <a:rPr lang="hr-HR" sz="2000" b="1">
              <a:solidFill>
                <a:schemeClr val="accent5">
                  <a:lumMod val="50000"/>
                </a:schemeClr>
              </a:solidFill>
            </a:rPr>
            <a:t>.</a:t>
          </a:r>
          <a:endParaRPr lang="es-ES"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s-ES" sz="2000" b="1"/>
            <a:t>1. Korinćanima 10</a:t>
          </a:r>
          <a:r>
            <a:rPr lang="hr-HR" sz="2000" b="1"/>
            <a:t>,</a:t>
          </a:r>
          <a:r>
            <a:rPr lang="es-ES" sz="2000" b="1"/>
            <a:t>14-22</a:t>
          </a:r>
          <a:endParaRPr lang="es-ES" sz="2000" b="1" dirty="0"/>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s-ES" sz="2000" b="1">
              <a:solidFill>
                <a:schemeClr val="accent6">
                  <a:lumMod val="50000"/>
                </a:schemeClr>
              </a:solidFill>
            </a:rPr>
            <a:t>Gospodinova čaša i </a:t>
          </a:r>
          <a:r>
            <a:rPr lang="hr-HR" sz="2000" b="1">
              <a:solidFill>
                <a:schemeClr val="accent6">
                  <a:lumMod val="50000"/>
                </a:schemeClr>
              </a:solidFill>
            </a:rPr>
            <a:t>č</a:t>
          </a:r>
          <a:r>
            <a:rPr lang="es-ES" sz="2000" b="1">
              <a:solidFill>
                <a:schemeClr val="accent6">
                  <a:lumMod val="50000"/>
                </a:schemeClr>
              </a:solidFill>
            </a:rPr>
            <a:t>aša demona
(Napustiti idolopoklonstvo</a:t>
          </a:r>
          <a:r>
            <a:rPr lang="hr-HR" sz="2000" b="1">
              <a:solidFill>
                <a:schemeClr val="accent6">
                  <a:lumMod val="50000"/>
                </a:schemeClr>
              </a:solidFill>
            </a:rPr>
            <a:t>).</a:t>
          </a:r>
          <a:endParaRPr lang="es-ES"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s-ES" sz="2000" b="1"/>
            <a:t>1. Korinćanima 10</a:t>
          </a:r>
          <a:r>
            <a:rPr lang="hr-HR" sz="2000" b="1"/>
            <a:t>,</a:t>
          </a:r>
          <a:r>
            <a:rPr lang="es-ES" sz="2000" b="1"/>
            <a:t>23-33</a:t>
          </a:r>
          <a:endParaRPr lang="es-ES" sz="2000" b="1" dirty="0"/>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pl-PL" sz="2000" b="1">
              <a:solidFill>
                <a:schemeClr val="accent3">
                  <a:lumMod val="50000"/>
                </a:schemeClr>
              </a:solidFill>
            </a:rPr>
            <a:t>Sve to radite na slavu Božju
(Dozvoljeno i zgodno).</a:t>
          </a:r>
          <a:endParaRPr lang="es-ES"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custLinFactNeighborY="1621">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1D9DB933-B562-49AA-A92D-BAA94C19B152}" type="presOf" srcId="{A0487429-BEEA-4814-A7FD-DF3D8DDB8992}" destId="{D23DF7B9-1508-4D64-BF74-796D8F9392E5}" srcOrd="0" destOrd="0" presId="urn:microsoft.com/office/officeart/2005/8/layout/vList2"/>
    <dgm:cxn modelId="{7835A542-DEE3-492D-AF86-4C7E692D928E}" type="presOf" srcId="{3309BE94-2E55-4780-8847-E2314BB6B5CA}" destId="{E02B32B1-A93B-45CE-A8E9-B011A91A1719}" srcOrd="0" destOrd="0" presId="urn:microsoft.com/office/officeart/2005/8/layout/vList2"/>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85973558-BC2B-40FE-A323-BC8AF96F0D64}" type="presOf" srcId="{D02A6EB1-2A9E-4313-AFC2-7525C8869E9E}" destId="{F6C34058-B94A-4665-B0D2-FAC45F96C35E}" srcOrd="0" destOrd="0" presId="urn:microsoft.com/office/officeart/2005/8/layout/vList2"/>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s-ES" sz="2400" b="1">
              <a:effectLst>
                <a:outerShdw blurRad="38100" dist="38100" dir="2700000" algn="tl">
                  <a:srgbClr val="000000"/>
                </a:outerShdw>
              </a:effectLst>
            </a:rPr>
            <a:t>1. Kor</a:t>
          </a:r>
          <a:r>
            <a:rPr lang="hr-HR" sz="2400" b="1">
              <a:effectLst>
                <a:outerShdw blurRad="38100" dist="38100" dir="2700000" algn="tl">
                  <a:srgbClr val="000000"/>
                </a:outerShdw>
              </a:effectLst>
            </a:rPr>
            <a:t>. </a:t>
          </a:r>
          <a:r>
            <a:rPr lang="es-ES" sz="2400" b="1">
              <a:effectLst>
                <a:outerShdw blurRad="38100" dist="38100" dir="2700000" algn="tl">
                  <a:srgbClr val="000000"/>
                </a:outerShdw>
              </a:effectLst>
            </a:rPr>
            <a:t>8</a:t>
          </a:r>
          <a:r>
            <a:rPr lang="hr-HR" sz="2400" b="1">
              <a:effectLst>
                <a:outerShdw blurRad="38100" dist="38100" dir="2700000" algn="tl">
                  <a:srgbClr val="000000"/>
                </a:outerShdw>
              </a:effectLst>
            </a:rPr>
            <a:t>,</a:t>
          </a:r>
          <a:r>
            <a:rPr lang="es-ES" sz="2400" b="1">
              <a:effectLst>
                <a:outerShdw blurRad="38100" dist="38100" dir="2700000" algn="tl">
                  <a:srgbClr val="000000"/>
                </a:outerShdw>
              </a:effectLst>
            </a:rPr>
            <a:t>4-7a</a:t>
          </a:r>
          <a:endParaRPr lang="es-ES" sz="2400" b="1" dirty="0">
            <a:effectLst>
              <a:outerShdw blurRad="38100" dist="38100" dir="2700000" algn="tl">
                <a:srgbClr val="000000"/>
              </a:outerShdw>
            </a:effectLst>
          </a:endParaRP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s-ES" sz="2000" b="1"/>
            <a:t>Snažni razumiju da idoli nisu ništa, jer postoji samo jedan pravi Bog.</a:t>
          </a:r>
          <a:endParaRPr lang="es-ES"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s-ES" sz="2000" b="1"/>
            <a:t>Slabi još nisu shvatili ovu točku.</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400" b="1">
              <a:effectLst>
                <a:outerShdw blurRad="38100" dist="38100" dir="2700000" algn="tl">
                  <a:srgbClr val="000000"/>
                </a:outerShdw>
              </a:effectLst>
            </a:rPr>
            <a:t>1. Kor</a:t>
          </a:r>
          <a:r>
            <a:rPr lang="hr-HR" sz="2400" b="1">
              <a:effectLst>
                <a:outerShdw blurRad="38100" dist="38100" dir="2700000" algn="tl">
                  <a:srgbClr val="000000"/>
                </a:outerShdw>
              </a:effectLst>
            </a:rPr>
            <a:t>.</a:t>
          </a:r>
          <a:r>
            <a:rPr lang="es-ES" sz="2400" b="1">
              <a:effectLst>
                <a:outerShdw blurRad="38100" dist="38100" dir="2700000" algn="tl">
                  <a:srgbClr val="000000"/>
                </a:outerShdw>
              </a:effectLst>
            </a:rPr>
            <a:t> 8</a:t>
          </a:r>
          <a:r>
            <a:rPr lang="hr-HR" sz="2400" b="1">
              <a:effectLst>
                <a:outerShdw blurRad="38100" dist="38100" dir="2700000" algn="tl">
                  <a:srgbClr val="000000"/>
                </a:outerShdw>
              </a:effectLst>
            </a:rPr>
            <a:t>,</a:t>
          </a:r>
          <a:r>
            <a:rPr lang="es-ES" sz="2400" b="1">
              <a:effectLst>
                <a:outerShdw blurRad="38100" dist="38100" dir="2700000" algn="tl">
                  <a:srgbClr val="000000"/>
                </a:outerShdw>
              </a:effectLst>
            </a:rPr>
            <a:t>7b</a:t>
          </a:r>
          <a:endParaRPr lang="es-ES" sz="2400" b="1" dirty="0">
            <a:effectLst>
              <a:outerShdw blurRad="38100" dist="38100" dir="2700000" algn="tl">
                <a:srgbClr val="000000"/>
              </a:outerShdw>
            </a:effectLst>
          </a:endParaRP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000" b="1"/>
            <a:t>Snažni jedu meso žrtvovano idolima jer znaju da idoli ne mogu kontaminirati hranu.</a:t>
          </a:r>
          <a:endParaRPr lang="es-ES" sz="20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000" b="1"/>
            <a:t>Slabi vjeruju da griješe ako jedu to meso.</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s-ES" sz="2000" b="1">
              <a:solidFill>
                <a:schemeClr val="accent2">
                  <a:lumMod val="50000"/>
                </a:schemeClr>
              </a:solidFill>
            </a:rPr>
            <a:t>⁕</a:t>
          </a:r>
          <a:r>
            <a:rPr lang="es-ES" sz="2000" b="1">
              <a:solidFill>
                <a:schemeClr val="tx1"/>
              </a:solidFill>
            </a:rPr>
            <a:t> </a:t>
          </a:r>
          <a:r>
            <a:rPr lang="pl-PL" sz="2000" b="1">
              <a:solidFill>
                <a:schemeClr val="tx1"/>
              </a:solidFill>
            </a:rPr>
            <a:t>Pravo da nas zajednica hrani (1. Kor.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s-ES" sz="2000" b="1">
              <a:solidFill>
                <a:schemeClr val="tx2">
                  <a:lumMod val="20000"/>
                  <a:lumOff val="80000"/>
                </a:schemeClr>
              </a:solidFill>
              <a:effectLst>
                <a:outerShdw blurRad="38100" dist="38100" dir="2700000" algn="tl">
                  <a:srgbClr val="000000"/>
                </a:outerShdw>
              </a:effectLst>
            </a:rPr>
            <a:t>⁕</a:t>
          </a:r>
          <a:r>
            <a:rPr lang="es-ES" sz="2000" b="1">
              <a:effectLst>
                <a:outerShdw blurRad="38100" dist="38100" dir="2700000" algn="tl">
                  <a:srgbClr val="000000"/>
                </a:outerShdw>
              </a:effectLst>
            </a:rPr>
            <a:t> Pravo da bude u pratnji svoje žene (1. Korinćanima 9</a:t>
          </a:r>
          <a:r>
            <a:rPr lang="hr-HR" sz="2000" b="1">
              <a:effectLst>
                <a:outerShdw blurRad="38100" dist="38100" dir="2700000" algn="tl">
                  <a:srgbClr val="000000"/>
                </a:outerShdw>
              </a:effectLst>
            </a:rPr>
            <a:t>,</a:t>
          </a:r>
          <a:r>
            <a:rPr lang="es-ES" sz="2000" b="1">
              <a:effectLst>
                <a:outerShdw blurRad="38100" dist="38100" dir="2700000" algn="tl">
                  <a:srgbClr val="000000"/>
                </a:outerShdw>
              </a:effectLst>
            </a:rPr>
            <a:t>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s-ES" sz="2000" b="1">
              <a:solidFill>
                <a:schemeClr val="accent5">
                  <a:lumMod val="20000"/>
                  <a:lumOff val="80000"/>
                </a:schemeClr>
              </a:solidFill>
              <a:effectLst>
                <a:outerShdw blurRad="50800" dist="50800" dir="5400000" algn="ctr" rotWithShape="0">
                  <a:schemeClr val="tx1"/>
                </a:outerShdw>
              </a:effectLst>
            </a:rPr>
            <a:t>⁕</a:t>
          </a:r>
          <a:r>
            <a:rPr lang="es-ES" sz="2000" b="1">
              <a:effectLst>
                <a:outerShdw blurRad="50800" dist="50800" dir="5400000" algn="ctr" rotWithShape="0">
                  <a:schemeClr val="tx1"/>
                </a:outerShdw>
              </a:effectLst>
            </a:rPr>
            <a:t> Pravo da se ne obavljaju uobičajeni poslovi za n</a:t>
          </a:r>
          <a:r>
            <a:rPr lang="hr-HR" sz="2000" b="1">
              <a:effectLst>
                <a:outerShdw blurRad="50800" dist="50800" dir="5400000" algn="ctr" rotWithShape="0">
                  <a:schemeClr val="tx1"/>
                </a:outerShdw>
              </a:effectLst>
            </a:rPr>
            <a:t>jihov</a:t>
          </a:r>
          <a:r>
            <a:rPr lang="es-ES" sz="2000" b="1">
              <a:effectLst>
                <a:outerShdw blurRad="50800" dist="50800" dir="5400000" algn="ctr" rotWithShape="0">
                  <a:schemeClr val="tx1"/>
                </a:outerShdw>
              </a:effectLst>
            </a:rPr>
            <a:t>o održavanje </a:t>
          </a:r>
          <a:r>
            <a:rPr lang="hr-HR" sz="2000" b="1">
              <a:effectLst>
                <a:outerShdw blurRad="50800" dist="50800" dir="5400000" algn="ctr" rotWithShape="0">
                  <a:schemeClr val="tx1"/>
                </a:outerShdw>
              </a:effectLst>
            </a:rPr>
            <a:t>                   </a:t>
          </a:r>
          <a:r>
            <a:rPr lang="es-ES" sz="2000" b="1">
              <a:effectLst>
                <a:outerShdw blurRad="50800" dist="50800" dir="5400000" algn="ctr" rotWithShape="0">
                  <a:schemeClr val="tx1"/>
                </a:outerShdw>
              </a:effectLst>
            </a:rPr>
            <a:t>(1. Kor</a:t>
          </a:r>
          <a:r>
            <a:rPr lang="hr-HR" sz="2000" b="1">
              <a:effectLst>
                <a:outerShdw blurRad="50800" dist="50800" dir="5400000" algn="ctr" rotWithShape="0">
                  <a:schemeClr val="tx1"/>
                </a:outerShdw>
              </a:effectLst>
            </a:rPr>
            <a:t>.</a:t>
          </a:r>
          <a:r>
            <a:rPr lang="es-ES" sz="2000" b="1">
              <a:effectLst>
                <a:outerShdw blurRad="50800" dist="50800" dir="5400000" algn="ctr" rotWithShape="0">
                  <a:schemeClr val="tx1"/>
                </a:outerShdw>
              </a:effectLst>
            </a:rPr>
            <a:t> 9</a:t>
          </a:r>
          <a:r>
            <a:rPr lang="hr-HR" sz="2000" b="1">
              <a:effectLst>
                <a:outerShdw blurRad="50800" dist="50800" dir="5400000" algn="ctr" rotWithShape="0">
                  <a:schemeClr val="tx1"/>
                </a:outerShdw>
              </a:effectLst>
            </a:rPr>
            <a:t>,</a:t>
          </a:r>
          <a:r>
            <a:rPr lang="es-ES" sz="2000" b="1">
              <a:effectLst>
                <a:outerShdw blurRad="50800" dist="50800" dir="5400000" algn="ctr" rotWithShape="0">
                  <a:schemeClr val="tx1"/>
                </a:outerShdw>
              </a:effectLst>
            </a:rPr>
            <a:t>6)</a:t>
          </a:r>
          <a:r>
            <a:rPr lang="hr-HR" sz="2000" b="1">
              <a:effectLst>
                <a:outerShdw blurRad="50800" dist="50800" dir="5400000" algn="ctr" rotWithShape="0">
                  <a:schemeClr val="tx1"/>
                </a:outerShdw>
              </a:effectLst>
            </a:rPr>
            <a:t>.</a:t>
          </a:r>
          <a:endParaRPr lang="es-ES" sz="2000" dirty="0">
            <a:effectLst>
              <a:outerShdw blurRad="50800" dist="508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s-ES" sz="2000" b="1">
              <a:solidFill>
                <a:schemeClr val="tx1"/>
              </a:solidFill>
            </a:rPr>
            <a:t>Pavao se odriče svog prava apostola da ga podržavaju crkve kojima služi, kao što su to činili i drugi apostoli</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s-ES" sz="2000" b="1">
              <a:effectLst>
                <a:outerShdw blurRad="38100" dist="38100" dir="2700000" algn="tl">
                  <a:srgbClr val="000000"/>
                </a:outerShdw>
              </a:effectLst>
            </a:rPr>
            <a:t>Opća praksa apostola bila je da putuju sa svojim suprugama kako bi im služili i pomagali u službi. Ova žena </a:t>
          </a:r>
          <a:r>
            <a:rPr lang="hr-HR" sz="2000" b="1">
              <a:effectLst>
                <a:outerShdw blurRad="38100" dist="38100" dir="2700000" algn="tl">
                  <a:srgbClr val="000000"/>
                </a:outerShdw>
              </a:effectLst>
            </a:rPr>
            <a:t>je </a:t>
          </a:r>
          <a:r>
            <a:rPr lang="es-ES" sz="2000" b="1">
              <a:effectLst>
                <a:outerShdw blurRad="38100" dist="38100" dir="2700000" algn="tl">
                  <a:srgbClr val="000000"/>
                </a:outerShdw>
              </a:effectLst>
            </a:rPr>
            <a:t>imala, kao i njezin muž, pravo na podršku crkve</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s-ES" sz="2000" b="1">
              <a:effectLst>
                <a:outerShdw blurRad="50800" dist="50800" dir="5400000" algn="ctr" rotWithShape="0">
                  <a:schemeClr val="tx1"/>
                </a:outerShdw>
              </a:effectLst>
            </a:rPr>
            <a:t>Pa</a:t>
          </a:r>
          <a:r>
            <a:rPr lang="hr-HR" sz="2000" b="1">
              <a:effectLst>
                <a:outerShdw blurRad="50800" dist="50800" dir="5400000" algn="ctr" rotWithShape="0">
                  <a:schemeClr val="tx1"/>
                </a:outerShdw>
              </a:effectLst>
            </a:rPr>
            <a:t>vao</a:t>
          </a:r>
          <a:r>
            <a:rPr lang="es-ES" sz="2000" b="1">
              <a:effectLst>
                <a:outerShdw blurRad="50800" dist="50800" dir="5400000" algn="ctr" rotWithShape="0">
                  <a:schemeClr val="tx1"/>
                </a:outerShdw>
              </a:effectLst>
            </a:rPr>
            <a:t> želi zarađivati za život kako bi ih spriječio da misle da želi iskoristiti svoju publiku i pokazati im samoodricanje</a:t>
          </a:r>
          <a:r>
            <a:rPr lang="hr-HR" sz="2000" b="1">
              <a:effectLst>
                <a:outerShdw blurRad="50800" dist="50800" dir="5400000" algn="ctr" rotWithShape="0">
                  <a:schemeClr val="tx1"/>
                </a:outerShdw>
              </a:effectLst>
            </a:rPr>
            <a:t>.</a:t>
          </a:r>
          <a:endParaRPr lang="es-ES" sz="2000" dirty="0">
            <a:effectLst>
              <a:outerShdw blurRad="50800" dist="508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s-ES" sz="2000" b="1">
              <a:effectLst>
                <a:outerShdw blurRad="38100" dist="38100" dir="2700000" algn="tl">
                  <a:srgbClr val="000000">
                    <a:alpha val="43137"/>
                  </a:srgbClr>
                </a:outerShdw>
              </a:effectLst>
            </a:rPr>
            <a:t>U mesnici su prodavali i hranu žrtvovanu idolima i hranu koja nije bila žrtvovana. Vjernik nije smio ispitivati podrijetlo kako ne bi stekao dojam da smatra nezakonitim uzimati takvo meso (1. Kor</a:t>
          </a:r>
          <a:r>
            <a:rPr lang="hr-HR"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 10</a:t>
          </a:r>
          <a:r>
            <a:rPr lang="hr-HR"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Nevjernik je pozvao vjernika da je</a:t>
          </a:r>
          <a:r>
            <a:rPr lang="hr-HR" sz="2000" b="1">
              <a:effectLst>
                <a:outerShdw blurRad="38100" dist="38100" dir="2700000" algn="tl">
                  <a:srgbClr val="000000">
                    <a:alpha val="43137"/>
                  </a:srgbClr>
                </a:outerShdw>
              </a:effectLst>
            </a:rPr>
            <a:t>lo</a:t>
          </a:r>
          <a:r>
            <a:rPr lang="es-ES" sz="2000" b="1">
              <a:effectLst>
                <a:outerShdw blurRad="38100" dist="38100" dir="2700000" algn="tl">
                  <a:srgbClr val="000000">
                    <a:alpha val="43137"/>
                  </a:srgbClr>
                </a:outerShdw>
              </a:effectLst>
            </a:rPr>
            <a:t>. Vjernik jede bez pitanja (sve mu je dopušteno). No, domaćin kaže da je meso bilo </a:t>
          </a:r>
          <a:r>
            <a:rPr lang="hr-HR" sz="2000" b="1">
              <a:effectLst>
                <a:outerShdw blurRad="38100" dist="38100" dir="2700000" algn="tl">
                  <a:srgbClr val="000000">
                    <a:alpha val="43137"/>
                  </a:srgbClr>
                </a:outerShdw>
              </a:effectLst>
            </a:rPr>
            <a:t>žrtvova</a:t>
          </a:r>
          <a:r>
            <a:rPr lang="es-ES" sz="2000" b="1">
              <a:effectLst>
                <a:outerShdw blurRad="38100" dist="38100" dir="2700000" algn="tl">
                  <a:srgbClr val="000000">
                    <a:alpha val="43137"/>
                  </a:srgbClr>
                </a:outerShdw>
              </a:effectLst>
            </a:rPr>
            <a:t>no idolu. Stoga, kako se ne bi uvrijedila savjest domaćina, nije primjereno da vjernik uzima to jelo (1. Kor</a:t>
          </a:r>
          <a:r>
            <a:rPr lang="hr-HR"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 10</a:t>
          </a:r>
          <a:r>
            <a:rPr lang="hr-HR" sz="2000" b="1">
              <a:effectLst>
                <a:outerShdw blurRad="38100" dist="38100" dir="2700000" algn="tl">
                  <a:srgbClr val="000000">
                    <a:alpha val="43137"/>
                  </a:srgbClr>
                </a:outerShdw>
              </a:effectLst>
            </a:rPr>
            <a:t>,</a:t>
          </a:r>
          <a:r>
            <a:rPr lang="es-ES" sz="2000" b="1">
              <a:effectLst>
                <a:outerShdw blurRad="38100" dist="38100" dir="2700000" algn="tl">
                  <a:srgbClr val="000000">
                    <a:alpha val="43137"/>
                  </a:srgbClr>
                </a:outerShdw>
              </a:effectLst>
            </a:rPr>
            <a:t>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10832" custLinFactNeighborX="50520" custLinFactNeighborY="-59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10494" custLinFactNeighborY="-591"/>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10832" custLinFactNeighborX="-5085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LinFactX="100000" custLinFactNeighborX="110495" custLinFactNeighborY="-972"/>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t>1. Korinćanima 8</a:t>
          </a:r>
          <a:endParaRPr lang="es-ES" sz="2000" b="1" kern="1200" dirty="0"/>
        </a:p>
      </dsp:txBody>
      <dsp:txXfrm>
        <a:off x="17574" y="52821"/>
        <a:ext cx="5851301" cy="324851"/>
      </dsp:txXfrm>
    </dsp:sp>
    <dsp:sp modelId="{CBDBDD01-3099-41C2-BE30-1FC52A6D2D21}">
      <dsp:nvSpPr>
        <dsp:cNvPr id="0" name=""/>
        <dsp:cNvSpPr/>
      </dsp:nvSpPr>
      <dsp:spPr>
        <a:xfrm>
          <a:off x="0" y="411936"/>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a:solidFill>
                <a:srgbClr val="105660"/>
              </a:solidFill>
            </a:rPr>
            <a:t>Hrana žrtvovana idolima
(Znanje i ljubav)</a:t>
          </a:r>
          <a:r>
            <a:rPr lang="hr-HR" sz="2000" b="1" kern="1200">
              <a:solidFill>
                <a:srgbClr val="105660"/>
              </a:solidFill>
            </a:rPr>
            <a:t>.</a:t>
          </a:r>
          <a:endParaRPr lang="es-ES" sz="2000" b="1" kern="1200" dirty="0">
            <a:solidFill>
              <a:srgbClr val="105660"/>
            </a:solidFill>
          </a:endParaRPr>
        </a:p>
      </dsp:txBody>
      <dsp:txXfrm>
        <a:off x="0" y="411936"/>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t>1. Korinćanima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a:solidFill>
                <a:schemeClr val="accent1">
                  <a:lumMod val="50000"/>
                </a:schemeClr>
              </a:solidFill>
            </a:rPr>
            <a:t>Pa</a:t>
          </a:r>
          <a:r>
            <a:rPr lang="hr-HR" sz="2000" b="1" kern="1200">
              <a:solidFill>
                <a:schemeClr val="accent1">
                  <a:lumMod val="50000"/>
                </a:schemeClr>
              </a:solidFill>
            </a:rPr>
            <a:t>vao</a:t>
          </a:r>
          <a:r>
            <a:rPr lang="es-ES" sz="2000" b="1" kern="1200">
              <a:solidFill>
                <a:schemeClr val="accent1">
                  <a:lumMod val="50000"/>
                </a:schemeClr>
              </a:solidFill>
            </a:rPr>
            <a:t> se odriče svojih prava
(Prava Evanđelja)</a:t>
          </a:r>
          <a:r>
            <a:rPr lang="hr-HR" sz="2000" b="1" kern="1200">
              <a:solidFill>
                <a:schemeClr val="accent1">
                  <a:lumMod val="50000"/>
                </a:schemeClr>
              </a:solidFill>
            </a:rPr>
            <a:t>.</a:t>
          </a:r>
          <a:endParaRPr lang="es-ES" sz="2000" b="1" kern="1200" dirty="0">
            <a:solidFill>
              <a:schemeClr val="accent1">
                <a:lumMod val="50000"/>
              </a:schemeClr>
            </a:solidFill>
          </a:endParaRP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t>1. Korinćanima 10</a:t>
          </a:r>
          <a:r>
            <a:rPr lang="hr-HR" sz="2000" b="1" kern="1200"/>
            <a:t>,</a:t>
          </a:r>
          <a:r>
            <a:rPr lang="es-ES" sz="2000" b="1" kern="1200"/>
            <a:t>1-13</a:t>
          </a:r>
          <a:endParaRPr lang="es-ES" sz="2000" b="1" kern="1200" dirty="0"/>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a:solidFill>
                <a:schemeClr val="accent5">
                  <a:lumMod val="50000"/>
                </a:schemeClr>
              </a:solidFill>
            </a:rPr>
            <a:t>Upozorenje na idolopoklonstvo
(Lekcije iz prošlosti)</a:t>
          </a:r>
          <a:r>
            <a:rPr lang="hr-HR" sz="2000" b="1" kern="1200">
              <a:solidFill>
                <a:schemeClr val="accent5">
                  <a:lumMod val="50000"/>
                </a:schemeClr>
              </a:solidFill>
            </a:rPr>
            <a:t>.</a:t>
          </a:r>
          <a:endParaRPr lang="es-ES" sz="2000" b="1" kern="1200" dirty="0">
            <a:solidFill>
              <a:schemeClr val="accent5">
                <a:lumMod val="50000"/>
              </a:schemeClr>
            </a:solidFill>
          </a:endParaRP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t>1. Korinćanima 10</a:t>
          </a:r>
          <a:r>
            <a:rPr lang="hr-HR" sz="2000" b="1" kern="1200"/>
            <a:t>,</a:t>
          </a:r>
          <a:r>
            <a:rPr lang="es-ES" sz="2000" b="1" kern="1200"/>
            <a:t>14-22</a:t>
          </a:r>
          <a:endParaRPr lang="es-ES" sz="2000" b="1" kern="1200" dirty="0"/>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a:solidFill>
                <a:schemeClr val="accent6">
                  <a:lumMod val="50000"/>
                </a:schemeClr>
              </a:solidFill>
            </a:rPr>
            <a:t>Gospodinova čaša i </a:t>
          </a:r>
          <a:r>
            <a:rPr lang="hr-HR" sz="2000" b="1" kern="1200">
              <a:solidFill>
                <a:schemeClr val="accent6">
                  <a:lumMod val="50000"/>
                </a:schemeClr>
              </a:solidFill>
            </a:rPr>
            <a:t>č</a:t>
          </a:r>
          <a:r>
            <a:rPr lang="es-ES" sz="2000" b="1" kern="1200">
              <a:solidFill>
                <a:schemeClr val="accent6">
                  <a:lumMod val="50000"/>
                </a:schemeClr>
              </a:solidFill>
            </a:rPr>
            <a:t>aša demona
(Napustiti idolopoklonstvo</a:t>
          </a:r>
          <a:r>
            <a:rPr lang="hr-HR" sz="2000" b="1" kern="1200">
              <a:solidFill>
                <a:schemeClr val="accent6">
                  <a:lumMod val="50000"/>
                </a:schemeClr>
              </a:solidFill>
            </a:rPr>
            <a:t>).</a:t>
          </a:r>
          <a:endParaRPr lang="es-ES" sz="2000" b="1" kern="1200" dirty="0">
            <a:solidFill>
              <a:schemeClr val="accent6">
                <a:lumMod val="50000"/>
              </a:schemeClr>
            </a:solidFill>
          </a:endParaRP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a:t>1. Korinćanima 10</a:t>
          </a:r>
          <a:r>
            <a:rPr lang="hr-HR" sz="2000" b="1" kern="1200"/>
            <a:t>,</a:t>
          </a:r>
          <a:r>
            <a:rPr lang="es-ES" sz="2000" b="1" kern="1200"/>
            <a:t>23-33</a:t>
          </a:r>
          <a:endParaRPr lang="es-ES" sz="2000" b="1" kern="1200" dirty="0"/>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pl-PL" sz="2000" b="1" kern="1200">
              <a:solidFill>
                <a:schemeClr val="accent3">
                  <a:lumMod val="50000"/>
                </a:schemeClr>
              </a:solidFill>
            </a:rPr>
            <a:t>Sve to radite na slavu Božju
(Dozvoljeno i zgodno).</a:t>
          </a:r>
          <a:endParaRPr lang="es-ES" sz="2000" b="1" kern="1200" dirty="0">
            <a:solidFill>
              <a:schemeClr val="accent3">
                <a:lumMod val="50000"/>
              </a:schemeClr>
            </a:solidFill>
          </a:endParaRP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a:effectLst>
                <a:outerShdw blurRad="38100" dist="38100" dir="2700000" algn="tl">
                  <a:srgbClr val="000000"/>
                </a:outerShdw>
              </a:effectLst>
            </a:rPr>
            <a:t>1. Kor</a:t>
          </a:r>
          <a:r>
            <a:rPr lang="hr-HR" sz="2400" b="1" kern="1200">
              <a:effectLst>
                <a:outerShdw blurRad="38100" dist="38100" dir="2700000" algn="tl">
                  <a:srgbClr val="000000"/>
                </a:outerShdw>
              </a:effectLst>
            </a:rPr>
            <a:t>. </a:t>
          </a:r>
          <a:r>
            <a:rPr lang="es-ES" sz="2400" b="1" kern="1200">
              <a:effectLst>
                <a:outerShdw blurRad="38100" dist="38100" dir="2700000" algn="tl">
                  <a:srgbClr val="000000"/>
                </a:outerShdw>
              </a:effectLst>
            </a:rPr>
            <a:t>8</a:t>
          </a:r>
          <a:r>
            <a:rPr lang="hr-HR" sz="2400" b="1" kern="1200">
              <a:effectLst>
                <a:outerShdw blurRad="38100" dist="38100" dir="2700000" algn="tl">
                  <a:srgbClr val="000000"/>
                </a:outerShdw>
              </a:effectLst>
            </a:rPr>
            <a:t>,</a:t>
          </a:r>
          <a:r>
            <a:rPr lang="es-ES" sz="2400" b="1" kern="1200">
              <a:effectLst>
                <a:outerShdw blurRad="38100" dist="38100" dir="2700000" algn="tl">
                  <a:srgbClr val="000000"/>
                </a:outerShdw>
              </a:effectLst>
            </a:rPr>
            <a:t>4-7a</a:t>
          </a:r>
          <a:endParaRPr lang="es-ES" sz="2400" b="1" kern="1200" dirty="0">
            <a:effectLst>
              <a:outerShdw blurRad="38100" dist="38100" dir="2700000" algn="tl">
                <a:srgbClr val="000000"/>
              </a:outerShdw>
            </a:effectLst>
          </a:endParaRP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t>Snažni razumiju da idoli nisu ništa, jer postoji samo jedan pravi Bog.</a:t>
          </a:r>
          <a:endParaRPr lang="es-ES" sz="2000" b="1" kern="1200" dirty="0"/>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t>Slabi još nisu shvatili ovu točku.</a:t>
          </a: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a:effectLst>
                <a:outerShdw blurRad="38100" dist="38100" dir="2700000" algn="tl">
                  <a:srgbClr val="000000"/>
                </a:outerShdw>
              </a:effectLst>
            </a:rPr>
            <a:t>1. Kor</a:t>
          </a:r>
          <a:r>
            <a:rPr lang="hr-HR" sz="2400" b="1" kern="1200">
              <a:effectLst>
                <a:outerShdw blurRad="38100" dist="38100" dir="2700000" algn="tl">
                  <a:srgbClr val="000000"/>
                </a:outerShdw>
              </a:effectLst>
            </a:rPr>
            <a:t>.</a:t>
          </a:r>
          <a:r>
            <a:rPr lang="es-ES" sz="2400" b="1" kern="1200">
              <a:effectLst>
                <a:outerShdw blurRad="38100" dist="38100" dir="2700000" algn="tl">
                  <a:srgbClr val="000000"/>
                </a:outerShdw>
              </a:effectLst>
            </a:rPr>
            <a:t> 8</a:t>
          </a:r>
          <a:r>
            <a:rPr lang="hr-HR" sz="2400" b="1" kern="1200">
              <a:effectLst>
                <a:outerShdw blurRad="38100" dist="38100" dir="2700000" algn="tl">
                  <a:srgbClr val="000000"/>
                </a:outerShdw>
              </a:effectLst>
            </a:rPr>
            <a:t>,</a:t>
          </a:r>
          <a:r>
            <a:rPr lang="es-ES" sz="2400" b="1" kern="1200">
              <a:effectLst>
                <a:outerShdw blurRad="38100" dist="38100" dir="2700000" algn="tl">
                  <a:srgbClr val="000000"/>
                </a:outerShdw>
              </a:effectLst>
            </a:rPr>
            <a:t>7b</a:t>
          </a:r>
          <a:endParaRPr lang="es-ES" sz="2400" b="1" kern="1200" dirty="0">
            <a:effectLst>
              <a:outerShdw blurRad="38100" dist="38100" dir="2700000" algn="tl">
                <a:srgbClr val="000000"/>
              </a:outerShdw>
            </a:effectLst>
          </a:endParaRP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t>Snažni jedu meso žrtvovano idolima jer znaju da idoli ne mogu kontaminirati hranu.</a:t>
          </a:r>
          <a:endParaRPr lang="es-ES" sz="2000" b="1" kern="1200" dirty="0"/>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t>Slabi vjeruju da griješe ako jedu to meso.</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a:solidFill>
                <a:schemeClr val="accent2">
                  <a:lumMod val="50000"/>
                </a:schemeClr>
              </a:solidFill>
            </a:rPr>
            <a:t>⁕</a:t>
          </a:r>
          <a:r>
            <a:rPr lang="es-ES" sz="2000" b="1" kern="1200">
              <a:solidFill>
                <a:schemeClr val="tx1"/>
              </a:solidFill>
            </a:rPr>
            <a:t> </a:t>
          </a:r>
          <a:r>
            <a:rPr lang="pl-PL" sz="2000" b="1" kern="1200">
              <a:solidFill>
                <a:schemeClr val="tx1"/>
              </a:solidFill>
            </a:rPr>
            <a:t>Pravo da nas zajednica hrani (1. Kor.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s-ES" sz="2000" b="1" kern="1200">
              <a:solidFill>
                <a:schemeClr val="tx1"/>
              </a:solidFill>
            </a:rPr>
            <a:t>Pavao se odriče svog prava apostola da ga podržavaju crkve kojima služi, kao što su to činili i drugi apostoli</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a:solidFill>
                <a:schemeClr val="tx2">
                  <a:lumMod val="20000"/>
                  <a:lumOff val="80000"/>
                </a:schemeClr>
              </a:solidFill>
              <a:effectLst>
                <a:outerShdw blurRad="38100" dist="38100" dir="2700000" algn="tl">
                  <a:srgbClr val="000000"/>
                </a:outerShdw>
              </a:effectLst>
            </a:rPr>
            <a:t>⁕</a:t>
          </a:r>
          <a:r>
            <a:rPr lang="es-ES" sz="2000" b="1" kern="1200">
              <a:effectLst>
                <a:outerShdw blurRad="38100" dist="38100" dir="2700000" algn="tl">
                  <a:srgbClr val="000000"/>
                </a:outerShdw>
              </a:effectLst>
            </a:rPr>
            <a:t> Pravo da bude u pratnji svoje žene (1. Korinćanima 9</a:t>
          </a:r>
          <a:r>
            <a:rPr lang="hr-HR" sz="2000" b="1" kern="1200">
              <a:effectLst>
                <a:outerShdw blurRad="38100" dist="38100" dir="2700000" algn="tl">
                  <a:srgbClr val="000000"/>
                </a:outerShdw>
              </a:effectLst>
            </a:rPr>
            <a:t>,</a:t>
          </a:r>
          <a:r>
            <a:rPr lang="es-ES" sz="2000" b="1" kern="1200">
              <a:effectLst>
                <a:outerShdw blurRad="38100" dist="38100" dir="2700000" algn="tl">
                  <a:srgbClr val="000000"/>
                </a:outerShdw>
              </a:effectLst>
            </a:rPr>
            <a:t>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s-ES" sz="2000" b="1" kern="1200">
              <a:effectLst>
                <a:outerShdw blurRad="38100" dist="38100" dir="2700000" algn="tl">
                  <a:srgbClr val="000000"/>
                </a:outerShdw>
              </a:effectLst>
            </a:rPr>
            <a:t>Opća praksa apostola bila je da putuju sa svojim suprugama kako bi im služili i pomagali u službi. Ova žena </a:t>
          </a:r>
          <a:r>
            <a:rPr lang="hr-HR" sz="2000" b="1" kern="1200">
              <a:effectLst>
                <a:outerShdw blurRad="38100" dist="38100" dir="2700000" algn="tl">
                  <a:srgbClr val="000000"/>
                </a:outerShdw>
              </a:effectLst>
            </a:rPr>
            <a:t>je </a:t>
          </a:r>
          <a:r>
            <a:rPr lang="es-ES" sz="2000" b="1" kern="1200">
              <a:effectLst>
                <a:outerShdw blurRad="38100" dist="38100" dir="2700000" algn="tl">
                  <a:srgbClr val="000000"/>
                </a:outerShdw>
              </a:effectLst>
            </a:rPr>
            <a:t>imala, kao i njezin muž, pravo na podršku crkve</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s-ES" sz="2000" b="1" kern="1200">
              <a:solidFill>
                <a:schemeClr val="accent5">
                  <a:lumMod val="20000"/>
                  <a:lumOff val="80000"/>
                </a:schemeClr>
              </a:solidFill>
              <a:effectLst>
                <a:outerShdw blurRad="50800" dist="50800" dir="5400000" algn="ctr" rotWithShape="0">
                  <a:schemeClr val="tx1"/>
                </a:outerShdw>
              </a:effectLst>
            </a:rPr>
            <a:t>⁕</a:t>
          </a:r>
          <a:r>
            <a:rPr lang="es-ES" sz="2000" b="1" kern="1200">
              <a:effectLst>
                <a:outerShdw blurRad="50800" dist="50800" dir="5400000" algn="ctr" rotWithShape="0">
                  <a:schemeClr val="tx1"/>
                </a:outerShdw>
              </a:effectLst>
            </a:rPr>
            <a:t> Pravo da se ne obavljaju uobičajeni poslovi za n</a:t>
          </a:r>
          <a:r>
            <a:rPr lang="hr-HR" sz="2000" b="1" kern="1200">
              <a:effectLst>
                <a:outerShdw blurRad="50800" dist="50800" dir="5400000" algn="ctr" rotWithShape="0">
                  <a:schemeClr val="tx1"/>
                </a:outerShdw>
              </a:effectLst>
            </a:rPr>
            <a:t>jihov</a:t>
          </a:r>
          <a:r>
            <a:rPr lang="es-ES" sz="2000" b="1" kern="1200">
              <a:effectLst>
                <a:outerShdw blurRad="50800" dist="50800" dir="5400000" algn="ctr" rotWithShape="0">
                  <a:schemeClr val="tx1"/>
                </a:outerShdw>
              </a:effectLst>
            </a:rPr>
            <a:t>o održavanje </a:t>
          </a:r>
          <a:r>
            <a:rPr lang="hr-HR" sz="2000" b="1" kern="1200">
              <a:effectLst>
                <a:outerShdw blurRad="50800" dist="50800" dir="5400000" algn="ctr" rotWithShape="0">
                  <a:schemeClr val="tx1"/>
                </a:outerShdw>
              </a:effectLst>
            </a:rPr>
            <a:t>                   </a:t>
          </a:r>
          <a:r>
            <a:rPr lang="es-ES" sz="2000" b="1" kern="1200">
              <a:effectLst>
                <a:outerShdw blurRad="50800" dist="50800" dir="5400000" algn="ctr" rotWithShape="0">
                  <a:schemeClr val="tx1"/>
                </a:outerShdw>
              </a:effectLst>
            </a:rPr>
            <a:t>(1. Kor</a:t>
          </a:r>
          <a:r>
            <a:rPr lang="hr-HR" sz="2000" b="1" kern="1200">
              <a:effectLst>
                <a:outerShdw blurRad="50800" dist="50800" dir="5400000" algn="ctr" rotWithShape="0">
                  <a:schemeClr val="tx1"/>
                </a:outerShdw>
              </a:effectLst>
            </a:rPr>
            <a:t>.</a:t>
          </a:r>
          <a:r>
            <a:rPr lang="es-ES" sz="2000" b="1" kern="1200">
              <a:effectLst>
                <a:outerShdw blurRad="50800" dist="50800" dir="5400000" algn="ctr" rotWithShape="0">
                  <a:schemeClr val="tx1"/>
                </a:outerShdw>
              </a:effectLst>
            </a:rPr>
            <a:t> 9</a:t>
          </a:r>
          <a:r>
            <a:rPr lang="hr-HR" sz="2000" b="1" kern="1200">
              <a:effectLst>
                <a:outerShdw blurRad="50800" dist="50800" dir="5400000" algn="ctr" rotWithShape="0">
                  <a:schemeClr val="tx1"/>
                </a:outerShdw>
              </a:effectLst>
            </a:rPr>
            <a:t>,</a:t>
          </a:r>
          <a:r>
            <a:rPr lang="es-ES" sz="2000" b="1" kern="1200">
              <a:effectLst>
                <a:outerShdw blurRad="50800" dist="50800" dir="5400000" algn="ctr" rotWithShape="0">
                  <a:schemeClr val="tx1"/>
                </a:outerShdw>
              </a:effectLst>
            </a:rPr>
            <a:t>6)</a:t>
          </a:r>
          <a:r>
            <a:rPr lang="hr-HR" sz="2000" b="1" kern="1200">
              <a:effectLst>
                <a:outerShdw blurRad="50800" dist="50800" dir="5400000" algn="ctr" rotWithShape="0">
                  <a:schemeClr val="tx1"/>
                </a:outerShdw>
              </a:effectLst>
            </a:rPr>
            <a:t>.</a:t>
          </a:r>
          <a:endParaRPr lang="es-ES" sz="2000" kern="1200" dirty="0">
            <a:effectLst>
              <a:outerShdw blurRad="50800" dist="508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s-ES" sz="2000" b="1" kern="1200">
              <a:effectLst>
                <a:outerShdw blurRad="50800" dist="50800" dir="5400000" algn="ctr" rotWithShape="0">
                  <a:schemeClr val="tx1"/>
                </a:outerShdw>
              </a:effectLst>
            </a:rPr>
            <a:t>Pa</a:t>
          </a:r>
          <a:r>
            <a:rPr lang="hr-HR" sz="2000" b="1" kern="1200">
              <a:effectLst>
                <a:outerShdw blurRad="50800" dist="50800" dir="5400000" algn="ctr" rotWithShape="0">
                  <a:schemeClr val="tx1"/>
                </a:outerShdw>
              </a:effectLst>
            </a:rPr>
            <a:t>vao</a:t>
          </a:r>
          <a:r>
            <a:rPr lang="es-ES" sz="2000" b="1" kern="1200">
              <a:effectLst>
                <a:outerShdw blurRad="50800" dist="50800" dir="5400000" algn="ctr" rotWithShape="0">
                  <a:schemeClr val="tx1"/>
                </a:outerShdw>
              </a:effectLst>
            </a:rPr>
            <a:t> želi zarađivati za život kako bi ih spriječio da misle da želi iskoristiti svoju publiku i pokazati im samoodricanje</a:t>
          </a:r>
          <a:r>
            <a:rPr lang="hr-HR" sz="2000" b="1" kern="1200">
              <a:effectLst>
                <a:outerShdw blurRad="50800" dist="50800" dir="5400000" algn="ctr" rotWithShape="0">
                  <a:schemeClr val="tx1"/>
                </a:outerShdw>
              </a:effectLst>
            </a:rPr>
            <a:t>.</a:t>
          </a:r>
          <a:endParaRPr lang="es-ES" sz="2000" kern="1200" dirty="0">
            <a:effectLst>
              <a:outerShdw blurRad="50800" dist="508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906981" y="0"/>
          <a:ext cx="8913555" cy="1296989"/>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U mesnici su prodavali i hranu žrtvovanu idolima i hranu koja nije bila žrtvovana. Vjernik nije smio ispitivati podrijetlo kako ne bi stekao dojam da smatra nezakonitim uzimati takvo meso (1. Kor</a:t>
          </a:r>
          <a:r>
            <a:rPr lang="hr-HR"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 10</a:t>
          </a:r>
          <a:r>
            <a:rPr lang="hr-HR"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25).</a:t>
          </a:r>
          <a:endParaRPr lang="es-ES" sz="2000" kern="1200" dirty="0">
            <a:effectLst>
              <a:outerShdw blurRad="38100" dist="38100" dir="2700000" algn="tl">
                <a:srgbClr val="000000">
                  <a:alpha val="43137"/>
                </a:srgbClr>
              </a:outerShdw>
            </a:effectLst>
          </a:endParaRPr>
        </a:p>
      </dsp:txBody>
      <dsp:txXfrm>
        <a:off x="2906981" y="0"/>
        <a:ext cx="8913555" cy="1296989"/>
      </dsp:txXfrm>
    </dsp:sp>
    <dsp:sp modelId="{0E39B0EA-1CF8-4763-B1A5-529D112E96FB}">
      <dsp:nvSpPr>
        <dsp:cNvPr id="0" name=""/>
        <dsp:cNvSpPr/>
      </dsp:nvSpPr>
      <dsp:spPr>
        <a:xfrm>
          <a:off x="0" y="0"/>
          <a:ext cx="2663994" cy="1296989"/>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0" y="1552566"/>
          <a:ext cx="8913555" cy="1296989"/>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Nevjernik je pozvao vjernika da je</a:t>
          </a:r>
          <a:r>
            <a:rPr lang="hr-HR" sz="2000" b="1" kern="1200">
              <a:effectLst>
                <a:outerShdw blurRad="38100" dist="38100" dir="2700000" algn="tl">
                  <a:srgbClr val="000000">
                    <a:alpha val="43137"/>
                  </a:srgbClr>
                </a:outerShdw>
              </a:effectLst>
            </a:rPr>
            <a:t>lo</a:t>
          </a:r>
          <a:r>
            <a:rPr lang="es-ES" sz="2000" b="1" kern="1200">
              <a:effectLst>
                <a:outerShdw blurRad="38100" dist="38100" dir="2700000" algn="tl">
                  <a:srgbClr val="000000">
                    <a:alpha val="43137"/>
                  </a:srgbClr>
                </a:outerShdw>
              </a:effectLst>
            </a:rPr>
            <a:t>. Vjernik jede bez pitanja (sve mu je dopušteno). No, domaćin kaže da je meso bilo </a:t>
          </a:r>
          <a:r>
            <a:rPr lang="hr-HR" sz="2000" b="1" kern="1200">
              <a:effectLst>
                <a:outerShdw blurRad="38100" dist="38100" dir="2700000" algn="tl">
                  <a:srgbClr val="000000">
                    <a:alpha val="43137"/>
                  </a:srgbClr>
                </a:outerShdw>
              </a:effectLst>
            </a:rPr>
            <a:t>žrtvova</a:t>
          </a:r>
          <a:r>
            <a:rPr lang="es-ES" sz="2000" b="1" kern="1200">
              <a:effectLst>
                <a:outerShdw blurRad="38100" dist="38100" dir="2700000" algn="tl">
                  <a:srgbClr val="000000">
                    <a:alpha val="43137"/>
                  </a:srgbClr>
                </a:outerShdw>
              </a:effectLst>
            </a:rPr>
            <a:t>no idolu. Stoga, kako se ne bi uvrijedila savjest domaćina, nije primjereno da vjernik uzima to jelo (1. Kor</a:t>
          </a:r>
          <a:r>
            <a:rPr lang="hr-HR"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 10</a:t>
          </a:r>
          <a:r>
            <a:rPr lang="hr-HR" sz="2000" b="1" kern="1200">
              <a:effectLst>
                <a:outerShdw blurRad="38100" dist="38100" dir="2700000" algn="tl">
                  <a:srgbClr val="000000">
                    <a:alpha val="43137"/>
                  </a:srgbClr>
                </a:outerShdw>
              </a:effectLst>
            </a:rPr>
            <a:t>,</a:t>
          </a:r>
          <a:r>
            <a:rPr lang="es-ES" sz="2000" b="1" kern="1200">
              <a:effectLst>
                <a:outerShdw blurRad="38100" dist="38100" dir="2700000" algn="tl">
                  <a:srgbClr val="000000">
                    <a:alpha val="43137"/>
                  </a:srgbClr>
                </a:outerShdw>
              </a:effectLst>
            </a:rPr>
            <a:t>27-29).</a:t>
          </a:r>
          <a:endParaRPr lang="es-ES" sz="2000" kern="1200" dirty="0">
            <a:effectLst>
              <a:outerShdw blurRad="38100" dist="38100" dir="2700000" algn="tl">
                <a:srgbClr val="000000">
                  <a:alpha val="43137"/>
                </a:srgbClr>
              </a:outerShdw>
            </a:effectLst>
          </a:endParaRPr>
        </a:p>
      </dsp:txBody>
      <dsp:txXfrm>
        <a:off x="0" y="1552566"/>
        <a:ext cx="8913555" cy="1296989"/>
      </dsp:txXfrm>
    </dsp:sp>
    <dsp:sp modelId="{599A541C-F2D6-406B-8AAD-AE6417A2067B}">
      <dsp:nvSpPr>
        <dsp:cNvPr id="0" name=""/>
        <dsp:cNvSpPr/>
      </dsp:nvSpPr>
      <dsp:spPr>
        <a:xfrm>
          <a:off x="9166055" y="1552566"/>
          <a:ext cx="2663994" cy="1296989"/>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BB9806-8E1F-4A36-8691-096F161821DE}" type="datetimeFigureOut">
              <a:rPr lang="hr-HR" smtClean="0"/>
              <a:t>27.7.2026.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7E2B50-3614-4679-94E1-00C16E28AF13}" type="slidenum">
              <a:rPr lang="hr-HR" smtClean="0"/>
              <a:t>‹Nº›</a:t>
            </a:fld>
            <a:endParaRPr lang="hr-HR"/>
          </a:p>
        </p:txBody>
      </p:sp>
    </p:spTree>
    <p:extLst>
      <p:ext uri="{BB962C8B-B14F-4D97-AF65-F5344CB8AC3E}">
        <p14:creationId xmlns:p14="http://schemas.microsoft.com/office/powerpoint/2010/main" val="4179783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9D7E2B50-3614-4679-94E1-00C16E28AF13}" type="slidenum">
              <a:rPr lang="hr-HR" smtClean="0"/>
              <a:t>7</a:t>
            </a:fld>
            <a:endParaRPr lang="hr-HR"/>
          </a:p>
        </p:txBody>
      </p:sp>
    </p:spTree>
    <p:extLst>
      <p:ext uri="{BB962C8B-B14F-4D97-AF65-F5344CB8AC3E}">
        <p14:creationId xmlns:p14="http://schemas.microsoft.com/office/powerpoint/2010/main" val="3594263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9D7E2B50-3614-4679-94E1-00C16E28AF13}" type="slidenum">
              <a:rPr lang="hr-HR" smtClean="0"/>
              <a:t>10</a:t>
            </a:fld>
            <a:endParaRPr lang="hr-HR"/>
          </a:p>
        </p:txBody>
      </p:sp>
    </p:spTree>
    <p:extLst>
      <p:ext uri="{BB962C8B-B14F-4D97-AF65-F5344CB8AC3E}">
        <p14:creationId xmlns:p14="http://schemas.microsoft.com/office/powerpoint/2010/main" val="2270967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9F712-B0EF-1400-1B0F-620F38DEA181}"/>
            </a:ext>
          </a:extLst>
        </p:cNvPr>
        <p:cNvGrpSpPr/>
        <p:nvPr/>
      </p:nvGrpSpPr>
      <p:grpSpPr>
        <a:xfrm>
          <a:off x="0" y="0"/>
          <a:ext cx="0" cy="0"/>
          <a:chOff x="0" y="0"/>
          <a:chExt cx="0" cy="0"/>
        </a:xfrm>
      </p:grpSpPr>
    </p:spTree>
    <p:extLst>
      <p:ext uri="{BB962C8B-B14F-4D97-AF65-F5344CB8AC3E}">
        <p14:creationId xmlns:p14="http://schemas.microsoft.com/office/powerpoint/2010/main" val="4221360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87083799"/>
      </p:ext>
    </p:extLst>
  </p:cSld>
  <p:clrMapOvr>
    <a:masterClrMapping/>
  </p:clrMapOvr>
  <p:transition spd="med">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46601286"/>
      </p:ext>
    </p:extLst>
  </p:cSld>
  <p:clrMapOvr>
    <a:masterClrMapping/>
  </p:clrMapOvr>
  <p:transition spd="med">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22868302"/>
      </p:ext>
    </p:extLst>
  </p:cSld>
  <p:clrMapOvr>
    <a:masterClrMapping/>
  </p:clrMapOvr>
  <p:transition spd="med">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0958251"/>
      </p:ext>
    </p:extLst>
  </p:cSld>
  <p:clrMapOvr>
    <a:masterClrMapping/>
  </p:clrMapOvr>
  <p:transition spd="med">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94277475"/>
      </p:ext>
    </p:extLst>
  </p:cSld>
  <p:clrMapOvr>
    <a:masterClrMapping/>
  </p:clrMapOvr>
  <p:transition spd="med">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79230546"/>
      </p:ext>
    </p:extLst>
  </p:cSld>
  <p:clrMapOvr>
    <a:masterClrMapping/>
  </p:clrMapOvr>
  <p:transition spd="med">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43491432"/>
      </p:ext>
    </p:extLst>
  </p:cSld>
  <p:clrMapOvr>
    <a:masterClrMapping/>
  </p:clrMapOvr>
  <p:transition spd="med">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6003923"/>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37561525"/>
      </p:ext>
    </p:extLst>
  </p:cSld>
  <p:clrMapOvr>
    <a:masterClrMapping/>
  </p:clrMapOvr>
  <p:transition spd="med">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11515712"/>
      </p:ext>
    </p:extLst>
  </p:cSld>
  <p:clrMapOvr>
    <a:masterClrMapping/>
  </p:clrMapOvr>
  <p:transition spd="med">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2718856"/>
      </p:ext>
    </p:extLst>
  </p:cSld>
  <p:clrMapOvr>
    <a:masterClrMapping/>
  </p:clrMapOvr>
  <p:transition spd="med">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81666050"/>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25009248"/>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78" indent="0" algn="ctr">
              <a:buNone/>
              <a:defRPr/>
            </a:lvl2pPr>
            <a:lvl3pPr marL="914354" indent="0" algn="ctr">
              <a:buNone/>
              <a:defRPr/>
            </a:lvl3pPr>
            <a:lvl4pPr marL="1371532" indent="0" algn="ctr">
              <a:buNone/>
              <a:defRPr/>
            </a:lvl4pPr>
            <a:lvl5pPr marL="1828709" indent="0" algn="ctr">
              <a:buNone/>
              <a:defRPr/>
            </a:lvl5pPr>
            <a:lvl6pPr marL="2285886" indent="0" algn="ctr">
              <a:buNone/>
              <a:defRPr/>
            </a:lvl6pPr>
            <a:lvl7pPr marL="2743062" indent="0" algn="ctr">
              <a:buNone/>
              <a:defRPr/>
            </a:lvl7pPr>
            <a:lvl8pPr marL="3200240" indent="0" algn="ctr">
              <a:buNone/>
              <a:defRPr/>
            </a:lvl8pPr>
            <a:lvl9pPr marL="365741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72146446"/>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68462757"/>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78" indent="0">
              <a:buNone/>
              <a:defRPr sz="1800"/>
            </a:lvl2pPr>
            <a:lvl3pPr marL="914354" indent="0">
              <a:buNone/>
              <a:defRPr sz="1600"/>
            </a:lvl3pPr>
            <a:lvl4pPr marL="1371532" indent="0">
              <a:buNone/>
              <a:defRPr sz="1400"/>
            </a:lvl4pPr>
            <a:lvl5pPr marL="1828709" indent="0">
              <a:buNone/>
              <a:defRPr sz="1400"/>
            </a:lvl5pPr>
            <a:lvl6pPr marL="2285886" indent="0">
              <a:buNone/>
              <a:defRPr sz="1400"/>
            </a:lvl6pPr>
            <a:lvl7pPr marL="2743062" indent="0">
              <a:buNone/>
              <a:defRPr sz="1400"/>
            </a:lvl7pPr>
            <a:lvl8pPr marL="3200240" indent="0">
              <a:buNone/>
              <a:defRPr sz="1400"/>
            </a:lvl8pPr>
            <a:lvl9pPr marL="365741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58121529"/>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91716723"/>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3"/>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90302062"/>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24113604"/>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980542043"/>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25598869"/>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23190428"/>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49126605"/>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116109701"/>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67650955"/>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83928856"/>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09905929"/>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30333681"/>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36777345"/>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68457530"/>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69027795"/>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44756436"/>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69106699"/>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47670483"/>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02479181"/>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66004339"/>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80915073"/>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85093264"/>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42951493"/>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69517803"/>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26677902"/>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29043254"/>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41033085"/>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93149006"/>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69905111"/>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24512930"/>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87252747"/>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79627082"/>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22011222"/>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41613157"/>
      </p:ext>
    </p:extLst>
  </p:cSld>
  <p:clrMapOvr>
    <a:masterClrMapping/>
  </p:clrMapOvr>
  <p:transition spd="med">
    <p:zo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35615400"/>
      </p:ext>
    </p:extLst>
  </p:cSld>
  <p:clrMapOvr>
    <a:masterClrMapping/>
  </p:clrMapOvr>
  <p:transition spd="med">
    <p:zo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790807831"/>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5295396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54"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54"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54" fontAlgn="base">
              <a:spcBef>
                <a:spcPct val="0"/>
              </a:spcBef>
              <a:spcAft>
                <a:spcPct val="0"/>
              </a:spcAft>
              <a:defRPr/>
            </a:pPr>
            <a:fld id="{9B4A480E-7100-4ACB-B397-32B634C39ACF}" type="slidenum">
              <a:rPr lang="en-US" smtClean="0">
                <a:solidFill>
                  <a:srgbClr val="000000"/>
                </a:solidFill>
              </a:rPr>
              <a:pPr defTabSz="914354"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54"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54"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54"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54524632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78" algn="ctr" rtl="0" fontAlgn="base">
        <a:spcBef>
          <a:spcPct val="0"/>
        </a:spcBef>
        <a:spcAft>
          <a:spcPct val="0"/>
        </a:spcAft>
        <a:defRPr sz="4400" b="1">
          <a:solidFill>
            <a:schemeClr val="bg1"/>
          </a:solidFill>
          <a:latin typeface="Arial" charset="0"/>
        </a:defRPr>
      </a:lvl6pPr>
      <a:lvl7pPr marL="914354" algn="ctr" rtl="0" fontAlgn="base">
        <a:spcBef>
          <a:spcPct val="0"/>
        </a:spcBef>
        <a:spcAft>
          <a:spcPct val="0"/>
        </a:spcAft>
        <a:defRPr sz="4400" b="1">
          <a:solidFill>
            <a:schemeClr val="bg1"/>
          </a:solidFill>
          <a:latin typeface="Arial" charset="0"/>
        </a:defRPr>
      </a:lvl7pPr>
      <a:lvl8pPr marL="1371532" algn="ctr" rtl="0" fontAlgn="base">
        <a:spcBef>
          <a:spcPct val="0"/>
        </a:spcBef>
        <a:spcAft>
          <a:spcPct val="0"/>
        </a:spcAft>
        <a:defRPr sz="4400" b="1">
          <a:solidFill>
            <a:schemeClr val="bg1"/>
          </a:solidFill>
          <a:latin typeface="Arial" charset="0"/>
        </a:defRPr>
      </a:lvl8pPr>
      <a:lvl9pPr marL="1828709" algn="ctr" rtl="0" fontAlgn="base">
        <a:spcBef>
          <a:spcPct val="0"/>
        </a:spcBef>
        <a:spcAft>
          <a:spcPct val="0"/>
        </a:spcAft>
        <a:defRPr sz="4400" b="1">
          <a:solidFill>
            <a:schemeClr val="bg1"/>
          </a:solidFill>
          <a:latin typeface="Arial" charset="0"/>
        </a:defRPr>
      </a:lvl9pPr>
    </p:titleStyle>
    <p:bodyStyle>
      <a:lvl1pPr marL="342882" indent="-342882" algn="l" rtl="0" eaLnBrk="0" fontAlgn="base" hangingPunct="0">
        <a:spcBef>
          <a:spcPct val="20000"/>
        </a:spcBef>
        <a:spcAft>
          <a:spcPct val="0"/>
        </a:spcAft>
        <a:buChar char="•"/>
        <a:defRPr sz="3200" b="1">
          <a:solidFill>
            <a:schemeClr val="bg1"/>
          </a:solidFill>
          <a:latin typeface="+mn-lt"/>
          <a:ea typeface="+mn-ea"/>
          <a:cs typeface="+mn-cs"/>
        </a:defRPr>
      </a:lvl1pPr>
      <a:lvl2pPr marL="742913" indent="-285737" algn="l" rtl="0" eaLnBrk="0" fontAlgn="base" hangingPunct="0">
        <a:spcBef>
          <a:spcPct val="20000"/>
        </a:spcBef>
        <a:spcAft>
          <a:spcPct val="0"/>
        </a:spcAft>
        <a:buChar char="–"/>
        <a:defRPr sz="2800">
          <a:solidFill>
            <a:schemeClr val="tx1"/>
          </a:solidFill>
          <a:latin typeface="+mn-lt"/>
        </a:defRPr>
      </a:lvl2pPr>
      <a:lvl3pPr marL="1142942" indent="-228589" algn="l" rtl="0" eaLnBrk="0" fontAlgn="base" hangingPunct="0">
        <a:spcBef>
          <a:spcPct val="20000"/>
        </a:spcBef>
        <a:spcAft>
          <a:spcPct val="0"/>
        </a:spcAft>
        <a:buChar char="•"/>
        <a:defRPr sz="2400">
          <a:solidFill>
            <a:schemeClr val="tx1"/>
          </a:solidFill>
          <a:latin typeface="+mn-lt"/>
        </a:defRPr>
      </a:lvl3pPr>
      <a:lvl4pPr marL="1600120" indent="-228589" algn="l" rtl="0" eaLnBrk="0" fontAlgn="base" hangingPunct="0">
        <a:spcBef>
          <a:spcPct val="20000"/>
        </a:spcBef>
        <a:spcAft>
          <a:spcPct val="0"/>
        </a:spcAft>
        <a:buChar char="–"/>
        <a:defRPr sz="2000">
          <a:solidFill>
            <a:schemeClr val="tx1"/>
          </a:solidFill>
          <a:latin typeface="+mn-lt"/>
        </a:defRPr>
      </a:lvl4pPr>
      <a:lvl5pPr marL="2057298" indent="-228589" algn="l" rtl="0" eaLnBrk="0" fontAlgn="base" hangingPunct="0">
        <a:spcBef>
          <a:spcPct val="20000"/>
        </a:spcBef>
        <a:spcAft>
          <a:spcPct val="0"/>
        </a:spcAft>
        <a:buChar char="»"/>
        <a:defRPr sz="2000">
          <a:solidFill>
            <a:schemeClr val="tx1"/>
          </a:solidFill>
          <a:latin typeface="+mn-lt"/>
        </a:defRPr>
      </a:lvl5pPr>
      <a:lvl6pPr marL="2514474" indent="-228589" algn="l" rtl="0" fontAlgn="base">
        <a:spcBef>
          <a:spcPct val="20000"/>
        </a:spcBef>
        <a:spcAft>
          <a:spcPct val="0"/>
        </a:spcAft>
        <a:buChar char="»"/>
        <a:defRPr sz="2000">
          <a:solidFill>
            <a:schemeClr val="tx1"/>
          </a:solidFill>
          <a:latin typeface="+mn-lt"/>
        </a:defRPr>
      </a:lvl6pPr>
      <a:lvl7pPr marL="2971652" indent="-228589" algn="l" rtl="0" fontAlgn="base">
        <a:spcBef>
          <a:spcPct val="20000"/>
        </a:spcBef>
        <a:spcAft>
          <a:spcPct val="0"/>
        </a:spcAft>
        <a:buChar char="»"/>
        <a:defRPr sz="2000">
          <a:solidFill>
            <a:schemeClr val="tx1"/>
          </a:solidFill>
          <a:latin typeface="+mn-lt"/>
        </a:defRPr>
      </a:lvl7pPr>
      <a:lvl8pPr marL="3428829" indent="-228589" algn="l" rtl="0" fontAlgn="base">
        <a:spcBef>
          <a:spcPct val="20000"/>
        </a:spcBef>
        <a:spcAft>
          <a:spcPct val="0"/>
        </a:spcAft>
        <a:buChar char="»"/>
        <a:defRPr sz="2000">
          <a:solidFill>
            <a:schemeClr val="tx1"/>
          </a:solidFill>
          <a:latin typeface="+mn-lt"/>
        </a:defRPr>
      </a:lvl8pPr>
      <a:lvl9pPr marL="3886006" indent="-228589"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107447766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421092807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4.jpe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image" Target="../media/image38.jpeg"/><Relationship Id="rId5" Type="http://schemas.openxmlformats.org/officeDocument/2006/relationships/diagramLayout" Target="../diagrams/layout4.xml"/><Relationship Id="rId10" Type="http://schemas.microsoft.com/office/2007/relationships/hdphoto" Target="../media/hdphoto3.wdp"/><Relationship Id="rId4" Type="http://schemas.openxmlformats.org/officeDocument/2006/relationships/diagramData" Target="../diagrams/data4.xml"/><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4.xml"/><Relationship Id="rId5" Type="http://schemas.openxmlformats.org/officeDocument/2006/relationships/image" Target="../media/image6.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5.jpeg"/><Relationship Id="rId5" Type="http://schemas.openxmlformats.org/officeDocument/2006/relationships/diagramQuickStyle" Target="../diagrams/quickStyle2.xml"/><Relationship Id="rId10" Type="http://schemas.openxmlformats.org/officeDocument/2006/relationships/image" Target="../media/image14.jpeg"/><Relationship Id="rId4" Type="http://schemas.openxmlformats.org/officeDocument/2006/relationships/diagramLayout" Target="../diagrams/layout2.xml"/><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6.jpg"/><Relationship Id="rId7" Type="http://schemas.openxmlformats.org/officeDocument/2006/relationships/diagramQuickStyle" Target="../diagrams/quickStyle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7.jpeg"/><Relationship Id="rId9" Type="http://schemas.microsoft.com/office/2007/relationships/diagramDrawing" Target="../diagrams/drawing3.xml"/></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jpeg"/><Relationship Id="rId10" Type="http://schemas.openxmlformats.org/officeDocument/2006/relationships/image" Target="../media/image29.jpg"/><Relationship Id="rId4" Type="http://schemas.openxmlformats.org/officeDocument/2006/relationships/image" Target="../media/image23.jpeg"/><Relationship Id="rId9"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1" y="-76200"/>
            <a:ext cx="1239172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32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262647" y="6264613"/>
            <a:ext cx="115175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tromjesečje 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hr-HR" sz="2000" b="1">
                <a:solidFill>
                  <a:srgbClr val="DDDDDD"/>
                </a:solidFill>
                <a:effectLst>
                  <a:outerShdw blurRad="38100" dist="38100" dir="2700000" algn="tl">
                    <a:srgbClr val="000000">
                      <a:alpha val="43137"/>
                    </a:srgbClr>
                  </a:outerShdw>
                </a:effectLst>
              </a:rPr>
              <a:t>1</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lang="hr-HR" sz="2000" b="1">
                <a:solidFill>
                  <a:srgbClr val="DDDDDD"/>
                </a:solidFill>
                <a:effectLst>
                  <a:outerShdw blurRad="38100" dist="38100" dir="2700000" algn="tl">
                    <a:srgbClr val="000000">
                      <a:alpha val="43137"/>
                    </a:srgbClr>
                  </a:outerShdw>
                </a:effectLst>
              </a:rPr>
              <a:t>kolovoz</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a</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Narrow" panose="020B0606020202030204" pitchFamily="34" charset="0"/>
                <a:ea typeface="+mn-ea"/>
                <a:cs typeface="Arial" charset="0"/>
              </a:rPr>
              <a:t>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8" name="Picture 7">
            <a:extLst>
              <a:ext uri="{FF2B5EF4-FFF2-40B4-BE49-F238E27FC236}">
                <a16:creationId xmlns:a16="http://schemas.microsoft.com/office/drawing/2014/main" id="{29A0613E-2231-E217-EA7F-5F199493685A}"/>
              </a:ext>
            </a:extLst>
          </p:cNvPr>
          <p:cNvPicPr>
            <a:picLocks noChangeAspect="1"/>
          </p:cNvPicPr>
          <p:nvPr/>
        </p:nvPicPr>
        <p:blipFill>
          <a:blip r:embed="rId3"/>
          <a:stretch>
            <a:fillRect/>
          </a:stretch>
        </p:blipFill>
        <p:spPr>
          <a:xfrm>
            <a:off x="68094" y="904673"/>
            <a:ext cx="12227668" cy="5350212"/>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138773"/>
          </a:xfrm>
          <a:prstGeom prst="rect">
            <a:avLst/>
          </a:prstGeom>
          <a:noFill/>
        </p:spPr>
        <p:txBody>
          <a:bodyPr wrap="square">
            <a:spAutoFit/>
          </a:bodyPr>
          <a:lstStyle/>
          <a:p>
            <a:pPr algn="ctr"/>
            <a:r>
              <a:rPr lang="pl-PL" sz="4400" b="1" spc="300">
                <a:ln w="13462">
                  <a:solidFill>
                    <a:schemeClr val="bg1"/>
                  </a:solidFill>
                  <a:prstDash val="solid"/>
                </a:ln>
                <a:solidFill>
                  <a:srgbClr val="337519"/>
                </a:solidFill>
                <a:effectLst>
                  <a:outerShdw dist="38100" dir="2700000" algn="bl" rotWithShape="0">
                    <a:schemeClr val="accent3">
                      <a:lumMod val="75000"/>
                    </a:schemeClr>
                  </a:outerShdw>
                </a:effectLst>
              </a:rPr>
              <a:t>ŠTO JE ZAKONITO I PRIKLADNO                    </a:t>
            </a:r>
            <a:r>
              <a:rPr lang="it-IT" sz="2400" b="1">
                <a:ln w="13462">
                  <a:noFill/>
                  <a:prstDash val="solid"/>
                </a:ln>
                <a:solidFill>
                  <a:srgbClr val="105660"/>
                </a:solidFill>
                <a:effectLst>
                  <a:outerShdw dist="25400" dir="2700000" algn="bl" rotWithShape="0">
                    <a:schemeClr val="accent4">
                      <a:alpha val="43000"/>
                    </a:schemeClr>
                  </a:outerShdw>
                </a:effectLst>
              </a:rPr>
              <a:t>1. Korinćanima 10</a:t>
            </a:r>
            <a:r>
              <a:rPr lang="hr-HR" sz="2400" b="1">
                <a:ln w="13462">
                  <a:noFill/>
                  <a:prstDash val="solid"/>
                </a:ln>
                <a:solidFill>
                  <a:srgbClr val="105660"/>
                </a:solidFill>
                <a:effectLst>
                  <a:outerShdw dist="25400" dir="2700000" algn="bl" rotWithShape="0">
                    <a:schemeClr val="accent4">
                      <a:alpha val="43000"/>
                    </a:schemeClr>
                  </a:outerShdw>
                </a:effectLst>
              </a:rPr>
              <a:t>,</a:t>
            </a:r>
            <a:r>
              <a:rPr lang="it-IT" sz="2400" b="1">
                <a:ln w="13462">
                  <a:noFill/>
                  <a:prstDash val="solid"/>
                </a:ln>
                <a:solidFill>
                  <a:srgbClr val="105660"/>
                </a:solidFill>
                <a:effectLst>
                  <a:outerShdw dist="25400" dir="2700000" algn="bl" rotWithShape="0">
                    <a:schemeClr val="accent4">
                      <a:alpha val="43000"/>
                    </a:schemeClr>
                  </a:outerShdw>
                </a:effectLst>
              </a:rPr>
              <a:t>23-33 (</a:t>
            </a:r>
            <a:r>
              <a:rPr lang="hr-HR" sz="2400" b="1">
                <a:ln w="13462">
                  <a:noFill/>
                  <a:prstDash val="solid"/>
                </a:ln>
                <a:solidFill>
                  <a:srgbClr val="105660"/>
                </a:solidFill>
                <a:effectLst>
                  <a:outerShdw dist="25400" dir="2700000" algn="bl" rotWithShape="0">
                    <a:schemeClr val="accent4">
                      <a:alpha val="43000"/>
                    </a:schemeClr>
                  </a:outerShdw>
                </a:effectLst>
              </a:rPr>
              <a:t>Č</a:t>
            </a:r>
            <a:r>
              <a:rPr lang="it-IT" sz="2400" b="1">
                <a:ln w="13462">
                  <a:noFill/>
                  <a:prstDash val="solid"/>
                </a:ln>
                <a:solidFill>
                  <a:srgbClr val="105660"/>
                </a:solidFill>
                <a:effectLst>
                  <a:outerShdw dist="25400" dir="2700000" algn="bl" rotWithShape="0">
                    <a:schemeClr val="accent4">
                      <a:alpha val="43000"/>
                    </a:schemeClr>
                  </a:outerShdw>
                </a:effectLst>
              </a:rPr>
              <a:t>ini</a:t>
            </a:r>
            <a:r>
              <a:rPr lang="hr-HR" sz="2400" b="1">
                <a:ln w="13462">
                  <a:noFill/>
                  <a:prstDash val="solid"/>
                </a:ln>
                <a:solidFill>
                  <a:srgbClr val="105660"/>
                </a:solidFill>
                <a:effectLst>
                  <a:outerShdw dist="25400" dir="2700000" algn="bl" rotWithShape="0">
                    <a:schemeClr val="accent4">
                      <a:alpha val="43000"/>
                    </a:schemeClr>
                  </a:outerShdw>
                </a:effectLst>
              </a:rPr>
              <a:t>i</a:t>
            </a:r>
            <a:r>
              <a:rPr lang="it-IT" sz="2400" b="1">
                <a:ln w="13462">
                  <a:noFill/>
                  <a:prstDash val="solid"/>
                </a:ln>
                <a:solidFill>
                  <a:srgbClr val="105660"/>
                </a:solidFill>
                <a:effectLst>
                  <a:outerShdw dist="25400" dir="2700000" algn="bl" rotWithShape="0">
                    <a:schemeClr val="accent4">
                      <a:alpha val="43000"/>
                    </a:schemeClr>
                  </a:outerShdw>
                </a:effectLst>
              </a:rPr>
              <a:t> sve </a:t>
            </a:r>
            <a:r>
              <a:rPr lang="hr-HR" sz="2400" b="1">
                <a:ln w="13462">
                  <a:noFill/>
                  <a:prstDash val="solid"/>
                </a:ln>
                <a:solidFill>
                  <a:srgbClr val="105660"/>
                </a:solidFill>
                <a:effectLst>
                  <a:outerShdw dist="25400" dir="2700000" algn="bl" rotWithShape="0">
                    <a:schemeClr val="accent4">
                      <a:alpha val="43000"/>
                    </a:schemeClr>
                  </a:outerShdw>
                </a:effectLst>
              </a:rPr>
              <a:t>n</a:t>
            </a:r>
            <a:r>
              <a:rPr lang="it-IT" sz="2400" b="1">
                <a:ln w="13462">
                  <a:noFill/>
                  <a:prstDash val="solid"/>
                </a:ln>
                <a:solidFill>
                  <a:srgbClr val="105660"/>
                </a:solidFill>
                <a:effectLst>
                  <a:outerShdw dist="25400" dir="2700000" algn="bl" rotWithShape="0">
                    <a:schemeClr val="accent4">
                      <a:alpha val="43000"/>
                    </a:schemeClr>
                  </a:outerShdw>
                </a:effectLst>
              </a:rPr>
              <a:t>a slavu Božju)</a:t>
            </a:r>
            <a:r>
              <a:rPr lang="hr-HR" sz="2400" b="1">
                <a:ln w="13462">
                  <a:noFill/>
                  <a:prstDash val="solid"/>
                </a:ln>
                <a:solidFill>
                  <a:srgbClr val="105660"/>
                </a:solidFill>
                <a:effectLst>
                  <a:outerShdw dist="25400" dir="2700000" algn="bl" rotWithShape="0">
                    <a:schemeClr val="accent4">
                      <a:alpha val="43000"/>
                    </a:schemeClr>
                  </a:outerShdw>
                </a:effectLst>
              </a:rPr>
              <a:t>.</a:t>
            </a:r>
            <a:endParaRPr kumimoji="0" lang="es-E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157162" y="1236412"/>
            <a:ext cx="11877674" cy="338554"/>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s-ES" sz="1600" b="1" dirty="0">
                <a:solidFill>
                  <a:schemeClr val="accent6">
                    <a:lumMod val="50000"/>
                  </a:schemeClr>
                </a:solidFill>
                <a:latin typeface="Comic Sans MS" panose="030F0702030302020204" pitchFamily="66" charset="0"/>
              </a:rPr>
              <a:t>“</a:t>
            </a:r>
            <a:r>
              <a:rPr lang="hr-HR" sz="1600" b="1" dirty="0">
                <a:solidFill>
                  <a:schemeClr val="accent6">
                    <a:lumMod val="50000"/>
                  </a:schemeClr>
                </a:solidFill>
                <a:latin typeface="Comic Sans MS" panose="030F0702030302020204" pitchFamily="66" charset="0"/>
              </a:rPr>
              <a:t>Prema tome,</a:t>
            </a:r>
            <a:r>
              <a:rPr lang="es-ES" sz="1600" b="1" dirty="0">
                <a:solidFill>
                  <a:schemeClr val="accent6">
                    <a:lumMod val="50000"/>
                  </a:schemeClr>
                </a:solidFill>
                <a:latin typeface="Comic Sans MS" panose="030F0702030302020204" pitchFamily="66" charset="0"/>
              </a:rPr>
              <a:t> </a:t>
            </a:r>
            <a:r>
              <a:rPr lang="hr-HR" sz="1600" b="1" dirty="0">
                <a:solidFill>
                  <a:schemeClr val="accent6">
                    <a:lumMod val="50000"/>
                  </a:schemeClr>
                </a:solidFill>
                <a:latin typeface="Comic Sans MS" panose="030F0702030302020204" pitchFamily="66" charset="0"/>
              </a:rPr>
              <a:t>bilo da </a:t>
            </a:r>
            <a:r>
              <a:rPr lang="es-ES" sz="1600" b="1" dirty="0">
                <a:solidFill>
                  <a:schemeClr val="accent6">
                    <a:lumMod val="50000"/>
                  </a:schemeClr>
                </a:solidFill>
                <a:latin typeface="Comic Sans MS" panose="030F0702030302020204" pitchFamily="66" charset="0"/>
              </a:rPr>
              <a:t>jede</a:t>
            </a:r>
            <a:r>
              <a:rPr lang="hr-HR" sz="1600" b="1" dirty="0">
                <a:solidFill>
                  <a:schemeClr val="accent6">
                    <a:lumMod val="50000"/>
                  </a:schemeClr>
                </a:solidFill>
                <a:latin typeface="Comic Sans MS" panose="030F0702030302020204" pitchFamily="66" charset="0"/>
              </a:rPr>
              <a:t>te</a:t>
            </a:r>
            <a:r>
              <a:rPr lang="es-ES" sz="1600" b="1" dirty="0">
                <a:solidFill>
                  <a:schemeClr val="accent6">
                    <a:lumMod val="50000"/>
                  </a:schemeClr>
                </a:solidFill>
                <a:latin typeface="Comic Sans MS" panose="030F0702030302020204" pitchFamily="66" charset="0"/>
              </a:rPr>
              <a:t>, </a:t>
            </a:r>
            <a:r>
              <a:rPr lang="hr-HR" sz="1600" b="1" dirty="0">
                <a:solidFill>
                  <a:schemeClr val="accent6">
                    <a:lumMod val="50000"/>
                  </a:schemeClr>
                </a:solidFill>
                <a:latin typeface="Comic Sans MS" panose="030F0702030302020204" pitchFamily="66" charset="0"/>
              </a:rPr>
              <a:t>bilo da </a:t>
            </a:r>
            <a:r>
              <a:rPr lang="es-ES" sz="1600" b="1" dirty="0">
                <a:solidFill>
                  <a:schemeClr val="accent6">
                    <a:lumMod val="50000"/>
                  </a:schemeClr>
                </a:solidFill>
                <a:latin typeface="Comic Sans MS" panose="030F0702030302020204" pitchFamily="66" charset="0"/>
              </a:rPr>
              <a:t>pije</a:t>
            </a:r>
            <a:r>
              <a:rPr lang="hr-HR" sz="1600" b="1" dirty="0">
                <a:solidFill>
                  <a:schemeClr val="accent6">
                    <a:lumMod val="50000"/>
                  </a:schemeClr>
                </a:solidFill>
                <a:latin typeface="Comic Sans MS" panose="030F0702030302020204" pitchFamily="66" charset="0"/>
              </a:rPr>
              <a:t>te,</a:t>
            </a:r>
            <a:r>
              <a:rPr lang="es-ES" sz="1600" b="1" dirty="0">
                <a:solidFill>
                  <a:schemeClr val="accent6">
                    <a:lumMod val="50000"/>
                  </a:schemeClr>
                </a:solidFill>
                <a:latin typeface="Comic Sans MS" panose="030F0702030302020204" pitchFamily="66" charset="0"/>
              </a:rPr>
              <a:t> </a:t>
            </a:r>
            <a:r>
              <a:rPr lang="hr-HR" sz="1600" b="1" dirty="0">
                <a:solidFill>
                  <a:schemeClr val="accent6">
                    <a:lumMod val="50000"/>
                  </a:schemeClr>
                </a:solidFill>
                <a:latin typeface="Comic Sans MS" panose="030F0702030302020204" pitchFamily="66" charset="0"/>
              </a:rPr>
              <a:t>bilo da što drugo</a:t>
            </a:r>
            <a:r>
              <a:rPr lang="es-ES" sz="1600" b="1" dirty="0">
                <a:solidFill>
                  <a:schemeClr val="accent6">
                    <a:lumMod val="50000"/>
                  </a:schemeClr>
                </a:solidFill>
                <a:latin typeface="Comic Sans MS" panose="030F0702030302020204" pitchFamily="66" charset="0"/>
              </a:rPr>
              <a:t> </a:t>
            </a:r>
            <a:r>
              <a:rPr lang="hr-HR" sz="1600" b="1" dirty="0">
                <a:solidFill>
                  <a:schemeClr val="accent6">
                    <a:lumMod val="50000"/>
                  </a:schemeClr>
                </a:solidFill>
                <a:latin typeface="Comic Sans MS" panose="030F0702030302020204" pitchFamily="66" charset="0"/>
              </a:rPr>
              <a:t>činite, </a:t>
            </a:r>
            <a:r>
              <a:rPr lang="es-ES" sz="1600" b="1" dirty="0" err="1">
                <a:solidFill>
                  <a:schemeClr val="accent6">
                    <a:lumMod val="50000"/>
                  </a:schemeClr>
                </a:solidFill>
                <a:latin typeface="Comic Sans MS" panose="030F0702030302020204" pitchFamily="66" charset="0"/>
              </a:rPr>
              <a:t>sve</a:t>
            </a:r>
            <a:r>
              <a:rPr lang="es-ES" sz="1600" b="1" dirty="0">
                <a:solidFill>
                  <a:schemeClr val="accent6">
                    <a:lumMod val="50000"/>
                  </a:schemeClr>
                </a:solidFill>
                <a:latin typeface="Comic Sans MS" panose="030F0702030302020204" pitchFamily="66" charset="0"/>
              </a:rPr>
              <a:t> </a:t>
            </a:r>
            <a:r>
              <a:rPr lang="hr-HR" sz="1600" b="1" dirty="0">
                <a:solidFill>
                  <a:schemeClr val="accent6">
                    <a:lumMod val="50000"/>
                  </a:schemeClr>
                </a:solidFill>
                <a:latin typeface="Comic Sans MS" panose="030F0702030302020204" pitchFamily="66" charset="0"/>
              </a:rPr>
              <a:t>činite </a:t>
            </a:r>
            <a:r>
              <a:rPr lang="es-ES" sz="1600" b="1" dirty="0" err="1">
                <a:solidFill>
                  <a:schemeClr val="accent6">
                    <a:lumMod val="50000"/>
                  </a:schemeClr>
                </a:solidFill>
                <a:latin typeface="Comic Sans MS" panose="030F0702030302020204" pitchFamily="66" charset="0"/>
              </a:rPr>
              <a:t>na</a:t>
            </a:r>
            <a:r>
              <a:rPr lang="es-ES" sz="1600" b="1" dirty="0">
                <a:solidFill>
                  <a:schemeClr val="accent6">
                    <a:lumMod val="50000"/>
                  </a:schemeClr>
                </a:solidFill>
                <a:latin typeface="Comic Sans MS" panose="030F0702030302020204" pitchFamily="66" charset="0"/>
              </a:rPr>
              <a:t> </a:t>
            </a:r>
            <a:r>
              <a:rPr lang="es-ES" sz="1600" b="1" dirty="0" err="1">
                <a:solidFill>
                  <a:schemeClr val="accent6">
                    <a:lumMod val="50000"/>
                  </a:schemeClr>
                </a:solidFill>
                <a:latin typeface="Comic Sans MS" panose="030F0702030302020204" pitchFamily="66" charset="0"/>
              </a:rPr>
              <a:t>slavu</a:t>
            </a:r>
            <a:r>
              <a:rPr lang="es-ES" sz="1600" b="1" dirty="0">
                <a:solidFill>
                  <a:schemeClr val="accent6">
                    <a:lumMod val="50000"/>
                  </a:schemeClr>
                </a:solidFill>
                <a:latin typeface="Comic Sans MS" panose="030F0702030302020204" pitchFamily="66" charset="0"/>
              </a:rPr>
              <a:t> </a:t>
            </a:r>
            <a:r>
              <a:rPr lang="es-ES" sz="1600" b="1" dirty="0" err="1">
                <a:solidFill>
                  <a:schemeClr val="accent6">
                    <a:lumMod val="50000"/>
                  </a:schemeClr>
                </a:solidFill>
                <a:latin typeface="Comic Sans MS" panose="030F0702030302020204" pitchFamily="66" charset="0"/>
              </a:rPr>
              <a:t>Božju</a:t>
            </a:r>
            <a:r>
              <a:rPr lang="es-ES" sz="1600" b="1" dirty="0">
                <a:solidFill>
                  <a:schemeClr val="accent6">
                    <a:lumMod val="50000"/>
                  </a:schemeClr>
                </a:solidFill>
                <a:latin typeface="Comic Sans MS" panose="030F0702030302020204" pitchFamily="66" charset="0"/>
              </a:rPr>
              <a:t>" </a:t>
            </a:r>
            <a:r>
              <a:rPr lang="es-ES" sz="1200" b="1" dirty="0">
                <a:solidFill>
                  <a:schemeClr val="accent6">
                    <a:lumMod val="50000"/>
                  </a:schemeClr>
                </a:solidFill>
                <a:latin typeface="Comic Sans MS" panose="030F0702030302020204" pitchFamily="66" charset="0"/>
              </a:rPr>
              <a:t>(1. Kor</a:t>
            </a:r>
            <a:r>
              <a:rPr lang="hr-HR" sz="1200" b="1" dirty="0">
                <a:solidFill>
                  <a:schemeClr val="accent6">
                    <a:lumMod val="50000"/>
                  </a:schemeClr>
                </a:solidFill>
                <a:latin typeface="Comic Sans MS" panose="030F0702030302020204" pitchFamily="66" charset="0"/>
              </a:rPr>
              <a:t>.</a:t>
            </a:r>
            <a:r>
              <a:rPr lang="es-ES" sz="1200" b="1" dirty="0">
                <a:solidFill>
                  <a:schemeClr val="accent6">
                    <a:lumMod val="50000"/>
                  </a:schemeClr>
                </a:solidFill>
                <a:latin typeface="Comic Sans MS" panose="030F0702030302020204" pitchFamily="66" charset="0"/>
              </a:rPr>
              <a:t> 10</a:t>
            </a:r>
            <a:r>
              <a:rPr lang="hr-HR" sz="1200" b="1" dirty="0">
                <a:solidFill>
                  <a:schemeClr val="accent6">
                    <a:lumMod val="50000"/>
                  </a:schemeClr>
                </a:solidFill>
                <a:latin typeface="Comic Sans MS" panose="030F0702030302020204" pitchFamily="66" charset="0"/>
              </a:rPr>
              <a:t>,</a:t>
            </a:r>
            <a:r>
              <a:rPr lang="es-ES" sz="1200" b="1" dirty="0">
                <a:solidFill>
                  <a:schemeClr val="accent6">
                    <a:lumMod val="50000"/>
                  </a:schemeClr>
                </a:solidFill>
                <a:latin typeface="Comic Sans MS" panose="030F0702030302020204" pitchFamily="66" charset="0"/>
              </a:rPr>
              <a:t>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703382"/>
            <a:ext cx="12191999" cy="400110"/>
          </a:xfrm>
          <a:prstGeom prst="rect">
            <a:avLst/>
          </a:prstGeom>
          <a:noFill/>
        </p:spPr>
        <p:txBody>
          <a:bodyPr wrap="square" rtlCol="0">
            <a:spAutoFit/>
          </a:bodyPr>
          <a:lstStyle/>
          <a:p>
            <a:pPr algn="ctr">
              <a:spcBef>
                <a:spcPts val="600"/>
              </a:spcBef>
            </a:pPr>
            <a:r>
              <a:rPr lang="es-ES" sz="2000" b="1"/>
              <a:t>“Sve je dopušteno, ali nije sve </a:t>
            </a:r>
            <a:r>
              <a:rPr lang="hr-HR" sz="2000" b="1"/>
              <a:t>na </a:t>
            </a:r>
            <a:r>
              <a:rPr lang="es-ES" sz="2000" b="1"/>
              <a:t>koris</a:t>
            </a:r>
            <a:r>
              <a:rPr lang="hr-HR" sz="2000" b="1"/>
              <a:t>t</a:t>
            </a:r>
            <a:r>
              <a:rPr lang="es-ES" sz="2000" b="1"/>
              <a:t>." —1. Korinćanima 10</a:t>
            </a:r>
            <a:r>
              <a:rPr lang="hr-HR" sz="2000" b="1"/>
              <a:t>,</a:t>
            </a:r>
            <a:r>
              <a:rPr lang="es-ES" sz="2000" b="1"/>
              <a:t>23. Dva konkretna primjera:</a:t>
            </a:r>
            <a:endParaRPr lang="es-ES" sz="2000" b="1" dirty="0"/>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189487780"/>
              </p:ext>
            </p:extLst>
          </p:nvPr>
        </p:nvGraphicFramePr>
        <p:xfrm>
          <a:off x="180975" y="2201130"/>
          <a:ext cx="11830050" cy="28623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707886"/>
          </a:xfrm>
          <a:prstGeom prst="rect">
            <a:avLst/>
          </a:prstGeom>
          <a:noFill/>
        </p:spPr>
        <p:txBody>
          <a:bodyPr wrap="square" rtlCol="0">
            <a:spAutoFit/>
          </a:bodyPr>
          <a:lstStyle/>
          <a:p>
            <a:pPr>
              <a:spcBef>
                <a:spcPts val="600"/>
              </a:spcBef>
            </a:pPr>
            <a:r>
              <a:rPr lang="es-ES" sz="2000" b="1"/>
              <a:t>Osnovna načela iza ovih uputa su također dva: hvaliti Boga u svemu (1. Kor</a:t>
            </a:r>
            <a:r>
              <a:rPr lang="hr-HR" sz="2000" b="1"/>
              <a:t>.</a:t>
            </a:r>
            <a:r>
              <a:rPr lang="es-ES" sz="2000" b="1"/>
              <a:t> 10</a:t>
            </a:r>
            <a:r>
              <a:rPr lang="hr-HR" sz="2000" b="1"/>
              <a:t>,</a:t>
            </a:r>
            <a:r>
              <a:rPr lang="es-ES" sz="2000" b="1"/>
              <a:t>31); i tražiti dobrobit drugoga (1. Kor</a:t>
            </a:r>
            <a:r>
              <a:rPr lang="hr-HR" sz="2000" b="1"/>
              <a:t>.</a:t>
            </a:r>
            <a:r>
              <a:rPr lang="es-ES" sz="2000" b="1"/>
              <a:t> 10</a:t>
            </a:r>
            <a:r>
              <a:rPr lang="hr-HR" sz="2000" b="1"/>
              <a:t>,</a:t>
            </a:r>
            <a:r>
              <a:rPr lang="es-ES" sz="2000" b="1"/>
              <a:t>24</a:t>
            </a:r>
            <a:r>
              <a:rPr lang="hr-HR" sz="2000" b="1"/>
              <a:t>.</a:t>
            </a:r>
            <a:r>
              <a:rPr lang="es-ES" sz="2000" b="1"/>
              <a:t>32).</a:t>
            </a:r>
            <a:endParaRPr lang="es-ES" sz="2000" b="1" dirty="0"/>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76754"/>
            <a:ext cx="7600949" cy="707886"/>
          </a:xfrm>
          <a:prstGeom prst="rect">
            <a:avLst/>
          </a:prstGeom>
          <a:noFill/>
        </p:spPr>
        <p:txBody>
          <a:bodyPr wrap="square">
            <a:spAutoFit/>
          </a:bodyPr>
          <a:lstStyle/>
          <a:p>
            <a:pPr lvl="0">
              <a:spcBef>
                <a:spcPts val="600"/>
              </a:spcBef>
              <a:defRPr/>
            </a:pPr>
            <a:r>
              <a:rPr lang="es-ES" sz="2000" b="1">
                <a:solidFill>
                  <a:prstClr val="black"/>
                </a:solidFill>
              </a:rPr>
              <a:t>To </a:t>
            </a:r>
            <a:r>
              <a:rPr lang="hr-HR" sz="2000" b="1">
                <a:solidFill>
                  <a:prstClr val="black"/>
                </a:solidFill>
              </a:rPr>
              <a:t>znaći</a:t>
            </a:r>
            <a:r>
              <a:rPr lang="es-ES" sz="2000" b="1">
                <a:solidFill>
                  <a:prstClr val="black"/>
                </a:solidFill>
              </a:rPr>
              <a:t>, voljeti Boga iznad svega, a bližnjega svoga kao samoga sebe (baš kao što je Isus tražio od bogatog mladog </a:t>
            </a:r>
            <a:r>
              <a:rPr lang="hr-HR" sz="2000" b="1">
                <a:solidFill>
                  <a:prstClr val="black"/>
                </a:solidFill>
              </a:rPr>
              <a:t>kneza</a:t>
            </a:r>
            <a:r>
              <a:rPr lang="es-ES" sz="2000" b="1">
                <a:solidFill>
                  <a:prstClr val="black"/>
                </a:solidFill>
              </a:rPr>
              <a:t>).</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4231928"/>
          </a:xfrm>
          <a:prstGeom prst="rect">
            <a:avLst/>
          </a:prstGeom>
          <a:noFill/>
        </p:spPr>
        <p:txBody>
          <a:bodyPr wrap="square">
            <a:spAutoFit/>
          </a:bodyPr>
          <a:lstStyle/>
          <a:p>
            <a:pPr>
              <a:spcBef>
                <a:spcPts val="600"/>
              </a:spcBef>
            </a:pPr>
            <a:r>
              <a:rPr lang="es-ES" sz="2400" b="1">
                <a:latin typeface="Constantia" panose="02030602050306030303" pitchFamily="18" charset="0"/>
              </a:rPr>
              <a:t>«Apostol </a:t>
            </a:r>
            <a:r>
              <a:rPr lang="hr-HR" sz="2400" b="1">
                <a:latin typeface="Constantia" panose="02030602050306030303" pitchFamily="18" charset="0"/>
              </a:rPr>
              <a:t>je </a:t>
            </a:r>
            <a:r>
              <a:rPr lang="es-ES" sz="2400" b="1">
                <a:latin typeface="Constantia" panose="02030602050306030303" pitchFamily="18" charset="0"/>
              </a:rPr>
              <a:t>upozor</a:t>
            </a:r>
            <a:r>
              <a:rPr lang="hr-HR" sz="2400" b="1">
                <a:latin typeface="Constantia" panose="02030602050306030303" pitchFamily="18" charset="0"/>
              </a:rPr>
              <a:t>io</a:t>
            </a:r>
            <a:r>
              <a:rPr lang="es-ES" sz="2400" b="1">
                <a:latin typeface="Constantia" panose="02030602050306030303" pitchFamily="18" charset="0"/>
              </a:rPr>
              <a:t> Korinća</a:t>
            </a:r>
            <a:r>
              <a:rPr lang="hr-HR" sz="2400" b="1">
                <a:latin typeface="Constantia" panose="02030602050306030303" pitchFamily="18" charset="0"/>
              </a:rPr>
              <a:t>ne</a:t>
            </a:r>
            <a:r>
              <a:rPr lang="es-ES" sz="2400" b="1">
                <a:latin typeface="Constantia" panose="02030602050306030303" pitchFamily="18" charset="0"/>
              </a:rPr>
              <a:t>: „</a:t>
            </a:r>
            <a:r>
              <a:rPr lang="hr-HR" sz="2400" b="1">
                <a:latin typeface="Constantia" panose="02030602050306030303" pitchFamily="18" charset="0"/>
              </a:rPr>
              <a:t>Dakle</a:t>
            </a:r>
            <a:r>
              <a:rPr lang="es-ES" sz="2400" b="1">
                <a:latin typeface="Constantia" panose="02030602050306030303" pitchFamily="18" charset="0"/>
              </a:rPr>
              <a:t>, tko misli da stoji, neka pazi da ne padne</a:t>
            </a:r>
            <a:r>
              <a:rPr lang="hr-HR" sz="2400" b="1">
                <a:latin typeface="Constantia" panose="02030602050306030303" pitchFamily="18" charset="0"/>
              </a:rPr>
              <a:t>!</a:t>
            </a:r>
            <a:r>
              <a:rPr lang="es-ES" sz="2400" b="1">
                <a:latin typeface="Constantia" panose="02030602050306030303" pitchFamily="18" charset="0"/>
              </a:rPr>
              <a:t>" Ako </a:t>
            </a:r>
            <a:r>
              <a:rPr lang="hr-HR" sz="2400" b="1">
                <a:latin typeface="Constantia" panose="02030602050306030303" pitchFamily="18" charset="0"/>
              </a:rPr>
              <a:t>postanu </a:t>
            </a:r>
            <a:r>
              <a:rPr lang="es-ES" sz="2400" b="1">
                <a:latin typeface="Constantia" panose="02030602050306030303" pitchFamily="18" charset="0"/>
              </a:rPr>
              <a:t>hvali</a:t>
            </a:r>
            <a:r>
              <a:rPr lang="hr-HR" sz="2400" b="1">
                <a:latin typeface="Constantia" panose="02030602050306030303" pitchFamily="18" charset="0"/>
              </a:rPr>
              <a:t>savi</a:t>
            </a:r>
            <a:r>
              <a:rPr lang="es-ES" sz="2400" b="1">
                <a:latin typeface="Constantia" panose="02030602050306030303" pitchFamily="18" charset="0"/>
              </a:rPr>
              <a:t> i </a:t>
            </a:r>
            <a:r>
              <a:rPr lang="hr-HR" sz="2400" b="1">
                <a:latin typeface="Constantia" panose="02030602050306030303" pitchFamily="18" charset="0"/>
              </a:rPr>
              <a:t>samopouzdani</a:t>
            </a:r>
            <a:r>
              <a:rPr lang="es-ES" sz="2400" b="1">
                <a:latin typeface="Constantia" panose="02030602050306030303" pitchFamily="18" charset="0"/>
              </a:rPr>
              <a:t>,</a:t>
            </a:r>
            <a:r>
              <a:rPr lang="hr-HR" sz="2400" b="1">
                <a:latin typeface="Constantia" panose="02030602050306030303" pitchFamily="18" charset="0"/>
              </a:rPr>
              <a:t> a zane- mare </a:t>
            </a:r>
            <a:r>
              <a:rPr lang="es-ES" sz="2400" b="1">
                <a:latin typeface="Constantia" panose="02030602050306030303" pitchFamily="18" charset="0"/>
              </a:rPr>
              <a:t>budnost i molitvu, pa</a:t>
            </a:r>
            <a:r>
              <a:rPr lang="hr-HR" sz="2400" b="1">
                <a:latin typeface="Constantia" panose="02030602050306030303" pitchFamily="18" charset="0"/>
              </a:rPr>
              <a:t>st će</a:t>
            </a:r>
            <a:r>
              <a:rPr lang="es-ES" sz="2400" b="1">
                <a:latin typeface="Constantia" panose="02030602050306030303" pitchFamily="18" charset="0"/>
              </a:rPr>
              <a:t> u </a:t>
            </a:r>
            <a:r>
              <a:rPr lang="hr-HR" sz="2400" b="1">
                <a:latin typeface="Constantia" panose="02030602050306030303" pitchFamily="18" charset="0"/>
              </a:rPr>
              <a:t>strašan</a:t>
            </a:r>
            <a:r>
              <a:rPr lang="es-ES" sz="2400" b="1">
                <a:latin typeface="Constantia" panose="02030602050306030303" pitchFamily="18" charset="0"/>
              </a:rPr>
              <a:t> grijeh, i</a:t>
            </a:r>
            <a:r>
              <a:rPr lang="hr-HR" sz="2400" b="1">
                <a:latin typeface="Constantia" panose="02030602050306030303" pitchFamily="18" charset="0"/>
              </a:rPr>
              <a:t> time na sebe navući </a:t>
            </a:r>
            <a:r>
              <a:rPr lang="es-ES" sz="2400" b="1">
                <a:latin typeface="Constantia" panose="02030602050306030303" pitchFamily="18" charset="0"/>
              </a:rPr>
              <a:t>Božj</a:t>
            </a:r>
            <a:r>
              <a:rPr lang="hr-HR" sz="2400" b="1">
                <a:latin typeface="Constantia" panose="02030602050306030303" pitchFamily="18" charset="0"/>
              </a:rPr>
              <a:t>u</a:t>
            </a:r>
            <a:r>
              <a:rPr lang="es-ES" sz="2400" b="1">
                <a:latin typeface="Constantia" panose="02030602050306030303" pitchFamily="18" charset="0"/>
              </a:rPr>
              <a:t> </a:t>
            </a:r>
            <a:r>
              <a:rPr lang="hr-HR" sz="2400" b="1">
                <a:latin typeface="Constantia" panose="02030602050306030303" pitchFamily="18" charset="0"/>
              </a:rPr>
              <a:t>srdžbu</a:t>
            </a:r>
            <a:r>
              <a:rPr lang="es-ES" sz="2400" b="1">
                <a:latin typeface="Constantia" panose="02030602050306030303" pitchFamily="18" charset="0"/>
              </a:rPr>
              <a:t>. […]
Pavao je po</a:t>
            </a:r>
            <a:r>
              <a:rPr lang="hr-HR" sz="2400" b="1">
                <a:latin typeface="Constantia" panose="02030602050306030303" pitchFamily="18" charset="0"/>
              </a:rPr>
              <a:t>ziv</a:t>
            </a:r>
            <a:r>
              <a:rPr lang="es-ES" sz="2400" b="1">
                <a:latin typeface="Constantia" panose="02030602050306030303" pitchFamily="18" charset="0"/>
              </a:rPr>
              <a:t>ao svoju braću da </a:t>
            </a:r>
            <a:r>
              <a:rPr lang="hr-HR" sz="2400" b="1">
                <a:latin typeface="Constantia" panose="02030602050306030303" pitchFamily="18" charset="0"/>
              </a:rPr>
              <a:t>sami ocijene</a:t>
            </a:r>
            <a:r>
              <a:rPr lang="es-ES" sz="2400" b="1">
                <a:latin typeface="Constantia" panose="02030602050306030303" pitchFamily="18" charset="0"/>
              </a:rPr>
              <a:t> </a:t>
            </a:r>
            <a:r>
              <a:rPr lang="hr-HR" sz="2400" b="1">
                <a:latin typeface="Constantia" panose="02030602050306030303" pitchFamily="18" charset="0"/>
              </a:rPr>
              <a:t>kako će</a:t>
            </a:r>
            <a:r>
              <a:rPr lang="es-ES" sz="2400" b="1">
                <a:latin typeface="Constantia" panose="02030602050306030303" pitchFamily="18" charset="0"/>
              </a:rPr>
              <a:t> njihove riječi i djela </a:t>
            </a:r>
            <a:r>
              <a:rPr lang="hr-HR" sz="2400" b="1">
                <a:latin typeface="Constantia" panose="02030602050306030303" pitchFamily="18" charset="0"/>
              </a:rPr>
              <a:t>utjeca</a:t>
            </a:r>
            <a:r>
              <a:rPr lang="es-ES" sz="2400" b="1">
                <a:latin typeface="Constantia" panose="02030602050306030303" pitchFamily="18" charset="0"/>
              </a:rPr>
              <a:t>u na druge, i da ne čine ništa, koliko god ne</a:t>
            </a:r>
            <a:r>
              <a:rPr lang="hr-HR" sz="2400" b="1">
                <a:latin typeface="Constantia" panose="02030602050306030303" pitchFamily="18" charset="0"/>
              </a:rPr>
              <a:t>duž</a:t>
            </a:r>
            <a:r>
              <a:rPr lang="es-ES" sz="2400" b="1">
                <a:latin typeface="Constantia" panose="02030602050306030303" pitchFamily="18" charset="0"/>
              </a:rPr>
              <a:t>no</a:t>
            </a:r>
            <a:r>
              <a:rPr lang="hr-HR" sz="2400" b="1">
                <a:latin typeface="Constantia" panose="02030602050306030303" pitchFamily="18" charset="0"/>
              </a:rPr>
              <a:t> bilo</a:t>
            </a:r>
            <a:r>
              <a:rPr lang="es-ES" sz="2400" b="1">
                <a:latin typeface="Constantia" panose="02030602050306030303" pitchFamily="18" charset="0"/>
              </a:rPr>
              <a:t> </a:t>
            </a:r>
            <a:r>
              <a:rPr lang="hr-HR" sz="2400" b="1">
                <a:latin typeface="Constantia" panose="02030602050306030303" pitchFamily="18" charset="0"/>
              </a:rPr>
              <a:t>samo po sebi, </a:t>
            </a:r>
            <a:r>
              <a:rPr lang="es-ES" sz="2400" b="1">
                <a:latin typeface="Constantia" panose="02030602050306030303" pitchFamily="18" charset="0"/>
              </a:rPr>
              <a:t>što bi </a:t>
            </a:r>
            <a:r>
              <a:rPr lang="hr-HR" sz="2400" b="1">
                <a:latin typeface="Constantia" panose="02030602050306030303" pitchFamily="18" charset="0"/>
              </a:rPr>
              <a:t>izgleda</a:t>
            </a:r>
            <a:r>
              <a:rPr lang="es-ES" sz="2400" b="1">
                <a:latin typeface="Constantia" panose="02030602050306030303" pitchFamily="18" charset="0"/>
              </a:rPr>
              <a:t>lo </a:t>
            </a:r>
            <a:r>
              <a:rPr lang="hr-HR" sz="2400" b="1">
                <a:latin typeface="Constantia" panose="02030602050306030303" pitchFamily="18" charset="0"/>
              </a:rPr>
              <a:t>kao </a:t>
            </a:r>
            <a:r>
              <a:rPr lang="es-ES" sz="2400" b="1">
                <a:latin typeface="Constantia" panose="02030602050306030303" pitchFamily="18" charset="0"/>
              </a:rPr>
              <a:t>da odobrava</a:t>
            </a:r>
            <a:r>
              <a:rPr lang="hr-HR" sz="2400" b="1">
                <a:latin typeface="Constantia" panose="02030602050306030303" pitchFamily="18" charset="0"/>
              </a:rPr>
              <a:t>ju</a:t>
            </a:r>
            <a:r>
              <a:rPr lang="es-ES" sz="2400" b="1">
                <a:latin typeface="Constantia" panose="02030602050306030303" pitchFamily="18" charset="0"/>
              </a:rPr>
              <a:t> idolopoklonstvo ili vrijeđa</a:t>
            </a:r>
            <a:r>
              <a:rPr lang="hr-HR" sz="2400" b="1">
                <a:latin typeface="Constantia" panose="02030602050306030303" pitchFamily="18" charset="0"/>
              </a:rPr>
              <a:t>ju</a:t>
            </a:r>
            <a:r>
              <a:rPr lang="es-ES" sz="2400" b="1">
                <a:latin typeface="Constantia" panose="02030602050306030303" pitchFamily="18" charset="0"/>
              </a:rPr>
              <a:t> </a:t>
            </a:r>
            <a:r>
              <a:rPr lang="hr-HR" sz="2400" b="1">
                <a:latin typeface="Constantia" panose="02030602050306030303" pitchFamily="18" charset="0"/>
              </a:rPr>
              <a:t>osjećaje</a:t>
            </a:r>
            <a:r>
              <a:rPr lang="es-ES" sz="2400" b="1">
                <a:latin typeface="Constantia" panose="02030602050306030303" pitchFamily="18" charset="0"/>
              </a:rPr>
              <a:t> </a:t>
            </a:r>
            <a:r>
              <a:rPr lang="hr-HR" sz="2400" b="1">
                <a:latin typeface="Constantia" panose="02030602050306030303" pitchFamily="18" charset="0"/>
              </a:rPr>
              <a:t>nekoga tko je možda</a:t>
            </a:r>
            <a:r>
              <a:rPr lang="es-ES" sz="2400" b="1">
                <a:latin typeface="Constantia" panose="02030602050306030303" pitchFamily="18" charset="0"/>
              </a:rPr>
              <a:t> slab u vjeri. „</a:t>
            </a:r>
            <a:r>
              <a:rPr lang="hr-HR" sz="2400" b="1">
                <a:latin typeface="Constantia" panose="02030602050306030303" pitchFamily="18" charset="0"/>
              </a:rPr>
              <a:t>Prema tome</a:t>
            </a:r>
            <a:r>
              <a:rPr lang="es-ES" sz="2400" b="1">
                <a:latin typeface="Constantia" panose="02030602050306030303" pitchFamily="18" charset="0"/>
              </a:rPr>
              <a:t>, </a:t>
            </a:r>
            <a:r>
              <a:rPr lang="hr-HR" sz="2400" b="1">
                <a:latin typeface="Constantia" panose="02030602050306030303" pitchFamily="18" charset="0"/>
              </a:rPr>
              <a:t>bilo da </a:t>
            </a:r>
            <a:r>
              <a:rPr lang="es-ES" sz="2400" b="1">
                <a:latin typeface="Constantia" panose="02030602050306030303" pitchFamily="18" charset="0"/>
              </a:rPr>
              <a:t>jede</a:t>
            </a:r>
            <a:r>
              <a:rPr lang="hr-HR" sz="2400" b="1">
                <a:latin typeface="Constantia" panose="02030602050306030303" pitchFamily="18" charset="0"/>
              </a:rPr>
              <a:t>te, bilo da</a:t>
            </a:r>
            <a:r>
              <a:rPr lang="es-ES" sz="2400" b="1">
                <a:latin typeface="Constantia" panose="02030602050306030303" pitchFamily="18" charset="0"/>
              </a:rPr>
              <a:t> pije</a:t>
            </a:r>
            <a:r>
              <a:rPr lang="hr-HR" sz="2400" b="1">
                <a:latin typeface="Constantia" panose="02030602050306030303" pitchFamily="18" charset="0"/>
              </a:rPr>
              <a:t>te, </a:t>
            </a:r>
            <a:r>
              <a:rPr lang="es-ES" sz="2400" b="1">
                <a:latin typeface="Constantia" panose="02030602050306030303" pitchFamily="18" charset="0"/>
              </a:rPr>
              <a:t>bilo </a:t>
            </a:r>
            <a:r>
              <a:rPr lang="hr-HR" sz="2400" b="1">
                <a:latin typeface="Constantia" panose="02030602050306030303" pitchFamily="18" charset="0"/>
              </a:rPr>
              <a:t>da </a:t>
            </a:r>
            <a:r>
              <a:rPr lang="es-ES" sz="2400" b="1">
                <a:latin typeface="Constantia" panose="02030602050306030303" pitchFamily="18" charset="0"/>
              </a:rPr>
              <a:t>što drugo</a:t>
            </a:r>
            <a:r>
              <a:rPr lang="hr-HR" sz="2400" b="1">
                <a:latin typeface="Constantia" panose="02030602050306030303" pitchFamily="18" charset="0"/>
              </a:rPr>
              <a:t> činite</a:t>
            </a:r>
            <a:r>
              <a:rPr lang="es-ES" sz="2400" b="1">
                <a:latin typeface="Constantia" panose="02030602050306030303" pitchFamily="18" charset="0"/>
              </a:rPr>
              <a:t>, </a:t>
            </a:r>
            <a:r>
              <a:rPr lang="hr-HR" sz="2400" b="1">
                <a:latin typeface="Constantia" panose="02030602050306030303" pitchFamily="18" charset="0"/>
              </a:rPr>
              <a:t>sve </a:t>
            </a:r>
            <a:r>
              <a:rPr lang="es-ES" sz="2400" b="1">
                <a:latin typeface="Constantia" panose="02030602050306030303" pitchFamily="18" charset="0"/>
              </a:rPr>
              <a:t>čini</a:t>
            </a:r>
            <a:r>
              <a:rPr lang="hr-HR" sz="2400" b="1">
                <a:latin typeface="Constantia" panose="02030602050306030303" pitchFamily="18" charset="0"/>
              </a:rPr>
              <a:t>te </a:t>
            </a:r>
            <a:r>
              <a:rPr lang="es-ES" sz="2400" b="1">
                <a:latin typeface="Constantia" panose="02030602050306030303" pitchFamily="18" charset="0"/>
              </a:rPr>
              <a:t>na slavu Božju</a:t>
            </a:r>
            <a:r>
              <a:rPr lang="hr-HR" sz="2400" b="1">
                <a:latin typeface="Constantia" panose="02030602050306030303" pitchFamily="18" charset="0"/>
              </a:rPr>
              <a:t>!</a:t>
            </a:r>
            <a:r>
              <a:rPr lang="es-ES" sz="2400" b="1">
                <a:latin typeface="Constantia" panose="02030602050306030303" pitchFamily="18" charset="0"/>
              </a:rPr>
              <a:t> Ne</a:t>
            </a:r>
            <a:r>
              <a:rPr lang="hr-HR" sz="2400" b="1">
                <a:latin typeface="Constantia" panose="02030602050306030303" pitchFamily="18" charset="0"/>
              </a:rPr>
              <a:t> budite na sablazan ni </a:t>
            </a:r>
            <a:r>
              <a:rPr lang="es-ES" sz="2400" b="1">
                <a:latin typeface="Constantia" panose="02030602050306030303" pitchFamily="18" charset="0"/>
              </a:rPr>
              <a:t>Židovima, </a:t>
            </a:r>
            <a:r>
              <a:rPr lang="hr-HR" sz="2400" b="1">
                <a:latin typeface="Constantia" panose="02030602050306030303" pitchFamily="18" charset="0"/>
              </a:rPr>
              <a:t>ni Grc</a:t>
            </a:r>
            <a:r>
              <a:rPr lang="es-ES" sz="2400" b="1">
                <a:latin typeface="Constantia" panose="02030602050306030303" pitchFamily="18" charset="0"/>
              </a:rPr>
              <a:t>ima </a:t>
            </a:r>
            <a:r>
              <a:rPr lang="hr-HR" sz="2400" b="1">
                <a:latin typeface="Constantia" panose="02030602050306030303" pitchFamily="18" charset="0"/>
              </a:rPr>
              <a:t>n</a:t>
            </a:r>
            <a:r>
              <a:rPr lang="es-ES" sz="2400" b="1">
                <a:latin typeface="Constantia" panose="02030602050306030303" pitchFamily="18" charset="0"/>
              </a:rPr>
              <a:t>i </a:t>
            </a:r>
            <a:r>
              <a:rPr lang="hr-HR" sz="2400" b="1">
                <a:latin typeface="Constantia" panose="02030602050306030303" pitchFamily="18" charset="0"/>
              </a:rPr>
              <a:t>C</a:t>
            </a:r>
            <a:r>
              <a:rPr lang="es-ES" sz="2400" b="1">
                <a:latin typeface="Constantia" panose="02030602050306030303" pitchFamily="18" charset="0"/>
              </a:rPr>
              <a:t>rkvi Božjoj."</a:t>
            </a:r>
            <a:endParaRPr lang="es-ES"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5550731" y="5661095"/>
            <a:ext cx="5397311" cy="338554"/>
          </a:xfrm>
          <a:prstGeom prst="rect">
            <a:avLst/>
          </a:prstGeom>
          <a:noFill/>
        </p:spPr>
        <p:txBody>
          <a:bodyPr wrap="none" rtlCol="0">
            <a:spAutoFit/>
          </a:bodyPr>
          <a:lstStyle/>
          <a:p>
            <a:pPr algn="r"/>
            <a:r>
              <a:rPr lang="es-ES" sz="1600" b="1"/>
              <a:t>E</a:t>
            </a:r>
            <a:r>
              <a:rPr lang="hr-HR" sz="1600" b="1"/>
              <a:t>llen G. White, </a:t>
            </a:r>
            <a:r>
              <a:rPr lang="es-ES" sz="1600" i="1"/>
              <a:t>Djela apostolska, </a:t>
            </a:r>
            <a:r>
              <a:rPr lang="hr-HR" sz="1600" b="1"/>
              <a:t>str</a:t>
            </a:r>
            <a:r>
              <a:rPr lang="es-ES" sz="1600" b="1"/>
              <a:t>. </a:t>
            </a:r>
            <a:r>
              <a:rPr lang="hr-HR" sz="1600" b="1"/>
              <a:t>316</a:t>
            </a:r>
            <a:r>
              <a:rPr lang="es-ES" sz="1600" b="1"/>
              <a:t>-</a:t>
            </a:r>
            <a:r>
              <a:rPr lang="hr-HR" sz="1600" b="1"/>
              <a:t>317. u izvorniku.</a:t>
            </a:r>
            <a:endParaRPr lang="es-ES" sz="1600" b="1" dirty="0"/>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0" y="3068320"/>
            <a:ext cx="12192001" cy="3785652"/>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lvl="0" algn="ctr" defTabSz="914377" fontAlgn="base">
              <a:spcBef>
                <a:spcPct val="0"/>
              </a:spcBef>
              <a:spcAft>
                <a:spcPct val="0"/>
              </a:spcAft>
              <a:defRPr/>
            </a:pPr>
            <a:r>
              <a:rPr lang="en-US" sz="2400" b="1">
                <a:solidFill>
                  <a:srgbClr val="FFFFFF"/>
                </a:solidFill>
                <a:cs typeface="Arial" charset="0"/>
              </a:rPr>
              <a:t>Kršćanski život, naravno, mnogo je više od običnog planinarenja. Međutim, tri pristupa koja su planinari koristili mogu odražavati našu vjersku šetnju. U 1. Korinćanima 10, kao i većina biblijskih autora, Pavao je idolopoklonstvo vidio kao vrlo ozbiljan grijeh koji je u suprotnosti s pravim bogoslužjem Boga. Pitanje štovanja središnje je za pitanja svakodnevnog života, jer svaki savez s idolopo</a:t>
            </a:r>
            <a:r>
              <a:rPr lang="hr-HR" sz="2400" b="1">
                <a:solidFill>
                  <a:srgbClr val="FFFFFF"/>
                </a:solidFill>
                <a:cs typeface="Arial" charset="0"/>
              </a:rPr>
              <a:t>- </a:t>
            </a:r>
            <a:r>
              <a:rPr lang="en-US" sz="2400" b="1">
                <a:solidFill>
                  <a:srgbClr val="FFFFFF"/>
                </a:solidFill>
                <a:cs typeface="Arial" charset="0"/>
              </a:rPr>
              <a:t>klonstvom predstavlja odbacivanje Božje vladavine i služi kao otvor za moralnu i duhovnu izopačenost. Pavao podsjeća Korinćane na Izraelove neuspjehe u pustinji — idolopoklonstvo, seksualnu nemoralnost, iskušavanje Boga i gun</a:t>
            </a:r>
            <a:r>
              <a:rPr lang="hr-HR" sz="2400" b="1">
                <a:solidFill>
                  <a:srgbClr val="FFFFFF"/>
                </a:solidFill>
                <a:cs typeface="Arial" charset="0"/>
              </a:rPr>
              <a:t>- </a:t>
            </a:r>
            <a:r>
              <a:rPr lang="en-US" sz="2400" b="1">
                <a:solidFill>
                  <a:srgbClr val="FFFFFF"/>
                </a:solidFill>
                <a:cs typeface="Arial" charset="0"/>
              </a:rPr>
              <a:t>đanje. Njihov pad služi kao upozorenje vjernicima da ne ponavljaju iste pogreške.</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0AEA1-C036-71BA-BD01-85C85C4EA679}"/>
            </a:ext>
          </a:extLst>
        </p:cNvPr>
        <p:cNvGrpSpPr/>
        <p:nvPr/>
      </p:nvGrpSpPr>
      <p:grpSpPr>
        <a:xfrm>
          <a:off x="0" y="0"/>
          <a:ext cx="0" cy="0"/>
          <a:chOff x="0" y="0"/>
          <a:chExt cx="0" cy="0"/>
        </a:xfrm>
      </p:grpSpPr>
      <p:sp>
        <p:nvSpPr>
          <p:cNvPr id="16386" name="Rectangle 2">
            <a:extLst>
              <a:ext uri="{FF2B5EF4-FFF2-40B4-BE49-F238E27FC236}">
                <a16:creationId xmlns:a16="http://schemas.microsoft.com/office/drawing/2014/main" id="{83E7B18B-3170-5D63-C6B0-A140E4B96870}"/>
              </a:ext>
            </a:extLst>
          </p:cNvPr>
          <p:cNvSpPr>
            <a:spLocks noGrp="1" noChangeArrowheads="1"/>
          </p:cNvSpPr>
          <p:nvPr>
            <p:ph type="title"/>
          </p:nvPr>
        </p:nvSpPr>
        <p:spPr>
          <a:xfrm>
            <a:off x="2667000" y="76200"/>
            <a:ext cx="6553200" cy="1143000"/>
          </a:xfrm>
        </p:spPr>
        <p:txBody>
          <a:bodyPr/>
          <a:lstStyle/>
          <a:p>
            <a:pPr eaLnBrk="1" hangingPunct="1"/>
            <a:r>
              <a:rPr lang="hr-HR" dirty="0"/>
              <a:t>PRIMJENA</a:t>
            </a:r>
            <a:endParaRPr lang="en-US" dirty="0"/>
          </a:p>
        </p:txBody>
      </p:sp>
      <p:sp>
        <p:nvSpPr>
          <p:cNvPr id="16387" name="Rectangle 3">
            <a:extLst>
              <a:ext uri="{FF2B5EF4-FFF2-40B4-BE49-F238E27FC236}">
                <a16:creationId xmlns:a16="http://schemas.microsoft.com/office/drawing/2014/main" id="{F5F95EC7-EEFC-2EE2-DBEB-849E9AD8404F}"/>
              </a:ext>
            </a:extLst>
          </p:cNvPr>
          <p:cNvSpPr>
            <a:spLocks noGrp="1" noChangeArrowheads="1"/>
          </p:cNvSpPr>
          <p:nvPr>
            <p:ph type="body" idx="1"/>
          </p:nvPr>
        </p:nvSpPr>
        <p:spPr>
          <a:xfrm>
            <a:off x="2667000" y="1676402"/>
            <a:ext cx="8321040"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”Sve na slavu Božju”, </a:t>
            </a:r>
            <a:r>
              <a:rPr lang="hr-HR" sz="2800" dirty="0">
                <a:solidFill>
                  <a:srgbClr val="FFFF99"/>
                </a:solidFill>
              </a:rPr>
              <a:t>može pomoći danas</a:t>
            </a:r>
            <a:r>
              <a:rPr lang="en-US" sz="2800" dirty="0">
                <a:solidFill>
                  <a:srgbClr val="FFFF99"/>
                </a:solidFill>
              </a:rPr>
              <a:t>? </a:t>
            </a:r>
          </a:p>
        </p:txBody>
      </p:sp>
      <p:sp>
        <p:nvSpPr>
          <p:cNvPr id="16388" name="Rectangle 4">
            <a:extLst>
              <a:ext uri="{FF2B5EF4-FFF2-40B4-BE49-F238E27FC236}">
                <a16:creationId xmlns:a16="http://schemas.microsoft.com/office/drawing/2014/main" id="{4B2DDC42-1327-C61C-DF06-205D13A7AEC1}"/>
              </a:ext>
            </a:extLst>
          </p:cNvPr>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a:extLst>
              <a:ext uri="{FF2B5EF4-FFF2-40B4-BE49-F238E27FC236}">
                <a16:creationId xmlns:a16="http://schemas.microsoft.com/office/drawing/2014/main" id="{D7F6D55C-1B89-6AA7-C8DA-06983408C411}"/>
              </a:ext>
            </a:extLst>
          </p:cNvPr>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a:extLst>
              <a:ext uri="{FF2B5EF4-FFF2-40B4-BE49-F238E27FC236}">
                <a16:creationId xmlns:a16="http://schemas.microsoft.com/office/drawing/2014/main" id="{E5A0871E-9E69-6712-D81A-AC985113206F}"/>
              </a:ext>
            </a:extLst>
          </p:cNvPr>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a:extLst>
              <a:ext uri="{FF2B5EF4-FFF2-40B4-BE49-F238E27FC236}">
                <a16:creationId xmlns:a16="http://schemas.microsoft.com/office/drawing/2014/main" id="{4B2CA169-0EEF-5503-B0F0-F7ABCF9C9F2A}"/>
              </a:ext>
            </a:extLst>
          </p:cNvPr>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a:extLst>
              <a:ext uri="{FF2B5EF4-FFF2-40B4-BE49-F238E27FC236}">
                <a16:creationId xmlns:a16="http://schemas.microsoft.com/office/drawing/2014/main" id="{7C055A30-5F0D-A9C5-8B5B-5BBA0C54EA60}"/>
              </a:ext>
            </a:extLst>
          </p:cNvPr>
          <p:cNvSpPr>
            <a:spLocks noChangeArrowheads="1"/>
          </p:cNvSpPr>
          <p:nvPr/>
        </p:nvSpPr>
        <p:spPr bwMode="auto">
          <a:xfrm>
            <a:off x="3352801" y="3886201"/>
            <a:ext cx="7423484"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utjecaja prihvatiti Sveto pismo kao autoritativno, nepogrješivo otkrivenje Božje volje? </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Želim li ostati vjeran cijelom Pismu a to znači vršiti  zapovijedi Božje i čuvati svjedočanstvo Isusa Krista?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a:extLst>
              <a:ext uri="{FF2B5EF4-FFF2-40B4-BE49-F238E27FC236}">
                <a16:creationId xmlns:a16="http://schemas.microsoft.com/office/drawing/2014/main" id="{581F18DF-6DD6-3A83-4DB8-2585FB3FE171}"/>
              </a:ext>
            </a:extLst>
          </p:cNvPr>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a:extLst>
              <a:ext uri="{FF2B5EF4-FFF2-40B4-BE49-F238E27FC236}">
                <a16:creationId xmlns:a16="http://schemas.microsoft.com/office/drawing/2014/main" id="{2C66800C-5B0A-1121-FBFA-EB15CFD0FF74}"/>
              </a:ext>
            </a:extLst>
          </p:cNvPr>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a:extLst>
              <a:ext uri="{FF2B5EF4-FFF2-40B4-BE49-F238E27FC236}">
                <a16:creationId xmlns:a16="http://schemas.microsoft.com/office/drawing/2014/main" id="{1D0AAE59-62B3-9E01-B783-9DBB36774AD5}"/>
              </a:ext>
            </a:extLst>
          </p:cNvPr>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CC66"/>
                </a:solidFill>
                <a:effectLst/>
                <a:uLnTx/>
                <a:uFillTx/>
                <a:latin typeface="Arial"/>
                <a:ea typeface="+mn-ea"/>
                <a:cs typeface="Arial" charset="0"/>
              </a:rPr>
              <a:t>Razumjevši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podsjetim naloga: ”Prestanite i znajte da sam ja Bog (Ps.46,10), da shvatim da je Biblija još uvijek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42670235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1" end="1"/>
                                            </p:txEl>
                                          </p:spTgt>
                                        </p:tgtEl>
                                        <p:attrNameLst>
                                          <p:attrName>style.visibility</p:attrName>
                                        </p:attrNameLst>
                                      </p:cBhvr>
                                      <p:to>
                                        <p:strVal val="visible"/>
                                      </p:to>
                                    </p:set>
                                    <p:animEffect transition="in" filter="wipe(left)">
                                      <p:cBhvr>
                                        <p:cTn id="24" dur="1000"/>
                                        <p:tgtEl>
                                          <p:spTgt spid="2048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486400" cy="1131888"/>
          </a:xfrm>
        </p:spPr>
        <p:txBody>
          <a:bodyPr/>
          <a:lstStyle/>
          <a:p>
            <a:pPr eaLnBrk="1" hangingPunct="1">
              <a:buFontTx/>
              <a:buNone/>
            </a:pPr>
            <a:r>
              <a:rPr lang="en-US" sz="2800" dirty="0">
                <a:solidFill>
                  <a:srgbClr val="FFFF99"/>
                </a:solidFill>
              </a:rPr>
              <a:t>   </a:t>
            </a:r>
            <a:r>
              <a:rPr lang="hr-HR" dirty="0">
                <a:solidFill>
                  <a:srgbClr val="FFFF99"/>
                </a:solidFill>
              </a:rPr>
              <a:t>Koje  promjene  trebamo ostvariti 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možemo  primijeniti 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Sve na slavu Božju</a:t>
            </a:r>
            <a:r>
              <a:rPr lang="hr-HR" sz="2800" dirty="0">
                <a:solidFill>
                  <a:srgbClr val="FFFF99"/>
                </a:solidFill>
              </a:rPr>
              <a:t>”, možemo  koristiti iduć</a:t>
            </a:r>
            <a:r>
              <a:rPr lang="sr-Latn-RS" sz="2800" dirty="0">
                <a:solidFill>
                  <a:srgbClr val="FFFF99"/>
                </a:solidFill>
              </a:rPr>
              <a:t>i tjedan</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7245" y="2703882"/>
            <a:ext cx="10814755" cy="383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skupini: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8,1-13. </a:t>
            </a:r>
            <a:r>
              <a:rPr lang="hr-HR" sz="1400" b="1" dirty="0">
                <a:solidFill>
                  <a:srgbClr val="FFFFFF"/>
                </a:solidFill>
                <a:latin typeface="Arial"/>
                <a:cs typeface="Arial" charset="0"/>
              </a:rPr>
              <a:t>Zašto Pavao znanje i u kojem kontekstu suprotstavlja ljubavi</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Što time želi reći?</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lang="hr-HR" sz="1200" i="1" dirty="0">
                <a:solidFill>
                  <a:srgbClr val="FFFFFF"/>
                </a:solidFill>
                <a:latin typeface="Arial"/>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4,10</a:t>
            </a:r>
            <a:r>
              <a:rPr lang="sr-Latn-RS" sz="1200" i="1" dirty="0">
                <a:solidFill>
                  <a:srgbClr val="FFFFFF"/>
                </a:solidFill>
                <a:latin typeface="Arial"/>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8,9-12.  </a:t>
            </a:r>
            <a:r>
              <a:rPr lang="sr-Latn-RS" sz="1400" b="1" noProof="0" dirty="0">
                <a:solidFill>
                  <a:srgbClr val="FFFFFF"/>
                </a:solidFill>
                <a:latin typeface="Arial"/>
                <a:cs typeface="Arial" charset="0"/>
              </a:rPr>
              <a:t>O kome se govori kao o “jakima“, a o kome kao o “slabima“?</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lang="hr-HR" sz="1200" i="1" dirty="0">
                <a:solidFill>
                  <a:srgbClr val="FFFFFF"/>
                </a:solidFill>
                <a:latin typeface="Arial"/>
                <a:cs typeface="Arial" charset="0"/>
              </a:rPr>
              <a:t>1</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Koe.. 8,4-6. </a:t>
            </a:r>
            <a:r>
              <a:rPr lang="hr-HR" sz="1400" b="1" dirty="0">
                <a:solidFill>
                  <a:srgbClr val="FFFFFF"/>
                </a:solidFill>
                <a:latin typeface="Arial"/>
                <a:cs typeface="Arial" charset="0"/>
              </a:rPr>
              <a:t>Što Pavao želi da vjernici moraju znati, citirajući Pon. zak. 6,4</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8,9. .</a:t>
            </a:r>
            <a:r>
              <a:rPr lang="hr-HR" sz="1400" b="1" dirty="0">
                <a:solidFill>
                  <a:srgbClr val="FFFFFF"/>
                </a:solidFill>
                <a:latin typeface="Arial"/>
                <a:cs typeface="Arial" charset="0"/>
              </a:rPr>
              <a:t>Što je trebalo činiti ako je nešto postalo spoticanje za ”slabe”</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9,1.6. </a:t>
            </a:r>
            <a:r>
              <a:rPr lang="hr-HR" sz="1400" b="1" dirty="0">
                <a:solidFill>
                  <a:srgbClr val="FFFFFF"/>
                </a:solidFill>
                <a:latin typeface="Arial"/>
                <a:cs typeface="Arial" charset="0"/>
              </a:rPr>
              <a:t>Kako nam taj ulomak praktično pokazuje što znači samoodricanje iz ljubavi</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lang="hr-HR" sz="1200" i="1" dirty="0">
                <a:solidFill>
                  <a:srgbClr val="FFFFFF"/>
                </a:solidFill>
                <a:latin typeface="Arial"/>
                <a:cs typeface="Arial" charset="0"/>
              </a:rPr>
              <a:t>Djela</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lang="hr-HR" sz="1200" i="1" dirty="0">
                <a:solidFill>
                  <a:srgbClr val="FFFFFF"/>
                </a:solidFill>
                <a:latin typeface="Arial"/>
                <a:cs typeface="Arial" charset="0"/>
              </a:rPr>
              <a:t>18</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,3..</a:t>
            </a:r>
            <a:r>
              <a:rPr kumimoji="0" lang="hr-HR" sz="14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Kako se Pavao uzdržavao financijski</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1. Kor </a:t>
            </a:r>
            <a:r>
              <a:rPr lang="sr-Latn-ME" sz="1200" i="1" dirty="0">
                <a:solidFill>
                  <a:srgbClr val="FFFFFF"/>
                </a:solidFill>
                <a:latin typeface="Arial"/>
                <a:cs typeface="Arial" charset="0"/>
              </a:rPr>
              <a:t>10</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,7-11. </a:t>
            </a:r>
            <a:r>
              <a:rPr lang="hr-HR" sz="1200" b="1" dirty="0">
                <a:solidFill>
                  <a:srgbClr val="FFFFFF"/>
                </a:solidFill>
                <a:latin typeface="Arial"/>
                <a:cs typeface="Arial" charset="0"/>
              </a:rPr>
              <a:t>Koje je grijehe Izrael počinio u pustinji i zašto prednosti koje su im dane čine te grijehe još gorim</a:t>
            </a:r>
            <a:r>
              <a:rPr kumimoji="0" lang="hr-HR" sz="1200" b="1" i="0" u="none" strike="noStrike" kern="1200" cap="none" spc="0" normalizeH="0" baseline="0" noProof="0" dirty="0">
                <a:ln>
                  <a:noFill/>
                </a:ln>
                <a:solidFill>
                  <a:srgbClr val="FFFFFF"/>
                </a:solidFill>
                <a:effectLst/>
                <a:uLnTx/>
                <a:uFillTx/>
                <a:latin typeface="Arial"/>
                <a:ea typeface="+mn-ea"/>
                <a:cs typeface="Arial" charset="0"/>
              </a:rPr>
              <a:t>?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lang="sr-Latn-RS" sz="1200" i="1" dirty="0">
                <a:solidFill>
                  <a:srgbClr val="FFFFFF"/>
                </a:solidFill>
                <a:latin typeface="Arial"/>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10,</a:t>
            </a:r>
            <a:r>
              <a:rPr lang="sr-Latn-RS" sz="1200" i="1" noProof="0" dirty="0">
                <a:solidFill>
                  <a:srgbClr val="FFFFFF"/>
                </a:solidFill>
                <a:latin typeface="Arial"/>
                <a:cs typeface="Arial" charset="0"/>
              </a:rPr>
              <a:t>5</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-22.</a:t>
            </a:r>
            <a:r>
              <a:rPr kumimoji="0" lang="sr-Latn-RS" sz="1200" b="0" i="1" u="none" strike="noStrike" kern="1200" cap="none" spc="0" normalizeH="0" noProof="0" dirty="0">
                <a:ln>
                  <a:noFill/>
                </a:ln>
                <a:solidFill>
                  <a:srgbClr val="FFFFFF"/>
                </a:solidFill>
                <a:effectLst/>
                <a:uLnTx/>
                <a:uFillTx/>
                <a:latin typeface="Arial"/>
                <a:ea typeface="+mn-ea"/>
                <a:cs typeface="Arial" charset="0"/>
              </a:rPr>
              <a:t> </a:t>
            </a:r>
            <a:r>
              <a:rPr lang="sr-Latn-RS" sz="1400" b="1" dirty="0">
                <a:solidFill>
                  <a:srgbClr val="FFFFFF"/>
                </a:solidFill>
                <a:latin typeface="Arial"/>
                <a:cs typeface="Arial" charset="0"/>
              </a:rPr>
              <a:t>Zašto se moramo kloniti ili bježati od idolopoklonstva</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o?</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lang="sr-Latn-RS" sz="1200" i="1" dirty="0">
                <a:solidFill>
                  <a:srgbClr val="FFFFFF"/>
                </a:solidFill>
                <a:latin typeface="Arial"/>
                <a:cs typeface="Arial" charset="0"/>
              </a:rPr>
              <a:t>Marko</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10,17.22; 12,28-31. </a:t>
            </a:r>
            <a:r>
              <a:rPr lang="sr-Latn-RS" sz="1400" b="1" dirty="0">
                <a:solidFill>
                  <a:srgbClr val="FFFFFF"/>
                </a:solidFill>
                <a:latin typeface="Arial"/>
                <a:cs typeface="Arial" charset="0"/>
              </a:rPr>
              <a:t>Što je zajedničko tim tekstovima i kako se mogu primijeniti na situaciju u 1. Kor. 10</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663702" y="1676401"/>
            <a:ext cx="9525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dirty="0">
                <a:solidFill>
                  <a:srgbClr val="FFFF99"/>
                </a:solidFill>
              </a:rPr>
              <a:t>Koje  promjene  trebamo izvršiti</a:t>
            </a:r>
            <a:r>
              <a:rPr lang="en-US" dirty="0">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uvijek nije zastario. Ono što je danas drugačije je način na koji pišemo svoja pisma. Istina, umjesto papira sada su tu društveni mediji. Po-što nije uvijek mogao biti s ljudima a želio im je nešto reći, Pavao je odlučio da im piše. Potičući vjernike da preis-pitaju sebe, svoje ponašanje i okolnu kulturu u svjetlu Evanđelja o Isusu Kristu , Pavao i piše poruku o križu. Obje Poslanice Korinćanima nas uče da se čvrsto držimo poruke križa.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pozornost, ne radi nji-hovih problema, već radi izvanrednog naći-na na koji im Pavao prilazi. Potičući vjerni ke da preispitaju sebe i svoje ponašanje i oko- lnu kulturu u svjetlu primljenog Evanđe lja, Pavao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tromjesečju proučavat ćemo Pavlove poslanice Korin- ćanima..U njima nam Pavao pri-kazuje evanđeosku poruku kao bit kršćanskog života i svjedoče-nja da sve kroz to promatramo.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svijet danas. Bez obzira na izazove s kojima se suočavamo na putu za Nebo, našodgovor onima koji nas zapitaju isti je kao onaj koji je vrijedio za Korinća ne”Isus Krist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701726"/>
            <a:chOff x="3595" y="2256"/>
            <a:chExt cx="1733" cy="14247"/>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3491"/>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Bogom mijenja sve i ovdje i u vječnosti, ta promijena  može biti dobra ili loša, ovisno o kvalite- ti i vrsti odnosa. Bog želi potpuno pre- dan 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Ali  imaj na umu Bog nije prosjak sa plastić- nom 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rezultirat 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križa.!Što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PRIMJENA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733801"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 Korinćanima 10,</a:t>
            </a:r>
            <a:r>
              <a:rPr lang="sr-Latn-RS" sz="4800">
                <a:solidFill>
                  <a:srgbClr val="FFFF99"/>
                </a:solidFill>
                <a:latin typeface="Impact" pitchFamily="34" charset="0"/>
              </a:rPr>
              <a:t>31</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sp>
        <p:nvSpPr>
          <p:cNvPr id="8196" name="Rectangle 4">
            <a:extLst>
              <a:ext uri="{FF2B5EF4-FFF2-40B4-BE49-F238E27FC236}">
                <a16:creationId xmlns:a16="http://schemas.microsoft.com/office/drawing/2014/main" id="{9C285ED4-C681-5C57-E482-C114088B0DAF}"/>
              </a:ext>
            </a:extLst>
          </p:cNvPr>
          <p:cNvSpPr>
            <a:spLocks noGrp="1" noChangeArrowheads="1"/>
          </p:cNvSpPr>
          <p:nvPr>
            <p:ph type="body" idx="1"/>
          </p:nvPr>
        </p:nvSpPr>
        <p:spPr>
          <a:xfrm>
            <a:off x="1485751" y="2807017"/>
            <a:ext cx="6831397" cy="1243965"/>
          </a:xfrm>
        </p:spPr>
        <p:txBody>
          <a:bodyPr/>
          <a:lstStyle/>
          <a:p>
            <a:pPr marL="0" indent="0">
              <a:buNone/>
            </a:pPr>
            <a:r>
              <a:rPr lang="en-US"/>
              <a:t>“</a:t>
            </a:r>
            <a:r>
              <a:rPr lang="sr-Latn-RS"/>
              <a:t>Prema tome, bilo da jedete bilo da pijete, bilo da što drugo činite,  sve činite na slavu Božju.</a:t>
            </a:r>
            <a:r>
              <a:rPr lang="hr-HR"/>
              <a:t>” </a:t>
            </a:r>
            <a:r>
              <a:rPr lang="sr-Latn-RS"/>
              <a:t> </a:t>
            </a:r>
            <a:r>
              <a:rPr lang="hr-HR"/>
              <a:t> </a:t>
            </a:r>
            <a:r>
              <a:rPr lang="en-US"/>
              <a:t> </a:t>
            </a:r>
            <a:endParaRPr lang="en-US" baseline="30000" dirty="0"/>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175658" y="1"/>
            <a:ext cx="2253343" cy="1879600"/>
          </a:xfrm>
          <a:prstGeom prst="rect">
            <a:avLst/>
          </a:prstGeom>
        </p:spPr>
      </p:pic>
      <p:pic>
        <p:nvPicPr>
          <p:cNvPr id="4" name="Picture 3">
            <a:extLst>
              <a:ext uri="{FF2B5EF4-FFF2-40B4-BE49-F238E27FC236}">
                <a16:creationId xmlns:a16="http://schemas.microsoft.com/office/drawing/2014/main" id="{D190B968-69A2-1AFE-96D6-FE8BAFC43C66}"/>
              </a:ext>
            </a:extLst>
          </p:cNvPr>
          <p:cNvPicPr>
            <a:picLocks noChangeAspect="1"/>
          </p:cNvPicPr>
          <p:nvPr/>
        </p:nvPicPr>
        <p:blipFill>
          <a:blip r:embed="rId4"/>
          <a:stretch>
            <a:fillRect/>
          </a:stretch>
        </p:blipFill>
        <p:spPr>
          <a:xfrm>
            <a:off x="6342435" y="30185"/>
            <a:ext cx="5924144"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up)">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p:nvPr/>
        </p:nvSpPr>
        <p:spPr>
          <a:xfrm>
            <a:off x="-69574" y="3110948"/>
            <a:ext cx="12261573" cy="3785652"/>
          </a:xfrm>
          <a:prstGeom prst="rect">
            <a:avLst/>
          </a:prstGeom>
          <a:noFill/>
        </p:spPr>
        <p:txBody>
          <a:bodyPr wrap="square" rtlCol="0">
            <a:spAutoFit/>
          </a:bodyPr>
          <a:lstStyle/>
          <a:p>
            <a:pPr lvl="0" algn="ctr" defTabSz="914354" fontAlgn="base">
              <a:spcBef>
                <a:spcPct val="0"/>
              </a:spcBef>
              <a:spcAft>
                <a:spcPct val="0"/>
              </a:spcAft>
              <a:defRPr/>
            </a:pPr>
            <a:r>
              <a:rPr lang="en-US" sz="2400" b="1" dirty="0" err="1">
                <a:solidFill>
                  <a:srgbClr val="FFFFFF"/>
                </a:solidFill>
                <a:effectLst>
                  <a:glow rad="127000">
                    <a:schemeClr val="tx1"/>
                  </a:glow>
                </a:effectLst>
                <a:cs typeface="Arial" charset="0"/>
              </a:rPr>
              <a:t>Zamislite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grupu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planinara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koja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kreće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na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zahtjevnu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planinarenju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Staza</a:t>
            </a:r>
            <a:r>
              <a:rPr lang="en-US" sz="2400" b="1" dirty="0">
                <a:solidFill>
                  <a:srgbClr val="FFFFFF"/>
                </a:solidFill>
                <a:effectLst>
                  <a:glow rad="127000">
                    <a:schemeClr val="tx1"/>
                  </a:glow>
                </a:effectLst>
                <a:cs typeface="Arial" charset="0"/>
              </a:rPr>
              <a:t> je </a:t>
            </a:r>
            <a:r>
              <a:rPr lang="en-US" sz="2400" b="1" dirty="0" err="1">
                <a:solidFill>
                  <a:srgbClr val="FFFFFF"/>
                </a:solidFill>
                <a:effectLst>
                  <a:glow rad="127000">
                    <a:schemeClr val="tx1"/>
                  </a:glow>
                </a:effectLst>
                <a:cs typeface="Arial" charset="0"/>
              </a:rPr>
              <a:t>poznata</a:t>
            </a:r>
            <a:r>
              <a:rPr lang="en-US" sz="2400" b="1" dirty="0">
                <a:solidFill>
                  <a:srgbClr val="FFFFFF"/>
                </a:solidFill>
                <a:effectLst>
                  <a:glow rad="127000">
                    <a:schemeClr val="tx1"/>
                  </a:glow>
                </a:effectLst>
                <a:cs typeface="Arial" charset="0"/>
              </a:rPr>
              <a:t> po </a:t>
            </a:r>
            <a:r>
              <a:rPr lang="en-US" sz="2400" b="1" dirty="0" err="1">
                <a:solidFill>
                  <a:srgbClr val="FFFFFF"/>
                </a:solidFill>
                <a:effectLst>
                  <a:glow rad="127000">
                    <a:schemeClr val="tx1"/>
                  </a:glow>
                </a:effectLst>
                <a:cs typeface="Arial" charset="0"/>
              </a:rPr>
              <a:t>zadivljujućim</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pogledima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ali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i</a:t>
            </a:r>
            <a:r>
              <a:rPr lang="en-US" sz="2400" b="1" dirty="0">
                <a:solidFill>
                  <a:srgbClr val="FFFFFF"/>
                </a:solidFill>
                <a:effectLst>
                  <a:glow rad="127000">
                    <a:schemeClr val="tx1"/>
                  </a:glow>
                </a:effectLst>
                <a:cs typeface="Arial" charset="0"/>
              </a:rPr>
              <a:t> po </a:t>
            </a:r>
            <a:r>
              <a:rPr lang="en-US" sz="2400" b="1" dirty="0" err="1">
                <a:solidFill>
                  <a:srgbClr val="FFFFFF"/>
                </a:solidFill>
                <a:effectLst>
                  <a:glow rad="127000">
                    <a:schemeClr val="tx1"/>
                  </a:glow>
                </a:effectLst>
                <a:cs typeface="Arial" charset="0"/>
              </a:rPr>
              <a:t>opasnim</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liticama</a:t>
            </a:r>
            <a:r>
              <a:rPr lang="en-US" sz="2400" b="1" dirty="0">
                <a:solidFill>
                  <a:srgbClr val="FFFFFF"/>
                </a:solidFill>
                <a:effectLst>
                  <a:glow rad="127000">
                    <a:schemeClr val="tx1"/>
                  </a:glow>
                </a:effectLst>
                <a:cs typeface="Arial" charset="0"/>
              </a:rPr>
              <a:t>. Na </a:t>
            </a:r>
            <a:r>
              <a:rPr lang="en-US" sz="2400" b="1" dirty="0" err="1">
                <a:solidFill>
                  <a:srgbClr val="FFFFFF"/>
                </a:solidFill>
                <a:effectLst>
                  <a:glow rad="127000">
                    <a:schemeClr val="tx1"/>
                  </a:glow>
                </a:effectLst>
                <a:cs typeface="Arial" charset="0"/>
              </a:rPr>
              <a:t>početku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staze</a:t>
            </a:r>
            <a:r>
              <a:rPr lang="en-US" sz="2400" b="1" dirty="0">
                <a:solidFill>
                  <a:srgbClr val="FFFFFF"/>
                </a:solidFill>
                <a:effectLst>
                  <a:glow rad="127000">
                    <a:schemeClr val="tx1"/>
                  </a:glow>
                </a:effectLst>
                <a:cs typeface="Arial" charset="0"/>
              </a:rPr>
              <a:t> vide </a:t>
            </a:r>
            <a:r>
              <a:rPr lang="en-US" sz="2400" b="1" dirty="0" err="1">
                <a:solidFill>
                  <a:srgbClr val="FFFFFF"/>
                </a:solidFill>
                <a:effectLst>
                  <a:glow rad="127000">
                    <a:schemeClr val="tx1"/>
                  </a:glow>
                </a:effectLst>
                <a:cs typeface="Arial" charset="0"/>
              </a:rPr>
              <a:t>znak</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upozorenja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UPOZORENJE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Opasne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litice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ispred</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Mnogi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pali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Ostanite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na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označenom</a:t>
            </a:r>
            <a:r>
              <a:rPr lang="en-US" sz="2400" b="1" dirty="0">
                <a:solidFill>
                  <a:srgbClr val="FFFFFF"/>
                </a:solidFill>
                <a:effectLst>
                  <a:glow rad="127000">
                    <a:schemeClr val="tx1"/>
                  </a:glow>
                </a:effectLst>
                <a:cs typeface="Arial" charset="0"/>
              </a:rPr>
              <a:t> putu." Neki </a:t>
            </a:r>
            <a:r>
              <a:rPr lang="en-US" sz="2400" b="1" dirty="0" err="1">
                <a:solidFill>
                  <a:srgbClr val="FFFFFF"/>
                </a:solidFill>
                <a:effectLst>
                  <a:glow rad="127000">
                    <a:schemeClr val="tx1"/>
                  </a:glow>
                </a:effectLst>
                <a:cs typeface="Arial" charset="0"/>
              </a:rPr>
              <a:t>planinari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ozbiljno</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shvaćaju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upozorenje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držeći</a:t>
            </a:r>
            <a:r>
              <a:rPr lang="en-US" sz="2400" b="1" dirty="0">
                <a:solidFill>
                  <a:srgbClr val="FFFFFF"/>
                </a:solidFill>
                <a:effectLst>
                  <a:glow rad="127000">
                    <a:schemeClr val="tx1"/>
                  </a:glow>
                </a:effectLst>
                <a:cs typeface="Arial" charset="0"/>
              </a:rPr>
              <a:t> se </a:t>
            </a:r>
            <a:r>
              <a:rPr lang="en-US" sz="2400" b="1" dirty="0" err="1">
                <a:solidFill>
                  <a:srgbClr val="FFFFFF"/>
                </a:solidFill>
                <a:effectLst>
                  <a:glow rad="127000">
                    <a:schemeClr val="tx1"/>
                  </a:glow>
                </a:effectLst>
                <a:cs typeface="Arial" charset="0"/>
              </a:rPr>
              <a:t>označene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staze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izbjegavajući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litice</a:t>
            </a:r>
            <a:r>
              <a:rPr lang="en-US" sz="2400" b="1" dirty="0">
                <a:solidFill>
                  <a:srgbClr val="FFFFFF"/>
                </a:solidFill>
                <a:effectLst>
                  <a:glow rad="127000">
                    <a:schemeClr val="tx1"/>
                  </a:glow>
                </a:effectLst>
                <a:cs typeface="Arial" charset="0"/>
              </a:rPr>
              <a:t>. Drugi </a:t>
            </a:r>
            <a:r>
              <a:rPr lang="en-US" sz="2400" b="1" dirty="0" err="1">
                <a:solidFill>
                  <a:srgbClr val="FFFFFF"/>
                </a:solidFill>
                <a:effectLst>
                  <a:glow rad="127000">
                    <a:schemeClr val="tx1"/>
                  </a:glow>
                </a:effectLst>
                <a:cs typeface="Arial" charset="0"/>
              </a:rPr>
              <a:t>ignoriraju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znak</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jer</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žele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uzbuđenje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stajanja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na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rubu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snimanja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ultimativne</a:t>
            </a:r>
            <a:r>
              <a:rPr lang="en-US" sz="2400" b="1" dirty="0">
                <a:solidFill>
                  <a:srgbClr val="FFFFFF"/>
                </a:solidFill>
                <a:effectLst>
                  <a:glow rad="127000">
                    <a:schemeClr val="tx1"/>
                  </a:glow>
                </a:effectLst>
                <a:cs typeface="Arial" charset="0"/>
              </a:rPr>
              <a:t> selfie </a:t>
            </a:r>
            <a:r>
              <a:rPr lang="en-US" sz="2400" b="1" dirty="0" err="1">
                <a:solidFill>
                  <a:srgbClr val="FFFFFF"/>
                </a:solidFill>
                <a:effectLst>
                  <a:glow rad="127000">
                    <a:schemeClr val="tx1"/>
                  </a:glow>
                </a:effectLst>
                <a:cs typeface="Arial" charset="0"/>
              </a:rPr>
              <a:t>fotografije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Treća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skupina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planinara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inzistira</a:t>
            </a:r>
            <a:r>
              <a:rPr lang="en-US" sz="2400" b="1" dirty="0">
                <a:solidFill>
                  <a:srgbClr val="FFFFFF"/>
                </a:solidFill>
                <a:effectLst>
                  <a:glow rad="127000">
                    <a:schemeClr val="tx1"/>
                  </a:glow>
                </a:effectLst>
                <a:cs typeface="Arial" charset="0"/>
              </a:rPr>
              <a:t> da </a:t>
            </a:r>
            <a:r>
              <a:rPr lang="en-US" sz="2400" b="1" dirty="0" err="1">
                <a:solidFill>
                  <a:srgbClr val="FFFFFF"/>
                </a:solidFill>
                <a:effectLst>
                  <a:glow rad="127000">
                    <a:schemeClr val="tx1"/>
                  </a:glow>
                </a:effectLst>
                <a:cs typeface="Arial" charset="0"/>
              </a:rPr>
              <a:t>imaju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pravo</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istraživati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gdje</a:t>
            </a:r>
            <a:r>
              <a:rPr lang="en-US" sz="2400" b="1" dirty="0">
                <a:solidFill>
                  <a:srgbClr val="FFFFFF"/>
                </a:solidFill>
                <a:effectLst>
                  <a:glow rad="127000">
                    <a:schemeClr val="tx1"/>
                  </a:glow>
                </a:effectLst>
                <a:cs typeface="Arial" charset="0"/>
              </a:rPr>
              <a:t> god </a:t>
            </a:r>
            <a:r>
              <a:rPr lang="en-US" sz="2400" b="1" dirty="0" err="1">
                <a:solidFill>
                  <a:srgbClr val="FFFFFF"/>
                </a:solidFill>
                <a:effectLst>
                  <a:glow rad="127000">
                    <a:schemeClr val="tx1"/>
                  </a:glow>
                </a:effectLst>
                <a:cs typeface="Arial" charset="0"/>
              </a:rPr>
              <a:t>žele</a:t>
            </a:r>
            <a:r>
              <a:rPr lang="en-US" sz="2400" b="1" dirty="0">
                <a:solidFill>
                  <a:srgbClr val="FFFFFF"/>
                </a:solidFill>
                <a:effectLst>
                  <a:glow rad="127000">
                    <a:schemeClr val="tx1"/>
                  </a:glow>
                </a:effectLst>
                <a:cs typeface="Arial" charset="0"/>
              </a:rPr>
              <a:t> bez </a:t>
            </a:r>
            <a:r>
              <a:rPr lang="en-US" sz="2400" b="1" dirty="0" err="1">
                <a:solidFill>
                  <a:srgbClr val="FFFFFF"/>
                </a:solidFill>
                <a:effectLst>
                  <a:glow rad="127000">
                    <a:schemeClr val="tx1"/>
                  </a:glow>
                </a:effectLst>
                <a:cs typeface="Arial" charset="0"/>
              </a:rPr>
              <a:t>potrebe</a:t>
            </a:r>
            <a:r>
              <a:rPr lang="en-US" sz="2400" b="1" dirty="0">
                <a:solidFill>
                  <a:srgbClr val="FFFFFF"/>
                </a:solidFill>
                <a:effectLst>
                  <a:glow rad="127000">
                    <a:schemeClr val="tx1"/>
                  </a:glow>
                </a:effectLst>
                <a:cs typeface="Arial" charset="0"/>
              </a:rPr>
              <a:t> da </a:t>
            </a:r>
            <a:r>
              <a:rPr lang="en-US" sz="2400" b="1" dirty="0" err="1">
                <a:solidFill>
                  <a:srgbClr val="FFFFFF"/>
                </a:solidFill>
                <a:effectLst>
                  <a:glow rad="127000">
                    <a:schemeClr val="tx1"/>
                  </a:glow>
                </a:effectLst>
                <a:cs typeface="Arial" charset="0"/>
              </a:rPr>
              <a:t>obraćaju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pažnju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na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označene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staze</a:t>
            </a:r>
            <a:r>
              <a:rPr lang="en-US" sz="2400" b="1" dirty="0">
                <a:solidFill>
                  <a:srgbClr val="FFFFFF"/>
                </a:solidFill>
                <a:effectLst>
                  <a:glow rad="127000">
                    <a:schemeClr val="tx1"/>
                  </a:glow>
                </a:effectLst>
                <a:cs typeface="Arial" charset="0"/>
              </a:rPr>
              <a:t>. "To je </a:t>
            </a:r>
            <a:r>
              <a:rPr lang="en-US" sz="2400" b="1" dirty="0" err="1">
                <a:solidFill>
                  <a:srgbClr val="FFFFFF"/>
                </a:solidFill>
                <a:effectLst>
                  <a:glow rad="127000">
                    <a:schemeClr val="tx1"/>
                  </a:glow>
                </a:effectLst>
                <a:cs typeface="Arial" charset="0"/>
              </a:rPr>
              <a:t>naša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šetnja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Nitko</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nam</a:t>
            </a:r>
            <a:r>
              <a:rPr lang="en-US" sz="2400" b="1" dirty="0">
                <a:solidFill>
                  <a:srgbClr val="FFFFFF"/>
                </a:solidFill>
                <a:effectLst>
                  <a:glow rad="127000">
                    <a:schemeClr val="tx1"/>
                  </a:glow>
                </a:effectLst>
                <a:cs typeface="Arial" charset="0"/>
              </a:rPr>
              <a:t> ne </a:t>
            </a:r>
            <a:r>
              <a:rPr lang="en-US" sz="2400" b="1" dirty="0" err="1">
                <a:solidFill>
                  <a:srgbClr val="FFFFFF"/>
                </a:solidFill>
                <a:effectLst>
                  <a:glow rad="127000">
                    <a:schemeClr val="tx1"/>
                  </a:glow>
                </a:effectLst>
                <a:cs typeface="Arial" charset="0"/>
              </a:rPr>
              <a:t>može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govoriti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što</a:t>
            </a:r>
            <a:r>
              <a:rPr lang="en-US" sz="2400" b="1" dirty="0">
                <a:solidFill>
                  <a:srgbClr val="FFFFFF"/>
                </a:solidFill>
                <a:effectLst>
                  <a:glow rad="127000">
                    <a:schemeClr val="tx1"/>
                  </a:glow>
                </a:effectLst>
                <a:cs typeface="Arial" charset="0"/>
              </a:rPr>
              <a:t> da </a:t>
            </a:r>
            <a:r>
              <a:rPr lang="en-US" sz="2400" b="1" dirty="0" err="1">
                <a:solidFill>
                  <a:srgbClr val="FFFFFF"/>
                </a:solidFill>
                <a:effectLst>
                  <a:glow rad="127000">
                    <a:schemeClr val="tx1"/>
                  </a:glow>
                </a:effectLst>
                <a:cs typeface="Arial" charset="0"/>
              </a:rPr>
              <a:t>radimo</a:t>
            </a:r>
            <a:r>
              <a:rPr lang="en-US" sz="2400" b="1" dirty="0">
                <a:solidFill>
                  <a:srgbClr val="FFFFFF"/>
                </a:solidFill>
                <a:effectLst>
                  <a:glow rad="127000">
                    <a:schemeClr val="tx1"/>
                  </a:glow>
                </a:effectLst>
                <a:cs typeface="Arial" charset="0"/>
              </a:rPr>
              <a:t>!" Ali </a:t>
            </a:r>
            <a:r>
              <a:rPr lang="en-US" sz="2400" b="1" dirty="0" err="1">
                <a:solidFill>
                  <a:srgbClr val="FFFFFF"/>
                </a:solidFill>
                <a:effectLst>
                  <a:glow rad="127000">
                    <a:schemeClr val="tx1"/>
                  </a:glow>
                </a:effectLst>
                <a:cs typeface="Arial" charset="0"/>
              </a:rPr>
              <a:t>njihovi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izbori</a:t>
            </a:r>
            <a:r>
              <a:rPr lang="en-US" sz="2400" b="1" dirty="0">
                <a:solidFill>
                  <a:srgbClr val="FFFFFF"/>
                </a:solidFill>
                <a:effectLst>
                  <a:glow rad="127000">
                    <a:schemeClr val="tx1"/>
                  </a:glow>
                </a:effectLst>
                <a:cs typeface="Arial" charset="0"/>
              </a:rPr>
              <a:t> ne </a:t>
            </a:r>
            <a:r>
              <a:rPr lang="en-US" sz="2400" b="1" dirty="0" err="1">
                <a:solidFill>
                  <a:srgbClr val="FFFFFF"/>
                </a:solidFill>
                <a:effectLst>
                  <a:glow rad="127000">
                    <a:schemeClr val="tx1"/>
                  </a:glow>
                </a:effectLst>
                <a:cs typeface="Arial" charset="0"/>
              </a:rPr>
              <a:t>utječu</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samo</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na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njih</a:t>
            </a:r>
            <a:r>
              <a:rPr lang="en-US" sz="2400" b="1" dirty="0">
                <a:solidFill>
                  <a:srgbClr val="FFFFFF"/>
                </a:solidFill>
                <a:effectLst>
                  <a:glow rad="127000">
                    <a:schemeClr val="tx1"/>
                  </a:glow>
                </a:effectLst>
                <a:cs typeface="Arial" charset="0"/>
              </a:rPr>
              <a:t> same—</a:t>
            </a:r>
            <a:r>
              <a:rPr lang="en-US" sz="2400" b="1" dirty="0" err="1">
                <a:solidFill>
                  <a:srgbClr val="FFFFFF"/>
                </a:solidFill>
                <a:effectLst>
                  <a:glow rad="127000">
                    <a:schemeClr val="tx1"/>
                  </a:glow>
                </a:effectLst>
                <a:cs typeface="Arial" charset="0"/>
              </a:rPr>
              <a:t>ako</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netko</a:t>
            </a:r>
            <a:r>
              <a:rPr lang="en-US" sz="2400" b="1" dirty="0">
                <a:solidFill>
                  <a:srgbClr val="FFFFFF"/>
                </a:solidFill>
                <a:effectLst>
                  <a:glow rad="127000">
                    <a:schemeClr val="tx1"/>
                  </a:glow>
                </a:effectLst>
                <a:cs typeface="Arial" charset="0"/>
              </a:rPr>
              <a:t> od </a:t>
            </a:r>
            <a:r>
              <a:rPr lang="en-US" sz="2400" b="1" dirty="0" err="1">
                <a:solidFill>
                  <a:srgbClr val="FFFFFF"/>
                </a:solidFill>
                <a:effectLst>
                  <a:glow rad="127000">
                    <a:schemeClr val="tx1"/>
                  </a:glow>
                </a:effectLst>
                <a:cs typeface="Arial" charset="0"/>
              </a:rPr>
              <a:t>njih</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padne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ili</a:t>
            </a:r>
            <a:r>
              <a:rPr lang="en-US" sz="2400" b="1" dirty="0">
                <a:solidFill>
                  <a:srgbClr val="FFFFFF"/>
                </a:solidFill>
                <a:effectLst>
                  <a:glow rad="127000">
                    <a:schemeClr val="tx1"/>
                  </a:glow>
                </a:effectLst>
                <a:cs typeface="Arial" charset="0"/>
              </a:rPr>
              <a:t> se </a:t>
            </a:r>
            <a:r>
              <a:rPr lang="en-US" sz="2400" b="1" dirty="0" err="1">
                <a:solidFill>
                  <a:srgbClr val="FFFFFF"/>
                </a:solidFill>
                <a:effectLst>
                  <a:glow rad="127000">
                    <a:schemeClr val="tx1"/>
                  </a:glow>
                </a:effectLst>
                <a:cs typeface="Arial" charset="0"/>
              </a:rPr>
              <a:t>izgubi</a:t>
            </a:r>
            <a:r>
              <a:rPr lang="en-US" sz="2400" b="1" dirty="0">
                <a:solidFill>
                  <a:srgbClr val="FFFFFF"/>
                </a:solidFill>
                <a:effectLst>
                  <a:glow rad="127000">
                    <a:schemeClr val="tx1"/>
                  </a:glow>
                </a:effectLst>
                <a:cs typeface="Arial" charset="0"/>
              </a:rPr>
              <a:t>, on </a:t>
            </a:r>
            <a:r>
              <a:rPr lang="en-US" sz="2400" b="1" dirty="0" err="1">
                <a:solidFill>
                  <a:srgbClr val="FFFFFF"/>
                </a:solidFill>
                <a:effectLst>
                  <a:glow rad="127000">
                    <a:schemeClr val="tx1"/>
                  </a:glow>
                </a:effectLst>
                <a:cs typeface="Arial" charset="0"/>
              </a:rPr>
              <a:t>ili</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ona</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će</a:t>
            </a:r>
            <a:r>
              <a:rPr lang="en-US" sz="2400" b="1" dirty="0">
                <a:solidFill>
                  <a:srgbClr val="FFFFFF"/>
                </a:solidFill>
                <a:effectLst>
                  <a:glow rad="127000">
                    <a:schemeClr val="tx1"/>
                  </a:glow>
                </a:effectLst>
                <a:cs typeface="Arial" charset="0"/>
              </a:rPr>
              <a:t> </a:t>
            </a:r>
            <a:r>
              <a:rPr lang="en-US" sz="2400" b="1" dirty="0" err="1">
                <a:solidFill>
                  <a:srgbClr val="FFFFFF"/>
                </a:solidFill>
                <a:effectLst>
                  <a:glow rad="127000">
                    <a:schemeClr val="tx1"/>
                  </a:glow>
                </a:effectLst>
                <a:cs typeface="Arial" charset="0"/>
              </a:rPr>
              <a:t>odvesti</a:t>
            </a:r>
            <a:r>
              <a:rPr lang="en-US" sz="2400" b="1" dirty="0">
                <a:solidFill>
                  <a:srgbClr val="FFFFFF"/>
                </a:solidFill>
                <a:effectLst>
                  <a:glow rad="127000">
                    <a:schemeClr val="tx1"/>
                  </a:glow>
                </a:effectLst>
                <a:cs typeface="Arial" charset="0"/>
              </a:rPr>
              <a:t> one koji prate u </a:t>
            </a:r>
            <a:r>
              <a:rPr lang="en-US" sz="2400" b="1" dirty="0" err="1">
                <a:solidFill>
                  <a:srgbClr val="FFFFFF"/>
                </a:solidFill>
                <a:effectLst>
                  <a:glow rad="127000">
                    <a:schemeClr val="tx1"/>
                  </a:glow>
                </a:effectLst>
                <a:cs typeface="Arial" charset="0"/>
              </a:rPr>
              <a:t>opasnost</a:t>
            </a:r>
            <a:r>
              <a:rPr lang="en-US" sz="2400" b="1" dirty="0">
                <a:solidFill>
                  <a:srgbClr val="FFFFFF"/>
                </a:solidFill>
                <a:effectLst>
                  <a:glow rad="127000">
                    <a:schemeClr val="tx1"/>
                  </a:glow>
                </a:effectLst>
                <a:cs typeface="Arial" charset="0"/>
              </a:rPr>
              <a:t>.</a:t>
            </a:r>
            <a:endParaRPr kumimoji="0" lang="en-US" sz="2400" b="1" i="0" u="none" strike="noStrike" kern="1200" cap="none" spc="0" normalizeH="0" baseline="0" noProof="0" dirty="0">
              <a:ln>
                <a:noFill/>
              </a:ln>
              <a:solidFill>
                <a:srgbClr val="FFFFFF"/>
              </a:solidFill>
              <a:effectLst>
                <a:glow rad="127000">
                  <a:schemeClr val="tx1"/>
                </a:glow>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178206" y="-144461"/>
            <a:ext cx="5780263" cy="1928874"/>
          </a:xfrm>
          <a:prstGeom prst="rect">
            <a:avLst/>
          </a:prstGeom>
        </p:spPr>
      </p:pic>
    </p:spTree>
    <p:extLst>
      <p:ext uri="{BB962C8B-B14F-4D97-AF65-F5344CB8AC3E}">
        <p14:creationId xmlns:p14="http://schemas.microsoft.com/office/powerpoint/2010/main" val="1385235436"/>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075216"/>
            <a:ext cx="3962400" cy="2123658"/>
          </a:xfrm>
          <a:prstGeom prst="rect">
            <a:avLst/>
          </a:prstGeom>
          <a:noFill/>
        </p:spPr>
        <p:txBody>
          <a:bodyPr wrap="square">
            <a:spAutoFit/>
          </a:bodyPr>
          <a:lstStyle/>
          <a:p>
            <a:pPr lvl="0">
              <a:defRPr/>
            </a:pPr>
            <a:r>
              <a:rPr kumimoji="0" lang="es-ES" sz="2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lang="it-IT"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Dakle, </a:t>
            </a:r>
            <a:r>
              <a:rPr lang="hr-HR"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kad</a:t>
            </a:r>
            <a:r>
              <a:rPr lang="it-IT"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jed</a:t>
            </a:r>
            <a:r>
              <a:rPr lang="hr-HR"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ete ili pijete, </a:t>
            </a:r>
            <a:r>
              <a:rPr lang="it-IT"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ili </a:t>
            </a:r>
            <a:r>
              <a:rPr lang="hr-HR"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bilo što drugo </a:t>
            </a:r>
            <a:r>
              <a:rPr lang="it-IT"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radit</a:t>
            </a:r>
            <a:r>
              <a:rPr lang="hr-HR"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e,</a:t>
            </a:r>
            <a:r>
              <a:rPr lang="it-IT"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hr-HR"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činite </a:t>
            </a:r>
            <a:r>
              <a:rPr lang="it-IT"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sve </a:t>
            </a:r>
            <a:r>
              <a:rPr lang="hr-HR"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Bogu na s</a:t>
            </a:r>
            <a:r>
              <a:rPr lang="it-IT"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lav</a:t>
            </a:r>
            <a:r>
              <a:rPr lang="hr-HR"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u.</a:t>
            </a:r>
            <a:r>
              <a:rPr kumimoji="0" lang="es-ES" sz="2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endParaRPr kumimoji="0" lang="hr-HR" sz="2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a:p>
            <a:pPr lvl="0">
              <a:defRPr/>
            </a:pPr>
            <a:r>
              <a:rPr lang="hr-HR" sz="20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(1. Kor. 10,31 SHP)</a:t>
            </a:r>
            <a:endParaRPr kumimoji="0" lang="es-ES" sz="20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42500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5" y="128106"/>
            <a:ext cx="5402646" cy="1015663"/>
          </a:xfrm>
          <a:prstGeom prst="rect">
            <a:avLst/>
          </a:prstGeom>
          <a:noFill/>
        </p:spPr>
        <p:txBody>
          <a:bodyPr wrap="square" rtlCol="0">
            <a:spAutoFit/>
          </a:bodyPr>
          <a:lstStyle/>
          <a:p>
            <a:pPr>
              <a:spcBef>
                <a:spcPts val="600"/>
              </a:spcBef>
            </a:pPr>
            <a:r>
              <a:rPr lang="es-ES" sz="2000" b="1"/>
              <a:t>Počevši od 1. Kor</a:t>
            </a:r>
            <a:r>
              <a:rPr lang="hr-HR" sz="2000" b="1"/>
              <a:t>.</a:t>
            </a:r>
            <a:r>
              <a:rPr lang="es-ES" sz="2000" b="1"/>
              <a:t> 7, Pavao odgovara na niz pitanja koja su mu Korinćani poslali u pismu </a:t>
            </a:r>
            <a:r>
              <a:rPr lang="hr-HR" sz="2000" b="1"/>
              <a:t>       </a:t>
            </a:r>
            <a:r>
              <a:rPr lang="es-ES" sz="2000" b="1"/>
              <a:t>(1. Korinćanima 7:1a).</a:t>
            </a:r>
            <a:endParaRPr lang="es-ES" sz="20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53826353"/>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6" y="3429000"/>
            <a:ext cx="5886450" cy="1015663"/>
          </a:xfrm>
          <a:prstGeom prst="rect">
            <a:avLst/>
          </a:prstGeom>
          <a:noFill/>
        </p:spPr>
        <p:txBody>
          <a:bodyPr wrap="square">
            <a:spAutoFit/>
          </a:bodyPr>
          <a:lstStyle/>
          <a:p>
            <a:pPr lvl="0">
              <a:spcBef>
                <a:spcPts val="600"/>
              </a:spcBef>
              <a:defRPr/>
            </a:pPr>
            <a:r>
              <a:rPr lang="es-ES" sz="2000" b="1">
                <a:solidFill>
                  <a:prstClr val="black"/>
                </a:solidFill>
              </a:rPr>
              <a:t>Uz ovu ideju, Pavao naglašava potrebu da se sve što se radi u crkvi ili privatnom životu treba činiti na slavu Božju.</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1" y="2431294"/>
            <a:ext cx="5886450" cy="1015663"/>
          </a:xfrm>
          <a:prstGeom prst="rect">
            <a:avLst/>
          </a:prstGeom>
          <a:noFill/>
        </p:spPr>
        <p:txBody>
          <a:bodyPr wrap="square">
            <a:spAutoFit/>
          </a:bodyPr>
          <a:lstStyle/>
          <a:p>
            <a:pPr lvl="0">
              <a:spcBef>
                <a:spcPts val="600"/>
              </a:spcBef>
              <a:defRPr/>
            </a:pPr>
            <a:r>
              <a:rPr lang="es-ES" sz="2000" b="1">
                <a:solidFill>
                  <a:prstClr val="black"/>
                </a:solidFill>
              </a:rPr>
              <a:t>Međutim, nastoji u svakoj temi uključiti zajedničku nit: ljubav i međusobno poštovanje, što bi trebalo dovesti crkvu do jedinstva.</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5886450" cy="1323439"/>
          </a:xfrm>
          <a:prstGeom prst="rect">
            <a:avLst/>
          </a:prstGeom>
          <a:noFill/>
        </p:spPr>
        <p:txBody>
          <a:bodyPr wrap="square">
            <a:spAutoFit/>
          </a:bodyPr>
          <a:lstStyle/>
          <a:p>
            <a:pPr lvl="0">
              <a:spcBef>
                <a:spcPts val="600"/>
              </a:spcBef>
              <a:defRPr/>
            </a:pPr>
            <a:r>
              <a:rPr lang="es-ES" sz="2000" b="1">
                <a:solidFill>
                  <a:prstClr val="black"/>
                </a:solidFill>
              </a:rPr>
              <a:t>Iz tog razloga, iako se poglavlja 8 do 10 uglavnom bave idolopoklonstvom, Pavao ubacuje neke naizgled nepovezane teme s ovim specifičnim grijehom.</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a:ln/>
                <a:solidFill>
                  <a:schemeClr val="accent3"/>
                </a:solidFill>
              </a:rPr>
              <a:t>ZNANJE I LJUBAV</a:t>
            </a:r>
            <a:endParaRPr lang="hr-HR" sz="4000" b="1">
              <a:ln/>
              <a:solidFill>
                <a:schemeClr val="accent3"/>
              </a:solidFill>
            </a:endParaRPr>
          </a:p>
          <a:p>
            <a:pPr algn="ctr"/>
            <a:r>
              <a:rPr lang="es-ES" sz="2000" b="1">
                <a:ln/>
                <a:solidFill>
                  <a:schemeClr val="accent4">
                    <a:lumMod val="50000"/>
                  </a:schemeClr>
                </a:solidFill>
              </a:rPr>
              <a:t>1. Korinćanima 8 (Hrana prinošena idolima)</a:t>
            </a:r>
            <a:endParaRPr lang="es-ES" sz="2000" b="1" dirty="0">
              <a:ln/>
              <a:solidFill>
                <a:schemeClr val="accent4">
                  <a:lumMod val="50000"/>
                </a:schemeClr>
              </a:solidFill>
            </a:endParaRPr>
          </a:p>
        </p:txBody>
      </p:sp>
      <p:sp>
        <p:nvSpPr>
          <p:cNvPr id="5" name="CuadroTexto 4">
            <a:extLst>
              <a:ext uri="{FF2B5EF4-FFF2-40B4-BE49-F238E27FC236}">
                <a16:creationId xmlns:a16="http://schemas.microsoft.com/office/drawing/2014/main" id="{6EDFFC6B-DAB9-4B3F-1FBA-6CE86533DD10}"/>
              </a:ext>
            </a:extLst>
          </p:cNvPr>
          <p:cNvSpPr txBox="1"/>
          <p:nvPr/>
        </p:nvSpPr>
        <p:spPr>
          <a:xfrm>
            <a:off x="2709861" y="1053630"/>
            <a:ext cx="6772275" cy="584775"/>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a:t>
            </a:r>
            <a:r>
              <a:rPr lang="es-ES" b="1" dirty="0" err="1">
                <a:solidFill>
                  <a:schemeClr val="accent1">
                    <a:lumMod val="75000"/>
                  </a:schemeClr>
                </a:solidFill>
                <a:latin typeface="Comic Sans MS" panose="030F0702030302020204" pitchFamily="66" charset="0"/>
              </a:rPr>
              <a:t>Znanje</a:t>
            </a:r>
            <a:r>
              <a:rPr lang="es-ES" b="1" dirty="0">
                <a:solidFill>
                  <a:schemeClr val="accent1">
                    <a:lumMod val="75000"/>
                  </a:schemeClr>
                </a:solidFill>
                <a:latin typeface="Comic Sans MS" panose="030F0702030302020204" pitchFamily="66" charset="0"/>
              </a:rPr>
              <a:t> se </a:t>
            </a:r>
            <a:r>
              <a:rPr lang="es-ES" b="1" dirty="0" err="1">
                <a:solidFill>
                  <a:schemeClr val="accent1">
                    <a:lumMod val="75000"/>
                  </a:schemeClr>
                </a:solidFill>
                <a:latin typeface="Comic Sans MS" panose="030F0702030302020204" pitchFamily="66" charset="0"/>
              </a:rPr>
              <a:t>nad</a:t>
            </a:r>
            <a:r>
              <a:rPr lang="hr-HR" b="1" dirty="0">
                <a:solidFill>
                  <a:schemeClr val="accent1">
                    <a:lumMod val="75000"/>
                  </a:schemeClr>
                </a:solidFill>
                <a:latin typeface="Comic Sans MS" panose="030F0702030302020204" pitchFamily="66" charset="0"/>
              </a:rPr>
              <a:t>im</a:t>
            </a:r>
            <a:r>
              <a:rPr lang="es-ES" b="1" dirty="0">
                <a:solidFill>
                  <a:schemeClr val="accent1">
                    <a:lumMod val="75000"/>
                  </a:schemeClr>
                </a:solidFill>
                <a:latin typeface="Comic Sans MS" panose="030F0702030302020204" pitchFamily="66" charset="0"/>
              </a:rPr>
              <a:t>a, </a:t>
            </a:r>
            <a:r>
              <a:rPr lang="es-ES" b="1" dirty="0" err="1">
                <a:solidFill>
                  <a:schemeClr val="accent1">
                    <a:lumMod val="75000"/>
                  </a:schemeClr>
                </a:solidFill>
                <a:latin typeface="Comic Sans MS" panose="030F0702030302020204" pitchFamily="66" charset="0"/>
              </a:rPr>
              <a:t>ali</a:t>
            </a:r>
            <a:r>
              <a:rPr lang="es-ES" b="1" dirty="0">
                <a:solidFill>
                  <a:schemeClr val="accent1">
                    <a:lumMod val="75000"/>
                  </a:schemeClr>
                </a:solidFill>
                <a:latin typeface="Comic Sans MS" panose="030F0702030302020204" pitchFamily="66" charset="0"/>
              </a:rPr>
              <a:t> </a:t>
            </a:r>
            <a:r>
              <a:rPr lang="es-ES" b="1" dirty="0" err="1">
                <a:solidFill>
                  <a:schemeClr val="accent1">
                    <a:lumMod val="75000"/>
                  </a:schemeClr>
                </a:solidFill>
                <a:latin typeface="Comic Sans MS" panose="030F0702030302020204" pitchFamily="66" charset="0"/>
              </a:rPr>
              <a:t>ljubav</a:t>
            </a:r>
            <a:r>
              <a:rPr lang="es-ES" b="1" dirty="0">
                <a:solidFill>
                  <a:schemeClr val="accent1">
                    <a:lumMod val="75000"/>
                  </a:schemeClr>
                </a:solidFill>
                <a:latin typeface="Comic Sans MS" panose="030F0702030302020204" pitchFamily="66" charset="0"/>
              </a:rPr>
              <a:t> </a:t>
            </a:r>
            <a:r>
              <a:rPr lang="hr-HR" b="1" dirty="0">
                <a:solidFill>
                  <a:schemeClr val="accent1">
                    <a:lumMod val="75000"/>
                  </a:schemeClr>
                </a:solidFill>
                <a:latin typeface="Comic Sans MS" panose="030F0702030302020204" pitchFamily="66" charset="0"/>
              </a:rPr>
              <a:t>iz</a:t>
            </a:r>
            <a:r>
              <a:rPr lang="es-ES" b="1" dirty="0" err="1">
                <a:solidFill>
                  <a:schemeClr val="accent1">
                    <a:lumMod val="75000"/>
                  </a:schemeClr>
                </a:solidFill>
                <a:latin typeface="Comic Sans MS" panose="030F0702030302020204" pitchFamily="66" charset="0"/>
              </a:rPr>
              <a:t>gra</a:t>
            </a:r>
            <a:r>
              <a:rPr lang="hr-HR" b="1" dirty="0">
                <a:solidFill>
                  <a:schemeClr val="accent1">
                    <a:lumMod val="75000"/>
                  </a:schemeClr>
                </a:solidFill>
                <a:latin typeface="Comic Sans MS" panose="030F0702030302020204" pitchFamily="66" charset="0"/>
              </a:rPr>
              <a:t>đuje</a:t>
            </a:r>
            <a:r>
              <a:rPr lang="es-ES" b="1" dirty="0">
                <a:solidFill>
                  <a:schemeClr val="accent1">
                    <a:lumMod val="75000"/>
                  </a:schemeClr>
                </a:solidFill>
                <a:latin typeface="Comic Sans MS" panose="030F0702030302020204" pitchFamily="66" charset="0"/>
              </a:rPr>
              <a:t>."
</a:t>
            </a:r>
            <a:r>
              <a:rPr lang="es-ES" sz="1400" b="1" dirty="0">
                <a:solidFill>
                  <a:schemeClr val="accent1">
                    <a:lumMod val="75000"/>
                  </a:schemeClr>
                </a:solidFill>
                <a:latin typeface="Comic Sans MS" panose="030F0702030302020204" pitchFamily="66" charset="0"/>
              </a:rPr>
              <a:t>(1. </a:t>
            </a:r>
            <a:r>
              <a:rPr lang="es-ES" sz="1400" b="1" dirty="0" err="1">
                <a:solidFill>
                  <a:schemeClr val="accent1">
                    <a:lumMod val="75000"/>
                  </a:schemeClr>
                </a:solidFill>
                <a:latin typeface="Comic Sans MS" panose="030F0702030302020204" pitchFamily="66" charset="0"/>
              </a:rPr>
              <a:t>Korinćanima</a:t>
            </a:r>
            <a:r>
              <a:rPr lang="es-ES" sz="1400" b="1" dirty="0">
                <a:solidFill>
                  <a:schemeClr val="accent1">
                    <a:lumMod val="75000"/>
                  </a:schemeClr>
                </a:solidFill>
                <a:latin typeface="Comic Sans MS" panose="030F0702030302020204" pitchFamily="66" charset="0"/>
              </a:rPr>
              <a:t> 8</a:t>
            </a:r>
            <a:r>
              <a:rPr lang="hr-HR" sz="1400" b="1" dirty="0">
                <a:solidFill>
                  <a:schemeClr val="accent1">
                    <a:lumMod val="75000"/>
                  </a:schemeClr>
                </a:solidFill>
                <a:latin typeface="Comic Sans MS" panose="030F0702030302020204" pitchFamily="66" charset="0"/>
              </a:rPr>
              <a:t>,</a:t>
            </a:r>
            <a:r>
              <a:rPr lang="es-ES" sz="1400" b="1" dirty="0">
                <a:solidFill>
                  <a:schemeClr val="accent1">
                    <a:lumMod val="75000"/>
                  </a:schemeClr>
                </a:solidFill>
                <a:latin typeface="Comic Sans MS" panose="030F0702030302020204" pitchFamily="66" charset="0"/>
              </a:rPr>
              <a:t>1b</a:t>
            </a:r>
            <a:r>
              <a:rPr lang="hr-HR" sz="1400" b="1" dirty="0">
                <a:solidFill>
                  <a:schemeClr val="accent1">
                    <a:lumMod val="75000"/>
                  </a:schemeClr>
                </a:solidFill>
                <a:latin typeface="Comic Sans MS" panose="030F0702030302020204" pitchFamily="66" charset="0"/>
              </a:rPr>
              <a:t> VŽB)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es-ES" sz="2000" b="1"/>
              <a:t>Pavao "dijeli" crkvu na dvije skupine: "jake" i "slabe".</a:t>
            </a:r>
            <a:endParaRPr lang="es-ES" sz="2000" b="1" dirty="0"/>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762751" cy="1015663"/>
          </a:xfrm>
          <a:prstGeom prst="rect">
            <a:avLst/>
          </a:prstGeom>
          <a:noFill/>
        </p:spPr>
        <p:txBody>
          <a:bodyPr wrap="square">
            <a:spAutoFit/>
          </a:bodyPr>
          <a:lstStyle/>
          <a:p>
            <a:pPr>
              <a:spcBef>
                <a:spcPts val="600"/>
              </a:spcBef>
            </a:pPr>
            <a:r>
              <a:rPr lang="es-ES" sz="2000" b="1"/>
              <a:t>Ali snažni, svojim znanjem i primjerom, mogu natjerati slabe da padnu (1. Kor</a:t>
            </a:r>
            <a:r>
              <a:rPr lang="hr-HR" sz="2000" b="1"/>
              <a:t>.</a:t>
            </a:r>
            <a:r>
              <a:rPr lang="es-ES" sz="2000" b="1"/>
              <a:t> 8</a:t>
            </a:r>
            <a:r>
              <a:rPr lang="hr-HR" sz="2000" b="1"/>
              <a:t>,</a:t>
            </a:r>
            <a:r>
              <a:rPr lang="es-ES" sz="2000" b="1"/>
              <a:t>10). Zbog brata, jaki se moraju suzdržati (1. Kor</a:t>
            </a:r>
            <a:r>
              <a:rPr lang="hr-HR" sz="2000" b="1"/>
              <a:t>.</a:t>
            </a:r>
            <a:r>
              <a:rPr lang="es-ES" sz="2000" b="1"/>
              <a:t> 8</a:t>
            </a:r>
            <a:r>
              <a:rPr lang="hr-HR" sz="2000" b="1"/>
              <a:t>,</a:t>
            </a:r>
            <a:r>
              <a:rPr lang="es-ES" sz="2000" b="1"/>
              <a:t>11-13).</a:t>
            </a:r>
            <a:endParaRPr lang="es-ES" sz="2000" b="1" dirty="0"/>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1007136953"/>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707886"/>
          </a:xfrm>
          <a:prstGeom prst="rect">
            <a:avLst/>
          </a:prstGeom>
          <a:noFill/>
        </p:spPr>
        <p:txBody>
          <a:bodyPr wrap="square">
            <a:spAutoFit/>
          </a:bodyPr>
          <a:lstStyle/>
          <a:p>
            <a:pPr lvl="0">
              <a:spcBef>
                <a:spcPts val="600"/>
              </a:spcBef>
              <a:defRPr/>
            </a:pPr>
            <a:r>
              <a:rPr lang="es-ES" sz="2000" b="1">
                <a:solidFill>
                  <a:prstClr val="black"/>
                </a:solidFill>
              </a:rPr>
              <a:t>Kršćani bi trebali staviti ljubav ispred znanja kada ono može biti kamen spoticanja za "slabog" (rastućeg) brata.</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517656" cy="1015663"/>
          </a:xfrm>
          <a:prstGeom prst="rect">
            <a:avLst/>
          </a:prstGeom>
          <a:noFill/>
        </p:spPr>
        <p:txBody>
          <a:bodyPr wrap="square">
            <a:spAutoFit/>
          </a:bodyPr>
          <a:lstStyle/>
          <a:p>
            <a:pPr algn="ctr"/>
            <a:r>
              <a:rPr lang="es-ES" sz="4000" b="1" spc="50">
                <a:ln w="0"/>
                <a:solidFill>
                  <a:schemeClr val="bg2"/>
                </a:solidFill>
                <a:effectLst>
                  <a:innerShdw blurRad="63500" dist="50800" dir="13500000">
                    <a:srgbClr val="000000">
                      <a:alpha val="50000"/>
                    </a:srgbClr>
                  </a:innerShdw>
                </a:effectLst>
              </a:rPr>
              <a:t>PRAVA EVANĐELJA</a:t>
            </a:r>
            <a:endParaRPr lang="hr-HR" sz="4000" b="1" spc="50">
              <a:ln w="0"/>
              <a:solidFill>
                <a:schemeClr val="bg2"/>
              </a:solidFill>
              <a:effectLst>
                <a:innerShdw blurRad="63500" dist="50800" dir="13500000">
                  <a:srgbClr val="000000">
                    <a:alpha val="50000"/>
                  </a:srgbClr>
                </a:innerShdw>
              </a:effectLst>
            </a:endParaRPr>
          </a:p>
          <a:p>
            <a:pPr algn="ctr"/>
            <a:r>
              <a:rPr lang="pt-BR" sz="2000" b="1" spc="50">
                <a:ln w="0"/>
                <a:solidFill>
                  <a:schemeClr val="tx2">
                    <a:lumMod val="20000"/>
                    <a:lumOff val="80000"/>
                  </a:schemeClr>
                </a:solidFill>
                <a:effectLst>
                  <a:innerShdw blurRad="63500" dist="50800" dir="13500000">
                    <a:srgbClr val="000000">
                      <a:alpha val="50000"/>
                    </a:srgbClr>
                  </a:innerShdw>
                </a:effectLst>
              </a:rPr>
              <a:t>1. Korinćanima 9 (Pavao se odriče svojih prava)</a:t>
            </a:r>
            <a:endParaRPr kumimoji="0" lang="es-E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212E6B22-B3C9-FA97-F9CA-9C19C1633DEF}"/>
              </a:ext>
            </a:extLst>
          </p:cNvPr>
          <p:cNvSpPr txBox="1"/>
          <p:nvPr/>
        </p:nvSpPr>
        <p:spPr>
          <a:xfrm>
            <a:off x="8604985" y="74462"/>
            <a:ext cx="3397717" cy="1415772"/>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a:solidFill>
                  <a:srgbClr val="002060"/>
                </a:solidFill>
                <a:latin typeface="Comic Sans MS" panose="030F0702030302020204" pitchFamily="66" charset="0"/>
              </a:rPr>
              <a:t>"Tako je i Gospodin zapovjedio onima koji propovijedaju evanđelje da žive </a:t>
            </a:r>
            <a:r>
              <a:rPr lang="hr-HR" b="1">
                <a:solidFill>
                  <a:srgbClr val="002060"/>
                </a:solidFill>
                <a:latin typeface="Comic Sans MS" panose="030F0702030302020204" pitchFamily="66" charset="0"/>
              </a:rPr>
              <a:t>od</a:t>
            </a:r>
            <a:r>
              <a:rPr lang="es-ES" b="1">
                <a:solidFill>
                  <a:srgbClr val="002060"/>
                </a:solidFill>
                <a:latin typeface="Comic Sans MS" panose="030F0702030302020204" pitchFamily="66" charset="0"/>
              </a:rPr>
              <a:t> evanđelj</a:t>
            </a:r>
            <a:r>
              <a:rPr lang="hr-HR" b="1">
                <a:solidFill>
                  <a:srgbClr val="002060"/>
                </a:solidFill>
                <a:latin typeface="Comic Sans MS" panose="030F0702030302020204" pitchFamily="66" charset="0"/>
              </a:rPr>
              <a:t>a</a:t>
            </a:r>
            <a:r>
              <a:rPr lang="es-ES" b="1">
                <a:solidFill>
                  <a:srgbClr val="002060"/>
                </a:solidFill>
                <a:latin typeface="Comic Sans MS" panose="030F0702030302020204" pitchFamily="66" charset="0"/>
              </a:rPr>
              <a:t>„</a:t>
            </a:r>
            <a:r>
              <a:rPr lang="hr-HR" b="1">
                <a:solidFill>
                  <a:srgbClr val="002060"/>
                </a:solidFill>
                <a:latin typeface="Comic Sans MS" panose="030F0702030302020204" pitchFamily="66" charset="0"/>
              </a:rPr>
              <a:t>          </a:t>
            </a:r>
            <a:r>
              <a:rPr lang="es-ES" sz="1400" b="1">
                <a:solidFill>
                  <a:srgbClr val="002060"/>
                </a:solidFill>
                <a:latin typeface="Comic Sans MS" panose="030F0702030302020204" pitchFamily="66" charset="0"/>
              </a:rPr>
              <a:t>(1. Korinćanima 9</a:t>
            </a:r>
            <a:r>
              <a:rPr lang="hr-HR" sz="1400" b="1">
                <a:solidFill>
                  <a:srgbClr val="002060"/>
                </a:solidFill>
                <a:latin typeface="Comic Sans MS" panose="030F0702030302020204" pitchFamily="66" charset="0"/>
              </a:rPr>
              <a:t>,</a:t>
            </a:r>
            <a:r>
              <a:rPr lang="es-ES" sz="1400" b="1">
                <a:solidFill>
                  <a:srgbClr val="002060"/>
                </a:solidFill>
                <a:latin typeface="Comic Sans MS" panose="030F0702030302020204" pitchFamily="66" charset="0"/>
              </a:rPr>
              <a:t>14)</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es-ES" sz="2000" b="1">
                <a:solidFill>
                  <a:schemeClr val="bg1"/>
                </a:solidFill>
                <a:effectLst>
                  <a:outerShdw blurRad="50800" dist="50800" dir="5400000" algn="ctr" rotWithShape="0">
                    <a:schemeClr val="tx1"/>
                  </a:outerShdw>
                </a:effectLst>
              </a:rPr>
              <a:t>Pavao se odrekao barem tri prava iz ljubavi prema slabima:</a:t>
            </a:r>
            <a:endParaRPr lang="es-ES" sz="2000" b="1" dirty="0">
              <a:solidFill>
                <a:schemeClr val="bg1"/>
              </a:solidFill>
              <a:effectLst>
                <a:outerShdw blurRad="50800" dist="50800" dir="5400000" algn="ctr" rotWithShape="0">
                  <a:schemeClr val="tx1"/>
                </a:outerShdw>
              </a:effectLst>
            </a:endParaRP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3619054171"/>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a:spcBef>
                <a:spcPts val="600"/>
              </a:spcBef>
            </a:pPr>
            <a:r>
              <a:rPr lang="es-ES" sz="2000" b="1"/>
              <a:t>Iako je Isus jasno dao do znanja da oni koji propovijedaju evanđelje moraju živjeti </a:t>
            </a:r>
            <a:r>
              <a:rPr lang="hr-HR" sz="2000" b="1"/>
              <a:t>od</a:t>
            </a:r>
            <a:r>
              <a:rPr lang="es-ES" sz="2000" b="1"/>
              <a:t> evanđelj</a:t>
            </a:r>
            <a:r>
              <a:rPr lang="hr-HR" sz="2000" b="1"/>
              <a:t>a</a:t>
            </a:r>
            <a:r>
              <a:rPr lang="es-ES" sz="2000" b="1"/>
              <a:t>, i Pavao i Barnaba su </a:t>
            </a:r>
            <a:r>
              <a:rPr lang="hr-HR" sz="2000" b="1"/>
              <a:t>se</a:t>
            </a:r>
            <a:r>
              <a:rPr lang="es-ES" sz="2000" b="1"/>
              <a:t> dobrovoljno odrekli </a:t>
            </a:r>
            <a:r>
              <a:rPr lang="hr-HR" sz="2000" b="1"/>
              <a:t>tog prava </a:t>
            </a:r>
            <a:r>
              <a:rPr lang="es-ES" sz="2000" b="1"/>
              <a:t>kako ne bi ometali vjernike (1</a:t>
            </a:r>
            <a:r>
              <a:rPr lang="hr-HR" sz="2000" b="1"/>
              <a:t>.</a:t>
            </a:r>
            <a:r>
              <a:rPr lang="es-ES" sz="2000" b="1"/>
              <a:t> Kor</a:t>
            </a:r>
            <a:r>
              <a:rPr lang="hr-HR" sz="2000" b="1"/>
              <a:t>.</a:t>
            </a:r>
            <a:r>
              <a:rPr lang="es-ES" sz="2000" b="1"/>
              <a:t> 9</a:t>
            </a:r>
            <a:r>
              <a:rPr lang="hr-HR" sz="2000" b="1"/>
              <a:t>,</a:t>
            </a:r>
            <a:r>
              <a:rPr lang="es-ES" sz="2000" b="1"/>
              <a:t>12-14; Luka 10</a:t>
            </a:r>
            <a:r>
              <a:rPr lang="hr-HR" sz="2000" b="1"/>
              <a:t>,</a:t>
            </a:r>
            <a:r>
              <a:rPr lang="es-ES" sz="2000" b="1"/>
              <a:t>7).</a:t>
            </a:r>
            <a:endParaRPr lang="es-ES" sz="2000" b="1" dirty="0"/>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sr-Latn-RS" sz="4400" b="1">
                <a:ln w="0"/>
                <a:gradFill>
                  <a:gsLst>
                    <a:gs pos="0">
                      <a:schemeClr val="accent5">
                        <a:lumMod val="50000"/>
                      </a:schemeClr>
                    </a:gs>
                    <a:gs pos="50000">
                      <a:schemeClr val="accent5"/>
                    </a:gs>
                    <a:gs pos="100000">
                      <a:schemeClr val="accent5">
                        <a:lumMod val="60000"/>
                        <a:lumOff val="40000"/>
                      </a:schemeClr>
                    </a:gs>
                  </a:gsLst>
                  <a:lin ang="5400000"/>
                </a:gradFill>
              </a:rPr>
              <a:t>POUK</a:t>
            </a:r>
            <a:r>
              <a:rPr lang="es-ES" sz="4400" b="1">
                <a:ln w="0"/>
                <a:gradFill>
                  <a:gsLst>
                    <a:gs pos="0">
                      <a:schemeClr val="accent5">
                        <a:lumMod val="50000"/>
                      </a:schemeClr>
                    </a:gs>
                    <a:gs pos="50000">
                      <a:schemeClr val="accent5"/>
                    </a:gs>
                    <a:gs pos="100000">
                      <a:schemeClr val="accent5">
                        <a:lumMod val="60000"/>
                        <a:lumOff val="40000"/>
                      </a:schemeClr>
                    </a:gs>
                  </a:gsLst>
                  <a:lin ang="5400000"/>
                </a:gradFill>
              </a:rPr>
              <a:t>E IZ PROŠLOSTI</a:t>
            </a:r>
            <a:endParaRPr lang="hr-HR" sz="4400" b="1">
              <a:ln w="0"/>
              <a:gradFill>
                <a:gsLst>
                  <a:gs pos="0">
                    <a:schemeClr val="accent5">
                      <a:lumMod val="50000"/>
                    </a:schemeClr>
                  </a:gs>
                  <a:gs pos="50000">
                    <a:schemeClr val="accent5"/>
                  </a:gs>
                  <a:gs pos="100000">
                    <a:schemeClr val="accent5">
                      <a:lumMod val="60000"/>
                      <a:lumOff val="40000"/>
                    </a:schemeClr>
                  </a:gs>
                </a:gsLst>
                <a:lin ang="5400000"/>
              </a:gradFill>
            </a:endParaRPr>
          </a:p>
          <a:p>
            <a:pPr algn="ctr"/>
            <a:r>
              <a:rPr lang="es-ES" sz="2400" b="1">
                <a:ln w="0"/>
                <a:solidFill>
                  <a:schemeClr val="accent6">
                    <a:lumMod val="75000"/>
                  </a:schemeClr>
                </a:solidFill>
              </a:rPr>
              <a:t>1. Korinćanima 10:1-13 (Upozorenje na idolopoklonstvo)</a:t>
            </a:r>
            <a:r>
              <a:rPr lang="hr-HR" sz="2400" b="1">
                <a:ln w="0"/>
                <a:solidFill>
                  <a:schemeClr val="accent6">
                    <a:lumMod val="75000"/>
                  </a:schemeClr>
                </a:solidFill>
              </a:rPr>
              <a:t>.</a:t>
            </a:r>
            <a:endParaRPr kumimoji="0" lang="es-ES" sz="2400" b="1" i="0" u="none" strike="noStrike" kern="1200" normalizeH="0" baseline="0" noProof="0" dirty="0">
              <a:ln w="0"/>
              <a:solidFill>
                <a:schemeClr val="accent6">
                  <a:lumMod val="75000"/>
                </a:schemeClr>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D7D34A2-564A-A89C-6BE3-3AA3FE779499}"/>
              </a:ext>
            </a:extLst>
          </p:cNvPr>
          <p:cNvSpPr txBox="1"/>
          <p:nvPr/>
        </p:nvSpPr>
        <p:spPr>
          <a:xfrm>
            <a:off x="3533776" y="1168109"/>
            <a:ext cx="8522283"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b="1" dirty="0">
                <a:solidFill>
                  <a:schemeClr val="accent5">
                    <a:lumMod val="50000"/>
                  </a:schemeClr>
                </a:solidFill>
                <a:latin typeface="Comic Sans MS" panose="030F0702030302020204" pitchFamily="66" charset="0"/>
              </a:rPr>
              <a:t>“</a:t>
            </a:r>
            <a:r>
              <a:rPr lang="es-ES" b="1" dirty="0" err="1">
                <a:solidFill>
                  <a:schemeClr val="accent5">
                    <a:lumMod val="50000"/>
                  </a:schemeClr>
                </a:solidFill>
                <a:latin typeface="Comic Sans MS" panose="030F0702030302020204" pitchFamily="66" charset="0"/>
              </a:rPr>
              <a:t>Nemojte</a:t>
            </a:r>
            <a:r>
              <a:rPr lang="es-ES" b="1" dirty="0">
                <a:solidFill>
                  <a:schemeClr val="accent5">
                    <a:lumMod val="50000"/>
                  </a:schemeClr>
                </a:solidFill>
                <a:latin typeface="Comic Sans MS" panose="030F0702030302020204" pitchFamily="66" charset="0"/>
              </a:rPr>
              <a:t> </a:t>
            </a:r>
            <a:r>
              <a:rPr lang="es-ES" b="1" dirty="0" err="1">
                <a:solidFill>
                  <a:schemeClr val="accent5">
                    <a:lumMod val="50000"/>
                  </a:schemeClr>
                </a:solidFill>
                <a:latin typeface="Comic Sans MS" panose="030F0702030302020204" pitchFamily="66" charset="0"/>
              </a:rPr>
              <a:t>biti</a:t>
            </a:r>
            <a:r>
              <a:rPr lang="es-ES" b="1" dirty="0">
                <a:solidFill>
                  <a:schemeClr val="accent5">
                    <a:lumMod val="50000"/>
                  </a:schemeClr>
                </a:solidFill>
                <a:latin typeface="Comic Sans MS" panose="030F0702030302020204" pitchFamily="66" charset="0"/>
              </a:rPr>
              <a:t> ni </a:t>
            </a:r>
            <a:r>
              <a:rPr lang="es-ES" b="1" dirty="0" err="1">
                <a:solidFill>
                  <a:schemeClr val="accent5">
                    <a:lumMod val="50000"/>
                  </a:schemeClr>
                </a:solidFill>
                <a:latin typeface="Comic Sans MS" panose="030F0702030302020204" pitchFamily="66" charset="0"/>
              </a:rPr>
              <a:t>idolopoklonici</a:t>
            </a:r>
            <a:r>
              <a:rPr lang="es-ES" b="1" dirty="0">
                <a:solidFill>
                  <a:schemeClr val="accent5">
                    <a:lumMod val="50000"/>
                  </a:schemeClr>
                </a:solidFill>
                <a:latin typeface="Comic Sans MS" panose="030F0702030302020204" pitchFamily="66" charset="0"/>
              </a:rPr>
              <a:t>, </a:t>
            </a:r>
            <a:r>
              <a:rPr lang="es-ES" b="1" dirty="0" err="1">
                <a:solidFill>
                  <a:schemeClr val="accent5">
                    <a:lumMod val="50000"/>
                  </a:schemeClr>
                </a:solidFill>
                <a:latin typeface="Comic Sans MS" panose="030F0702030302020204" pitchFamily="66" charset="0"/>
              </a:rPr>
              <a:t>jer</a:t>
            </a:r>
            <a:r>
              <a:rPr lang="es-ES" b="1" dirty="0">
                <a:solidFill>
                  <a:schemeClr val="accent5">
                    <a:lumMod val="50000"/>
                  </a:schemeClr>
                </a:solidFill>
                <a:latin typeface="Comic Sans MS" panose="030F0702030302020204" pitchFamily="66" charset="0"/>
              </a:rPr>
              <a:t> </a:t>
            </a:r>
            <a:r>
              <a:rPr lang="es-ES" b="1" dirty="0" err="1">
                <a:solidFill>
                  <a:schemeClr val="accent5">
                    <a:lumMod val="50000"/>
                  </a:schemeClr>
                </a:solidFill>
                <a:latin typeface="Comic Sans MS" panose="030F0702030302020204" pitchFamily="66" charset="0"/>
              </a:rPr>
              <a:t>neki</a:t>
            </a:r>
            <a:r>
              <a:rPr lang="es-ES" b="1" dirty="0">
                <a:solidFill>
                  <a:schemeClr val="accent5">
                    <a:lumMod val="50000"/>
                  </a:schemeClr>
                </a:solidFill>
                <a:latin typeface="Comic Sans MS" panose="030F0702030302020204" pitchFamily="66" charset="0"/>
              </a:rPr>
              <a:t> </a:t>
            </a:r>
            <a:r>
              <a:rPr lang="es-ES" b="1" dirty="0" err="1">
                <a:solidFill>
                  <a:schemeClr val="accent5">
                    <a:lumMod val="50000"/>
                  </a:schemeClr>
                </a:solidFill>
                <a:latin typeface="Comic Sans MS" panose="030F0702030302020204" pitchFamily="66" charset="0"/>
              </a:rPr>
              <a:t>od</a:t>
            </a:r>
            <a:r>
              <a:rPr lang="es-ES" b="1" dirty="0">
                <a:solidFill>
                  <a:schemeClr val="accent5">
                    <a:lumMod val="50000"/>
                  </a:schemeClr>
                </a:solidFill>
                <a:latin typeface="Comic Sans MS" panose="030F0702030302020204" pitchFamily="66" charset="0"/>
              </a:rPr>
              <a:t> </a:t>
            </a:r>
            <a:r>
              <a:rPr lang="es-ES" b="1" dirty="0" err="1">
                <a:solidFill>
                  <a:schemeClr val="accent5">
                    <a:lumMod val="50000"/>
                  </a:schemeClr>
                </a:solidFill>
                <a:latin typeface="Comic Sans MS" panose="030F0702030302020204" pitchFamily="66" charset="0"/>
              </a:rPr>
              <a:t>njih</a:t>
            </a:r>
            <a:r>
              <a:rPr lang="es-ES" b="1" dirty="0">
                <a:solidFill>
                  <a:schemeClr val="accent5">
                    <a:lumMod val="50000"/>
                  </a:schemeClr>
                </a:solidFill>
                <a:latin typeface="Comic Sans MS" panose="030F0702030302020204" pitchFamily="66" charset="0"/>
              </a:rPr>
              <a:t> </a:t>
            </a:r>
            <a:r>
              <a:rPr lang="es-ES" b="1" dirty="0" err="1">
                <a:solidFill>
                  <a:schemeClr val="accent5">
                    <a:lumMod val="50000"/>
                  </a:schemeClr>
                </a:solidFill>
                <a:latin typeface="Comic Sans MS" panose="030F0702030302020204" pitchFamily="66" charset="0"/>
              </a:rPr>
              <a:t>jesu</a:t>
            </a:r>
            <a:r>
              <a:rPr lang="es-ES" b="1" dirty="0">
                <a:solidFill>
                  <a:schemeClr val="accent5">
                    <a:lumMod val="50000"/>
                  </a:schemeClr>
                </a:solidFill>
                <a:latin typeface="Comic Sans MS" panose="030F0702030302020204" pitchFamily="66" charset="0"/>
              </a:rPr>
              <a:t>, </a:t>
            </a:r>
            <a:r>
              <a:rPr lang="es-ES" b="1" dirty="0" err="1">
                <a:solidFill>
                  <a:schemeClr val="accent5">
                    <a:lumMod val="50000"/>
                  </a:schemeClr>
                </a:solidFill>
                <a:latin typeface="Comic Sans MS" panose="030F0702030302020204" pitchFamily="66" charset="0"/>
              </a:rPr>
              <a:t>kako</a:t>
            </a:r>
            <a:r>
              <a:rPr lang="es-ES" b="1" dirty="0">
                <a:solidFill>
                  <a:schemeClr val="accent5">
                    <a:lumMod val="50000"/>
                  </a:schemeClr>
                </a:solidFill>
                <a:latin typeface="Comic Sans MS" panose="030F0702030302020204" pitchFamily="66" charset="0"/>
              </a:rPr>
              <a:t> </a:t>
            </a:r>
            <a:r>
              <a:rPr lang="es-ES" b="1" dirty="0" err="1">
                <a:solidFill>
                  <a:schemeClr val="accent5">
                    <a:lumMod val="50000"/>
                  </a:schemeClr>
                </a:solidFill>
                <a:latin typeface="Comic Sans MS" panose="030F0702030302020204" pitchFamily="66" charset="0"/>
              </a:rPr>
              <a:t>piše</a:t>
            </a:r>
            <a:r>
              <a:rPr lang="es-ES" b="1" dirty="0">
                <a:solidFill>
                  <a:schemeClr val="accent5">
                    <a:lumMod val="50000"/>
                  </a:schemeClr>
                </a:solidFill>
                <a:latin typeface="Comic Sans MS" panose="030F0702030302020204" pitchFamily="66" charset="0"/>
              </a:rPr>
              <a:t>: 'Narod </a:t>
            </a:r>
            <a:r>
              <a:rPr lang="es-ES" b="1" dirty="0" err="1">
                <a:solidFill>
                  <a:schemeClr val="accent5">
                    <a:lumMod val="50000"/>
                  </a:schemeClr>
                </a:solidFill>
                <a:latin typeface="Comic Sans MS" panose="030F0702030302020204" pitchFamily="66" charset="0"/>
              </a:rPr>
              <a:t>sjeo</a:t>
            </a:r>
            <a:r>
              <a:rPr lang="es-ES" b="1" dirty="0">
                <a:solidFill>
                  <a:schemeClr val="accent5">
                    <a:lumMod val="50000"/>
                  </a:schemeClr>
                </a:solidFill>
                <a:latin typeface="Comic Sans MS" panose="030F0702030302020204" pitchFamily="66" charset="0"/>
              </a:rPr>
              <a:t> je </a:t>
            </a:r>
            <a:r>
              <a:rPr lang="es-ES" b="1" dirty="0" err="1">
                <a:solidFill>
                  <a:schemeClr val="accent5">
                    <a:lumMod val="50000"/>
                  </a:schemeClr>
                </a:solidFill>
                <a:latin typeface="Comic Sans MS" panose="030F0702030302020204" pitchFamily="66" charset="0"/>
              </a:rPr>
              <a:t>jesti</a:t>
            </a:r>
            <a:r>
              <a:rPr lang="es-ES" b="1" dirty="0">
                <a:solidFill>
                  <a:schemeClr val="accent5">
                    <a:lumMod val="50000"/>
                  </a:schemeClr>
                </a:solidFill>
                <a:latin typeface="Comic Sans MS" panose="030F0702030302020204" pitchFamily="66" charset="0"/>
              </a:rPr>
              <a:t> i piti, </a:t>
            </a:r>
            <a:r>
              <a:rPr lang="es-ES" b="1" dirty="0" err="1">
                <a:solidFill>
                  <a:schemeClr val="accent5">
                    <a:lumMod val="50000"/>
                  </a:schemeClr>
                </a:solidFill>
                <a:latin typeface="Comic Sans MS" panose="030F0702030302020204" pitchFamily="66" charset="0"/>
              </a:rPr>
              <a:t>pa</a:t>
            </a:r>
            <a:r>
              <a:rPr lang="es-ES" b="1" dirty="0">
                <a:solidFill>
                  <a:schemeClr val="accent5">
                    <a:lumMod val="50000"/>
                  </a:schemeClr>
                </a:solidFill>
                <a:latin typeface="Comic Sans MS" panose="030F0702030302020204" pitchFamily="66" charset="0"/>
              </a:rPr>
              <a:t> </a:t>
            </a:r>
            <a:r>
              <a:rPr lang="es-ES" b="1" dirty="0" err="1">
                <a:solidFill>
                  <a:schemeClr val="accent5">
                    <a:lumMod val="50000"/>
                  </a:schemeClr>
                </a:solidFill>
                <a:latin typeface="Comic Sans MS" panose="030F0702030302020204" pitchFamily="66" charset="0"/>
              </a:rPr>
              <a:t>ustao</a:t>
            </a:r>
            <a:r>
              <a:rPr lang="es-ES" b="1" dirty="0">
                <a:solidFill>
                  <a:schemeClr val="accent5">
                    <a:lumMod val="50000"/>
                  </a:schemeClr>
                </a:solidFill>
                <a:latin typeface="Comic Sans MS" panose="030F0702030302020204" pitchFamily="66" charset="0"/>
              </a:rPr>
              <a:t> da se igra'" </a:t>
            </a:r>
            <a:r>
              <a:rPr lang="es-ES" sz="1400" b="1" dirty="0">
                <a:solidFill>
                  <a:schemeClr val="accent5">
                    <a:lumMod val="50000"/>
                  </a:schemeClr>
                </a:solidFill>
                <a:latin typeface="Comic Sans MS" panose="030F0702030302020204" pitchFamily="66" charset="0"/>
              </a:rPr>
              <a:t>(1. </a:t>
            </a:r>
            <a:r>
              <a:rPr lang="es-ES" sz="1400" b="1" dirty="0" err="1">
                <a:solidFill>
                  <a:schemeClr val="accent5">
                    <a:lumMod val="50000"/>
                  </a:schemeClr>
                </a:solidFill>
                <a:latin typeface="Comic Sans MS" panose="030F0702030302020204" pitchFamily="66" charset="0"/>
              </a:rPr>
              <a:t>Korinćanima</a:t>
            </a:r>
            <a:r>
              <a:rPr lang="es-ES" sz="1400" b="1" dirty="0">
                <a:solidFill>
                  <a:schemeClr val="accent5">
                    <a:lumMod val="50000"/>
                  </a:schemeClr>
                </a:solidFill>
                <a:latin typeface="Comic Sans MS" panose="030F0702030302020204" pitchFamily="66" charset="0"/>
              </a:rPr>
              <a:t>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es-ES" sz="2000" b="1"/>
              <a:t>Iskustvo Izlaska, shvaćeno duhovno, naša je usporedba. Prelazak mora je poput našeg saveza kr</a:t>
            </a:r>
            <a:r>
              <a:rPr lang="hr-HR" sz="2000" b="1"/>
              <a:t>š</a:t>
            </a:r>
            <a:r>
              <a:rPr lang="es-ES" sz="2000" b="1"/>
              <a:t>ten</a:t>
            </a:r>
            <a:r>
              <a:rPr lang="hr-HR" sz="2000" b="1"/>
              <a:t>j</a:t>
            </a:r>
            <a:r>
              <a:rPr lang="es-ES" sz="2000" b="1"/>
              <a:t>a (1. Kor</a:t>
            </a:r>
            <a:r>
              <a:rPr lang="hr-HR" sz="2000" b="1"/>
              <a:t>.</a:t>
            </a:r>
            <a:r>
              <a:rPr lang="es-ES" sz="2000" b="1"/>
              <a:t> 10,1.2).</a:t>
            </a:r>
            <a:endParaRPr lang="es-ES" sz="2000" b="1" dirty="0"/>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594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835757"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372342"/>
            <a:ext cx="5762625" cy="1015663"/>
          </a:xfrm>
          <a:prstGeom prst="rect">
            <a:avLst/>
          </a:prstGeom>
          <a:noFill/>
        </p:spPr>
        <p:txBody>
          <a:bodyPr wrap="square">
            <a:spAutoFit/>
          </a:bodyPr>
          <a:lstStyle/>
          <a:p>
            <a:pPr>
              <a:spcBef>
                <a:spcPts val="600"/>
              </a:spcBef>
            </a:pPr>
            <a:r>
              <a:rPr lang="es-ES" sz="2000" b="1"/>
              <a:t>Pazi! Unatoč iskustvu, Izraelci su upali u ozbiljne grijehe, uključujući idolopoklonstvo i nemoral. Neka se isto ne dogodi nama! (1. Kor</a:t>
            </a:r>
            <a:r>
              <a:rPr lang="hr-HR" sz="2000" b="1"/>
              <a:t>.</a:t>
            </a:r>
            <a:r>
              <a:rPr lang="es-ES" sz="2000" b="1"/>
              <a:t> 10</a:t>
            </a:r>
            <a:r>
              <a:rPr lang="hr-HR" sz="2000" b="1"/>
              <a:t>,</a:t>
            </a:r>
            <a:r>
              <a:rPr lang="es-ES" sz="2000" b="1"/>
              <a:t>5-10).</a:t>
            </a:r>
            <a:endParaRPr lang="es-ES" sz="2000" b="1" dirty="0"/>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015663"/>
          </a:xfrm>
          <a:prstGeom prst="rect">
            <a:avLst/>
          </a:prstGeom>
          <a:noFill/>
        </p:spPr>
        <p:txBody>
          <a:bodyPr wrap="square">
            <a:spAutoFit/>
          </a:bodyPr>
          <a:lstStyle/>
          <a:p>
            <a:pPr lvl="0">
              <a:spcBef>
                <a:spcPts val="600"/>
              </a:spcBef>
              <a:defRPr/>
            </a:pPr>
            <a:r>
              <a:rPr lang="es-ES" sz="2000" b="1">
                <a:solidFill>
                  <a:prstClr val="black"/>
                </a:solidFill>
              </a:rPr>
              <a:t>Hrana i piće koje su jeli u pustinji slični su našem primanju </a:t>
            </a:r>
            <a:r>
              <a:rPr lang="hr-HR" sz="2000" b="1">
                <a:solidFill>
                  <a:prstClr val="black"/>
                </a:solidFill>
              </a:rPr>
              <a:t>kruha i vina</a:t>
            </a:r>
            <a:r>
              <a:rPr lang="es-ES" sz="2000" b="1">
                <a:solidFill>
                  <a:prstClr val="black"/>
                </a:solidFill>
              </a:rPr>
              <a:t>, gdje duhovno jedemo i pijemo tijelo i krv Isusa (1. Korinćanima 10:3-4).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29375" y="5689574"/>
            <a:ext cx="5762625" cy="1015663"/>
          </a:xfrm>
          <a:prstGeom prst="rect">
            <a:avLst/>
          </a:prstGeom>
          <a:noFill/>
        </p:spPr>
        <p:txBody>
          <a:bodyPr wrap="square">
            <a:spAutoFit/>
          </a:bodyPr>
          <a:lstStyle/>
          <a:p>
            <a:pPr lvl="0">
              <a:spcBef>
                <a:spcPts val="600"/>
              </a:spcBef>
              <a:defRPr/>
            </a:pPr>
            <a:r>
              <a:rPr lang="es-ES" sz="2000" b="1">
                <a:solidFill>
                  <a:prstClr val="black"/>
                </a:solidFill>
              </a:rPr>
              <a:t>Stoga apostol zaključuje ovaj odlomak snažnim savjetom: "Neka onaj tko misli da stoji pazi da ne padne" (1. Kor</a:t>
            </a:r>
            <a:r>
              <a:rPr lang="hr-HR" sz="2000" b="1">
                <a:solidFill>
                  <a:prstClr val="black"/>
                </a:solidFill>
              </a:rPr>
              <a:t>.</a:t>
            </a:r>
            <a:r>
              <a:rPr lang="es-ES" sz="2000" b="1">
                <a:solidFill>
                  <a:prstClr val="black"/>
                </a:solidFill>
              </a:rPr>
              <a:t> 10</a:t>
            </a:r>
            <a:r>
              <a:rPr lang="hr-HR" sz="2000" b="1">
                <a:solidFill>
                  <a:prstClr val="black"/>
                </a:solidFill>
              </a:rPr>
              <a:t>,</a:t>
            </a:r>
            <a:r>
              <a:rPr lang="es-ES" sz="2000" b="1">
                <a:solidFill>
                  <a:prstClr val="black"/>
                </a:solidFill>
              </a:rPr>
              <a:t>12).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es-ES"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ODRICANJE </a:t>
            </a:r>
            <a:r>
              <a:rPr lang="hr-HR"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OD </a:t>
            </a:r>
            <a:r>
              <a:rPr lang="es-ES"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ID</a:t>
            </a:r>
            <a:r>
              <a:rPr lang="hr-HR"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OLOPOKLONSTVA</a:t>
            </a:r>
          </a:p>
          <a:p>
            <a:pPr algn="ctr"/>
            <a:r>
              <a:rPr lang="es-ES" sz="2400" b="1">
                <a:ln w="12700" cmpd="sng">
                  <a:noFill/>
                  <a:prstDash val="solid"/>
                </a:ln>
                <a:solidFill>
                  <a:schemeClr val="bg2">
                    <a:lumMod val="60000"/>
                    <a:lumOff val="40000"/>
                  </a:schemeClr>
                </a:solidFill>
                <a:effectLst>
                  <a:outerShdw blurRad="50800" dist="50800" dir="5400000" algn="ctr" rotWithShape="0">
                    <a:schemeClr val="tx1"/>
                  </a:outerShdw>
                </a:effectLst>
              </a:rPr>
              <a:t>1. Korinćanima 10</a:t>
            </a:r>
            <a:r>
              <a:rPr lang="hr-HR" sz="2400" b="1">
                <a:ln w="12700" cmpd="sng">
                  <a:noFill/>
                  <a:prstDash val="solid"/>
                </a:ln>
                <a:solidFill>
                  <a:schemeClr val="bg2">
                    <a:lumMod val="60000"/>
                    <a:lumOff val="40000"/>
                  </a:schemeClr>
                </a:solidFill>
                <a:effectLst>
                  <a:outerShdw blurRad="50800" dist="50800" dir="5400000" algn="ctr" rotWithShape="0">
                    <a:schemeClr val="tx1"/>
                  </a:outerShdw>
                </a:effectLst>
              </a:rPr>
              <a:t>,</a:t>
            </a:r>
            <a:r>
              <a:rPr lang="es-ES" sz="2400" b="1">
                <a:ln w="12700" cmpd="sng">
                  <a:noFill/>
                  <a:prstDash val="solid"/>
                </a:ln>
                <a:solidFill>
                  <a:schemeClr val="bg2">
                    <a:lumMod val="60000"/>
                    <a:lumOff val="40000"/>
                  </a:schemeClr>
                </a:solidFill>
                <a:effectLst>
                  <a:outerShdw blurRad="50800" dist="50800" dir="5400000" algn="ctr" rotWithShape="0">
                    <a:schemeClr val="tx1"/>
                  </a:outerShdw>
                </a:effectLst>
              </a:rPr>
              <a:t>14-22 (Čaša Gospodnja i čaša demona)</a:t>
            </a:r>
            <a:endParaRPr kumimoji="0" lang="es-ES"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a:t>
            </a:r>
            <a:r>
              <a:rPr lang="hr-HR" b="1" dirty="0">
                <a:solidFill>
                  <a:schemeClr val="accent4">
                    <a:lumMod val="50000"/>
                  </a:schemeClr>
                </a:solidFill>
                <a:latin typeface="Comic Sans MS" panose="030F0702030302020204" pitchFamily="66" charset="0"/>
              </a:rPr>
              <a:t>Zato</a:t>
            </a:r>
            <a:r>
              <a:rPr lang="es-ES" b="1" dirty="0">
                <a:solidFill>
                  <a:schemeClr val="accent4">
                    <a:lumMod val="50000"/>
                  </a:schemeClr>
                </a:solidFill>
                <a:latin typeface="Comic Sans MS" panose="030F0702030302020204" pitchFamily="66" charset="0"/>
              </a:rPr>
              <a:t>, </a:t>
            </a:r>
            <a:r>
              <a:rPr lang="hr-HR" b="1" dirty="0">
                <a:solidFill>
                  <a:schemeClr val="accent4">
                    <a:lumMod val="50000"/>
                  </a:schemeClr>
                </a:solidFill>
                <a:latin typeface="Comic Sans MS" panose="030F0702030302020204" pitchFamily="66" charset="0"/>
              </a:rPr>
              <a:t>ljubljeni </a:t>
            </a:r>
            <a:r>
              <a:rPr lang="es-ES" b="1" dirty="0" err="1">
                <a:solidFill>
                  <a:schemeClr val="accent4">
                    <a:lumMod val="50000"/>
                  </a:schemeClr>
                </a:solidFill>
                <a:latin typeface="Comic Sans MS" panose="030F0702030302020204" pitchFamily="66" charset="0"/>
              </a:rPr>
              <a:t>moj</a:t>
            </a:r>
            <a:r>
              <a:rPr lang="es-ES" b="1" dirty="0">
                <a:solidFill>
                  <a:schemeClr val="accent4">
                    <a:lumMod val="50000"/>
                  </a:schemeClr>
                </a:solidFill>
                <a:latin typeface="Comic Sans MS" panose="030F0702030302020204" pitchFamily="66" charset="0"/>
              </a:rPr>
              <a:t>, </a:t>
            </a:r>
            <a:r>
              <a:rPr lang="hr-HR" b="1" dirty="0">
                <a:solidFill>
                  <a:schemeClr val="accent4">
                    <a:lumMod val="50000"/>
                  </a:schemeClr>
                </a:solidFill>
                <a:latin typeface="Comic Sans MS" panose="030F0702030302020204" pitchFamily="66" charset="0"/>
              </a:rPr>
              <a:t>klonite se</a:t>
            </a:r>
            <a:r>
              <a:rPr lang="es-ES" b="1" dirty="0">
                <a:solidFill>
                  <a:schemeClr val="accent4">
                    <a:lumMod val="50000"/>
                  </a:schemeClr>
                </a:solidFill>
                <a:latin typeface="Comic Sans MS" panose="030F0702030302020204" pitchFamily="66" charset="0"/>
              </a:rPr>
              <a:t> </a:t>
            </a:r>
            <a:r>
              <a:rPr lang="es-ES" b="1" dirty="0" err="1">
                <a:solidFill>
                  <a:schemeClr val="accent4">
                    <a:lumMod val="50000"/>
                  </a:schemeClr>
                </a:solidFill>
                <a:latin typeface="Comic Sans MS" panose="030F0702030302020204" pitchFamily="66" charset="0"/>
              </a:rPr>
              <a:t>idolopoklonstva</a:t>
            </a:r>
            <a:r>
              <a:rPr lang="hr-HR" b="1" dirty="0">
                <a:solidFill>
                  <a:schemeClr val="accent4">
                    <a:lumMod val="50000"/>
                  </a:schemeClr>
                </a:solidFill>
                <a:latin typeface="Comic Sans MS" panose="030F0702030302020204" pitchFamily="66" charset="0"/>
              </a:rPr>
              <a:t>!</a:t>
            </a:r>
            <a:r>
              <a:rPr lang="es-ES" b="1" dirty="0">
                <a:solidFill>
                  <a:schemeClr val="accent4">
                    <a:lumMod val="50000"/>
                  </a:schemeClr>
                </a:solidFill>
                <a:latin typeface="Comic Sans MS" panose="030F0702030302020204" pitchFamily="66" charset="0"/>
              </a:rPr>
              <a:t>" </a:t>
            </a:r>
            <a:r>
              <a:rPr lang="es-ES" sz="1400" b="1" dirty="0">
                <a:solidFill>
                  <a:schemeClr val="accent4">
                    <a:lumMod val="50000"/>
                  </a:schemeClr>
                </a:solidFill>
                <a:latin typeface="Comic Sans MS" panose="030F0702030302020204" pitchFamily="66" charset="0"/>
              </a:rPr>
              <a:t>(1. </a:t>
            </a:r>
            <a:r>
              <a:rPr lang="es-ES" sz="1400" b="1" dirty="0" err="1">
                <a:solidFill>
                  <a:schemeClr val="accent4">
                    <a:lumMod val="50000"/>
                  </a:schemeClr>
                </a:solidFill>
                <a:latin typeface="Comic Sans MS" panose="030F0702030302020204" pitchFamily="66" charset="0"/>
              </a:rPr>
              <a:t>Korinćanima</a:t>
            </a:r>
            <a:r>
              <a:rPr lang="es-ES" sz="1400" b="1" dirty="0">
                <a:solidFill>
                  <a:schemeClr val="accent4">
                    <a:lumMod val="50000"/>
                  </a:schemeClr>
                </a:solidFill>
                <a:latin typeface="Comic Sans MS" panose="030F0702030302020204" pitchFamily="66" charset="0"/>
              </a:rPr>
              <a:t> 10</a:t>
            </a:r>
            <a:r>
              <a:rPr lang="hr-HR" sz="1400" b="1" dirty="0">
                <a:solidFill>
                  <a:schemeClr val="accent4">
                    <a:lumMod val="50000"/>
                  </a:schemeClr>
                </a:solidFill>
                <a:latin typeface="Comic Sans MS" panose="030F0702030302020204" pitchFamily="66" charset="0"/>
              </a:rPr>
              <a:t>,</a:t>
            </a:r>
            <a:r>
              <a:rPr lang="es-ES" sz="1400" b="1" dirty="0">
                <a:solidFill>
                  <a:schemeClr val="accent4">
                    <a:lumMod val="50000"/>
                  </a:schemeClr>
                </a:solidFill>
                <a:latin typeface="Comic Sans MS" panose="030F0702030302020204" pitchFamily="66" charset="0"/>
              </a:rPr>
              <a:t>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1" y="1612880"/>
            <a:ext cx="7301279" cy="707886"/>
          </a:xfrm>
          <a:prstGeom prst="rect">
            <a:avLst/>
          </a:prstGeom>
          <a:noFill/>
        </p:spPr>
        <p:txBody>
          <a:bodyPr wrap="square" rtlCol="0">
            <a:spAutoFit/>
          </a:bodyPr>
          <a:lstStyle/>
          <a:p>
            <a:pPr>
              <a:spcBef>
                <a:spcPts val="600"/>
              </a:spcBef>
            </a:pPr>
            <a:r>
              <a:rPr lang="es-ES" sz="2000" b="1">
                <a:solidFill>
                  <a:schemeClr val="bg1"/>
                </a:solidFill>
                <a:effectLst>
                  <a:outerShdw blurRad="50800" dist="50800" dir="5400000" algn="ctr" rotWithShape="0">
                    <a:schemeClr val="tx1"/>
                  </a:outerShdw>
                </a:effectLst>
              </a:rPr>
              <a:t>Ako se hrana žrtvovana idolima može jesti </a:t>
            </a:r>
            <a:r>
              <a:rPr lang="hr-HR" sz="2000" b="1">
                <a:solidFill>
                  <a:schemeClr val="bg1"/>
                </a:solidFill>
                <a:effectLst>
                  <a:outerShdw blurRad="50800" dist="50800" dir="5400000" algn="ctr" rotWithShape="0">
                    <a:schemeClr val="tx1"/>
                  </a:outerShdw>
                </a:effectLst>
              </a:rPr>
              <a:t>kod kuće</a:t>
            </a:r>
            <a:r>
              <a:rPr lang="es-ES" sz="2000" b="1">
                <a:solidFill>
                  <a:schemeClr val="bg1"/>
                </a:solidFill>
                <a:effectLst>
                  <a:outerShdw blurRad="50800" dist="50800" dir="5400000" algn="ctr" rotWithShape="0">
                    <a:schemeClr val="tx1"/>
                  </a:outerShdw>
                </a:effectLst>
              </a:rPr>
              <a:t>, zašto Pavao u 1. Kor</a:t>
            </a:r>
            <a:r>
              <a:rPr lang="hr-HR" sz="2000" b="1">
                <a:solidFill>
                  <a:schemeClr val="bg1"/>
                </a:solidFill>
                <a:effectLst>
                  <a:outerShdw blurRad="50800" dist="50800" dir="5400000" algn="ctr" rotWithShape="0">
                    <a:schemeClr val="tx1"/>
                  </a:outerShdw>
                </a:effectLst>
              </a:rPr>
              <a:t>.</a:t>
            </a:r>
            <a:r>
              <a:rPr lang="es-ES" sz="2000" b="1">
                <a:solidFill>
                  <a:schemeClr val="bg1"/>
                </a:solidFill>
                <a:effectLst>
                  <a:outerShdw blurRad="50800" dist="50800" dir="5400000" algn="ctr" rotWithShape="0">
                    <a:schemeClr val="tx1"/>
                  </a:outerShdw>
                </a:effectLst>
              </a:rPr>
              <a:t> 10</a:t>
            </a:r>
            <a:r>
              <a:rPr lang="hr-HR" sz="2000" b="1">
                <a:solidFill>
                  <a:schemeClr val="bg1"/>
                </a:solidFill>
                <a:effectLst>
                  <a:outerShdw blurRad="50800" dist="50800" dir="5400000" algn="ctr" rotWithShape="0">
                    <a:schemeClr val="tx1"/>
                  </a:outerShdw>
                </a:effectLst>
              </a:rPr>
              <a:t>,</a:t>
            </a:r>
            <a:r>
              <a:rPr lang="es-ES" sz="2000" b="1">
                <a:solidFill>
                  <a:schemeClr val="bg1"/>
                </a:solidFill>
                <a:effectLst>
                  <a:outerShdw blurRad="50800" dist="50800" dir="5400000" algn="ctr" rotWithShape="0">
                    <a:schemeClr val="tx1"/>
                  </a:outerShdw>
                </a:effectLst>
              </a:rPr>
              <a:t>20 savjetuje drugačije?</a:t>
            </a:r>
            <a:endParaRPr lang="es-ES" sz="2000" b="1" dirty="0">
              <a:solidFill>
                <a:schemeClr val="bg1"/>
              </a:solidFill>
              <a:effectLst>
                <a:outerShdw blurRad="50800" dist="50800" dir="5400000" algn="ctr" rotWithShape="0">
                  <a:schemeClr val="tx1"/>
                </a:outerShdw>
              </a:effectLst>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53035" y="4457983"/>
            <a:ext cx="7103452" cy="1015663"/>
          </a:xfrm>
          <a:prstGeom prst="rect">
            <a:avLst/>
          </a:prstGeom>
          <a:noFill/>
        </p:spPr>
        <p:txBody>
          <a:bodyPr wrap="square">
            <a:spAutoFit/>
          </a:bodyPr>
          <a:lstStyle/>
          <a:p>
            <a:pPr>
              <a:spcBef>
                <a:spcPts val="600"/>
              </a:spcBef>
            </a:pPr>
            <a:r>
              <a:rPr lang="es-ES" sz="2000" b="1">
                <a:solidFill>
                  <a:schemeClr val="bg1"/>
                </a:solidFill>
                <a:effectLst>
                  <a:outerShdw blurRad="50800" dist="50800" dir="5400000" algn="ctr" rotWithShape="0">
                    <a:schemeClr val="tx1"/>
                  </a:outerShdw>
                </a:effectLst>
              </a:rPr>
              <a:t>Primanjem </a:t>
            </a:r>
            <a:r>
              <a:rPr lang="hr-HR" sz="2000" b="1">
                <a:solidFill>
                  <a:schemeClr val="bg1"/>
                </a:solidFill>
                <a:effectLst>
                  <a:outerShdw blurRad="50800" dist="50800" dir="5400000" algn="ctr" rotWithShape="0">
                    <a:schemeClr val="tx1"/>
                  </a:outerShdw>
                </a:effectLst>
              </a:rPr>
              <a:t>kruha i vina</a:t>
            </a:r>
            <a:r>
              <a:rPr lang="es-ES" sz="2000" b="1">
                <a:solidFill>
                  <a:schemeClr val="bg1"/>
                </a:solidFill>
                <a:effectLst>
                  <a:outerShdw blurRad="50800" dist="50800" dir="5400000" algn="ctr" rotWithShape="0">
                    <a:schemeClr val="tx1"/>
                  </a:outerShdw>
                </a:effectLst>
              </a:rPr>
              <a:t> postajemo dio Kristova tijela (crkve), dok sudjelujući u idolopokloničkim ceremonijama, sudjelujemo s demonima (1. Kor</a:t>
            </a:r>
            <a:r>
              <a:rPr lang="hr-HR" sz="2000" b="1">
                <a:solidFill>
                  <a:schemeClr val="bg1"/>
                </a:solidFill>
                <a:effectLst>
                  <a:outerShdw blurRad="50800" dist="50800" dir="5400000" algn="ctr" rotWithShape="0">
                    <a:schemeClr val="tx1"/>
                  </a:outerShdw>
                </a:effectLst>
              </a:rPr>
              <a:t>.</a:t>
            </a:r>
            <a:r>
              <a:rPr lang="es-ES" sz="2000" b="1">
                <a:solidFill>
                  <a:schemeClr val="bg1"/>
                </a:solidFill>
                <a:effectLst>
                  <a:outerShdw blurRad="50800" dist="50800" dir="5400000" algn="ctr" rotWithShape="0">
                    <a:schemeClr val="tx1"/>
                  </a:outerShdw>
                </a:effectLst>
              </a:rPr>
              <a:t> 10</a:t>
            </a:r>
            <a:r>
              <a:rPr lang="hr-HR" sz="2000" b="1">
                <a:solidFill>
                  <a:schemeClr val="bg1"/>
                </a:solidFill>
                <a:effectLst>
                  <a:outerShdw blurRad="50800" dist="50800" dir="5400000" algn="ctr" rotWithShape="0">
                    <a:schemeClr val="tx1"/>
                  </a:outerShdw>
                </a:effectLst>
              </a:rPr>
              <a:t>,</a:t>
            </a:r>
            <a:r>
              <a:rPr lang="es-ES" sz="2000" b="1">
                <a:solidFill>
                  <a:schemeClr val="bg1"/>
                </a:solidFill>
                <a:effectLst>
                  <a:outerShdw blurRad="50800" dist="50800" dir="5400000" algn="ctr" rotWithShape="0">
                    <a:schemeClr val="tx1"/>
                  </a:outerShdw>
                </a:effectLst>
              </a:rPr>
              <a:t>16-20).</a:t>
            </a:r>
            <a:endParaRPr lang="es-ES" sz="2000" b="1" dirty="0">
              <a:solidFill>
                <a:schemeClr val="bg1"/>
              </a:solidFill>
              <a:effectLst>
                <a:outerShdw blurRad="50800" dist="50800" dir="5400000" algn="ctr" rotWithShape="0">
                  <a:schemeClr val="tx1"/>
                </a:outerShdw>
              </a:effectLst>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323439"/>
          </a:xfrm>
          <a:prstGeom prst="rect">
            <a:avLst/>
          </a:prstGeom>
          <a:noFill/>
        </p:spPr>
        <p:txBody>
          <a:bodyPr wrap="square">
            <a:spAutoFit/>
          </a:bodyPr>
          <a:lstStyle/>
          <a:p>
            <a:pPr lvl="0">
              <a:spcBef>
                <a:spcPts val="600"/>
              </a:spcBef>
              <a:defRPr/>
            </a:pPr>
            <a:r>
              <a:rPr lang="es-ES" sz="2000" b="1">
                <a:solidFill>
                  <a:prstClr val="white"/>
                </a:solidFill>
                <a:effectLst>
                  <a:outerShdw blurRad="50800" dist="50800" dir="5400000" algn="ctr" rotWithShape="0">
                    <a:prstClr val="black"/>
                  </a:outerShdw>
                </a:effectLst>
              </a:rPr>
              <a:t>Jedno je jesti meso kod kuće, bez tereta savjesti, a sasvim drugo to činiti tijekom javne proslave na kojoj se štuju idoli. Sudjelovanjem u ovakvoj proslavi, vjernik poriče svoju vjeru i prihvaća štovanje idola.</a:t>
            </a:r>
            <a:endParaRPr kumimoji="0" lang="es-E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50942"/>
            <a:ext cx="7103452" cy="707886"/>
          </a:xfrm>
          <a:prstGeom prst="rect">
            <a:avLst/>
          </a:prstGeom>
          <a:noFill/>
        </p:spPr>
        <p:txBody>
          <a:bodyPr wrap="square">
            <a:spAutoFit/>
          </a:bodyPr>
          <a:lstStyle/>
          <a:p>
            <a:pPr lvl="0">
              <a:spcBef>
                <a:spcPts val="600"/>
              </a:spcBef>
              <a:defRPr/>
            </a:pPr>
            <a:r>
              <a:rPr lang="es-ES" sz="2000" b="1">
                <a:solidFill>
                  <a:prstClr val="white"/>
                </a:solidFill>
                <a:effectLst>
                  <a:outerShdw blurRad="50800" dist="50800" dir="5400000" algn="ctr" rotWithShape="0">
                    <a:prstClr val="black"/>
                  </a:outerShdw>
                </a:effectLst>
              </a:rPr>
              <a:t>Ne možemo uzeti čašu, hvaleći Isusa, a istovremeno piti iz čaše koja hvali demone (1. Kor</a:t>
            </a:r>
            <a:r>
              <a:rPr lang="hr-HR" sz="2000" b="1">
                <a:solidFill>
                  <a:prstClr val="white"/>
                </a:solidFill>
                <a:effectLst>
                  <a:outerShdw blurRad="50800" dist="50800" dir="5400000" algn="ctr" rotWithShape="0">
                    <a:prstClr val="black"/>
                  </a:outerShdw>
                </a:effectLst>
              </a:rPr>
              <a:t>.</a:t>
            </a:r>
            <a:r>
              <a:rPr lang="es-ES" sz="2000" b="1">
                <a:solidFill>
                  <a:prstClr val="white"/>
                </a:solidFill>
                <a:effectLst>
                  <a:outerShdw blurRad="50800" dist="50800" dir="5400000" algn="ctr" rotWithShape="0">
                    <a:prstClr val="black"/>
                  </a:outerShdw>
                </a:effectLst>
              </a:rPr>
              <a:t> 10</a:t>
            </a:r>
            <a:r>
              <a:rPr lang="hr-HR" sz="2000" b="1">
                <a:solidFill>
                  <a:prstClr val="white"/>
                </a:solidFill>
                <a:effectLst>
                  <a:outerShdw blurRad="50800" dist="50800" dir="5400000" algn="ctr" rotWithShape="0">
                    <a:prstClr val="black"/>
                  </a:outerShdw>
                </a:effectLst>
              </a:rPr>
              <a:t>,es</a:t>
            </a:r>
            <a:r>
              <a:rPr lang="es-ES" sz="2000" b="1">
                <a:solidFill>
                  <a:prstClr val="white"/>
                </a:solidFill>
                <a:effectLst>
                  <a:outerShdw blurRad="50800" dist="50800" dir="5400000" algn="ctr" rotWithShape="0">
                    <a:prstClr val="black"/>
                  </a:outerShdw>
                </a:effectLst>
              </a:rPr>
              <a:t>21).</a:t>
            </a:r>
            <a:endParaRPr kumimoji="0" lang="es-E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856</TotalTime>
  <Words>2399</Words>
  <Application>Microsoft Office PowerPoint</Application>
  <PresentationFormat>Panorámica</PresentationFormat>
  <Paragraphs>118</Paragraphs>
  <Slides>16</Slides>
  <Notes>10</Notes>
  <HiddenSlides>0</HiddenSlides>
  <MMClips>0</MMClips>
  <ScaleCrop>false</ScaleCrop>
  <HeadingPairs>
    <vt:vector size="6" baseType="variant">
      <vt:variant>
        <vt:lpstr>Fuentes usadas</vt:lpstr>
      </vt:variant>
      <vt:variant>
        <vt:i4>13</vt:i4>
      </vt:variant>
      <vt:variant>
        <vt:lpstr>Tema</vt:lpstr>
      </vt:variant>
      <vt:variant>
        <vt:i4>5</vt:i4>
      </vt:variant>
      <vt:variant>
        <vt:lpstr>Títulos de diapositiva</vt:lpstr>
      </vt:variant>
      <vt:variant>
        <vt:i4>16</vt:i4>
      </vt:variant>
    </vt:vector>
  </HeadingPairs>
  <TitlesOfParts>
    <vt:vector size="34" baseType="lpstr">
      <vt:lpstr>Impact</vt:lpstr>
      <vt:lpstr>Times New Roman</vt:lpstr>
      <vt:lpstr>Constantia</vt:lpstr>
      <vt:lpstr>Wingdings</vt:lpstr>
      <vt:lpstr>Gill Sans MT Ext Condensed Bold</vt:lpstr>
      <vt:lpstr>Arial</vt:lpstr>
      <vt:lpstr>Britannic Bold</vt:lpstr>
      <vt:lpstr>Aptos</vt:lpstr>
      <vt:lpstr>Aptos Display</vt:lpstr>
      <vt:lpstr>Arial Narrow</vt:lpstr>
      <vt:lpstr>Calibri</vt:lpstr>
      <vt:lpstr>Comic Sans MS</vt:lpstr>
      <vt:lpstr>Bodoni MT Poster Compressed</vt:lpstr>
      <vt:lpstr>Tema de Office</vt:lpstr>
      <vt:lpstr>3_Default Design</vt:lpstr>
      <vt:lpstr>5_Default Design</vt:lpstr>
      <vt:lpstr>4_Default Design</vt:lpstr>
      <vt:lpstr>6_Default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PRIMJENA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61</cp:revision>
  <dcterms:created xsi:type="dcterms:W3CDTF">2026-07-04T15:24:19Z</dcterms:created>
  <dcterms:modified xsi:type="dcterms:W3CDTF">2026-07-27T13:38:40Z</dcterms:modified>
</cp:coreProperties>
</file>