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726" r:id="rId3"/>
  </p:sldMasterIdLst>
  <p:notesMasterIdLst>
    <p:notesMasterId r:id="rId15"/>
  </p:notesMasterIdLst>
  <p:sldIdLst>
    <p:sldId id="257" r:id="rId4"/>
    <p:sldId id="273" r:id="rId5"/>
    <p:sldId id="264" r:id="rId6"/>
    <p:sldId id="265" r:id="rId7"/>
    <p:sldId id="266" r:id="rId8"/>
    <p:sldId id="267" r:id="rId9"/>
    <p:sldId id="268" r:id="rId10"/>
    <p:sldId id="269" r:id="rId11"/>
    <p:sldId id="270" r:id="rId12"/>
    <p:sldId id="271" r:id="rId13"/>
    <p:sldId id="272" r:id="rId14"/>
  </p:sldIdLst>
  <p:sldSz cx="12192000" cy="6858000"/>
  <p:notesSz cx="6858000" cy="9144000"/>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645" autoAdjust="0"/>
    <p:restoredTop sz="94660"/>
  </p:normalViewPr>
  <p:slideViewPr>
    <p:cSldViewPr snapToGrid="0">
      <p:cViewPr varScale="1">
        <p:scale>
          <a:sx n="100" d="100"/>
          <a:sy n="100" d="100"/>
        </p:scale>
        <p:origin x="114" y="240"/>
      </p:cViewPr>
      <p:guideLst/>
    </p:cSldViewPr>
  </p:slideViewPr>
  <p:notesTextViewPr>
    <p:cViewPr>
      <p:scale>
        <a:sx n="1" d="1"/>
        <a:sy n="1" d="1"/>
      </p:scale>
      <p:origin x="0" y="0"/>
    </p:cViewPr>
  </p:notesTextViewPr>
  <p:sorterViewPr>
    <p:cViewPr>
      <p:scale>
        <a:sx n="100" d="100"/>
        <a:sy n="100" d="100"/>
      </p:scale>
      <p:origin x="0" y="-276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01441F-D5EB-485D-8325-97683C6A72B6}" type="datetimeFigureOut">
              <a:rPr lang="en-US" smtClean="0"/>
              <a:t>9/11/2026</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C3DE8F-DA56-445D-A126-D570A3880636}" type="slidenum">
              <a:rPr lang="en-US" smtClean="0"/>
              <a:t>‹Nº›</a:t>
            </a:fld>
            <a:endParaRPr lang="en-US"/>
          </a:p>
        </p:txBody>
      </p:sp>
    </p:spTree>
    <p:extLst>
      <p:ext uri="{BB962C8B-B14F-4D97-AF65-F5344CB8AC3E}">
        <p14:creationId xmlns:p14="http://schemas.microsoft.com/office/powerpoint/2010/main" val="4083698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1027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10:1-11</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573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10:12-18</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94792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404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 dirty="0"/>
              <a:t>2 Corinthians 11:1-15</a:t>
            </a:r>
          </a:p>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913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7E833-0C4F-7BBF-BEFD-682471D5BEF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8BC1533-A0E2-407B-7B77-FD34BBF2232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F570C652-85E4-BFEA-3BE6-3FE3642D2668}"/>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3A0C5088-1B63-9142-D916-79AB65E297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75361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8DCD-BE93-5931-0CFB-8167AD699C4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7EA907B-ACB1-01DE-8302-7683615B58D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371CBBA-4B5E-44E8-10F6-7EBD26DD44BC}"/>
              </a:ext>
            </a:extLst>
          </p:cNvPr>
          <p:cNvSpPr>
            <a:spLocks noGrp="1"/>
          </p:cNvSpPr>
          <p:nvPr>
            <p:ph type="body" idx="1"/>
          </p:nvPr>
        </p:nvSpPr>
        <p:spPr/>
        <p:txBody>
          <a:bodyPr/>
          <a:lstStyle/>
          <a:p>
            <a:r>
              <a:rPr lang="en" dirty="0"/>
              <a:t>2 Corinthians 11:16-31</a:t>
            </a:r>
          </a:p>
        </p:txBody>
      </p:sp>
      <p:sp>
        <p:nvSpPr>
          <p:cNvPr id="4" name="Marcador de número de diapositiva 3">
            <a:extLst>
              <a:ext uri="{FF2B5EF4-FFF2-40B4-BE49-F238E27FC236}">
                <a16:creationId xmlns:a16="http://schemas.microsoft.com/office/drawing/2014/main" id="{24BAB829-DF98-19A9-6BA7-1C9A6B33A5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1F89F4-BCFB-4E5B-B329-D5EF8C6E8667}" type="slidenum">
              <a:rPr kumimoji="0" lang="es-E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s-E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0375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3977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5619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7600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23839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46183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024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9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7266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05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5091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0493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224684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647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494315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064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700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85596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34196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636190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174574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459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05293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22B23B-DE54-7259-1228-2FAA1975605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AC9354DD-8A44-39EB-549F-CF47491520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601D2D5-1514-566F-6951-06A669B6E4D3}"/>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80DB2FB1-3B1F-85B2-22EA-145558F360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14080A9-6BB5-57E3-A534-E919C01A0CC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097926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1D7796-87E8-1B68-938A-5535268C3E0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BE86091-2C02-510E-D767-74DA6BAF1FD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E289B-F44F-AAE7-6197-CEBD8D0CFE75}"/>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CF226ABA-F12D-CAF1-3B50-858A826AB83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E1CA8D-70B7-EBDE-4A3A-C8BD7E3D096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3454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015039-745C-5CC5-62BB-E7A8CAB7111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0FF3A1E-00C2-E227-7718-E67F569B1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463F914-722B-0717-6CBA-4B4ABD254B52}"/>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6F9DAE4B-F5F6-E634-04DE-F0FD7F3F8EF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8BBB663-A69E-DA29-806E-0142892327B7}"/>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56652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CBA261-63EC-A526-AD3B-6719616A196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8918A3B-6ACA-F6CE-4105-5151FC6B878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EC6B0A-BC2F-34CC-D068-1B0B84ED04C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4BFB81C-4630-CBAC-729D-FD3B96335536}"/>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6" name="Marcador de pie de página 5">
            <a:extLst>
              <a:ext uri="{FF2B5EF4-FFF2-40B4-BE49-F238E27FC236}">
                <a16:creationId xmlns:a16="http://schemas.microsoft.com/office/drawing/2014/main" id="{D68FC87C-34E1-28A0-EA02-B240BB35A82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3D697DC-7990-9A08-8774-060D5E5E00D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81245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087837-F436-3093-E7C5-C77E1EC4215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B3884AA8-0F2B-BB44-5990-CF3752A81A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148482C-232C-E4FD-3637-9937916DDAB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3C45A591-6709-336F-D0F2-CA7C3211B7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FD2B8AA-AF98-36D4-04D2-D1D2DBD639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12A7CB62-1A85-7A8E-3831-8C09C2512B8C}"/>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8" name="Marcador de pie de página 7">
            <a:extLst>
              <a:ext uri="{FF2B5EF4-FFF2-40B4-BE49-F238E27FC236}">
                <a16:creationId xmlns:a16="http://schemas.microsoft.com/office/drawing/2014/main" id="{2BAC5434-FF45-F1A0-20CD-838F510773A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D8C3FD0-837C-6A66-4001-FCCBA11C0716}"/>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149164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4723D-0698-0CF7-C095-5984078D2466}"/>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EB1A6E-A74F-8F9D-B167-A83D64EECB5A}"/>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4" name="Marcador de pie de página 3">
            <a:extLst>
              <a:ext uri="{FF2B5EF4-FFF2-40B4-BE49-F238E27FC236}">
                <a16:creationId xmlns:a16="http://schemas.microsoft.com/office/drawing/2014/main" id="{7B54293C-9A65-2EA7-F78C-AF9C7187EAE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CA420911-B331-BE70-5BC3-50158004DF94}"/>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40969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BDC2B00-ADE8-54CB-8568-A8F334905286}"/>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3" name="Marcador de pie de página 2">
            <a:extLst>
              <a:ext uri="{FF2B5EF4-FFF2-40B4-BE49-F238E27FC236}">
                <a16:creationId xmlns:a16="http://schemas.microsoft.com/office/drawing/2014/main" id="{98A8EEE0-E21A-C46A-F802-D8F5A724580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ED9910F-4292-F242-D199-985C5A68E145}"/>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75793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B72CDB-0126-5315-EA8D-DFD2E3FDF72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C7A99EA-E5F2-DCB1-2811-4C5AB95249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F5F1684-68D3-467A-4599-B29A577464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6C9647D-6E86-B262-2137-BF28B74CB1C0}"/>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6" name="Marcador de pie de página 5">
            <a:extLst>
              <a:ext uri="{FF2B5EF4-FFF2-40B4-BE49-F238E27FC236}">
                <a16:creationId xmlns:a16="http://schemas.microsoft.com/office/drawing/2014/main" id="{846A2B60-B32F-F389-4C43-9AE45F64CDD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505897F-0FEE-0BC4-260E-EE99E048BB39}"/>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540857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6AB27-0D66-B33D-68B9-584E02895AD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F2771E6-FF34-2B8C-3153-D0EE67B2C9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3EA623C-8427-37B5-5F1A-6509637D6E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C923D6A-6325-F1BA-B2C7-67D2BC0054ED}"/>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6" name="Marcador de pie de página 5">
            <a:extLst>
              <a:ext uri="{FF2B5EF4-FFF2-40B4-BE49-F238E27FC236}">
                <a16:creationId xmlns:a16="http://schemas.microsoft.com/office/drawing/2014/main" id="{1B2820B4-59EE-2ABC-6668-C66715BA621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7100B0-59A2-CDC1-52E7-772AFB75D3DC}"/>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344228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8D16CB5-5D48-E07E-15E5-69B3F9B39FA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25E2527-222B-3F5A-28E0-4D67A9D2AD0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17FEAEF-2364-8AB7-62AF-53C13BC6D9D4}"/>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D70204E7-1D04-FF70-86C4-CDD799ABD71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3C02B98-E98A-A152-496C-EA65D53F5EBB}"/>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659238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371D370-9D7B-1EF2-6168-AE0BBB75E85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F92F02-3396-7033-221B-0DFBB3EED61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E26FCDB-E547-D184-B8CA-AFE2EAD313C1}"/>
              </a:ext>
            </a:extLst>
          </p:cNvPr>
          <p:cNvSpPr>
            <a:spLocks noGrp="1"/>
          </p:cNvSpPr>
          <p:nvPr>
            <p:ph type="dt" sz="half" idx="10"/>
          </p:nvPr>
        </p:nvSpPr>
        <p:spPr/>
        <p:txBody>
          <a:body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832D8841-884F-B601-36B3-E289FD0890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4872A95-7F89-A241-0556-0B32B74F5080}"/>
              </a:ext>
            </a:extLst>
          </p:cNvPr>
          <p:cNvSpPr>
            <a:spLocks noGrp="1"/>
          </p:cNvSpPr>
          <p:nvPr>
            <p:ph type="sldNum" sz="quarter" idx="12"/>
          </p:nvPr>
        </p:nvSpPr>
        <p:spPr/>
        <p:txBody>
          <a:bodyPr/>
          <a:lstStyle/>
          <a:p>
            <a:fld id="{2956A43F-B320-485C-8455-E41819125410}" type="slidenum">
              <a:rPr lang="es-ES" smtClean="0"/>
              <a:t>‹Nº›</a:t>
            </a:fld>
            <a:endParaRPr lang="es-ES"/>
          </a:p>
        </p:txBody>
      </p:sp>
    </p:spTree>
    <p:extLst>
      <p:ext uri="{BB962C8B-B14F-4D97-AF65-F5344CB8AC3E}">
        <p14:creationId xmlns:p14="http://schemas.microsoft.com/office/powerpoint/2010/main" val="1966469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73E4F31-4823-4263-8A21-29E1012D371B}"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2956A43F-B320-485C-8455-E41819125410}"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94298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27385520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506F8D2-15F5-D281-EA1C-6EE9F961D4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8FF1D2-709F-B329-6DA8-A256CD36F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186BE8E-5263-2C03-E44F-EB98DCF6EE1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73E4F31-4823-4263-8A21-29E1012D371B}" type="datetimeFigureOut">
              <a:rPr lang="es-ES" smtClean="0"/>
              <a:t>11/09/2026</a:t>
            </a:fld>
            <a:endParaRPr lang="es-ES"/>
          </a:p>
        </p:txBody>
      </p:sp>
      <p:sp>
        <p:nvSpPr>
          <p:cNvPr id="5" name="Marcador de pie de página 4">
            <a:extLst>
              <a:ext uri="{FF2B5EF4-FFF2-40B4-BE49-F238E27FC236}">
                <a16:creationId xmlns:a16="http://schemas.microsoft.com/office/drawing/2014/main" id="{89694960-1D83-E0C2-BAF9-6515EC1DE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8F413CF-8CB5-88B9-8A5D-B71DC5E10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956A43F-B320-485C-8455-E41819125410}" type="slidenum">
              <a:rPr lang="es-ES" smtClean="0"/>
              <a:t>‹Nº›</a:t>
            </a:fld>
            <a:endParaRPr lang="es-ES"/>
          </a:p>
        </p:txBody>
      </p:sp>
    </p:spTree>
    <p:extLst>
      <p:ext uri="{BB962C8B-B14F-4D97-AF65-F5344CB8AC3E}">
        <p14:creationId xmlns:p14="http://schemas.microsoft.com/office/powerpoint/2010/main" val="171594562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10" Type="http://schemas.microsoft.com/office/2007/relationships/hdphoto" Target="../media/hdphoto2.wdp"/><Relationship Id="rId4" Type="http://schemas.microsoft.com/office/2007/relationships/hdphoto" Target="../media/hdphoto1.wdp"/><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9.jp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7.jpeg"/><Relationship Id="rId5" Type="http://schemas.microsoft.com/office/2007/relationships/hdphoto" Target="../media/hdphoto4.wdp"/><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35.jpeg"/><Relationship Id="rId7"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9.jpeg"/><Relationship Id="rId5" Type="http://schemas.microsoft.com/office/2007/relationships/hdphoto" Target="../media/hdphoto4.wdp"/><Relationship Id="rId10" Type="http://schemas.microsoft.com/office/2007/relationships/hdphoto" Target="../media/hdphoto6.wdp"/><Relationship Id="rId4" Type="http://schemas.openxmlformats.org/officeDocument/2006/relationships/image" Target="../media/image36.png"/><Relationship Id="rId9"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4" name="Rectangle 4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5" name="Rectangle 4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6" name="Rectangle 4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7" name="Rectangle 5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6F46502-3920-3223-CAE3-A10BEBF3D4E5}"/>
              </a:ext>
            </a:extLst>
          </p:cNvPr>
          <p:cNvPicPr>
            <a:picLocks noGrp="1" noRot="1" noChangeAspect="1" noMove="1" noResize="1" noEditPoints="1" noAdjustHandles="1" noChangeArrowheads="1" noChangeShapeType="1" noCrop="1"/>
          </p:cNvPicPr>
          <p:nvPr/>
        </p:nvPicPr>
        <p:blipFill rotWithShape="1">
          <a:blip r:embed="rId2"/>
          <a:srcRect t="5208" b="-648"/>
          <a:stretch>
            <a:fillRect/>
          </a:stretch>
        </p:blipFill>
        <p:spPr>
          <a:xfrm>
            <a:off x="322759" y="714375"/>
            <a:ext cx="11546481" cy="6143625"/>
          </a:xfrm>
          <a:prstGeom prst="rect">
            <a:avLst/>
          </a:prstGeom>
          <a:effectLst>
            <a:outerShdw blurRad="50800" dist="38100" dir="16200000" rotWithShape="0">
              <a:prstClr val="black">
                <a:alpha val="40000"/>
              </a:prstClr>
            </a:outerShdw>
          </a:effectLst>
        </p:spPr>
      </p:pic>
      <p:sp>
        <p:nvSpPr>
          <p:cNvPr id="4" name="CuadroTexto 3">
            <a:extLst>
              <a:ext uri="{FF2B5EF4-FFF2-40B4-BE49-F238E27FC236}">
                <a16:creationId xmlns:a16="http://schemas.microsoft.com/office/drawing/2014/main" id="{BFA6DEEF-235D-5308-DA9A-23D0BBBB63E8}"/>
              </a:ext>
            </a:extLst>
          </p:cNvPr>
          <p:cNvSpPr txBox="1"/>
          <p:nvPr/>
        </p:nvSpPr>
        <p:spPr>
          <a:xfrm>
            <a:off x="0" y="-4441"/>
            <a:ext cx="12191235"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400" b="1" i="0" u="none" strike="noStrike" kern="1200" cap="none" spc="0" normalizeH="0" baseline="0" noProof="0" dirty="0" err="1">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SUOČAVANJE</a:t>
            </a:r>
            <a:r>
              <a:rPr kumimoji="0" lang="es-ES"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 S </a:t>
            </a:r>
            <a:r>
              <a:rPr kumimoji="0" lang="es-ES" sz="4400" b="1" i="0" u="none" strike="noStrike" kern="1200" cap="none" spc="0" normalizeH="0" baseline="0" noProof="0" dirty="0" err="1">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LAŽNIM</a:t>
            </a:r>
            <a:r>
              <a:rPr kumimoji="0" lang="es-ES"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 </a:t>
            </a:r>
            <a:r>
              <a:rPr kumimoji="0" lang="es-ES" sz="4400" b="1" i="0" u="none" strike="noStrike" kern="1200" cap="none" spc="0" normalizeH="0" baseline="0" noProof="0" dirty="0" err="1">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rPr>
              <a:t>UČITELJIMA</a:t>
            </a:r>
            <a:endParaRPr kumimoji="0" lang="es-ES" sz="4400" b="1" i="0" u="none" strike="noStrike" kern="1200" cap="none" spc="0" normalizeH="0" baseline="0" noProof="0" dirty="0">
              <a:ln w="6600">
                <a:solidFill>
                  <a:srgbClr val="F4642A"/>
                </a:solidFill>
                <a:prstDash val="solid"/>
              </a:ln>
              <a:solidFill>
                <a:srgbClr val="FFFFFF"/>
              </a:solidFill>
              <a:effectLst>
                <a:outerShdw dist="38100" dir="2700000" algn="tl" rotWithShape="0">
                  <a:srgbClr val="F4642A"/>
                </a:outerShdw>
              </a:effectLst>
              <a:uLnTx/>
              <a:uFillTx/>
              <a:latin typeface="Aptos" panose="02110004020202020204"/>
              <a:ea typeface="+mn-ea"/>
              <a:cs typeface="+mn-cs"/>
            </a:endParaRPr>
          </a:p>
        </p:txBody>
      </p:sp>
      <p:sp>
        <p:nvSpPr>
          <p:cNvPr id="6" name="CuadroTexto 5">
            <a:extLst>
              <a:ext uri="{FF2B5EF4-FFF2-40B4-BE49-F238E27FC236}">
                <a16:creationId xmlns:a16="http://schemas.microsoft.com/office/drawing/2014/main" id="{D1C3CEF0-01F0-BE67-7E12-53D9F5BFAD16}"/>
              </a:ext>
            </a:extLst>
          </p:cNvPr>
          <p:cNvSpPr txBox="1"/>
          <p:nvPr/>
        </p:nvSpPr>
        <p:spPr>
          <a:xfrm rot="16200000">
            <a:off x="-2795302" y="3616696"/>
            <a:ext cx="614319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600" b="1" dirty="0">
                <a:solidFill>
                  <a:srgbClr val="91E2EB"/>
                </a:solidFill>
                <a:effectLst>
                  <a:outerShdw blurRad="38100" dist="38100" dir="2700000" algn="tl">
                    <a:srgbClr val="000000">
                      <a:alpha val="43137"/>
                    </a:srgbClr>
                  </a:outerShdw>
                </a:effectLst>
                <a:latin typeface="Aptos" panose="02110004020202020204"/>
              </a:rPr>
              <a:t>12. </a:t>
            </a:r>
            <a:r>
              <a:rPr lang="es-ES" sz="1600" b="1" dirty="0" err="1">
                <a:solidFill>
                  <a:srgbClr val="91E2EB"/>
                </a:solidFill>
                <a:effectLst>
                  <a:outerShdw blurRad="38100" dist="38100" dir="2700000" algn="tl">
                    <a:srgbClr val="000000">
                      <a:alpha val="43137"/>
                    </a:srgbClr>
                  </a:outerShdw>
                </a:effectLst>
                <a:latin typeface="Aptos" panose="02110004020202020204"/>
              </a:rPr>
              <a:t>Pouka</a:t>
            </a:r>
            <a:r>
              <a:rPr lang="es-ES" sz="1600" b="1" dirty="0">
                <a:solidFill>
                  <a:srgbClr val="91E2EB"/>
                </a:solidFill>
                <a:effectLst>
                  <a:outerShdw blurRad="38100" dist="38100" dir="2700000" algn="tl">
                    <a:srgbClr val="000000">
                      <a:alpha val="43137"/>
                    </a:srgbClr>
                  </a:outerShdw>
                </a:effectLst>
                <a:latin typeface="Aptos" panose="02110004020202020204"/>
              </a:rPr>
              <a:t> </a:t>
            </a:r>
            <a:r>
              <a:rPr lang="es-ES" sz="1600" b="1" dirty="0" err="1">
                <a:solidFill>
                  <a:srgbClr val="91E2EB"/>
                </a:solidFill>
                <a:effectLst>
                  <a:outerShdw blurRad="38100" dist="38100" dir="2700000" algn="tl">
                    <a:srgbClr val="000000">
                      <a:alpha val="43137"/>
                    </a:srgbClr>
                  </a:outerShdw>
                </a:effectLst>
                <a:latin typeface="Aptos" panose="02110004020202020204"/>
              </a:rPr>
              <a:t>za</a:t>
            </a:r>
            <a:r>
              <a:rPr lang="es-ES" sz="1600" b="1" dirty="0">
                <a:solidFill>
                  <a:srgbClr val="91E2EB"/>
                </a:solidFill>
                <a:effectLst>
                  <a:outerShdw blurRad="38100" dist="38100" dir="2700000" algn="tl">
                    <a:srgbClr val="000000">
                      <a:alpha val="43137"/>
                    </a:srgbClr>
                  </a:outerShdw>
                </a:effectLst>
                <a:latin typeface="Aptos" panose="02110004020202020204"/>
              </a:rPr>
              <a:t> </a:t>
            </a:r>
            <a:r>
              <a:rPr kumimoji="0" lang="es-ES" sz="16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rPr>
              <a:t>19. </a:t>
            </a:r>
            <a:r>
              <a:rPr kumimoji="0" lang="es-ES" sz="1600" b="1" i="0" u="none" strike="noStrike" kern="1200" cap="none" spc="0" normalizeH="0" baseline="0" noProof="0" dirty="0" err="1">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rPr>
              <a:t>rujna</a:t>
            </a:r>
            <a:r>
              <a:rPr kumimoji="0" lang="es-ES" sz="1600" b="1" i="0" u="none" strike="noStrike" kern="1200" cap="none" spc="0" normalizeH="0" baseline="0" noProof="0" dirty="0">
                <a:ln>
                  <a:noFill/>
                </a:ln>
                <a:solidFill>
                  <a:srgbClr val="91E2EB"/>
                </a:solidFill>
                <a:effectLst>
                  <a:outerShdw blurRad="38100" dist="38100" dir="2700000" algn="tl">
                    <a:srgbClr val="000000">
                      <a:alpha val="43137"/>
                    </a:srgbClr>
                  </a:outerShdw>
                </a:effectLst>
                <a:uLnTx/>
                <a:uFillTx/>
                <a:latin typeface="Aptos" panose="02110004020202020204"/>
                <a:ea typeface="+mn-ea"/>
                <a:cs typeface="+mn-cs"/>
              </a:rPr>
              <a:t> 2026.</a:t>
            </a:r>
          </a:p>
        </p:txBody>
      </p:sp>
    </p:spTree>
    <p:extLst>
      <p:ext uri="{BB962C8B-B14F-4D97-AF65-F5344CB8AC3E}">
        <p14:creationId xmlns:p14="http://schemas.microsoft.com/office/powerpoint/2010/main" val="2809109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3EF38F6-F56D-52F5-A0DB-C1FF53AC92C3}"/>
              </a:ext>
            </a:extLst>
          </p:cNvPr>
          <p:cNvSpPr txBox="1"/>
          <p:nvPr/>
        </p:nvSpPr>
        <p:spPr>
          <a:xfrm>
            <a:off x="-1" y="88379"/>
            <a:ext cx="6621517" cy="2277547"/>
          </a:xfrm>
          <a:prstGeom prst="rect">
            <a:avLst/>
          </a:prstGeom>
          <a:noFill/>
        </p:spPr>
        <p:txBody>
          <a:bodyPr wrap="square">
            <a:spAutoFit/>
            <a:scene3d>
              <a:camera prst="orthographicFront"/>
              <a:lightRig rig="threePt" dir="t"/>
            </a:scene3d>
            <a:sp3d extrusionH="57150" contourW="25400">
              <a:bevelT w="38100" h="38100"/>
              <a:contourClr>
                <a:srgbClr val="F4DCAC"/>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30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sr-Latn-RS" sz="28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2</a:t>
            </a:r>
            <a:r>
              <a:rPr lang="sr-Latn-RS" sz="2800" b="1" noProof="0" dirty="0">
                <a:ln w="12700">
                  <a:noFill/>
                  <a:prstDash val="solid"/>
                </a:ln>
                <a:solidFill>
                  <a:srgbClr val="725536"/>
                </a:solidFill>
                <a:effectLst>
                  <a:outerShdw blurRad="38100" dist="38100" dir="2700000" algn="tl">
                    <a:srgbClr val="000000">
                      <a:alpha val="43137"/>
                    </a:srgbClr>
                  </a:outerShdw>
                </a:effectLst>
                <a:latin typeface="Comic Sans MS" panose="030F0702030302020204" pitchFamily="66" charset="0"/>
              </a:rPr>
              <a:t>. Korinćanima</a:t>
            </a:r>
            <a:r>
              <a:rPr kumimoji="0" lang="sr-Latn-RS" sz="28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rPr>
              <a:t> 10,4 SHJer naše oružje nije kao ljudsko. Naše oružje ima Božju snagu da obara neprijateljske utvrde. Njima obaramo ljudska dokazivanja.“ (SHP)</a:t>
            </a:r>
            <a:endParaRPr kumimoji="0" lang="sr-Latn-RS" sz="3200" b="1" i="0" u="none" strike="noStrike" kern="1200" cap="none" spc="0" normalizeH="0" baseline="0" noProof="0" dirty="0">
              <a:ln w="12700">
                <a:noFill/>
                <a:prstDash val="solid"/>
              </a:ln>
              <a:solidFill>
                <a:srgbClr val="725536"/>
              </a:solidFill>
              <a:effectLst>
                <a:outerShdw blurRad="38100" dist="38100" dir="2700000" algn="tl">
                  <a:srgbClr val="000000">
                    <a:alpha val="43137"/>
                  </a:srgbClr>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4260952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DD46BF9-794B-C264-4321-9D5E3F54A78B}"/>
              </a:ext>
            </a:extLst>
          </p:cNvPr>
          <p:cNvSpPr txBox="1"/>
          <p:nvPr/>
        </p:nvSpPr>
        <p:spPr>
          <a:xfrm>
            <a:off x="4053839" y="4023359"/>
            <a:ext cx="7823835" cy="2708434"/>
          </a:xfrm>
          <a:prstGeom prst="rect">
            <a:avLst/>
          </a:prstGeom>
          <a:noFill/>
        </p:spPr>
        <p:txBody>
          <a:bodyPr wrap="square" rtlCol="0">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srgbClr val="B7101D"/>
                </a:solidFill>
                <a:latin typeface="Aptos" panose="02110004020202020204"/>
              </a:rPr>
              <a:t>Duhovni rat</a:t>
            </a:r>
            <a:r>
              <a:rPr kumimoji="0" lang="sr-Latn-RS" sz="2000" b="1" i="0" u="none" strike="noStrike" kern="1200" cap="none" spc="0" normalizeH="0" baseline="0" noProof="0" dirty="0">
                <a:ln>
                  <a:noFill/>
                </a:ln>
                <a:solidFill>
                  <a:srgbClr val="B7101D"/>
                </a:solidFill>
                <a:effectLst/>
                <a:uLnTx/>
                <a:uFillTx/>
                <a:latin typeface="Aptos" panose="02110004020202020204"/>
                <a:ea typeface="+mn-ea"/>
                <a:cs typeface="+mn-cs"/>
              </a:rPr>
              <a:t>:</a:t>
            </a:r>
          </a:p>
          <a:p>
            <a:pPr marL="457200" marR="0" lvl="1"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prstClr val="black"/>
                </a:solidFill>
                <a:latin typeface="Aptos" panose="02110004020202020204"/>
              </a:rPr>
              <a:t>Oružje za napad</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 (2.</a:t>
            </a:r>
            <a:r>
              <a:rPr kumimoji="0" lang="sr-Latn-RS" sz="2000" b="1" i="0" u="none" strike="noStrike" kern="1200" cap="none" spc="0" normalizeH="0" noProof="0" dirty="0">
                <a:ln>
                  <a:noFill/>
                </a:ln>
                <a:solidFill>
                  <a:prstClr val="black"/>
                </a:solidFill>
                <a:effectLst/>
                <a:uLnTx/>
                <a:uFillTx/>
                <a:latin typeface="Aptos" panose="02110004020202020204"/>
                <a:ea typeface="+mn-ea"/>
                <a:cs typeface="+mn-cs"/>
              </a:rPr>
              <a:t> K</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or. 101-11).</a:t>
            </a:r>
          </a:p>
          <a:p>
            <a:pPr lvl="1">
              <a:spcBef>
                <a:spcPts val="600"/>
              </a:spcBef>
              <a:defRPr/>
            </a:pPr>
            <a:r>
              <a:rPr lang="sr-Latn-RS" sz="2000" b="1" noProof="0" dirty="0">
                <a:solidFill>
                  <a:prstClr val="black"/>
                </a:solidFill>
              </a:rPr>
              <a:t>Ispravna obrana </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(2.</a:t>
            </a:r>
            <a:r>
              <a:rPr kumimoji="0" lang="sr-Latn-RS" sz="2000" b="1" i="0" u="none" strike="noStrike" kern="1200" cap="none" spc="0" normalizeH="0" noProof="0" dirty="0">
                <a:ln>
                  <a:noFill/>
                </a:ln>
                <a:solidFill>
                  <a:prstClr val="black"/>
                </a:solidFill>
                <a:effectLst/>
                <a:uLnTx/>
                <a:uFillTx/>
                <a:latin typeface="Aptos" panose="02110004020202020204"/>
                <a:ea typeface="+mn-ea"/>
                <a:cs typeface="+mn-cs"/>
              </a:rPr>
              <a:t> K</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or. 10,12-18).</a:t>
            </a:r>
          </a:p>
          <a:p>
            <a:pPr marL="0" marR="0" lvl="0"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srgbClr val="0E40AC"/>
                </a:solidFill>
                <a:latin typeface="Aptos" panose="02110004020202020204"/>
              </a:rPr>
              <a:t>Kako se nositi s lažnim učiteljima</a:t>
            </a:r>
            <a:r>
              <a:rPr kumimoji="0" lang="sr-Latn-RS" sz="2000" b="1" i="0" u="none" strike="noStrike" kern="1200" cap="none" spc="0" normalizeH="0" baseline="0" noProof="0" dirty="0">
                <a:ln>
                  <a:noFill/>
                </a:ln>
                <a:solidFill>
                  <a:srgbClr val="0E40AC"/>
                </a:solidFill>
                <a:effectLst/>
                <a:uLnTx/>
                <a:uFillTx/>
                <a:latin typeface="Aptos" panose="02110004020202020204"/>
                <a:ea typeface="+mn-ea"/>
                <a:cs typeface="+mn-cs"/>
              </a:rPr>
              <a:t>:</a:t>
            </a:r>
          </a:p>
          <a:p>
            <a:pPr marL="457200" marR="0" lvl="1" indent="0" algn="l" defTabSz="914400" rtl="0" eaLnBrk="1" fontAlgn="auto" latinLnBrk="0" hangingPunct="1">
              <a:lnSpc>
                <a:spcPct val="100000"/>
              </a:lnSpc>
              <a:spcBef>
                <a:spcPts val="600"/>
              </a:spcBef>
              <a:spcAft>
                <a:spcPts val="0"/>
              </a:spcAft>
              <a:buClrTx/>
              <a:buSzTx/>
              <a:buFontTx/>
              <a:buNone/>
              <a:tabLst/>
              <a:defRPr/>
            </a:pPr>
            <a:r>
              <a:rPr lang="sr-Latn-RS" sz="2000" b="1" noProof="0" dirty="0">
                <a:solidFill>
                  <a:prstClr val="black"/>
                </a:solidFill>
                <a:latin typeface="Aptos" panose="02110004020202020204"/>
              </a:rPr>
              <a:t>Prevaranti prerušeni u apostole</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 (2. Kor.11,1-15).</a:t>
            </a:r>
          </a:p>
          <a:p>
            <a:pPr lvl="1">
              <a:spcBef>
                <a:spcPts val="600"/>
              </a:spcBef>
              <a:defRPr/>
            </a:pPr>
            <a:r>
              <a:rPr lang="sr-Latn-RS" sz="2000" b="1" noProof="0" dirty="0">
                <a:solidFill>
                  <a:prstClr val="black"/>
                </a:solidFill>
              </a:rPr>
              <a:t>Pavao i lažni učitelji (2. Kor.11,16-31</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a:t>
            </a:r>
          </a:p>
          <a:p>
            <a:pPr lvl="1">
              <a:spcBef>
                <a:spcPts val="600"/>
              </a:spcBef>
              <a:defRPr/>
            </a:pPr>
            <a:r>
              <a:rPr lang="sr-Latn-RS" sz="2000" b="1" noProof="0" dirty="0">
                <a:solidFill>
                  <a:prstClr val="black"/>
                </a:solidFill>
              </a:rPr>
              <a:t>Samoispitivanje i pobjeda (2. Kor. 12,14-13,10.</a:t>
            </a:r>
            <a:r>
              <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3" name="CuadroTexto 2">
            <a:extLst>
              <a:ext uri="{FF2B5EF4-FFF2-40B4-BE49-F238E27FC236}">
                <a16:creationId xmlns:a16="http://schemas.microsoft.com/office/drawing/2014/main" id="{009C3AF5-6EAA-92C7-8865-8FD7DFF74333}"/>
              </a:ext>
            </a:extLst>
          </p:cNvPr>
          <p:cNvSpPr txBox="1"/>
          <p:nvPr/>
        </p:nvSpPr>
        <p:spPr>
          <a:xfrm>
            <a:off x="304800" y="118017"/>
            <a:ext cx="6784258" cy="1015663"/>
          </a:xfrm>
          <a:prstGeom prst="rect">
            <a:avLst/>
          </a:prstGeom>
          <a:noFill/>
        </p:spPr>
        <p:txBody>
          <a:bodyPr wrap="square" rtlCol="0">
            <a:spAutoFit/>
          </a:bodyPr>
          <a:lstStyle/>
          <a:p>
            <a:pPr lvl="0">
              <a:spcBef>
                <a:spcPts val="600"/>
              </a:spcBef>
              <a:defRPr/>
            </a:pPr>
            <a:r>
              <a:rPr lang="sr-Latn-RS" sz="2000" b="1" noProof="0" dirty="0">
                <a:solidFill>
                  <a:prstClr val="black"/>
                </a:solidFill>
              </a:rPr>
              <a:t>Pavao je sebi postavio misiju da stalno bude informiran o svim crkvama. Zašto? Da zna treba li im pomoć, posjet, utjeha ili riječ ohrabrenja (2 Kor 11:28).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AD7D0D9F-5277-DBD2-BA1D-DFC35CA8D06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4420" y="216337"/>
            <a:ext cx="4642780" cy="3503188"/>
          </a:xfrm>
          <a:prstGeom prst="rect">
            <a:avLst/>
          </a:prstGeom>
          <a:solidFill>
            <a:srgbClr val="FFFFFF">
              <a:shade val="85000"/>
            </a:srgbClr>
          </a:solidFill>
          <a:ln w="190500" cap="sq">
            <a:solidFill>
              <a:schemeClr val="accent3">
                <a:lumMod val="20000"/>
                <a:lumOff val="8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CAEFB7C3-9495-6372-A4D7-3FC84B85D45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304800" y="3848100"/>
            <a:ext cx="3029763" cy="2793563"/>
          </a:xfrm>
          <a:prstGeom prst="rect">
            <a:avLst/>
          </a:prstGeom>
          <a:ln w="88900" cap="sq" cmpd="thickThin">
            <a:solidFill>
              <a:srgbClr val="092A75"/>
            </a:solidFill>
            <a:prstDash val="solid"/>
            <a:miter lim="800000"/>
          </a:ln>
          <a:effectLst>
            <a:innerShdw blurRad="76200">
              <a:srgbClr val="000000"/>
            </a:innerShdw>
          </a:effectLst>
        </p:spPr>
      </p:pic>
      <p:pic>
        <p:nvPicPr>
          <p:cNvPr id="15" name="Imagen 14">
            <a:extLst>
              <a:ext uri="{FF2B5EF4-FFF2-40B4-BE49-F238E27FC236}">
                <a16:creationId xmlns:a16="http://schemas.microsoft.com/office/drawing/2014/main" id="{6D468FDE-7E9C-88EA-5B8C-CB1B4B9112C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3583820" y="4007886"/>
            <a:ext cx="397631" cy="319524"/>
          </a:xfrm>
          <a:prstGeom prst="rect">
            <a:avLst/>
          </a:prstGeom>
        </p:spPr>
      </p:pic>
      <p:pic>
        <p:nvPicPr>
          <p:cNvPr id="25" name="Imagen 24">
            <a:extLst>
              <a:ext uri="{FF2B5EF4-FFF2-40B4-BE49-F238E27FC236}">
                <a16:creationId xmlns:a16="http://schemas.microsoft.com/office/drawing/2014/main" id="{BBFB7045-8462-97E7-5D89-E576C0C31F7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3583820" y="5165006"/>
            <a:ext cx="397631" cy="319524"/>
          </a:xfrm>
          <a:prstGeom prst="rect">
            <a:avLst/>
          </a:prstGeom>
        </p:spPr>
      </p:pic>
      <p:pic>
        <p:nvPicPr>
          <p:cNvPr id="33" name="Imagen 32">
            <a:extLst>
              <a:ext uri="{FF2B5EF4-FFF2-40B4-BE49-F238E27FC236}">
                <a16:creationId xmlns:a16="http://schemas.microsoft.com/office/drawing/2014/main" id="{E379F395-A757-5893-A878-408C1C42EEE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155603" y="5541881"/>
            <a:ext cx="254214" cy="215083"/>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2EF76D55-E8D8-0D13-A8FE-E549A40AD6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55603" y="5933857"/>
            <a:ext cx="254214" cy="215083"/>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ADD2664E-BA70-1FB1-F99C-93120EF33740}"/>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55603" y="6316720"/>
            <a:ext cx="254214" cy="215083"/>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EF9D4B9D-418D-2CDA-0DAD-1248FF60B12D}"/>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155603" y="4403896"/>
            <a:ext cx="254214" cy="215083"/>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2F1C5BDA-30E9-E113-F776-7E2312E8C875}"/>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155603" y="4777294"/>
            <a:ext cx="254214" cy="215083"/>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BA42D08E-BF43-BFAB-3230-75D84BEBC010}"/>
              </a:ext>
            </a:extLst>
          </p:cNvPr>
          <p:cNvSpPr txBox="1"/>
          <p:nvPr/>
        </p:nvSpPr>
        <p:spPr>
          <a:xfrm>
            <a:off x="304800" y="2440771"/>
            <a:ext cx="6784258" cy="1323439"/>
          </a:xfrm>
          <a:prstGeom prst="rect">
            <a:avLst/>
          </a:prstGeom>
          <a:noFill/>
        </p:spPr>
        <p:txBody>
          <a:bodyPr wrap="square">
            <a:spAutoFit/>
          </a:bodyPr>
          <a:lstStyle/>
          <a:p>
            <a:pPr lvl="0">
              <a:spcBef>
                <a:spcPts val="600"/>
              </a:spcBef>
              <a:defRPr/>
            </a:pPr>
            <a:r>
              <a:rPr lang="sr-Latn-RS" sz="2000" b="1" noProof="0" dirty="0">
                <a:solidFill>
                  <a:prstClr val="black"/>
                </a:solidFill>
              </a:rPr>
              <a:t>Na kraju svoje druge poslanice Korinćanima, Pavao se bavi problemom tih lažnih učitelja. Kako ih možemo prepoznati? Kako se možemo boriti protiv njih u ovom duhovnom ratu? Kako ih možemo nadvladati?</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B8B55E42-6DFD-5C3C-BDB6-4A8B87498040}"/>
              </a:ext>
            </a:extLst>
          </p:cNvPr>
          <p:cNvSpPr txBox="1"/>
          <p:nvPr/>
        </p:nvSpPr>
        <p:spPr>
          <a:xfrm>
            <a:off x="304800" y="1229360"/>
            <a:ext cx="6784256" cy="1015663"/>
          </a:xfrm>
          <a:prstGeom prst="rect">
            <a:avLst/>
          </a:prstGeom>
          <a:noFill/>
        </p:spPr>
        <p:txBody>
          <a:bodyPr wrap="square">
            <a:spAutoFit/>
          </a:bodyPr>
          <a:lstStyle/>
          <a:p>
            <a:pPr lvl="0">
              <a:spcBef>
                <a:spcPts val="600"/>
              </a:spcBef>
              <a:defRPr/>
            </a:pPr>
            <a:r>
              <a:rPr lang="sr-Latn-RS" sz="2000" b="1" noProof="0" dirty="0">
                <a:solidFill>
                  <a:prstClr val="black"/>
                </a:solidFill>
              </a:rPr>
              <a:t>Ponekad su ga obavještavali o lažnim učiteljima koji su vjernike navodili na posrtanje. Kad se to dogodilo, apostol je bio ispunjen gnjevom (2 .Kor. 11,29).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59590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37"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900" decel="100000" fill="hold"/>
                                        <p:tgtEl>
                                          <p:spTgt spid="7"/>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900" decel="100000" fill="hold"/>
                                        <p:tgtEl>
                                          <p:spTgt spid="6"/>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288"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strVal val="4/3*#ppt_w"/>
                                          </p:val>
                                        </p:tav>
                                        <p:tav tm="100000">
                                          <p:val>
                                            <p:strVal val="#ppt_w"/>
                                          </p:val>
                                        </p:tav>
                                      </p:tavLst>
                                    </p:anim>
                                    <p:anim calcmode="lin" valueType="num">
                                      <p:cBhvr>
                                        <p:cTn id="39" dur="500" fill="hold"/>
                                        <p:tgtEl>
                                          <p:spTgt spid="15"/>
                                        </p:tgtEl>
                                        <p:attrNameLst>
                                          <p:attrName>ppt_h</p:attrName>
                                        </p:attrNameLst>
                                      </p:cBhvr>
                                      <p:tavLst>
                                        <p:tav tm="0">
                                          <p:val>
                                            <p:strVal val="4/3*#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2">
                                            <p:txEl>
                                              <p:pRg st="0" end="0"/>
                                            </p:txEl>
                                          </p:spTgt>
                                        </p:tgtEl>
                                        <p:attrNameLst>
                                          <p:attrName>style.visibility</p:attrName>
                                        </p:attrNameLst>
                                      </p:cBhvr>
                                      <p:to>
                                        <p:strVal val="visible"/>
                                      </p:to>
                                    </p:set>
                                    <p:animEffect transition="in" filter="wipe(left)">
                                      <p:cBhvr>
                                        <p:cTn id="43" dur="500"/>
                                        <p:tgtEl>
                                          <p:spTgt spid="2">
                                            <p:txEl>
                                              <p:pRg st="0" end="0"/>
                                            </p:txEl>
                                          </p:spTgt>
                                        </p:tgtEl>
                                      </p:cBhvr>
                                    </p:animEffect>
                                  </p:childTnLst>
                                </p:cTn>
                              </p:par>
                            </p:childTnLst>
                          </p:cTn>
                        </p:par>
                        <p:par>
                          <p:cTn id="44" fill="hold">
                            <p:stCondLst>
                              <p:cond delay="1000"/>
                            </p:stCondLst>
                            <p:childTnLst>
                              <p:par>
                                <p:cTn id="45" presetID="31" presetClass="entr" presetSubtype="0" fill="hold" nodeType="afterEffect">
                                  <p:stCondLst>
                                    <p:cond delay="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 calcmode="lin" valueType="num">
                                      <p:cBhvr>
                                        <p:cTn id="49" dur="500" fill="hold"/>
                                        <p:tgtEl>
                                          <p:spTgt spid="43"/>
                                        </p:tgtEl>
                                        <p:attrNameLst>
                                          <p:attrName>style.rotation</p:attrName>
                                        </p:attrNameLst>
                                      </p:cBhvr>
                                      <p:tavLst>
                                        <p:tav tm="0">
                                          <p:val>
                                            <p:fltVal val="90"/>
                                          </p:val>
                                        </p:tav>
                                        <p:tav tm="100000">
                                          <p:val>
                                            <p:fltVal val="0"/>
                                          </p:val>
                                        </p:tav>
                                      </p:tavLst>
                                    </p:anim>
                                    <p:animEffect transition="in" filter="fade">
                                      <p:cBhvr>
                                        <p:cTn id="50" dur="500"/>
                                        <p:tgtEl>
                                          <p:spTgt spid="43"/>
                                        </p:tgtEl>
                                      </p:cBhvr>
                                    </p:animEffect>
                                  </p:childTnLst>
                                </p:cTn>
                              </p:par>
                            </p:childTnLst>
                          </p:cTn>
                        </p:par>
                        <p:par>
                          <p:cTn id="51" fill="hold">
                            <p:stCondLst>
                              <p:cond delay="1500"/>
                            </p:stCondLst>
                            <p:childTnLst>
                              <p:par>
                                <p:cTn id="52" presetID="22" presetClass="entr" presetSubtype="8" fill="hold" grpId="0" nodeType="afterEffect">
                                  <p:stCondLst>
                                    <p:cond delay="0"/>
                                  </p:stCondLst>
                                  <p:childTnLst>
                                    <p:set>
                                      <p:cBhvr>
                                        <p:cTn id="53" dur="1" fill="hold">
                                          <p:stCondLst>
                                            <p:cond delay="0"/>
                                          </p:stCondLst>
                                        </p:cTn>
                                        <p:tgtEl>
                                          <p:spTgt spid="2">
                                            <p:txEl>
                                              <p:pRg st="1" end="1"/>
                                            </p:txEl>
                                          </p:spTgt>
                                        </p:tgtEl>
                                        <p:attrNameLst>
                                          <p:attrName>style.visibility</p:attrName>
                                        </p:attrNameLst>
                                      </p:cBhvr>
                                      <p:to>
                                        <p:strVal val="visible"/>
                                      </p:to>
                                    </p:set>
                                    <p:animEffect transition="in" filter="wipe(left)">
                                      <p:cBhvr>
                                        <p:cTn id="54" dur="500"/>
                                        <p:tgtEl>
                                          <p:spTgt spid="2">
                                            <p:txEl>
                                              <p:pRg st="1" end="1"/>
                                            </p:txEl>
                                          </p:spTgt>
                                        </p:tgtEl>
                                      </p:cBhvr>
                                    </p:animEffect>
                                  </p:childTnLst>
                                </p:cTn>
                              </p:par>
                            </p:childTnLst>
                          </p:cTn>
                        </p:par>
                        <p:par>
                          <p:cTn id="55" fill="hold">
                            <p:stCondLst>
                              <p:cond delay="2000"/>
                            </p:stCondLst>
                            <p:childTnLst>
                              <p:par>
                                <p:cTn id="56" presetID="31" presetClass="entr" presetSubtype="0" fill="hold" nodeType="after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p:cTn id="58" dur="500" fill="hold"/>
                                        <p:tgtEl>
                                          <p:spTgt spid="47"/>
                                        </p:tgtEl>
                                        <p:attrNameLst>
                                          <p:attrName>ppt_w</p:attrName>
                                        </p:attrNameLst>
                                      </p:cBhvr>
                                      <p:tavLst>
                                        <p:tav tm="0">
                                          <p:val>
                                            <p:fltVal val="0"/>
                                          </p:val>
                                        </p:tav>
                                        <p:tav tm="100000">
                                          <p:val>
                                            <p:strVal val="#ppt_w"/>
                                          </p:val>
                                        </p:tav>
                                      </p:tavLst>
                                    </p:anim>
                                    <p:anim calcmode="lin" valueType="num">
                                      <p:cBhvr>
                                        <p:cTn id="59" dur="500" fill="hold"/>
                                        <p:tgtEl>
                                          <p:spTgt spid="47"/>
                                        </p:tgtEl>
                                        <p:attrNameLst>
                                          <p:attrName>ppt_h</p:attrName>
                                        </p:attrNameLst>
                                      </p:cBhvr>
                                      <p:tavLst>
                                        <p:tav tm="0">
                                          <p:val>
                                            <p:fltVal val="0"/>
                                          </p:val>
                                        </p:tav>
                                        <p:tav tm="100000">
                                          <p:val>
                                            <p:strVal val="#ppt_h"/>
                                          </p:val>
                                        </p:tav>
                                      </p:tavLst>
                                    </p:anim>
                                    <p:anim calcmode="lin" valueType="num">
                                      <p:cBhvr>
                                        <p:cTn id="60" dur="500" fill="hold"/>
                                        <p:tgtEl>
                                          <p:spTgt spid="47"/>
                                        </p:tgtEl>
                                        <p:attrNameLst>
                                          <p:attrName>style.rotation</p:attrName>
                                        </p:attrNameLst>
                                      </p:cBhvr>
                                      <p:tavLst>
                                        <p:tav tm="0">
                                          <p:val>
                                            <p:fltVal val="90"/>
                                          </p:val>
                                        </p:tav>
                                        <p:tav tm="100000">
                                          <p:val>
                                            <p:fltVal val="0"/>
                                          </p:val>
                                        </p:tav>
                                      </p:tavLst>
                                    </p:anim>
                                    <p:animEffect transition="in" filter="fade">
                                      <p:cBhvr>
                                        <p:cTn id="61" dur="500"/>
                                        <p:tgtEl>
                                          <p:spTgt spid="47"/>
                                        </p:tgtEl>
                                      </p:cBhvr>
                                    </p:animEffect>
                                  </p:childTnLst>
                                </p:cTn>
                              </p:par>
                            </p:childTnLst>
                          </p:cTn>
                        </p:par>
                        <p:par>
                          <p:cTn id="62" fill="hold">
                            <p:stCondLst>
                              <p:cond delay="2500"/>
                            </p:stCondLst>
                            <p:childTnLst>
                              <p:par>
                                <p:cTn id="63" presetID="22" presetClass="entr" presetSubtype="8" fill="hold" grpId="0" nodeType="after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3" presetClass="entr" presetSubtype="28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strVal val="4/3*#ppt_w"/>
                                          </p:val>
                                        </p:tav>
                                        <p:tav tm="100000">
                                          <p:val>
                                            <p:strVal val="#ppt_w"/>
                                          </p:val>
                                        </p:tav>
                                      </p:tavLst>
                                    </p:anim>
                                    <p:anim calcmode="lin" valueType="num">
                                      <p:cBhvr>
                                        <p:cTn id="71" dur="500" fill="hold"/>
                                        <p:tgtEl>
                                          <p:spTgt spid="25"/>
                                        </p:tgtEl>
                                        <p:attrNameLst>
                                          <p:attrName>ppt_h</p:attrName>
                                        </p:attrNameLst>
                                      </p:cBhvr>
                                      <p:tavLst>
                                        <p:tav tm="0">
                                          <p:val>
                                            <p:strVal val="4/3*#ppt_h"/>
                                          </p:val>
                                        </p:tav>
                                        <p:tav tm="100000">
                                          <p:val>
                                            <p:strVal val="#ppt_h"/>
                                          </p:val>
                                        </p:tav>
                                      </p:tavLst>
                                    </p:anim>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500" fill="hold"/>
                                        <p:tgtEl>
                                          <p:spTgt spid="33"/>
                                        </p:tgtEl>
                                        <p:attrNameLst>
                                          <p:attrName>ppt_w</p:attrName>
                                        </p:attrNameLst>
                                      </p:cBhvr>
                                      <p:tavLst>
                                        <p:tav tm="0">
                                          <p:val>
                                            <p:fltVal val="0"/>
                                          </p:val>
                                        </p:tav>
                                        <p:tav tm="100000">
                                          <p:val>
                                            <p:strVal val="#ppt_w"/>
                                          </p:val>
                                        </p:tav>
                                      </p:tavLst>
                                    </p:anim>
                                    <p:anim calcmode="lin" valueType="num">
                                      <p:cBhvr>
                                        <p:cTn id="80" dur="500" fill="hold"/>
                                        <p:tgtEl>
                                          <p:spTgt spid="33"/>
                                        </p:tgtEl>
                                        <p:attrNameLst>
                                          <p:attrName>ppt_h</p:attrName>
                                        </p:attrNameLst>
                                      </p:cBhvr>
                                      <p:tavLst>
                                        <p:tav tm="0">
                                          <p:val>
                                            <p:fltVal val="0"/>
                                          </p:val>
                                        </p:tav>
                                        <p:tav tm="100000">
                                          <p:val>
                                            <p:strVal val="#ppt_h"/>
                                          </p:val>
                                        </p:tav>
                                      </p:tavLst>
                                    </p:anim>
                                    <p:anim calcmode="lin" valueType="num">
                                      <p:cBhvr>
                                        <p:cTn id="81" dur="500" fill="hold"/>
                                        <p:tgtEl>
                                          <p:spTgt spid="33"/>
                                        </p:tgtEl>
                                        <p:attrNameLst>
                                          <p:attrName>style.rotation</p:attrName>
                                        </p:attrNameLst>
                                      </p:cBhvr>
                                      <p:tavLst>
                                        <p:tav tm="0">
                                          <p:val>
                                            <p:fltVal val="90"/>
                                          </p:val>
                                        </p:tav>
                                        <p:tav tm="100000">
                                          <p:val>
                                            <p:fltVal val="0"/>
                                          </p:val>
                                        </p:tav>
                                      </p:tavLst>
                                    </p:anim>
                                    <p:animEffect transition="in" filter="fade">
                                      <p:cBhvr>
                                        <p:cTn id="82" dur="500"/>
                                        <p:tgtEl>
                                          <p:spTgt spid="33"/>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 calcmode="lin" valueType="num">
                                      <p:cBhvr>
                                        <p:cTn id="92" dur="500" fill="hold"/>
                                        <p:tgtEl>
                                          <p:spTgt spid="37"/>
                                        </p:tgtEl>
                                        <p:attrNameLst>
                                          <p:attrName>style.rotation</p:attrName>
                                        </p:attrNameLst>
                                      </p:cBhvr>
                                      <p:tavLst>
                                        <p:tav tm="0">
                                          <p:val>
                                            <p:fltVal val="90"/>
                                          </p:val>
                                        </p:tav>
                                        <p:tav tm="100000">
                                          <p:val>
                                            <p:fltVal val="0"/>
                                          </p:val>
                                        </p:tav>
                                      </p:tavLst>
                                    </p:anim>
                                    <p:animEffect transition="in" filter="fade">
                                      <p:cBhvr>
                                        <p:cTn id="93" dur="500"/>
                                        <p:tgtEl>
                                          <p:spTgt spid="37"/>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par>
                          <p:cTn id="98" fill="hold">
                            <p:stCondLst>
                              <p:cond delay="3000"/>
                            </p:stCondLst>
                            <p:childTnLst>
                              <p:par>
                                <p:cTn id="99" presetID="31" presetClass="entr" presetSubtype="0"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 calcmode="lin" valueType="num">
                                      <p:cBhvr>
                                        <p:cTn id="103" dur="500" fill="hold"/>
                                        <p:tgtEl>
                                          <p:spTgt spid="41"/>
                                        </p:tgtEl>
                                        <p:attrNameLst>
                                          <p:attrName>style.rotation</p:attrName>
                                        </p:attrNameLst>
                                      </p:cBhvr>
                                      <p:tavLst>
                                        <p:tav tm="0">
                                          <p:val>
                                            <p:fltVal val="90"/>
                                          </p:val>
                                        </p:tav>
                                        <p:tav tm="100000">
                                          <p:val>
                                            <p:fltVal val="0"/>
                                          </p:val>
                                        </p:tav>
                                      </p:tavLst>
                                    </p:anim>
                                    <p:animEffect transition="in" filter="fade">
                                      <p:cBhvr>
                                        <p:cTn id="104" dur="500"/>
                                        <p:tgtEl>
                                          <p:spTgt spid="41"/>
                                        </p:tgtEl>
                                      </p:cBhvr>
                                    </p:animEffect>
                                  </p:childTnLst>
                                </p:cTn>
                              </p:par>
                            </p:childTnLst>
                          </p:cTn>
                        </p:par>
                        <p:par>
                          <p:cTn id="105" fill="hold">
                            <p:stCondLst>
                              <p:cond delay="3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2B83D52-DB68-0B7F-4104-CB380543A9E3}"/>
              </a:ext>
            </a:extLst>
          </p:cNvPr>
          <p:cNvPicPr>
            <a:picLocks noGrp="1" noRot="1" noChangeAspect="1" noMove="1" noResize="1" noEditPoints="1" noAdjustHandles="1" noChangeArrowheads="1" noChangeShapeType="1" noCrop="1"/>
          </p:cNvPicPr>
          <p:nvPr/>
        </p:nvPicPr>
        <p:blipFill>
          <a:blip r:embed="rId3" cstate="email">
            <a:extLst>
              <a:ext uri="{28A0092B-C50C-407E-A947-70E740481C1C}">
                <a14:useLocalDpi xmlns:a14="http://schemas.microsoft.com/office/drawing/2010/main"/>
              </a:ext>
            </a:extLst>
          </a:blip>
          <a:stretch>
            <a:fillRect/>
          </a:stretch>
        </p:blipFill>
        <p:spPr>
          <a:xfrm>
            <a:off x="7574706" y="502920"/>
            <a:ext cx="4389120" cy="5852160"/>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8895131-D436-8349-72A9-17C30C44EAB6}"/>
              </a:ext>
            </a:extLst>
          </p:cNvPr>
          <p:cNvSpPr txBox="1"/>
          <p:nvPr/>
        </p:nvSpPr>
        <p:spPr>
          <a:xfrm>
            <a:off x="1" y="2028617"/>
            <a:ext cx="7574705" cy="304698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sr-Latn-RS" sz="9600" b="1" noProof="0" dirty="0">
                <a:ln/>
                <a:solidFill>
                  <a:srgbClr val="9722AA"/>
                </a:solidFill>
              </a:rPr>
              <a:t>DUHOVNI   RAT</a:t>
            </a:r>
            <a:endParaRPr kumimoji="0" lang="sr-Latn-RS" sz="9600" b="1" i="0" u="none" strike="noStrike" kern="1200" cap="none" spc="0" normalizeH="0" baseline="0" noProof="0" dirty="0">
              <a:ln/>
              <a:solidFill>
                <a:srgbClr val="9722AA"/>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346269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951B6ABD-71EA-3AE3-63D9-69970A24E5B9}"/>
              </a:ext>
            </a:extLst>
          </p:cNvPr>
          <p:cNvSpPr>
            <a:spLocks noGrp="1" noRot="1" noMove="1" noResize="1" noEditPoints="1" noAdjustHandles="1" noChangeArrowheads="1" noChangeShapeType="1"/>
          </p:cNvSpPr>
          <p:nvPr/>
        </p:nvSpPr>
        <p:spPr>
          <a:xfrm>
            <a:off x="0" y="0"/>
            <a:ext cx="12192000" cy="161311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A8BFC9F7-699D-A3A7-C575-E4DD1EE7214F}"/>
              </a:ext>
            </a:extLst>
          </p:cNvPr>
          <p:cNvSpPr txBox="1"/>
          <p:nvPr/>
        </p:nvSpPr>
        <p:spPr>
          <a:xfrm>
            <a:off x="1374658" y="0"/>
            <a:ext cx="9442967" cy="769441"/>
          </a:xfrm>
          <a:prstGeom prst="rect">
            <a:avLst/>
          </a:prstGeom>
          <a:noFill/>
        </p:spPr>
        <p:txBody>
          <a:bodyPr wrap="square">
            <a:spAutoFit/>
          </a:bodyPr>
          <a:lstStyle/>
          <a:p>
            <a:pPr lvl="0" algn="ctr">
              <a:defRPr/>
            </a:pPr>
            <a:r>
              <a:rPr kumimoji="0" lang="sr-Latn-RS" sz="4400" b="1" i="0" u="none" strike="noStrike" kern="1200" cap="none" spc="300" normalizeH="0" baseline="0" noProof="0" dirty="0">
                <a:ln w="10160">
                  <a:solidFill>
                    <a:srgbClr val="C953DD"/>
                  </a:solidFill>
                  <a:prstDash val="solid"/>
                </a:ln>
                <a:solidFill>
                  <a:srgbClr val="FFFFFF"/>
                </a:solidFill>
                <a:effectLst>
                  <a:outerShdw blurRad="38100" dist="22860" dir="5400000" algn="tl" rotWithShape="0">
                    <a:srgbClr val="000000">
                      <a:alpha val="76000"/>
                    </a:srgbClr>
                  </a:outerShdw>
                </a:effectLst>
                <a:uLnTx/>
                <a:uFillTx/>
                <a:latin typeface="Aptos" panose="02110004020202020204"/>
                <a:ea typeface="+mn-ea"/>
                <a:cs typeface="+mn-cs"/>
              </a:rPr>
              <a:t>ORUŽJE ZA NAPAD</a:t>
            </a:r>
          </a:p>
        </p:txBody>
      </p:sp>
      <p:sp>
        <p:nvSpPr>
          <p:cNvPr id="5" name="CuadroTexto 4">
            <a:extLst>
              <a:ext uri="{FF2B5EF4-FFF2-40B4-BE49-F238E27FC236}">
                <a16:creationId xmlns:a16="http://schemas.microsoft.com/office/drawing/2014/main" id="{E03311FF-6BDC-180C-0DAF-42E82ED22DD1}"/>
              </a:ext>
            </a:extLst>
          </p:cNvPr>
          <p:cNvSpPr txBox="1"/>
          <p:nvPr/>
        </p:nvSpPr>
        <p:spPr>
          <a:xfrm>
            <a:off x="1747837" y="812967"/>
            <a:ext cx="8696325" cy="646331"/>
          </a:xfrm>
          <a:prstGeom prst="rect">
            <a:avLst/>
          </a:prstGeom>
          <a:solidFill>
            <a:schemeClr val="accent4">
              <a:lumMod val="20000"/>
              <a:lumOff val="80000"/>
            </a:schemeClr>
          </a:solidFill>
          <a:ln w="19050"/>
        </p:spPr>
        <p:style>
          <a:lnRef idx="1">
            <a:schemeClr val="accent4"/>
          </a:lnRef>
          <a:fillRef idx="2">
            <a:schemeClr val="accent4"/>
          </a:fillRef>
          <a:effectRef idx="1">
            <a:schemeClr val="accent4"/>
          </a:effectRef>
          <a:fontRef idx="minor">
            <a:schemeClr val="dk1"/>
          </a:fontRef>
        </p:style>
        <p:txBody>
          <a:bodyPr wrap="square">
            <a:spAutoFit/>
          </a:bodyPr>
          <a:lstStyle/>
          <a:p>
            <a:pPr lvl="0" algn="ctr">
              <a:defRPr/>
            </a:pPr>
            <a:r>
              <a:rPr kumimoji="0" lang="sr-Latn-R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a:t>
            </a:r>
            <a:r>
              <a:rPr lang="sr-Latn-RS" b="1" noProof="0" dirty="0">
                <a:solidFill>
                  <a:srgbClr val="C953DD">
                    <a:lumMod val="50000"/>
                  </a:srgbClr>
                </a:solidFill>
                <a:latin typeface="Comic Sans MS" panose="030F0702030302020204" pitchFamily="66" charset="0"/>
              </a:rPr>
              <a:t>Nađe borbeno oružjr nije tjelesno. Naprotiv ono je božanski jako, zato rušimo utvrde,</a:t>
            </a:r>
            <a:r>
              <a:rPr kumimoji="0" lang="sr-Latn-RS" sz="18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C953DD">
                    <a:lumMod val="50000"/>
                  </a:srgbClr>
                </a:solidFill>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C953DD">
                    <a:lumMod val="50000"/>
                  </a:srgbClr>
                </a:solidFill>
                <a:effectLst/>
                <a:uLnTx/>
                <a:uFillTx/>
                <a:latin typeface="Comic Sans MS" panose="030F0702030302020204" pitchFamily="66" charset="0"/>
                <a:ea typeface="+mn-ea"/>
                <a:cs typeface="+mn-cs"/>
              </a:rPr>
              <a:t> 10,4)</a:t>
            </a:r>
          </a:p>
        </p:txBody>
      </p:sp>
      <p:sp>
        <p:nvSpPr>
          <p:cNvPr id="6" name="CuadroTexto 5">
            <a:extLst>
              <a:ext uri="{FF2B5EF4-FFF2-40B4-BE49-F238E27FC236}">
                <a16:creationId xmlns:a16="http://schemas.microsoft.com/office/drawing/2014/main" id="{4EBFE470-AD3D-D929-3C34-95C149DBA24C}"/>
              </a:ext>
            </a:extLst>
          </p:cNvPr>
          <p:cNvSpPr txBox="1"/>
          <p:nvPr/>
        </p:nvSpPr>
        <p:spPr>
          <a:xfrm>
            <a:off x="146339" y="1613118"/>
            <a:ext cx="7797511"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Pavla su optuživali da je osobno kukavičan i nespretan, iako je u svojim pismima govorio oštro (2. Kor .10,10).</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F1DC871-7277-EBD7-3B44-8F41ADC7310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51031" y="1718294"/>
            <a:ext cx="3794630" cy="5029027"/>
          </a:xfrm>
          <a:prstGeom prst="snip2DiagRect">
            <a:avLst>
              <a:gd name="adj1" fmla="val 12561"/>
              <a:gd name="adj2" fmla="val 12822"/>
            </a:avLst>
          </a:prstGeom>
          <a:solidFill>
            <a:srgbClr val="FFFFFF">
              <a:shade val="85000"/>
            </a:srgbClr>
          </a:solidFill>
          <a:ln w="28575" cap="sq">
            <a:solidFill>
              <a:schemeClr val="accent1">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8" name="CuadroTexto 7">
            <a:extLst>
              <a:ext uri="{FF2B5EF4-FFF2-40B4-BE49-F238E27FC236}">
                <a16:creationId xmlns:a16="http://schemas.microsoft.com/office/drawing/2014/main" id="{3BF3FE66-205A-8490-4C0A-ECC411EC8CBA}"/>
              </a:ext>
            </a:extLst>
          </p:cNvPr>
          <p:cNvSpPr txBox="1"/>
          <p:nvPr/>
        </p:nvSpPr>
        <p:spPr>
          <a:xfrm>
            <a:off x="4363639" y="5364516"/>
            <a:ext cx="3676653" cy="1323439"/>
          </a:xfrm>
          <a:prstGeom prst="rect">
            <a:avLst/>
          </a:prstGeom>
          <a:noFill/>
        </p:spPr>
        <p:txBody>
          <a:bodyPr wrap="square">
            <a:spAutoFit/>
          </a:bodyPr>
          <a:lstStyle/>
          <a:p>
            <a:pPr lvl="0">
              <a:spcBef>
                <a:spcPts val="600"/>
              </a:spcBef>
              <a:defRPr/>
            </a:pPr>
            <a:r>
              <a:rPr lang="sr-Latn-RS" sz="2000" b="1" noProof="0" dirty="0">
                <a:solidFill>
                  <a:prstClr val="black"/>
                </a:solidFill>
              </a:rPr>
              <a:t>Pavlovljevu vlast dao mu je Krist, i uvijek ju je koristio za gradnju, a ne za uništavanje (2. Kor. 10,8).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A872E937-4C45-7297-BD75-12E2AF94D25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flipH="1">
            <a:off x="213013" y="100519"/>
            <a:ext cx="1161645" cy="1452056"/>
          </a:xfrm>
          <a:prstGeom prst="snip2DiagRect">
            <a:avLst>
              <a:gd name="adj1" fmla="val 16748"/>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5FD91CA-2BDF-46A3-3047-A8244DDE3DED}"/>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817625" y="100519"/>
            <a:ext cx="1161362" cy="1452056"/>
          </a:xfrm>
          <a:prstGeom prst="snip2DiagRect">
            <a:avLst>
              <a:gd name="adj1" fmla="val 16752"/>
              <a:gd name="adj2" fmla="val 0"/>
            </a:avLst>
          </a:prstGeom>
          <a:solidFill>
            <a:srgbClr val="FFFFFF">
              <a:shade val="85000"/>
            </a:srgbClr>
          </a:solidFill>
          <a:ln w="3175" cap="sq">
            <a:solidFill>
              <a:schemeClr val="accent4">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41FC56FE-707E-4312-E3FC-4E3E1B873067}"/>
              </a:ext>
            </a:extLst>
          </p:cNvPr>
          <p:cNvSpPr txBox="1"/>
          <p:nvPr/>
        </p:nvSpPr>
        <p:spPr>
          <a:xfrm>
            <a:off x="146338" y="3936831"/>
            <a:ext cx="7797511" cy="1323439"/>
          </a:xfrm>
          <a:prstGeom prst="rect">
            <a:avLst/>
          </a:prstGeom>
          <a:noFill/>
        </p:spPr>
        <p:txBody>
          <a:bodyPr wrap="square">
            <a:spAutoFit/>
          </a:bodyPr>
          <a:lstStyle/>
          <a:p>
            <a:pPr lvl="0">
              <a:spcBef>
                <a:spcPts val="600"/>
              </a:spcBef>
              <a:defRPr/>
            </a:pPr>
            <a:r>
              <a:rPr lang="sr-Latn-RS" sz="2000" b="1" noProof="0" dirty="0">
                <a:solidFill>
                  <a:prstClr val="black"/>
                </a:solidFill>
              </a:rPr>
              <a:t>Ta "oružja" uključuju djelovanje s poniznošću i krotkošću Kristovom (Mt 11,29). Ali također uključuju čvrsto stajanje protiv zla, kao što je to činio Isus (Mt. 21,12.13), ili jasno govoriti kad je potrebno (Mt. 23,23-27).</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923984BA-14BF-A5F8-C2D0-31D748CA437A}"/>
              </a:ext>
            </a:extLst>
          </p:cNvPr>
          <p:cNvSpPr txBox="1"/>
          <p:nvPr/>
        </p:nvSpPr>
        <p:spPr>
          <a:xfrm>
            <a:off x="146337" y="2321004"/>
            <a:ext cx="7797511" cy="1631216"/>
          </a:xfrm>
          <a:prstGeom prst="rect">
            <a:avLst/>
          </a:prstGeom>
          <a:noFill/>
        </p:spPr>
        <p:txBody>
          <a:bodyPr wrap="square">
            <a:spAutoFit/>
          </a:bodyPr>
          <a:lstStyle/>
          <a:p>
            <a:pPr lvl="0">
              <a:spcBef>
                <a:spcPts val="600"/>
              </a:spcBef>
              <a:defRPr/>
            </a:pPr>
            <a:r>
              <a:rPr lang="sr-Latn-RS" sz="2000" b="1" noProof="0" dirty="0">
                <a:solidFill>
                  <a:prstClr val="black"/>
                </a:solidFill>
              </a:rPr>
              <a:t>Kao odgovor na ovaj argument, Pavao je jasno naznačio da se osjeća sposobnim biti jednako strog osobno kao u pismu, ali da se neće spuštati na korištenje "tjelesnih oružja" (poput autoritarizma, tjelesnog kažnjavanja ili samozahvale), već će koristiti samo oružja "moćna u Bogu" (2. Kor. 10,2-4).</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2" name="Imagen 9">
            <a:extLst>
              <a:ext uri="{FF2B5EF4-FFF2-40B4-BE49-F238E27FC236}">
                <a16:creationId xmlns:a16="http://schemas.microsoft.com/office/drawing/2014/main" id="{4B65E464-A2C2-4EF8-443F-977C44A12A22}"/>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r="-59"/>
          <a:stretch>
            <a:fillRect/>
          </a:stretch>
        </p:blipFill>
        <p:spPr>
          <a:xfrm>
            <a:off x="146339" y="5314138"/>
            <a:ext cx="4006561" cy="1424197"/>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2074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ppt_x</p:attrName>
                                        </p:attrNameLst>
                                      </p:cBhvr>
                                      <p:tavLst>
                                        <p:tav tm="0">
                                          <p:val>
                                            <p:strVal val="#ppt_x+#ppt_w/2"/>
                                          </p:val>
                                        </p:tav>
                                        <p:tav tm="100000">
                                          <p:val>
                                            <p:strVal val="#ppt_x"/>
                                          </p:val>
                                        </p:tav>
                                      </p:tavLst>
                                    </p:anim>
                                    <p:anim calcmode="lin" valueType="num">
                                      <p:cBhvr>
                                        <p:cTn id="21" dur="500" fill="hold"/>
                                        <p:tgtEl>
                                          <p:spTgt spid="12"/>
                                        </p:tgtEl>
                                        <p:attrNameLst>
                                          <p:attrName>ppt_y</p:attrName>
                                        </p:attrNameLst>
                                      </p:cBhvr>
                                      <p:tavLst>
                                        <p:tav tm="0">
                                          <p:val>
                                            <p:strVal val="#ppt_y"/>
                                          </p:val>
                                        </p:tav>
                                        <p:tav tm="100000">
                                          <p:val>
                                            <p:strVal val="#ppt_y"/>
                                          </p:val>
                                        </p:tav>
                                      </p:tavLst>
                                    </p:anim>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strVal val="#ppt_h"/>
                                          </p:val>
                                        </p:tav>
                                        <p:tav tm="100000">
                                          <p:val>
                                            <p:strVal val="#ppt_h"/>
                                          </p:val>
                                        </p:tav>
                                      </p:tavLst>
                                    </p:anim>
                                  </p:childTnLst>
                                </p:cTn>
                              </p:par>
                              <p:par>
                                <p:cTn id="24" presetID="17"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ppt_x</p:attrName>
                                        </p:attrNameLst>
                                      </p:cBhvr>
                                      <p:tavLst>
                                        <p:tav tm="0">
                                          <p:val>
                                            <p:strVal val="#ppt_x-#ppt_w/2"/>
                                          </p:val>
                                        </p:tav>
                                        <p:tav tm="100000">
                                          <p:val>
                                            <p:strVal val="#ppt_x"/>
                                          </p:val>
                                        </p:tav>
                                      </p:tavLst>
                                    </p:anim>
                                    <p:anim calcmode="lin" valueType="num">
                                      <p:cBhvr>
                                        <p:cTn id="27" dur="500" fill="hold"/>
                                        <p:tgtEl>
                                          <p:spTgt spid="14"/>
                                        </p:tgtEl>
                                        <p:attrNameLst>
                                          <p:attrName>ppt_y</p:attrName>
                                        </p:attrNameLst>
                                      </p:cBhvr>
                                      <p:tavLst>
                                        <p:tav tm="0">
                                          <p:val>
                                            <p:strVal val="#ppt_y"/>
                                          </p:val>
                                        </p:tav>
                                        <p:tav tm="100000">
                                          <p:val>
                                            <p:strVal val="#ppt_y"/>
                                          </p:val>
                                        </p:tav>
                                      </p:tavLst>
                                    </p:anim>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ntr" presetSubtype="32"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amond(out)">
                                      <p:cBhvr>
                                        <p:cTn id="39" dur="750"/>
                                        <p:tgtEl>
                                          <p:spTgt spid="4"/>
                                        </p:tgtEl>
                                      </p:cBhvr>
                                    </p:animEffect>
                                  </p:childTnLst>
                                </p:cTn>
                              </p:par>
                            </p:childTnLst>
                          </p:cTn>
                        </p:par>
                        <p:par>
                          <p:cTn id="40" fill="hold">
                            <p:stCondLst>
                              <p:cond delay="7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par>
                                <p:cTn id="49" presetID="2" presetClass="entr" presetSubtype="8"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2"/>
                                        </p:tgtEl>
                                        <p:attrNameLst>
                                          <p:attrName>style.visibility</p:attrName>
                                        </p:attrNameLst>
                                      </p:cBhvr>
                                      <p:to>
                                        <p:strVal val="visible"/>
                                      </p:to>
                                    </p:set>
                                    <p:anim calcmode="lin" valueType="num">
                                      <p:cBhvr additive="base">
                                        <p:cTn id="57" dur="500" fill="hold"/>
                                        <p:tgtEl>
                                          <p:spTgt spid="2"/>
                                        </p:tgtEl>
                                        <p:attrNameLst>
                                          <p:attrName>ppt_x</p:attrName>
                                        </p:attrNameLst>
                                      </p:cBhvr>
                                      <p:tavLst>
                                        <p:tav tm="0">
                                          <p:val>
                                            <p:strVal val="0-#ppt_w/2"/>
                                          </p:val>
                                        </p:tav>
                                        <p:tav tm="100000">
                                          <p:val>
                                            <p:strVal val="#ppt_x"/>
                                          </p:val>
                                        </p:tav>
                                      </p:tavLst>
                                    </p:anim>
                                    <p:anim calcmode="lin" valueType="num">
                                      <p:cBhvr additive="base">
                                        <p:cTn id="5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8"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9" name="Rectángulo 28">
            <a:extLst>
              <a:ext uri="{FF2B5EF4-FFF2-40B4-BE49-F238E27FC236}">
                <a16:creationId xmlns:a16="http://schemas.microsoft.com/office/drawing/2014/main" id="{CA590638-CF8E-6552-2064-5746F5356094}"/>
              </a:ext>
            </a:extLst>
          </p:cNvPr>
          <p:cNvSpPr>
            <a:spLocks noGrp="1" noRot="1" noMove="1" noResize="1" noEditPoints="1" noAdjustHandles="1" noChangeArrowheads="1" noChangeShapeType="1"/>
          </p:cNvSpPr>
          <p:nvPr/>
        </p:nvSpPr>
        <p:spPr>
          <a:xfrm>
            <a:off x="0" y="0"/>
            <a:ext cx="12191999" cy="1032004"/>
          </a:xfrm>
          <a:prstGeom prst="rect">
            <a:avLst/>
          </a:prstGeom>
          <a:blipFill>
            <a:blip r:embed="rId4" cstate="email">
              <a:duotone>
                <a:schemeClr val="accent2">
                  <a:shade val="45000"/>
                  <a:satMod val="135000"/>
                </a:schemeClr>
                <a:prstClr val="white"/>
              </a:duotone>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D198D94D-7AB9-E415-A4EC-5104664FE90D}"/>
              </a:ext>
            </a:extLst>
          </p:cNvPr>
          <p:cNvSpPr txBox="1"/>
          <p:nvPr/>
        </p:nvSpPr>
        <p:spPr>
          <a:xfrm>
            <a:off x="0" y="-86026"/>
            <a:ext cx="12192000" cy="769441"/>
          </a:xfrm>
          <a:prstGeom prst="rect">
            <a:avLst/>
          </a:prstGeom>
          <a:noFill/>
        </p:spPr>
        <p:txBody>
          <a:bodyPr wrap="square">
            <a:spAutoFit/>
          </a:bodyPr>
          <a:lstStyle/>
          <a:p>
            <a:pPr lvl="0" algn="ctr">
              <a:defRPr/>
            </a:pPr>
            <a:r>
              <a:rPr lang="sr-Latn-RS" sz="4400" b="1" spc="60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rPr>
              <a:t>ISPRAVNA OBRANA</a:t>
            </a:r>
            <a:endParaRPr kumimoji="0" lang="sr-Latn-RS" sz="4400" b="1" i="0" u="none" strike="noStrike" kern="1200" cap="none" spc="600" normalizeH="0" baseline="0" noProof="0" dirty="0">
              <a:ln w="12700" cmpd="sng">
                <a:solidFill>
                  <a:srgbClr val="FBD805"/>
                </a:solidFill>
                <a:prstDash val="solid"/>
              </a:ln>
              <a:gradFill>
                <a:gsLst>
                  <a:gs pos="0">
                    <a:srgbClr val="FBD805"/>
                  </a:gs>
                  <a:gs pos="4000">
                    <a:srgbClr val="FBD805">
                      <a:lumMod val="60000"/>
                      <a:lumOff val="40000"/>
                    </a:srgbClr>
                  </a:gs>
                  <a:gs pos="87000">
                    <a:srgbClr val="FBD805">
                      <a:lumMod val="20000"/>
                      <a:lumOff val="80000"/>
                    </a:srgbClr>
                  </a:gs>
                </a:gsLst>
                <a:lin ang="5400000"/>
              </a:gradFill>
              <a:effectLst>
                <a:outerShdw blurRad="50800" dist="25400" dir="5400000" algn="ctr" rotWithShape="0">
                  <a:prstClr val="black"/>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77FE35BA-0EDB-0FCE-18F7-11334B0C4401}"/>
              </a:ext>
            </a:extLst>
          </p:cNvPr>
          <p:cNvSpPr txBox="1"/>
          <p:nvPr/>
        </p:nvSpPr>
        <p:spPr>
          <a:xfrm>
            <a:off x="0" y="614032"/>
            <a:ext cx="12191999" cy="338554"/>
          </a:xfrm>
          <a:prstGeom prst="rect">
            <a:avLst/>
          </a:prstGeom>
          <a:solidFill>
            <a:schemeClr val="accent3">
              <a:lumMod val="40000"/>
              <a:lumOff val="60000"/>
            </a:schemeClr>
          </a:solidFill>
          <a:ln>
            <a:noFill/>
          </a:ln>
        </p:spPr>
        <p:txBody>
          <a:bodyPr wrap="square">
            <a:spAutoFit/>
            <a:scene3d>
              <a:camera prst="orthographicFront"/>
              <a:lightRig rig="threePt" dir="t"/>
            </a:scene3d>
            <a:sp3d extrusionH="57150">
              <a:bevelT w="38100" h="38100"/>
            </a:sp3d>
          </a:bodyPr>
          <a:lstStyle/>
          <a:p>
            <a:pPr lvl="0" algn="ctr">
              <a:defRPr/>
            </a:pPr>
            <a:r>
              <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a:t>
            </a:r>
            <a:r>
              <a:rPr lang="sr-Latn-RS" sz="1600" b="1" noProof="0" dirty="0">
                <a:solidFill>
                  <a:srgbClr val="C7440F"/>
                </a:solidFill>
                <a:latin typeface="Comic Sans MS" panose="030F0702030302020204" pitchFamily="66" charset="0"/>
              </a:rPr>
              <a:t>Fjer nije prokušan onaj koji sam sebe preporučuje, nego onaj koga Gospodin prepoeručuje.</a:t>
            </a:r>
            <a:r>
              <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 </a:t>
            </a:r>
            <a:r>
              <a:rPr kumimoji="0" lang="sr-Latn-R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(2. </a:t>
            </a:r>
            <a:r>
              <a:rPr lang="sr-Latn-RS" sz="1200" b="1" noProof="0" dirty="0">
                <a:solidFill>
                  <a:srgbClr val="C7440F"/>
                </a:solidFill>
                <a:latin typeface="Comic Sans MS" panose="030F0702030302020204" pitchFamily="66" charset="0"/>
              </a:rPr>
              <a:t>Korinćanima</a:t>
            </a:r>
            <a:r>
              <a:rPr kumimoji="0" lang="sr-Latn-RS" sz="12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rPr>
              <a:t> 10,18)</a:t>
            </a:r>
            <a:endParaRPr kumimoji="0" lang="sr-Latn-RS" sz="1600" b="1" i="0" u="none" strike="noStrike" kern="1200" cap="none" spc="0" normalizeH="0" baseline="0" noProof="0" dirty="0">
              <a:ln>
                <a:noFill/>
              </a:ln>
              <a:solidFill>
                <a:srgbClr val="C7440F"/>
              </a:solidFill>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1E027BFB-5546-F015-F7CD-B4EA3844679A}"/>
              </a:ext>
            </a:extLst>
          </p:cNvPr>
          <p:cNvSpPr txBox="1"/>
          <p:nvPr/>
        </p:nvSpPr>
        <p:spPr>
          <a:xfrm>
            <a:off x="60695" y="1133475"/>
            <a:ext cx="7813034" cy="1631216"/>
          </a:xfrm>
          <a:prstGeom prst="rect">
            <a:avLst/>
          </a:prstGeom>
          <a:noFill/>
        </p:spPr>
        <p:txBody>
          <a:bodyPr wrap="square" rtlCol="0">
            <a:spAutoFit/>
          </a:bodyPr>
          <a:lstStyle/>
          <a:p>
            <a:pPr lvl="0">
              <a:spcBef>
                <a:spcPts val="600"/>
              </a:spcBef>
              <a:defRPr/>
            </a:pPr>
            <a:r>
              <a:rPr lang="sr-Latn-RS" sz="2000" b="1" noProof="0" dirty="0">
                <a:solidFill>
                  <a:prstClr val="black"/>
                </a:solidFill>
              </a:rPr>
              <a:t>Grčki filozofi naplaćivali su velike iznose studentima koji su željeli učiti od njih. Kako bi privukli te učenike, hvalili su se svojim znanjem, društvenim položajem ili važnim osobama koje su ih poznavale i poštovale. To je bila praksa lažnih učitelja koji su se infiltrirali u Korint (2. Kor. 10:12; 11:19-20).</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EDCE89EE-A381-7ED9-5FD8-45665B0A86D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694" y="2864317"/>
            <a:ext cx="3704719" cy="1931225"/>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12" name="CuadroTexto 11">
            <a:extLst>
              <a:ext uri="{FF2B5EF4-FFF2-40B4-BE49-F238E27FC236}">
                <a16:creationId xmlns:a16="http://schemas.microsoft.com/office/drawing/2014/main" id="{5E8DC957-78B4-BF64-E6B3-6FF718656D8B}"/>
              </a:ext>
            </a:extLst>
          </p:cNvPr>
          <p:cNvSpPr txBox="1"/>
          <p:nvPr/>
        </p:nvSpPr>
        <p:spPr>
          <a:xfrm>
            <a:off x="3516549" y="2900852"/>
            <a:ext cx="4357180" cy="1631216"/>
          </a:xfrm>
          <a:prstGeom prst="rect">
            <a:avLst/>
          </a:prstGeom>
          <a:noFill/>
        </p:spPr>
        <p:txBody>
          <a:bodyPr wrap="square">
            <a:spAutoFit/>
          </a:bodyPr>
          <a:lstStyle/>
          <a:p>
            <a:pPr lvl="0">
              <a:spcBef>
                <a:spcPts val="600"/>
              </a:spcBef>
              <a:defRPr/>
            </a:pPr>
            <a:r>
              <a:rPr lang="sr-Latn-RS" sz="2000" b="1" noProof="0" dirty="0">
                <a:solidFill>
                  <a:prstClr val="black"/>
                </a:solidFill>
              </a:rPr>
              <a:t>Ali Pavao nije naplaćivao za dijeljenje svog znanja, nije predavao preporuke, niti se hvalio sobom. I zbog toga su ga gledali s visoka! Kako se mogao braniti?</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Imagen 13">
            <a:extLst>
              <a:ext uri="{FF2B5EF4-FFF2-40B4-BE49-F238E27FC236}">
                <a16:creationId xmlns:a16="http://schemas.microsoft.com/office/drawing/2014/main" id="{9C3D933A-8661-E7E4-A8FB-A1D0EDCE912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983718" y="5496127"/>
            <a:ext cx="1998326" cy="1263405"/>
          </a:xfrm>
          <a:prstGeom prst="round2DiagRect">
            <a:avLst>
              <a:gd name="adj1" fmla="val 16667"/>
              <a:gd name="adj2" fmla="val 0"/>
            </a:avLst>
          </a:prstGeom>
          <a:ln w="38100" cap="sq">
            <a:solidFill>
              <a:srgbClr val="CC99FF"/>
            </a:solidFill>
            <a:miter lim="800000"/>
          </a:ln>
          <a:effectLst>
            <a:outerShdw blurRad="50800" dist="38100" dir="2700000" algn="tl" rotWithShape="0">
              <a:prstClr val="black">
                <a:alpha val="40000"/>
              </a:prstClr>
            </a:outerShdw>
          </a:effectLst>
        </p:spPr>
      </p:pic>
      <p:sp>
        <p:nvSpPr>
          <p:cNvPr id="18" name="CuadroTexto 17">
            <a:extLst>
              <a:ext uri="{FF2B5EF4-FFF2-40B4-BE49-F238E27FC236}">
                <a16:creationId xmlns:a16="http://schemas.microsoft.com/office/drawing/2014/main" id="{609FCF71-B2EB-63FB-598C-945EE06B6695}"/>
              </a:ext>
            </a:extLst>
          </p:cNvPr>
          <p:cNvSpPr txBox="1"/>
          <p:nvPr/>
        </p:nvSpPr>
        <p:spPr>
          <a:xfrm>
            <a:off x="60694" y="4976005"/>
            <a:ext cx="7752346" cy="1015663"/>
          </a:xfrm>
          <a:prstGeom prst="rect">
            <a:avLst/>
          </a:prstGeom>
          <a:noFill/>
        </p:spPr>
        <p:txBody>
          <a:bodyPr wrap="square">
            <a:spAutoFit/>
          </a:bodyPr>
          <a:lstStyle/>
          <a:p>
            <a:pPr lvl="0">
              <a:spcBef>
                <a:spcPts val="600"/>
              </a:spcBef>
              <a:defRPr/>
            </a:pPr>
            <a:r>
              <a:rPr lang="sr-Latn-RS" sz="2000" b="1" noProof="0" dirty="0">
                <a:solidFill>
                  <a:prstClr val="black"/>
                </a:solidFill>
              </a:rPr>
              <a:t>Čini se da je trebalo biti hvaljen pred Korinćanima da bi ga oni prihvatili. Ali nije on bio taj koji je trebao hvaliti sebe (Izr. 27,2). Neka Bog bude taj koji će ga hvaliti (2. Kor. 10:18).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nvGrpSpPr>
          <p:cNvPr id="24" name="Grupo 23">
            <a:extLst>
              <a:ext uri="{FF2B5EF4-FFF2-40B4-BE49-F238E27FC236}">
                <a16:creationId xmlns:a16="http://schemas.microsoft.com/office/drawing/2014/main" id="{4E922FCF-0527-9F2A-9081-3F084BBE24E6}"/>
              </a:ext>
            </a:extLst>
          </p:cNvPr>
          <p:cNvGrpSpPr/>
          <p:nvPr/>
        </p:nvGrpSpPr>
        <p:grpSpPr>
          <a:xfrm>
            <a:off x="7873729" y="1133475"/>
            <a:ext cx="4108315" cy="2310927"/>
            <a:chOff x="7873729" y="1133475"/>
            <a:chExt cx="4108315" cy="2310927"/>
          </a:xfrm>
        </p:grpSpPr>
        <p:pic>
          <p:nvPicPr>
            <p:cNvPr id="16" name="Imagen 15">
              <a:extLst>
                <a:ext uri="{FF2B5EF4-FFF2-40B4-BE49-F238E27FC236}">
                  <a16:creationId xmlns:a16="http://schemas.microsoft.com/office/drawing/2014/main" id="{49FF073A-150B-A508-59F5-CC0F232B077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873729" y="1133475"/>
              <a:ext cx="4108315" cy="2310927"/>
            </a:xfrm>
            <a:prstGeom prst="roundRect">
              <a:avLst>
                <a:gd name="adj" fmla="val 909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1" name="Elipse 20">
              <a:extLst>
                <a:ext uri="{FF2B5EF4-FFF2-40B4-BE49-F238E27FC236}">
                  <a16:creationId xmlns:a16="http://schemas.microsoft.com/office/drawing/2014/main" id="{678C3136-3ADA-1242-E24F-AF361699D003}"/>
                </a:ext>
              </a:extLst>
            </p:cNvPr>
            <p:cNvSpPr/>
            <p:nvPr/>
          </p:nvSpPr>
          <p:spPr>
            <a:xfrm>
              <a:off x="7937769" y="1201991"/>
              <a:ext cx="1468877" cy="733811"/>
            </a:xfrm>
            <a:prstGeom prst="ellipse">
              <a:avLst/>
            </a:prstGeom>
            <a:solidFill>
              <a:srgbClr val="FBE6E5"/>
            </a:solidFill>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1400" b="1" i="0" u="none" strike="noStrike" kern="1200" cap="none" spc="0" normalizeH="0" baseline="0" noProof="0" dirty="0">
                  <a:ln>
                    <a:noFill/>
                  </a:ln>
                  <a:solidFill>
                    <a:prstClr val="black"/>
                  </a:solidFill>
                  <a:effectLst/>
                  <a:uLnTx/>
                  <a:uFillTx/>
                  <a:latin typeface="Aptos" panose="02110004020202020204"/>
                  <a:ea typeface="+mn-ea"/>
                  <a:cs typeface="+mn-cs"/>
                </a:rPr>
                <a:t>Do not praise yourself</a:t>
              </a:r>
            </a:p>
          </p:txBody>
        </p:sp>
        <p:sp>
          <p:nvSpPr>
            <p:cNvPr id="23" name="Elipse 22">
              <a:extLst>
                <a:ext uri="{FF2B5EF4-FFF2-40B4-BE49-F238E27FC236}">
                  <a16:creationId xmlns:a16="http://schemas.microsoft.com/office/drawing/2014/main" id="{94C447F6-D4B7-ED4D-EF54-4269091A091E}"/>
                </a:ext>
              </a:extLst>
            </p:cNvPr>
            <p:cNvSpPr/>
            <p:nvPr/>
          </p:nvSpPr>
          <p:spPr>
            <a:xfrm>
              <a:off x="10405352" y="1201991"/>
              <a:ext cx="1468877" cy="733811"/>
            </a:xfrm>
            <a:prstGeom prst="ellipse">
              <a:avLst/>
            </a:prstGeom>
            <a:solidFill>
              <a:schemeClr val="accent3">
                <a:lumMod val="20000"/>
                <a:lumOff val="80000"/>
              </a:schemeClr>
            </a:solidFill>
            <a:ln>
              <a:solidFill>
                <a:schemeClr val="accent3">
                  <a:lumMod val="50000"/>
                </a:schemeClr>
              </a:solidFill>
            </a:ln>
            <a:effectLst>
              <a:outerShdw blurRad="50800" dist="38100" dir="8100000" algn="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r-Latn-RS" sz="1400" b="1" i="0" u="none" strike="noStrike" kern="1200" cap="none" spc="0" normalizeH="0" baseline="0" noProof="0" dirty="0">
                  <a:ln>
                    <a:noFill/>
                  </a:ln>
                  <a:solidFill>
                    <a:prstClr val="black"/>
                  </a:solidFill>
                  <a:effectLst/>
                  <a:uLnTx/>
                  <a:uFillTx/>
                  <a:latin typeface="Aptos" panose="02110004020202020204"/>
                  <a:ea typeface="+mn-ea"/>
                  <a:cs typeface="+mn-cs"/>
                </a:rPr>
                <a:t>Let God praise us</a:t>
              </a:r>
            </a:p>
          </p:txBody>
        </p:sp>
      </p:grpSp>
      <p:pic>
        <p:nvPicPr>
          <p:cNvPr id="26" name="Imagen 25">
            <a:extLst>
              <a:ext uri="{FF2B5EF4-FFF2-40B4-BE49-F238E27FC236}">
                <a16:creationId xmlns:a16="http://schemas.microsoft.com/office/drawing/2014/main" id="{45581DF9-411F-DB7D-211F-6C3DBCFF4F1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a:fillRect/>
          </a:stretch>
        </p:blipFill>
        <p:spPr>
          <a:xfrm>
            <a:off x="7873728" y="3644628"/>
            <a:ext cx="1942085" cy="3114904"/>
          </a:xfrm>
          <a:prstGeom prst="round2DiagRect">
            <a:avLst>
              <a:gd name="adj1" fmla="val 0"/>
              <a:gd name="adj2" fmla="val 20536"/>
            </a:avLst>
          </a:prstGeom>
          <a:ln w="38100" cap="sq">
            <a:solidFill>
              <a:srgbClr val="9AC0DA"/>
            </a:solidFill>
            <a:miter lim="800000"/>
          </a:ln>
          <a:effectLst>
            <a:outerShdw blurRad="50800" dist="38100" dir="2700000" algn="tl" rotWithShape="0">
              <a:prstClr val="black">
                <a:alpha val="40000"/>
              </a:prstClr>
            </a:outerShdw>
          </a:effectLst>
        </p:spPr>
      </p:pic>
      <p:pic>
        <p:nvPicPr>
          <p:cNvPr id="28" name="Imagen 27">
            <a:extLst>
              <a:ext uri="{FF2B5EF4-FFF2-40B4-BE49-F238E27FC236}">
                <a16:creationId xmlns:a16="http://schemas.microsoft.com/office/drawing/2014/main" id="{7DF28573-29D3-2ED3-EDA5-12155417DB1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983718" y="3644628"/>
            <a:ext cx="1998326" cy="1651273"/>
          </a:xfrm>
          <a:prstGeom prst="round2DiagRect">
            <a:avLst>
              <a:gd name="adj1" fmla="val 16667"/>
              <a:gd name="adj2" fmla="val 17673"/>
            </a:avLst>
          </a:prstGeom>
          <a:ln w="38100" cap="sq">
            <a:solidFill>
              <a:schemeClr val="accent3">
                <a:lumMod val="40000"/>
                <a:lumOff val="60000"/>
              </a:schemeClr>
            </a:solidFill>
            <a:miter lim="800000"/>
          </a:ln>
          <a:effectLst>
            <a:outerShdw blurRad="50800" dist="38100" dir="2700000" algn="tl" rotWithShape="0">
              <a:prstClr val="black">
                <a:alpha val="40000"/>
              </a:prstClr>
            </a:outerShdw>
          </a:effectLst>
        </p:spPr>
      </p:pic>
      <p:sp>
        <p:nvSpPr>
          <p:cNvPr id="4" name="CuadroTexto 3">
            <a:extLst>
              <a:ext uri="{FF2B5EF4-FFF2-40B4-BE49-F238E27FC236}">
                <a16:creationId xmlns:a16="http://schemas.microsoft.com/office/drawing/2014/main" id="{21EDBC37-7CF2-78B9-082A-21812858CFBD}"/>
              </a:ext>
            </a:extLst>
          </p:cNvPr>
          <p:cNvSpPr txBox="1"/>
          <p:nvPr/>
        </p:nvSpPr>
        <p:spPr>
          <a:xfrm>
            <a:off x="60692" y="6127829"/>
            <a:ext cx="7645129" cy="707886"/>
          </a:xfrm>
          <a:prstGeom prst="rect">
            <a:avLst/>
          </a:prstGeom>
          <a:noFill/>
        </p:spPr>
        <p:txBody>
          <a:bodyPr wrap="square">
            <a:spAutoFit/>
          </a:bodyPr>
          <a:lstStyle/>
          <a:p>
            <a:pPr lvl="0">
              <a:spcBef>
                <a:spcPts val="600"/>
              </a:spcBef>
              <a:defRPr/>
            </a:pPr>
            <a:r>
              <a:rPr lang="sr-Latn-RS" sz="2000" b="1" noProof="0" dirty="0">
                <a:solidFill>
                  <a:prstClr val="black"/>
                </a:solidFill>
              </a:rPr>
              <a:t>Ako postoji nešto čime se možemo hvaliti ili hvaliti, to je poznavanje Boga i poslušnost (Jer. 9,24; 2. Kor. 10,17).</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13000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1000" fill="hold"/>
                                        <p:tgtEl>
                                          <p:spTgt spid="24"/>
                                        </p:tgtEl>
                                        <p:attrNameLst>
                                          <p:attrName>ppt_w</p:attrName>
                                        </p:attrNameLst>
                                      </p:cBhvr>
                                      <p:tavLst>
                                        <p:tav tm="0">
                                          <p:val>
                                            <p:fltVal val="0"/>
                                          </p:val>
                                        </p:tav>
                                        <p:tav tm="100000">
                                          <p:val>
                                            <p:strVal val="#ppt_w"/>
                                          </p:val>
                                        </p:tav>
                                      </p:tavLst>
                                    </p:anim>
                                    <p:anim calcmode="lin" valueType="num">
                                      <p:cBhvr>
                                        <p:cTn id="21" dur="1000" fill="hold"/>
                                        <p:tgtEl>
                                          <p:spTgt spid="24"/>
                                        </p:tgtEl>
                                        <p:attrNameLst>
                                          <p:attrName>ppt_h</p:attrName>
                                        </p:attrNameLst>
                                      </p:cBhvr>
                                      <p:tavLst>
                                        <p:tav tm="0">
                                          <p:val>
                                            <p:fltVal val="0"/>
                                          </p:val>
                                        </p:tav>
                                        <p:tav tm="100000">
                                          <p:val>
                                            <p:strVal val="#ppt_h"/>
                                          </p:val>
                                        </p:tav>
                                      </p:tavLst>
                                    </p:anim>
                                    <p:anim calcmode="lin" valueType="num">
                                      <p:cBhvr>
                                        <p:cTn id="22" dur="1000" fill="hold"/>
                                        <p:tgtEl>
                                          <p:spTgt spid="24"/>
                                        </p:tgtEl>
                                        <p:attrNameLst>
                                          <p:attrName>style.rotation</p:attrName>
                                        </p:attrNameLst>
                                      </p:cBhvr>
                                      <p:tavLst>
                                        <p:tav tm="0">
                                          <p:val>
                                            <p:fltVal val="90"/>
                                          </p:val>
                                        </p:tav>
                                        <p:tav tm="100000">
                                          <p:val>
                                            <p:fltVal val="0"/>
                                          </p:val>
                                        </p:tav>
                                      </p:tavLst>
                                    </p:anim>
                                    <p:animEffect transition="in" filter="fade">
                                      <p:cBhvr>
                                        <p:cTn id="23" dur="10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6"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49" presetClass="entr" presetSubtype="0" decel="100000" fill="hold" nodeType="click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 calcmode="lin" valueType="num">
                                      <p:cBhvr>
                                        <p:cTn id="45" dur="500" fill="hold"/>
                                        <p:tgtEl>
                                          <p:spTgt spid="28"/>
                                        </p:tgtEl>
                                        <p:attrNameLst>
                                          <p:attrName>style.rotation</p:attrName>
                                        </p:attrNameLst>
                                      </p:cBhvr>
                                      <p:tavLst>
                                        <p:tav tm="0">
                                          <p:val>
                                            <p:fltVal val="360"/>
                                          </p:val>
                                        </p:tav>
                                        <p:tav tm="100000">
                                          <p:val>
                                            <p:fltVal val="0"/>
                                          </p:val>
                                        </p:tav>
                                      </p:tavLst>
                                    </p:anim>
                                    <p:animEffect transition="in" filter="fade">
                                      <p:cBhvr>
                                        <p:cTn id="46" dur="500"/>
                                        <p:tgtEl>
                                          <p:spTgt spid="28"/>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6"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strips(downRight)">
                                      <p:cBhvr>
                                        <p:cTn id="55" dur="500"/>
                                        <p:tgtEl>
                                          <p:spTgt spid="26"/>
                                        </p:tgtEl>
                                      </p:cBhvr>
                                    </p:animEffect>
                                  </p:childTnLst>
                                </p:cTn>
                              </p:par>
                            </p:childTnLst>
                          </p:cTn>
                        </p:par>
                        <p:par>
                          <p:cTn id="56" fill="hold">
                            <p:stCondLst>
                              <p:cond delay="500"/>
                            </p:stCondLst>
                            <p:childTnLst>
                              <p:par>
                                <p:cTn id="57" presetID="18" presetClass="entr" presetSubtype="3" fill="hold"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strips(upRight)">
                                      <p:cBhvr>
                                        <p:cTn id="59" dur="500"/>
                                        <p:tgtEl>
                                          <p:spTgt spid="14"/>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P spid="12" grpId="0"/>
      <p:bldP spid="18"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E57A534-6C27-F88E-FA7B-C6B43DBFA306}"/>
              </a:ext>
            </a:extLst>
          </p:cNvPr>
          <p:cNvSpPr txBox="1"/>
          <p:nvPr/>
        </p:nvSpPr>
        <p:spPr>
          <a:xfrm>
            <a:off x="4109884" y="2367171"/>
            <a:ext cx="8082116" cy="2123658"/>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8800" b="1">
                <a:ln/>
                <a:solidFill>
                  <a:srgbClr val="9722AA"/>
                </a:solidFill>
              </a:defRPr>
            </a:lvl1pPr>
          </a:lstStyle>
          <a:p>
            <a:pPr lvl="0">
              <a:defRPr/>
            </a:pPr>
            <a:r>
              <a:rPr lang="sr-Latn-RS" sz="6600" noProof="0" dirty="0">
                <a:solidFill>
                  <a:srgbClr val="F4642A">
                    <a:lumMod val="75000"/>
                  </a:srgbClr>
                </a:solidFill>
              </a:rPr>
              <a:t>SUOČAVANJE S LAŽNIM UČITELJIMA</a:t>
            </a:r>
            <a:endParaRPr kumimoji="0" lang="sr-Latn-RS" sz="6600" b="1" i="0" u="none" strike="noStrike" kern="1200" cap="none" spc="0" normalizeH="0" baseline="0" noProof="0" dirty="0">
              <a:ln/>
              <a:solidFill>
                <a:srgbClr val="F4642A">
                  <a:lumMod val="75000"/>
                </a:srgbClr>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086E5B0-024E-F501-595C-ADDFB7194CE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245347" y="301532"/>
            <a:ext cx="3864537" cy="6254937"/>
          </a:xfrm>
          <a:prstGeom prst="rect">
            <a:avLst/>
          </a:prstGeom>
          <a:solidFill>
            <a:srgbClr val="FFFFFF">
              <a:shade val="85000"/>
            </a:srgbClr>
          </a:solidFill>
          <a:ln w="88900" cap="sq">
            <a:solidFill>
              <a:schemeClr val="accent4">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136442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sp>
        <p:nvSpPr>
          <p:cNvPr id="21" name="Rectángulo 20">
            <a:extLst>
              <a:ext uri="{FF2B5EF4-FFF2-40B4-BE49-F238E27FC236}">
                <a16:creationId xmlns:a16="http://schemas.microsoft.com/office/drawing/2014/main" id="{9D7C23F0-3FA0-DEFE-60F7-45A3A86B4FA0}"/>
              </a:ext>
            </a:extLst>
          </p:cNvPr>
          <p:cNvSpPr>
            <a:spLocks noGrp="1" noRot="1" noMove="1" noResize="1" noEditPoints="1" noAdjustHandles="1" noChangeArrowheads="1" noChangeShapeType="1"/>
          </p:cNvSpPr>
          <p:nvPr/>
        </p:nvSpPr>
        <p:spPr>
          <a:xfrm>
            <a:off x="0" y="0"/>
            <a:ext cx="12192000" cy="1362872"/>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FCB7D143-710D-7F03-3632-65F340CAE0D9}"/>
              </a:ext>
            </a:extLst>
          </p:cNvPr>
          <p:cNvSpPr txBox="1"/>
          <p:nvPr/>
        </p:nvSpPr>
        <p:spPr>
          <a:xfrm>
            <a:off x="0" y="29184"/>
            <a:ext cx="12192000" cy="707886"/>
          </a:xfrm>
          <a:prstGeom prst="rect">
            <a:avLst/>
          </a:prstGeom>
          <a:noFill/>
        </p:spPr>
        <p:txBody>
          <a:bodyPr wrap="square">
            <a:spAutoFit/>
          </a:bodyPr>
          <a:lstStyle/>
          <a:p>
            <a:pPr lvl="0" algn="ctr">
              <a:defRPr/>
            </a:pPr>
            <a:r>
              <a:rPr lang="sr-Latn-RS" sz="4000" b="1" spc="50" noProof="0" dirty="0">
                <a:ln w="9525" cmpd="sng">
                  <a:solidFill>
                    <a:srgbClr val="2DCADB"/>
                  </a:solidFill>
                  <a:prstDash val="solid"/>
                </a:ln>
                <a:solidFill>
                  <a:srgbClr val="70AD47">
                    <a:tint val="1000"/>
                  </a:srgbClr>
                </a:solidFill>
                <a:effectLst>
                  <a:glow rad="38100">
                    <a:srgbClr val="2DCADB">
                      <a:alpha val="40000"/>
                    </a:srgbClr>
                  </a:glow>
                </a:effectLst>
              </a:rPr>
              <a:t>PREVARANTI PRERUŠENI U APOSTOLE</a:t>
            </a:r>
            <a:endParaRPr kumimoji="0" lang="sr-Latn-RS" sz="4000" b="1" i="0" u="none" strike="noStrike" kern="1200" cap="none" spc="50" normalizeH="0" baseline="0" noProof="0" dirty="0">
              <a:ln w="9525" cmpd="sng">
                <a:solidFill>
                  <a:srgbClr val="2DCADB"/>
                </a:solidFill>
                <a:prstDash val="solid"/>
              </a:ln>
              <a:solidFill>
                <a:srgbClr val="70AD47">
                  <a:tint val="1000"/>
                </a:srgbClr>
              </a:solidFill>
              <a:effectLst>
                <a:glow rad="38100">
                  <a:srgbClr val="2DCADB">
                    <a:alpha val="40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4F4CC91-00C1-F090-2380-0F02C38D0A64}"/>
              </a:ext>
            </a:extLst>
          </p:cNvPr>
          <p:cNvSpPr txBox="1"/>
          <p:nvPr/>
        </p:nvSpPr>
        <p:spPr>
          <a:xfrm>
            <a:off x="266700" y="712494"/>
            <a:ext cx="11658599" cy="646331"/>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a:t>
            </a:r>
            <a:r>
              <a:rPr lang="sr-Latn-RS" b="1" noProof="0" dirty="0">
                <a:solidFill>
                  <a:srgbClr val="2DCADB">
                    <a:lumMod val="60000"/>
                    <a:lumOff val="40000"/>
                  </a:srgbClr>
                </a:solidFill>
                <a:latin typeface="Comic Sans MS" panose="030F0702030302020204" pitchFamily="66" charset="0"/>
              </a:rPr>
              <a:t>Što činim, činit ću i ubuduće, da uništim svaki oslonac onima koji traže neki oslonac da budu smatrani jednakima nama u onome čime se ponose.</a:t>
            </a:r>
            <a:r>
              <a:rPr kumimoji="0" lang="sr-Latn-RS" sz="18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2DCADB">
                    <a:lumMod val="60000"/>
                    <a:lumOff val="40000"/>
                  </a:srgbClr>
                </a:solidFill>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2DCADB">
                    <a:lumMod val="60000"/>
                    <a:lumOff val="40000"/>
                  </a:srgbClr>
                </a:solidFill>
                <a:effectLst/>
                <a:uLnTx/>
                <a:uFillTx/>
                <a:latin typeface="Comic Sans MS" panose="030F0702030302020204" pitchFamily="66" charset="0"/>
                <a:ea typeface="+mn-ea"/>
                <a:cs typeface="+mn-cs"/>
              </a:rPr>
              <a:t> 11,13)</a:t>
            </a:r>
          </a:p>
        </p:txBody>
      </p:sp>
      <p:sp>
        <p:nvSpPr>
          <p:cNvPr id="6" name="CuadroTexto 5">
            <a:extLst>
              <a:ext uri="{FF2B5EF4-FFF2-40B4-BE49-F238E27FC236}">
                <a16:creationId xmlns:a16="http://schemas.microsoft.com/office/drawing/2014/main" id="{8F3FC727-1A23-9710-3090-B2448E11903A}"/>
              </a:ext>
            </a:extLst>
          </p:cNvPr>
          <p:cNvSpPr txBox="1"/>
          <p:nvPr/>
        </p:nvSpPr>
        <p:spPr>
          <a:xfrm>
            <a:off x="2719427" y="1376733"/>
            <a:ext cx="5675342" cy="1323439"/>
          </a:xfrm>
          <a:prstGeom prst="rect">
            <a:avLst/>
          </a:prstGeom>
          <a:noFill/>
        </p:spPr>
        <p:txBody>
          <a:bodyPr wrap="square" rtlCol="0">
            <a:spAutoFit/>
          </a:bodyPr>
          <a:lstStyle/>
          <a:p>
            <a:pPr lvl="0">
              <a:spcBef>
                <a:spcPts val="600"/>
              </a:spcBef>
              <a:defRPr/>
            </a:pPr>
            <a:r>
              <a:rPr lang="sr-Latn-RS" sz="2000" b="1" noProof="0" dirty="0">
                <a:solidFill>
                  <a:prstClr val="black"/>
                </a:solidFill>
              </a:rPr>
              <a:t>Pavao želi donijeti čistu crkvu Kristu (2. Kor. 11,2). No crkva je bila u opasnosti da bude prevarena, poput Eve, i prestane biti Isusova nevjesta (2. Kor. 11,3).</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01A5F8C5-A1F4-D5A3-965A-BCDC7780A6F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4848" y="1491168"/>
            <a:ext cx="2552894" cy="1926274"/>
          </a:xfrm>
          <a:prstGeom prst="rect">
            <a:avLst/>
          </a:prstGeom>
          <a:solidFill>
            <a:srgbClr val="FFFFFF">
              <a:shade val="85000"/>
            </a:srgbClr>
          </a:solidFill>
          <a:ln w="88900" cap="sq">
            <a:solidFill>
              <a:srgbClr val="FED25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C8FE59E1-064C-94C0-D9E2-AB4B01985D2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517598" y="1491169"/>
            <a:ext cx="3548800" cy="1996200"/>
          </a:xfrm>
          <a:prstGeom prst="rect">
            <a:avLst/>
          </a:prstGeom>
          <a:ln w="88900" cap="sq" cmpd="thickThin">
            <a:solidFill>
              <a:schemeClr val="accent6">
                <a:lumMod val="75000"/>
              </a:schemeClr>
            </a:solidFill>
            <a:prstDash val="solid"/>
            <a:miter lim="800000"/>
          </a:ln>
          <a:effectLst>
            <a:innerShdw blurRad="76200">
              <a:srgbClr val="000000"/>
            </a:innerShdw>
          </a:effectLst>
        </p:spPr>
      </p:pic>
      <p:pic>
        <p:nvPicPr>
          <p:cNvPr id="10" name="Imagen 9">
            <a:extLst>
              <a:ext uri="{FF2B5EF4-FFF2-40B4-BE49-F238E27FC236}">
                <a16:creationId xmlns:a16="http://schemas.microsoft.com/office/drawing/2014/main" id="{82365DF3-DEAB-74F2-D5CA-821E48AE711C}"/>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l="7330" r="7330"/>
          <a:stretch>
            <a:fillRect/>
          </a:stretch>
        </p:blipFill>
        <p:spPr>
          <a:xfrm>
            <a:off x="9657184" y="3680924"/>
            <a:ext cx="2438398" cy="2142966"/>
          </a:xfrm>
          <a:prstGeom prst="snip2DiagRect">
            <a:avLst>
              <a:gd name="adj1" fmla="val 20083"/>
              <a:gd name="adj2" fmla="val 20132"/>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66EA6E7-3CB4-F129-1E03-63EBC113DEF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a:fillRect/>
          </a:stretch>
        </p:blipFill>
        <p:spPr>
          <a:xfrm>
            <a:off x="95392" y="3609408"/>
            <a:ext cx="2552894" cy="2167829"/>
          </a:xfrm>
          <a:prstGeom prst="snip2DiagRect">
            <a:avLst>
              <a:gd name="adj1" fmla="val 29616"/>
              <a:gd name="adj2" fmla="val 31026"/>
            </a:avLst>
          </a:prstGeom>
          <a:solidFill>
            <a:srgbClr val="FFFFFF">
              <a:shade val="85000"/>
            </a:srgbClr>
          </a:solidFill>
          <a:ln w="57150" cap="sq">
            <a:solidFill>
              <a:schemeClr val="accent1">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4" name="CuadroTexto 13">
            <a:extLst>
              <a:ext uri="{FF2B5EF4-FFF2-40B4-BE49-F238E27FC236}">
                <a16:creationId xmlns:a16="http://schemas.microsoft.com/office/drawing/2014/main" id="{8FC9A3B4-D0A8-9C3B-AB18-CFC24D8A02C3}"/>
              </a:ext>
            </a:extLst>
          </p:cNvPr>
          <p:cNvSpPr txBox="1"/>
          <p:nvPr/>
        </p:nvSpPr>
        <p:spPr>
          <a:xfrm>
            <a:off x="2695899" y="2737892"/>
            <a:ext cx="5782787" cy="1631216"/>
          </a:xfrm>
          <a:prstGeom prst="rect">
            <a:avLst/>
          </a:prstGeom>
          <a:noFill/>
        </p:spPr>
        <p:txBody>
          <a:bodyPr wrap="square">
            <a:spAutoFit/>
          </a:bodyPr>
          <a:lstStyle/>
          <a:p>
            <a:pPr lvl="0">
              <a:spcBef>
                <a:spcPts val="600"/>
              </a:spcBef>
              <a:defRPr/>
            </a:pPr>
            <a:r>
              <a:rPr lang="sr-Latn-RS" sz="2000" b="1" noProof="0" dirty="0">
                <a:solidFill>
                  <a:prstClr val="black"/>
                </a:solidFill>
              </a:rPr>
              <a:t>Koja je bila stvarna opasnost? Židovi koji su sebe smatrali "velikim apostolima" Isusa došli su u Korint poučavajući "drugog Isusa", "drugog Duha" i "drugačijeg Evanđelja". (2. Kor. 11,4.5; Gal. 1,8).</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B1848179-43F7-0D4C-6263-AB4F7B7F4E37}"/>
              </a:ext>
            </a:extLst>
          </p:cNvPr>
          <p:cNvSpPr txBox="1"/>
          <p:nvPr/>
        </p:nvSpPr>
        <p:spPr>
          <a:xfrm>
            <a:off x="2719427" y="4406828"/>
            <a:ext cx="6953636" cy="1631216"/>
          </a:xfrm>
          <a:prstGeom prst="rect">
            <a:avLst/>
          </a:prstGeom>
          <a:noFill/>
        </p:spPr>
        <p:txBody>
          <a:bodyPr wrap="square">
            <a:spAutoFit/>
          </a:bodyPr>
          <a:lstStyle/>
          <a:p>
            <a:pPr lvl="0">
              <a:spcBef>
                <a:spcPts val="600"/>
              </a:spcBef>
              <a:defRPr/>
            </a:pPr>
            <a:r>
              <a:rPr lang="sr-Latn-RS" sz="2000" b="1" noProof="0" dirty="0">
                <a:solidFill>
                  <a:prstClr val="black"/>
                </a:solidFill>
              </a:rPr>
              <a:t>Činjenica da netko propovijeda o Isusu ne znači da nam pokazuje pravog Isusa, kako je otkriven u Bibliji. Njihove riječi mogu biti divne, ali sam Sotona također zna kako govoriti čudesno i predstavljati se "kao anđeo svjetlosti" (2. Kor. 11,14).</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CuadroTexto 19">
            <a:extLst>
              <a:ext uri="{FF2B5EF4-FFF2-40B4-BE49-F238E27FC236}">
                <a16:creationId xmlns:a16="http://schemas.microsoft.com/office/drawing/2014/main" id="{786C86B3-3B29-A79B-5E98-FBC687208A44}"/>
              </a:ext>
            </a:extLst>
          </p:cNvPr>
          <p:cNvSpPr txBox="1"/>
          <p:nvPr/>
        </p:nvSpPr>
        <p:spPr>
          <a:xfrm>
            <a:off x="96418" y="6075765"/>
            <a:ext cx="12095582" cy="707886"/>
          </a:xfrm>
          <a:prstGeom prst="rect">
            <a:avLst/>
          </a:prstGeom>
          <a:noFill/>
        </p:spPr>
        <p:txBody>
          <a:bodyPr wrap="square">
            <a:spAutoFit/>
          </a:bodyPr>
          <a:lstStyle/>
          <a:p>
            <a:pPr lvl="0">
              <a:spcBef>
                <a:spcPts val="600"/>
              </a:spcBef>
              <a:defRPr/>
            </a:pPr>
            <a:r>
              <a:rPr lang="sr-Latn-RS" sz="2000" b="1" noProof="0" dirty="0">
                <a:solidFill>
                  <a:prstClr val="black"/>
                </a:solidFill>
              </a:rPr>
              <a:t>Svojim djelima i riječima, pravi učitelji poučavaju "istinu Kristovu" (2. Kor. 11,9.10). No lažni učitelji, koji samo glume pobožnost, služe obmanu prerušeni u apostole (2. Kor. 11,13-15).</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2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288"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strVal val="4/3*#ppt_w"/>
                                          </p:val>
                                        </p:tav>
                                        <p:tav tm="100000">
                                          <p:val>
                                            <p:strVal val="#ppt_w"/>
                                          </p:val>
                                        </p:tav>
                                      </p:tavLst>
                                    </p:anim>
                                    <p:anim calcmode="lin" valueType="num">
                                      <p:cBhvr>
                                        <p:cTn id="45" dur="500" fill="hold"/>
                                        <p:tgtEl>
                                          <p:spTgt spid="12"/>
                                        </p:tgtEl>
                                        <p:attrNameLst>
                                          <p:attrName>ppt_h</p:attrName>
                                        </p:attrNameLst>
                                      </p:cBhvr>
                                      <p:tavLst>
                                        <p:tav tm="0">
                                          <p:val>
                                            <p:strVal val="4/3*#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28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strVal val="4/3*#ppt_w"/>
                                          </p:val>
                                        </p:tav>
                                        <p:tav tm="100000">
                                          <p:val>
                                            <p:strVal val="#ppt_w"/>
                                          </p:val>
                                        </p:tav>
                                      </p:tavLst>
                                    </p:anim>
                                    <p:anim calcmode="lin" valueType="num">
                                      <p:cBhvr>
                                        <p:cTn id="55" dur="500" fill="hold"/>
                                        <p:tgtEl>
                                          <p:spTgt spid="10"/>
                                        </p:tgtEl>
                                        <p:attrNameLst>
                                          <p:attrName>ppt_h</p:attrName>
                                        </p:attrNameLst>
                                      </p:cBhvr>
                                      <p:tavLst>
                                        <p:tav tm="0">
                                          <p:val>
                                            <p:strVal val="4/3*#ppt_h"/>
                                          </p:val>
                                        </p:tav>
                                        <p:tav tm="100000">
                                          <p:val>
                                            <p:strVal val="#ppt_h"/>
                                          </p:val>
                                        </p:tav>
                                      </p:tavLst>
                                    </p:anim>
                                  </p:childTnLst>
                                </p:cTn>
                              </p:par>
                            </p:childTnLst>
                          </p:cTn>
                        </p:par>
                        <p:par>
                          <p:cTn id="56" fill="hold">
                            <p:stCondLst>
                              <p:cond delay="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4"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duotone>
              <a:schemeClr val="accent1">
                <a:shade val="45000"/>
                <a:satMod val="135000"/>
              </a:schemeClr>
              <a:prstClr val="white"/>
            </a:duotone>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54FA4C89-8AEF-4E42-6050-9C28C25D9172}"/>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B9F579D9-3D7C-6829-7A78-3FB0CEC7216B}"/>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1378590A-9F58-E3CE-C8B0-E898C26CEC74}"/>
              </a:ext>
            </a:extLst>
          </p:cNvPr>
          <p:cNvSpPr txBox="1"/>
          <p:nvPr/>
        </p:nvSpPr>
        <p:spPr>
          <a:xfrm>
            <a:off x="1" y="0"/>
            <a:ext cx="12191999" cy="769441"/>
          </a:xfrm>
          <a:prstGeom prst="rect">
            <a:avLst/>
          </a:prstGeom>
          <a:noFill/>
        </p:spPr>
        <p:txBody>
          <a:bodyPr wrap="square">
            <a:spAutoFit/>
            <a:scene3d>
              <a:camera prst="orthographicFront"/>
              <a:lightRig rig="threePt" dir="t"/>
            </a:scene3d>
            <a:sp3d extrusionH="57150" contourW="25400">
              <a:bevelT h="25400" prst="softRound"/>
              <a:contourClr>
                <a:schemeClr val="accent1"/>
              </a:contourClr>
            </a:sp3d>
          </a:bodyPr>
          <a:lstStyle/>
          <a:p>
            <a:pPr lvl="0" algn="ctr">
              <a:defRPr/>
            </a:pPr>
            <a:r>
              <a:rPr lang="sr-Latn-RS" sz="4400" b="1" spc="300" noProof="0" dirty="0">
                <a:ln w="22225">
                  <a:noFill/>
                  <a:prstDash val="solid"/>
                </a:ln>
                <a:solidFill>
                  <a:srgbClr val="2DCADB">
                    <a:lumMod val="40000"/>
                    <a:lumOff val="60000"/>
                  </a:srgbClr>
                </a:solidFill>
                <a:effectLst>
                  <a:outerShdw blurRad="38100" dist="38100" dir="2700000" algn="tl">
                    <a:srgbClr val="000000">
                      <a:alpha val="43137"/>
                    </a:srgbClr>
                  </a:outerShdw>
                </a:effectLst>
              </a:rPr>
              <a:t>PAVAO I LAŽNI UČITELJI</a:t>
            </a:r>
            <a:endParaRPr kumimoji="0" lang="sr-Latn-RS" sz="4400" b="1" i="0" u="none" strike="noStrike" kern="1200" cap="none" spc="300" normalizeH="0" baseline="0" noProof="0" dirty="0">
              <a:ln w="22225">
                <a:noFill/>
                <a:prstDash val="solid"/>
              </a:ln>
              <a:solidFill>
                <a:srgbClr val="2DCADB">
                  <a:lumMod val="40000"/>
                  <a:lumOff val="60000"/>
                </a:srgbClr>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AD72E24C-A5B8-D982-19AB-DB1B1B368CF4}"/>
              </a:ext>
            </a:extLst>
          </p:cNvPr>
          <p:cNvSpPr txBox="1"/>
          <p:nvPr/>
        </p:nvSpPr>
        <p:spPr>
          <a:xfrm>
            <a:off x="1" y="724197"/>
            <a:ext cx="12191998" cy="584775"/>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a:t>
            </a:r>
            <a:r>
              <a:rPr lang="sr-Latn-RS" b="1" noProof="0" dirty="0">
                <a:solidFill>
                  <a:srgbClr val="FBD805">
                    <a:lumMod val="40000"/>
                    <a:lumOff val="60000"/>
                  </a:srgbClr>
                </a:solidFill>
                <a:effectLst>
                  <a:glow rad="127000">
                    <a:srgbClr val="284A2D"/>
                  </a:glow>
                </a:effectLst>
                <a:latin typeface="Comic Sans MS" panose="030F0702030302020204" pitchFamily="66" charset="0"/>
              </a:rPr>
              <a:t>Jweu li Hebreji? I ja sam.. Jesu li Izraelci? I ja sam. Jesu li potomci Abrahama? I ja sam.</a:t>
            </a:r>
            <a:r>
              <a:rPr kumimoji="0" lang="sr-Latn-RS" sz="18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(2.Korinćanims,</a:t>
            </a:r>
            <a:r>
              <a:rPr kumimoji="0" lang="sr-Latn-RS" sz="1400" b="1" i="0" u="none" strike="noStrike" kern="1200" cap="none" spc="0" normalizeH="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 11,</a:t>
            </a:r>
            <a:r>
              <a:rPr kumimoji="0" lang="sr-Latn-RS" sz="1400" b="1" i="0" u="none" strike="noStrike" kern="1200" cap="none" spc="0" normalizeH="0" baseline="0" noProof="0" dirty="0">
                <a:ln>
                  <a:noFill/>
                </a:ln>
                <a:solidFill>
                  <a:srgbClr val="FBD805">
                    <a:lumMod val="40000"/>
                    <a:lumOff val="60000"/>
                  </a:srgbClr>
                </a:solidFill>
                <a:effectLst>
                  <a:glow rad="127000">
                    <a:srgbClr val="284A2D"/>
                  </a:glow>
                </a:effectLst>
                <a:uLnTx/>
                <a:uFillTx/>
                <a:latin typeface="Comic Sans MS" panose="030F0702030302020204" pitchFamily="66" charset="0"/>
                <a:ea typeface="+mn-ea"/>
                <a:cs typeface="+mn-cs"/>
              </a:rPr>
              <a:t>22)</a:t>
            </a:r>
          </a:p>
        </p:txBody>
      </p:sp>
      <p:sp>
        <p:nvSpPr>
          <p:cNvPr id="6" name="CuadroTexto 5">
            <a:extLst>
              <a:ext uri="{FF2B5EF4-FFF2-40B4-BE49-F238E27FC236}">
                <a16:creationId xmlns:a16="http://schemas.microsoft.com/office/drawing/2014/main" id="{70CC40CA-8802-BFC0-52A1-836317A45124}"/>
              </a:ext>
            </a:extLst>
          </p:cNvPr>
          <p:cNvSpPr txBox="1"/>
          <p:nvPr/>
        </p:nvSpPr>
        <p:spPr>
          <a:xfrm>
            <a:off x="3978614" y="1454727"/>
            <a:ext cx="8201970"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Koje su sličnosti postojale između Pavla i lažnih učitelja? Svi su bili Židovi preobraćeni na kršćanstvo (2. Kor. 11,22).</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Imagen 3">
            <a:extLst>
              <a:ext uri="{FF2B5EF4-FFF2-40B4-BE49-F238E27FC236}">
                <a16:creationId xmlns:a16="http://schemas.microsoft.com/office/drawing/2014/main" id="{50257D89-DB2F-9E07-69CF-133DE4686A39}"/>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a:fillRect/>
          </a:stretch>
        </p:blipFill>
        <p:spPr>
          <a:xfrm>
            <a:off x="9163455" y="4455698"/>
            <a:ext cx="2885670" cy="2306044"/>
          </a:xfrm>
          <a:prstGeom prst="roundRect">
            <a:avLst>
              <a:gd name="adj" fmla="val 0"/>
            </a:avLst>
          </a:prstGeom>
          <a:solidFill>
            <a:srgbClr val="FFFFFF"/>
          </a:solidFill>
          <a:ln w="76200" cap="sq">
            <a:solidFill>
              <a:srgbClr val="326160"/>
            </a:solidFill>
            <a:miter lim="800000"/>
          </a:ln>
          <a:effectLst/>
          <a:scene3d>
            <a:camera prst="orthographicFront"/>
            <a:lightRig rig="threePt" dir="t">
              <a:rot lat="0" lon="0" rev="2700000"/>
            </a:lightRig>
          </a:scene3d>
          <a:sp3d>
            <a:bevelT h="38100"/>
            <a:contourClr>
              <a:srgbClr val="C0C0C0"/>
            </a:contourClr>
          </a:sp3d>
        </p:spPr>
      </p:pic>
      <p:pic>
        <p:nvPicPr>
          <p:cNvPr id="8" name="Imagen 7">
            <a:extLst>
              <a:ext uri="{FF2B5EF4-FFF2-40B4-BE49-F238E27FC236}">
                <a16:creationId xmlns:a16="http://schemas.microsoft.com/office/drawing/2014/main" id="{EE449946-CD57-EFC4-8E66-244FC8AE20B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42875" y="1435271"/>
            <a:ext cx="3769255" cy="4679076"/>
          </a:xfrm>
          <a:prstGeom prst="rect">
            <a:avLst/>
          </a:prstGeom>
          <a:effectLst/>
          <a:scene3d>
            <a:camera prst="orthographicFront"/>
            <a:lightRig rig="threePt" dir="t"/>
          </a:scene3d>
          <a:sp3d>
            <a:bevelT prst="relaxedInset"/>
          </a:sp3d>
        </p:spPr>
      </p:pic>
      <p:sp>
        <p:nvSpPr>
          <p:cNvPr id="10" name="CuadroTexto 9">
            <a:extLst>
              <a:ext uri="{FF2B5EF4-FFF2-40B4-BE49-F238E27FC236}">
                <a16:creationId xmlns:a16="http://schemas.microsoft.com/office/drawing/2014/main" id="{AB57A12E-FCF0-73AB-F017-03053F6A95CF}"/>
              </a:ext>
            </a:extLst>
          </p:cNvPr>
          <p:cNvSpPr txBox="1"/>
          <p:nvPr/>
        </p:nvSpPr>
        <p:spPr>
          <a:xfrm>
            <a:off x="3978613" y="4582926"/>
            <a:ext cx="5184842" cy="1631216"/>
          </a:xfrm>
          <a:prstGeom prst="rect">
            <a:avLst/>
          </a:prstGeom>
          <a:noFill/>
        </p:spPr>
        <p:txBody>
          <a:bodyPr wrap="square">
            <a:spAutoFit/>
          </a:bodyPr>
          <a:lstStyle/>
          <a:p>
            <a:pPr lvl="0">
              <a:spcBef>
                <a:spcPts val="600"/>
              </a:spcBef>
              <a:defRPr/>
            </a:pPr>
            <a:r>
              <a:rPr lang="sr-Latn-RS" sz="2000" b="1" noProof="0" dirty="0">
                <a:solidFill>
                  <a:prstClr val="black"/>
                </a:solidFill>
              </a:rPr>
              <a:t>I tu završava Pavlova "ludost." Nije želio ostaviti dojam da se želi hvaliti onim što je učinio za Krista. Njegovo pravo hvalisanje (ili slava) bilo je ono što je Krist učinio za njega.</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0195BE2E-C3D2-6565-35AC-120DF9B5D1C9}"/>
              </a:ext>
            </a:extLst>
          </p:cNvPr>
          <p:cNvSpPr txBox="1"/>
          <p:nvPr/>
        </p:nvSpPr>
        <p:spPr>
          <a:xfrm>
            <a:off x="-1" y="6147027"/>
            <a:ext cx="9163455" cy="707886"/>
          </a:xfrm>
          <a:prstGeom prst="rect">
            <a:avLst/>
          </a:prstGeom>
          <a:noFill/>
        </p:spPr>
        <p:txBody>
          <a:bodyPr wrap="square">
            <a:spAutoFit/>
          </a:bodyPr>
          <a:lstStyle/>
          <a:p>
            <a:pPr lvl="0">
              <a:defRPr/>
            </a:pPr>
            <a:r>
              <a:rPr lang="sr-Latn-RS" sz="2000" b="1" noProof="0" dirty="0">
                <a:solidFill>
                  <a:prstClr val="black"/>
                </a:solidFill>
              </a:rPr>
              <a:t>Njegova prava snaga ležala je u njegovoj slabosti, koja ga je navela da se potpuno oslanja na Isusa (2. Kor. 11,30-31, 12.6-10).</a:t>
            </a:r>
            <a:endParaRPr kumimoji="0" lang="sr-Latn-R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0EFB5F8C-F49B-17A9-955C-985149DD5BB8}"/>
              </a:ext>
            </a:extLst>
          </p:cNvPr>
          <p:cNvSpPr txBox="1"/>
          <p:nvPr/>
        </p:nvSpPr>
        <p:spPr>
          <a:xfrm>
            <a:off x="3992879" y="2316479"/>
            <a:ext cx="8187703" cy="1938992"/>
          </a:xfrm>
          <a:prstGeom prst="rect">
            <a:avLst/>
          </a:prstGeom>
          <a:noFill/>
        </p:spPr>
        <p:txBody>
          <a:bodyPr wrap="square">
            <a:spAutoFit/>
          </a:bodyPr>
          <a:lstStyle/>
          <a:p>
            <a:pPr lvl="0">
              <a:spcBef>
                <a:spcPts val="600"/>
              </a:spcBef>
              <a:defRPr/>
            </a:pPr>
            <a:r>
              <a:rPr lang="sr-Latn-RS" sz="2000" b="1" noProof="0" dirty="0">
                <a:solidFill>
                  <a:prstClr val="black"/>
                </a:solidFill>
              </a:rPr>
              <a:t>Koje su bile razlike između njih? Ovdje počinje Pavlova ludost: "Jesu li oni Kristovi sluge? (Lud sam da tako govorim.) Ja sam više" (2 Kor. 11,23). Ako su se drugi hvalili da su patili za Krista, Pavao je bio daleko kvalificiraniji: bičevan; zatvoren; prijetnje smrću; kamenovan; brodolom na moru; obavijen opasnostima svih vrsta; osjećajući glad, žeđ, hladnoću i golotinju; stalno zabrinut za crkve (2. Kor. 11,23b-29).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1765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vertical)">
                                      <p:cBhvr>
                                        <p:cTn id="26" dur="500"/>
                                        <p:tgtEl>
                                          <p:spTgt spid="8"/>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1000" fill="hold"/>
                                        <p:tgtEl>
                                          <p:spTgt spid="4"/>
                                        </p:tgtEl>
                                        <p:attrNameLst>
                                          <p:attrName>ppt_w</p:attrName>
                                        </p:attrNameLst>
                                      </p:cBhvr>
                                      <p:tavLst>
                                        <p:tav tm="0">
                                          <p:val>
                                            <p:fltVal val="0"/>
                                          </p:val>
                                        </p:tav>
                                        <p:tav tm="100000">
                                          <p:val>
                                            <p:strVal val="#ppt_w"/>
                                          </p:val>
                                        </p:tav>
                                      </p:tavLst>
                                    </p:anim>
                                    <p:anim calcmode="lin" valueType="num">
                                      <p:cBhvr>
                                        <p:cTn id="41" dur="1000" fill="hold"/>
                                        <p:tgtEl>
                                          <p:spTgt spid="4"/>
                                        </p:tgtEl>
                                        <p:attrNameLst>
                                          <p:attrName>ppt_h</p:attrName>
                                        </p:attrNameLst>
                                      </p:cBhvr>
                                      <p:tavLst>
                                        <p:tav tm="0">
                                          <p:val>
                                            <p:fltVal val="0"/>
                                          </p:val>
                                        </p:tav>
                                        <p:tav tm="100000">
                                          <p:val>
                                            <p:strVal val="#ppt_h"/>
                                          </p:val>
                                        </p:tav>
                                      </p:tavLst>
                                    </p:anim>
                                    <p:anim calcmode="lin" valueType="num">
                                      <p:cBhvr>
                                        <p:cTn id="42" dur="1000" fill="hold"/>
                                        <p:tgtEl>
                                          <p:spTgt spid="4"/>
                                        </p:tgtEl>
                                        <p:attrNameLst>
                                          <p:attrName>style.rotation</p:attrName>
                                        </p:attrNameLst>
                                      </p:cBhvr>
                                      <p:tavLst>
                                        <p:tav tm="0">
                                          <p:val>
                                            <p:fltVal val="90"/>
                                          </p:val>
                                        </p:tav>
                                        <p:tav tm="100000">
                                          <p:val>
                                            <p:fltVal val="0"/>
                                          </p:val>
                                        </p:tav>
                                      </p:tavLst>
                                    </p:anim>
                                    <p:animEffect transition="in" filter="fade">
                                      <p:cBhvr>
                                        <p:cTn id="43" dur="1000"/>
                                        <p:tgtEl>
                                          <p:spTgt spid="4"/>
                                        </p:tgtEl>
                                      </p:cBhvr>
                                    </p:animEffect>
                                  </p:childTnLst>
                                </p:cTn>
                              </p:par>
                            </p:childTnLst>
                          </p:cTn>
                        </p:par>
                        <p:par>
                          <p:cTn id="44" fill="hold">
                            <p:stCondLst>
                              <p:cond delay="10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alphaModFix amt="6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4C2E1034-B616-1CE2-182E-B6C7387C55A6}"/>
            </a:ext>
          </a:extLst>
        </p:cNvPr>
        <p:cNvGrpSpPr/>
        <p:nvPr/>
      </p:nvGrpSpPr>
      <p:grpSpPr>
        <a:xfrm>
          <a:off x="0" y="0"/>
          <a:ext cx="0" cy="0"/>
          <a:chOff x="0" y="0"/>
          <a:chExt cx="0" cy="0"/>
        </a:xfrm>
      </p:grpSpPr>
      <p:sp>
        <p:nvSpPr>
          <p:cNvPr id="11" name="Rectángulo 10">
            <a:extLst>
              <a:ext uri="{FF2B5EF4-FFF2-40B4-BE49-F238E27FC236}">
                <a16:creationId xmlns:a16="http://schemas.microsoft.com/office/drawing/2014/main" id="{347F1348-D00C-14B1-5C98-958A8F3FC49D}"/>
              </a:ext>
            </a:extLst>
          </p:cNvPr>
          <p:cNvSpPr>
            <a:spLocks noGrp="1" noRot="1" noMove="1" noResize="1" noEditPoints="1" noAdjustHandles="1" noChangeArrowheads="1" noChangeShapeType="1"/>
          </p:cNvSpPr>
          <p:nvPr/>
        </p:nvSpPr>
        <p:spPr>
          <a:xfrm>
            <a:off x="0" y="0"/>
            <a:ext cx="12180584" cy="1369387"/>
          </a:xfrm>
          <a:prstGeom prst="rect">
            <a:avLst/>
          </a:prstGeom>
          <a:blipFill dpi="0" rotWithShape="1">
            <a:blip r:embed="rId4" cstate="email">
              <a:duotone>
                <a:prstClr val="black"/>
                <a:schemeClr val="accent3">
                  <a:tint val="45000"/>
                  <a:satMod val="400000"/>
                </a:schemeClr>
              </a:duotone>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l="-77000"/>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r-Latn-R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78F184BB-9226-7180-7671-D9A6EF596D26}"/>
              </a:ext>
            </a:extLst>
          </p:cNvPr>
          <p:cNvSpPr txBox="1"/>
          <p:nvPr/>
        </p:nvSpPr>
        <p:spPr>
          <a:xfrm>
            <a:off x="0" y="0"/>
            <a:ext cx="12191999"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lvl="0" algn="ctr">
              <a:defRPr/>
            </a:pPr>
            <a:r>
              <a:rPr lang="sr-Latn-RS" sz="4400" b="1" spc="300" noProof="0" dirty="0">
                <a:ln/>
                <a:solidFill>
                  <a:srgbClr val="FBD805"/>
                </a:solidFill>
                <a:effectLst>
                  <a:outerShdw blurRad="38100" dist="38100" dir="2700000" algn="tl">
                    <a:srgbClr val="000000">
                      <a:alpha val="43137"/>
                    </a:srgbClr>
                  </a:outerShdw>
                </a:effectLst>
              </a:rPr>
              <a:t>SAMOISPITIVANJE I POBJEDA</a:t>
            </a:r>
            <a:endParaRPr kumimoji="0" lang="sr-Latn-RS" sz="4400" b="1" i="0" u="none" strike="noStrike" kern="1200" cap="none" spc="300" normalizeH="0" baseline="0" noProof="0" dirty="0">
              <a:ln/>
              <a:solidFill>
                <a:srgbClr val="FBD805"/>
              </a:solidFill>
              <a:effectLst>
                <a:outerShdw blurRad="38100" dist="38100" dir="2700000" algn="tl">
                  <a:srgbClr val="000000">
                    <a:alpha val="43137"/>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16E75BD2-C025-8C40-B2D1-5987D951BB92}"/>
              </a:ext>
            </a:extLst>
          </p:cNvPr>
          <p:cNvSpPr txBox="1"/>
          <p:nvPr/>
        </p:nvSpPr>
        <p:spPr>
          <a:xfrm>
            <a:off x="1" y="724197"/>
            <a:ext cx="12191998" cy="369332"/>
          </a:xfrm>
          <a:prstGeom prst="rect">
            <a:avLst/>
          </a:prstGeom>
          <a:noFill/>
        </p:spPr>
        <p:txBody>
          <a:bodyPr wrap="square">
            <a:spAutoFit/>
          </a:bodyPr>
          <a:lstStyle/>
          <a:p>
            <a:pPr lvl="0" algn="ctr">
              <a:defRPr/>
            </a:pPr>
            <a:r>
              <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“Mislim da ti “nadapostoli“ nisi ništa bolji od mene</a:t>
            </a:r>
            <a:r>
              <a:rPr lang="sr-Latn-RS" b="1" noProof="0" dirty="0">
                <a:solidFill>
                  <a:srgbClr val="F4642A">
                    <a:lumMod val="40000"/>
                    <a:lumOff val="60000"/>
                  </a:srgbClr>
                </a:solidFill>
                <a:effectLst>
                  <a:glow rad="127000">
                    <a:srgbClr val="284A2D"/>
                  </a:glow>
                </a:effectLst>
                <a:latin typeface="Comic Sans MS" panose="030F0702030302020204" pitchFamily="66" charset="0"/>
              </a:rPr>
              <a:t>.</a:t>
            </a:r>
            <a:r>
              <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a:t>
            </a:r>
            <a:r>
              <a:rPr kumimoji="0" lang="sr-Latn-R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(2.</a:t>
            </a:r>
            <a:r>
              <a:rPr kumimoji="0" lang="sr-Latn-RS" sz="1400" b="1" i="0" u="none" strike="noStrike" kern="1200" cap="none" spc="0" normalizeH="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Korinćanima</a:t>
            </a:r>
            <a:r>
              <a:rPr kumimoji="0" lang="sr-Latn-RS" sz="14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rPr>
              <a:t> 13,5 SHP)</a:t>
            </a:r>
            <a:endParaRPr kumimoji="0" lang="sr-Latn-RS" sz="1800" b="1" i="0" u="none" strike="noStrike" kern="1200" cap="none" spc="0" normalizeH="0" baseline="0" noProof="0" dirty="0">
              <a:ln>
                <a:noFill/>
              </a:ln>
              <a:solidFill>
                <a:srgbClr val="F4642A">
                  <a:lumMod val="40000"/>
                  <a:lumOff val="60000"/>
                </a:srgbClr>
              </a:solidFill>
              <a:effectLst>
                <a:glow rad="127000">
                  <a:srgbClr val="284A2D"/>
                </a:glow>
              </a:effectLst>
              <a:uLnTx/>
              <a:uFillTx/>
              <a:latin typeface="Comic Sans MS" panose="030F0702030302020204" pitchFamily="66" charset="0"/>
              <a:ea typeface="+mn-ea"/>
              <a:cs typeface="+mn-cs"/>
            </a:endParaRPr>
          </a:p>
        </p:txBody>
      </p:sp>
      <p:sp>
        <p:nvSpPr>
          <p:cNvPr id="9" name="CuadroTexto 8">
            <a:extLst>
              <a:ext uri="{FF2B5EF4-FFF2-40B4-BE49-F238E27FC236}">
                <a16:creationId xmlns:a16="http://schemas.microsoft.com/office/drawing/2014/main" id="{5AF5D746-ADA7-7235-AF88-577BDBDC0F01}"/>
              </a:ext>
            </a:extLst>
          </p:cNvPr>
          <p:cNvSpPr txBox="1"/>
          <p:nvPr/>
        </p:nvSpPr>
        <p:spPr>
          <a:xfrm>
            <a:off x="-4861" y="1478964"/>
            <a:ext cx="7932907" cy="707886"/>
          </a:xfrm>
          <a:prstGeom prst="rect">
            <a:avLst/>
          </a:prstGeom>
          <a:noFill/>
        </p:spPr>
        <p:txBody>
          <a:bodyPr wrap="square" rtlCol="0">
            <a:spAutoFit/>
          </a:bodyPr>
          <a:lstStyle/>
          <a:p>
            <a:pPr lvl="0">
              <a:spcBef>
                <a:spcPts val="600"/>
              </a:spcBef>
              <a:defRPr/>
            </a:pPr>
            <a:r>
              <a:rPr lang="sr-Latn-RS" sz="2000" b="1" noProof="0" dirty="0">
                <a:solidFill>
                  <a:prstClr val="black"/>
                </a:solidFill>
              </a:rPr>
              <a:t>Približavalo se vrijeme kada će Pavao posjetiti Korint. Što će zateći i kako bi trebao postupiti u skladu s tim? (2. Kor. 13,1.2).</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3" name="Imagen 12">
            <a:extLst>
              <a:ext uri="{FF2B5EF4-FFF2-40B4-BE49-F238E27FC236}">
                <a16:creationId xmlns:a16="http://schemas.microsoft.com/office/drawing/2014/main" id="{15C3B292-A861-62EF-9D31-39EF9951A37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8046" y="1716381"/>
            <a:ext cx="4152089" cy="2335550"/>
          </a:xfrm>
          <a:prstGeom prst="round2DiagRect">
            <a:avLst>
              <a:gd name="adj1" fmla="val 16667"/>
              <a:gd name="adj2" fmla="val 0"/>
            </a:avLst>
          </a:prstGeom>
          <a:ln w="57150" cap="sq">
            <a:solidFill>
              <a:srgbClr val="B36E4E"/>
            </a:solidFill>
            <a:miter lim="800000"/>
          </a:ln>
          <a:effectLst>
            <a:outerShdw blurRad="50800" dist="38100" dir="2700000" algn="tl" rotWithShape="0">
              <a:prstClr val="black">
                <a:alpha val="40000"/>
              </a:prstClr>
            </a:outerShdw>
          </a:effectLst>
        </p:spPr>
      </p:pic>
      <p:pic>
        <p:nvPicPr>
          <p:cNvPr id="15" name="Imagen 14">
            <a:extLst>
              <a:ext uri="{FF2B5EF4-FFF2-40B4-BE49-F238E27FC236}">
                <a16:creationId xmlns:a16="http://schemas.microsoft.com/office/drawing/2014/main" id="{9E40F02F-2715-17F6-6C5C-B995C49B7701}"/>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7928046" y="4311755"/>
            <a:ext cx="4152089" cy="2335550"/>
          </a:xfrm>
          <a:prstGeom prst="round2DiagRect">
            <a:avLst>
              <a:gd name="adj1" fmla="val 0"/>
              <a:gd name="adj2" fmla="val 17077"/>
            </a:avLst>
          </a:prstGeom>
          <a:ln w="57150" cap="sq">
            <a:solidFill>
              <a:srgbClr val="3D7245"/>
            </a:solidFill>
            <a:miter lim="800000"/>
          </a:ln>
          <a:effectLst>
            <a:outerShdw blurRad="50800" dist="38100" dir="2700000" algn="tl" rotWithShape="0">
              <a:prstClr val="black">
                <a:alpha val="40000"/>
              </a:prstClr>
            </a:outerShdw>
          </a:effectLst>
        </p:spPr>
      </p:pic>
      <p:pic>
        <p:nvPicPr>
          <p:cNvPr id="17" name="Imagen 16">
            <a:extLst>
              <a:ext uri="{FF2B5EF4-FFF2-40B4-BE49-F238E27FC236}">
                <a16:creationId xmlns:a16="http://schemas.microsoft.com/office/drawing/2014/main" id="{98F66DF8-E4A9-FDE2-B96A-AC7681B5D8D6}"/>
              </a:ext>
            </a:extLst>
          </p:cNvPr>
          <p:cNvPicPr>
            <a:picLocks noChangeAspect="1"/>
          </p:cNvPicPr>
          <p:nvPr/>
        </p:nvPicPr>
        <p:blipFill rotWithShape="1">
          <a:blip r:embed="rId9" cstate="email">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2562" r="2562"/>
          <a:stretch>
            <a:fillRect/>
          </a:stretch>
        </p:blipFill>
        <p:spPr>
          <a:xfrm>
            <a:off x="111865" y="2309960"/>
            <a:ext cx="2524328" cy="3302900"/>
          </a:xfrm>
          <a:prstGeom prst="round2DiagRect">
            <a:avLst>
              <a:gd name="adj1" fmla="val 16570"/>
              <a:gd name="adj2" fmla="val 17077"/>
            </a:avLst>
          </a:prstGeom>
          <a:ln w="57150" cap="sq">
            <a:solidFill>
              <a:srgbClr val="F78D63"/>
            </a:solidFill>
            <a:miter lim="800000"/>
          </a:ln>
          <a:effectLst>
            <a:outerShdw blurRad="50800" dist="38100" dir="2700000" algn="tl" rotWithShape="0">
              <a:prstClr val="black">
                <a:alpha val="40000"/>
              </a:prstClr>
            </a:outerShdw>
          </a:effectLst>
        </p:spPr>
      </p:pic>
      <p:sp>
        <p:nvSpPr>
          <p:cNvPr id="19" name="CuadroTexto 18">
            <a:extLst>
              <a:ext uri="{FF2B5EF4-FFF2-40B4-BE49-F238E27FC236}">
                <a16:creationId xmlns:a16="http://schemas.microsoft.com/office/drawing/2014/main" id="{52BC995D-97C0-F47A-7C43-4C655A713C10}"/>
              </a:ext>
            </a:extLst>
          </p:cNvPr>
          <p:cNvSpPr txBox="1"/>
          <p:nvPr/>
        </p:nvSpPr>
        <p:spPr>
          <a:xfrm>
            <a:off x="2840476" y="2226215"/>
            <a:ext cx="5009747" cy="1015663"/>
          </a:xfrm>
          <a:prstGeom prst="rect">
            <a:avLst/>
          </a:prstGeom>
          <a:noFill/>
        </p:spPr>
        <p:txBody>
          <a:bodyPr wrap="square">
            <a:spAutoFit/>
          </a:bodyPr>
          <a:lstStyle/>
          <a:p>
            <a:pPr lvl="0">
              <a:spcBef>
                <a:spcPts val="600"/>
              </a:spcBef>
              <a:defRPr/>
            </a:pPr>
            <a:r>
              <a:rPr lang="sr-Latn-RS" sz="2000" b="1" noProof="0" dirty="0">
                <a:solidFill>
                  <a:prstClr val="black"/>
                </a:solidFill>
              </a:rPr>
              <a:t>Pavao je bio spreman snažno primijeniti crkvenu disciplinu: obnoviti pokajnike i kazniti tvrdoglave.</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CuadroTexto 20">
            <a:extLst>
              <a:ext uri="{FF2B5EF4-FFF2-40B4-BE49-F238E27FC236}">
                <a16:creationId xmlns:a16="http://schemas.microsoft.com/office/drawing/2014/main" id="{B4094B42-A165-BA7D-8B4A-0F5A8A36CAD1}"/>
              </a:ext>
            </a:extLst>
          </p:cNvPr>
          <p:cNvSpPr txBox="1"/>
          <p:nvPr/>
        </p:nvSpPr>
        <p:spPr>
          <a:xfrm>
            <a:off x="111865" y="6006850"/>
            <a:ext cx="7738356" cy="707886"/>
          </a:xfrm>
          <a:prstGeom prst="rect">
            <a:avLst/>
          </a:prstGeom>
          <a:noFill/>
        </p:spPr>
        <p:txBody>
          <a:bodyPr wrap="square">
            <a:spAutoFit/>
          </a:bodyPr>
          <a:lstStyle/>
          <a:p>
            <a:pPr lvl="0">
              <a:spcBef>
                <a:spcPts val="600"/>
              </a:spcBef>
              <a:defRPr/>
            </a:pPr>
            <a:r>
              <a:rPr lang="sr-Latn-RS" sz="2000" b="1" noProof="0" dirty="0">
                <a:solidFill>
                  <a:prstClr val="black"/>
                </a:solidFill>
              </a:rPr>
              <a:t>Pavao je, sa svoje strane, molio da prestanu činiti zlo i da čine dobro, te da budu usavršeni (2, Kor. 13,7-9).</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E5B923D3-149F-BC93-8838-E6C206ADE580}"/>
              </a:ext>
            </a:extLst>
          </p:cNvPr>
          <p:cNvSpPr txBox="1"/>
          <p:nvPr/>
        </p:nvSpPr>
        <p:spPr>
          <a:xfrm>
            <a:off x="2840476" y="4951823"/>
            <a:ext cx="5009745" cy="1015663"/>
          </a:xfrm>
          <a:prstGeom prst="rect">
            <a:avLst/>
          </a:prstGeom>
          <a:noFill/>
        </p:spPr>
        <p:txBody>
          <a:bodyPr wrap="square">
            <a:spAutoFit/>
          </a:bodyPr>
          <a:lstStyle/>
          <a:p>
            <a:pPr lvl="0">
              <a:spcBef>
                <a:spcPts val="600"/>
              </a:spcBef>
              <a:defRPr/>
            </a:pPr>
            <a:r>
              <a:rPr lang="sr-Latn-RS" sz="2000" b="1" noProof="0" dirty="0">
                <a:solidFill>
                  <a:prstClr val="black"/>
                </a:solidFill>
              </a:rPr>
              <a:t>Stoga, prije nego što dođe to vrijeme, Korinćani trebaju razmisliti i ispitati sami sebe (2. Kor. 13,5).</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EFF17DB4-5834-BD1C-EE6E-FF1F258F027F}"/>
              </a:ext>
            </a:extLst>
          </p:cNvPr>
          <p:cNvSpPr txBox="1"/>
          <p:nvPr/>
        </p:nvSpPr>
        <p:spPr>
          <a:xfrm>
            <a:off x="2840476" y="3589019"/>
            <a:ext cx="5009745" cy="1015663"/>
          </a:xfrm>
          <a:prstGeom prst="rect">
            <a:avLst/>
          </a:prstGeom>
          <a:noFill/>
        </p:spPr>
        <p:txBody>
          <a:bodyPr wrap="square">
            <a:spAutoFit/>
          </a:bodyPr>
          <a:lstStyle/>
          <a:p>
            <a:pPr lvl="0">
              <a:spcBef>
                <a:spcPts val="600"/>
              </a:spcBef>
              <a:defRPr/>
            </a:pPr>
            <a:r>
              <a:rPr lang="sr-Latn-RS" sz="2000" b="1" noProof="0" dirty="0">
                <a:solidFill>
                  <a:prstClr val="black"/>
                </a:solidFill>
              </a:rPr>
              <a:t>Bojao se da će, po dolasku, zateći ih u svađi i raznim grijesima. Bojao se plakati za nepokajane grešnike (2. Kor. 12,20.21).</a:t>
            </a:r>
            <a:endParaRPr kumimoji="0" lang="sr-Latn-R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21644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45">
                                          <p:stCondLst>
                                            <p:cond delay="0"/>
                                          </p:stCondLst>
                                        </p:cTn>
                                        <p:tgtEl>
                                          <p:spTgt spid="5"/>
                                        </p:tgtEl>
                                      </p:cBhvr>
                                    </p:animEffect>
                                    <p:anim calcmode="lin" valueType="num">
                                      <p:cBhvr>
                                        <p:cTn id="17" dur="456"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5"/>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5"/>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5"/>
                                        </p:tgtEl>
                                        <p:attrNameLst>
                                          <p:attrName>ppt_y</p:attrName>
                                        </p:attrNameLst>
                                      </p:cBhvr>
                                      <p:tavLst>
                                        <p:tav tm="0" fmla="#ppt_y-sin(pi*$)/81">
                                          <p:val>
                                            <p:fltVal val="0"/>
                                          </p:val>
                                        </p:tav>
                                        <p:tav tm="100000">
                                          <p:val>
                                            <p:fltVal val="1"/>
                                          </p:val>
                                        </p:tav>
                                      </p:tavLst>
                                    </p:anim>
                                    <p:animScale>
                                      <p:cBhvr>
                                        <p:cTn id="22" dur="7">
                                          <p:stCondLst>
                                            <p:cond delay="162"/>
                                          </p:stCondLst>
                                        </p:cTn>
                                        <p:tgtEl>
                                          <p:spTgt spid="5"/>
                                        </p:tgtEl>
                                      </p:cBhvr>
                                      <p:to x="100000" y="60000"/>
                                    </p:animScale>
                                    <p:animScale>
                                      <p:cBhvr>
                                        <p:cTn id="23" dur="41" decel="50000">
                                          <p:stCondLst>
                                            <p:cond delay="169"/>
                                          </p:stCondLst>
                                        </p:cTn>
                                        <p:tgtEl>
                                          <p:spTgt spid="5"/>
                                        </p:tgtEl>
                                      </p:cBhvr>
                                      <p:to x="100000" y="100000"/>
                                    </p:animScale>
                                    <p:animScale>
                                      <p:cBhvr>
                                        <p:cTn id="24" dur="7">
                                          <p:stCondLst>
                                            <p:cond delay="328"/>
                                          </p:stCondLst>
                                        </p:cTn>
                                        <p:tgtEl>
                                          <p:spTgt spid="5"/>
                                        </p:tgtEl>
                                      </p:cBhvr>
                                      <p:to x="100000" y="80000"/>
                                    </p:animScale>
                                    <p:animScale>
                                      <p:cBhvr>
                                        <p:cTn id="25" dur="41" decel="50000">
                                          <p:stCondLst>
                                            <p:cond delay="335"/>
                                          </p:stCondLst>
                                        </p:cTn>
                                        <p:tgtEl>
                                          <p:spTgt spid="5"/>
                                        </p:tgtEl>
                                      </p:cBhvr>
                                      <p:to x="100000" y="100000"/>
                                    </p:animScale>
                                    <p:animScale>
                                      <p:cBhvr>
                                        <p:cTn id="26" dur="7">
                                          <p:stCondLst>
                                            <p:cond delay="410"/>
                                          </p:stCondLst>
                                        </p:cTn>
                                        <p:tgtEl>
                                          <p:spTgt spid="5"/>
                                        </p:tgtEl>
                                      </p:cBhvr>
                                      <p:to x="100000" y="90000"/>
                                    </p:animScale>
                                    <p:animScale>
                                      <p:cBhvr>
                                        <p:cTn id="27" dur="41" decel="50000">
                                          <p:stCondLst>
                                            <p:cond delay="417"/>
                                          </p:stCondLst>
                                        </p:cTn>
                                        <p:tgtEl>
                                          <p:spTgt spid="5"/>
                                        </p:tgtEl>
                                      </p:cBhvr>
                                      <p:to x="100000" y="100000"/>
                                    </p:animScale>
                                    <p:animScale>
                                      <p:cBhvr>
                                        <p:cTn id="28" dur="7">
                                          <p:stCondLst>
                                            <p:cond delay="452"/>
                                          </p:stCondLst>
                                        </p:cTn>
                                        <p:tgtEl>
                                          <p:spTgt spid="5"/>
                                        </p:tgtEl>
                                      </p:cBhvr>
                                      <p:to x="100000" y="95000"/>
                                    </p:animScale>
                                    <p:animScale>
                                      <p:cBhvr>
                                        <p:cTn id="29" dur="41" decel="50000">
                                          <p:stCondLst>
                                            <p:cond delay="459"/>
                                          </p:stCondLst>
                                        </p:cTn>
                                        <p:tgtEl>
                                          <p:spTgt spid="5"/>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1000" fill="hold"/>
                                        <p:tgtEl>
                                          <p:spTgt spid="13"/>
                                        </p:tgtEl>
                                        <p:attrNameLst>
                                          <p:attrName>ppt_w</p:attrName>
                                        </p:attrNameLst>
                                      </p:cBhvr>
                                      <p:tavLst>
                                        <p:tav tm="0">
                                          <p:val>
                                            <p:strVal val="#ppt_w*0.70"/>
                                          </p:val>
                                        </p:tav>
                                        <p:tav tm="100000">
                                          <p:val>
                                            <p:strVal val="#ppt_w"/>
                                          </p:val>
                                        </p:tav>
                                      </p:tavLst>
                                    </p:anim>
                                    <p:anim calcmode="lin" valueType="num">
                                      <p:cBhvr>
                                        <p:cTn id="35" dur="1000" fill="hold"/>
                                        <p:tgtEl>
                                          <p:spTgt spid="13"/>
                                        </p:tgtEl>
                                        <p:attrNameLst>
                                          <p:attrName>ppt_h</p:attrName>
                                        </p:attrNameLst>
                                      </p:cBhvr>
                                      <p:tavLst>
                                        <p:tav tm="0">
                                          <p:val>
                                            <p:strVal val="#ppt_h"/>
                                          </p:val>
                                        </p:tav>
                                        <p:tav tm="100000">
                                          <p:val>
                                            <p:strVal val="#ppt_h"/>
                                          </p:val>
                                        </p:tav>
                                      </p:tavLst>
                                    </p:anim>
                                    <p:animEffect transition="in" filter="fade">
                                      <p:cBhvr>
                                        <p:cTn id="36" dur="1000"/>
                                        <p:tgtEl>
                                          <p:spTgt spid="13"/>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42" fill="hold"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outHorizontal)">
                                      <p:cBhvr>
                                        <p:cTn id="45" dur="500"/>
                                        <p:tgtEl>
                                          <p:spTgt spid="17"/>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1000" fill="hold"/>
                                        <p:tgtEl>
                                          <p:spTgt spid="15"/>
                                        </p:tgtEl>
                                        <p:attrNameLst>
                                          <p:attrName>ppt_w</p:attrName>
                                        </p:attrNameLst>
                                      </p:cBhvr>
                                      <p:tavLst>
                                        <p:tav tm="0">
                                          <p:val>
                                            <p:strVal val="#ppt_w*0.70"/>
                                          </p:val>
                                        </p:tav>
                                        <p:tav tm="100000">
                                          <p:val>
                                            <p:strVal val="#ppt_w"/>
                                          </p:val>
                                        </p:tav>
                                      </p:tavLst>
                                    </p:anim>
                                    <p:anim calcmode="lin" valueType="num">
                                      <p:cBhvr>
                                        <p:cTn id="60" dur="1000" fill="hold"/>
                                        <p:tgtEl>
                                          <p:spTgt spid="15"/>
                                        </p:tgtEl>
                                        <p:attrNameLst>
                                          <p:attrName>ppt_h</p:attrName>
                                        </p:attrNameLst>
                                      </p:cBhvr>
                                      <p:tavLst>
                                        <p:tav tm="0">
                                          <p:val>
                                            <p:strVal val="#ppt_h"/>
                                          </p:val>
                                        </p:tav>
                                        <p:tav tm="100000">
                                          <p:val>
                                            <p:strVal val="#ppt_h"/>
                                          </p:val>
                                        </p:tav>
                                      </p:tavLst>
                                    </p:anim>
                                    <p:animEffect transition="in" filter="fade">
                                      <p:cBhvr>
                                        <p:cTn id="61" dur="1000"/>
                                        <p:tgtEl>
                                          <p:spTgt spid="15"/>
                                        </p:tgtEl>
                                      </p:cBhvr>
                                    </p:animEffect>
                                  </p:childTnLst>
                                </p:cTn>
                              </p:par>
                            </p:childTnLst>
                          </p:cTn>
                        </p:par>
                        <p:par>
                          <p:cTn id="62" fill="hold">
                            <p:stCondLst>
                              <p:cond delay="1000"/>
                            </p:stCondLst>
                            <p:childTnLst>
                              <p:par>
                                <p:cTn id="63" presetID="22" presetClass="entr" presetSubtype="8"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wipe(left)">
                                      <p:cBhvr>
                                        <p:cTn id="65" dur="500"/>
                                        <p:tgtEl>
                                          <p:spTgt spid="4"/>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P spid="19" grpId="0"/>
      <p:bldP spid="21" grpId="0"/>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4DC59A-483E-FBB8-9FFE-709E0A824E0F}"/>
              </a:ext>
            </a:extLst>
          </p:cNvPr>
          <p:cNvSpPr txBox="1"/>
          <p:nvPr/>
        </p:nvSpPr>
        <p:spPr>
          <a:xfrm>
            <a:off x="1686560" y="975359"/>
            <a:ext cx="9062504" cy="4493538"/>
          </a:xfrm>
          <a:prstGeom prst="rect">
            <a:avLst/>
          </a:prstGeom>
          <a:noFill/>
        </p:spPr>
        <p:txBody>
          <a:bodyPr wrap="square">
            <a:spAutoFit/>
          </a:bodyPr>
          <a:lstStyle/>
          <a:p>
            <a:pPr lvl="0" algn="just">
              <a:spcBef>
                <a:spcPts val="600"/>
              </a:spcBef>
              <a:defRPr/>
            </a:pPr>
            <a:r>
              <a:rPr lang="sr-Latn-RS" sz="2600" b="1" noProof="0" dirty="0">
                <a:solidFill>
                  <a:prstClr val="black"/>
                </a:solidFill>
                <a:latin typeface="Constantia" panose="02030602050306030303" pitchFamily="18" charset="0"/>
              </a:rPr>
              <a:t>“Božji je narod upućen na Sveto pismo kao osiguranje od utjecaja lažnih učitelja i obmanjivačkih sila duhova tame. Sotona koristi svako moguće sredstvo da spriječi ljude u stjecanju biblijskog znanja, jer jasni iskazi biblije otkrivaju njegove obmanee. Svako oživljavanje Božjeg djela potiče kneza zla na još veću aktivnost. Sada ulaže krajnje napore za završnu bitku protiv Krista i njegovih sljedbenika. […] Krivotvorina će toliko nalikovati istini da će ih biti nemoguće razlikovati osim po Svetom pismu. Njihovim svjedočanstvima svaka izjava i svako čudo mora biti iskušano."</a:t>
            </a:r>
            <a:endParaRPr kumimoji="0" lang="sr-Latn-R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endParaRPr>
          </a:p>
        </p:txBody>
      </p:sp>
      <p:sp>
        <p:nvSpPr>
          <p:cNvPr id="4" name="CuadroTexto 3">
            <a:extLst>
              <a:ext uri="{FF2B5EF4-FFF2-40B4-BE49-F238E27FC236}">
                <a16:creationId xmlns:a16="http://schemas.microsoft.com/office/drawing/2014/main" id="{A29A2DCA-7926-A37C-2662-3C0041C85CE9}"/>
              </a:ext>
            </a:extLst>
          </p:cNvPr>
          <p:cNvSpPr txBox="1"/>
          <p:nvPr/>
        </p:nvSpPr>
        <p:spPr>
          <a:xfrm>
            <a:off x="6036860" y="6081832"/>
            <a:ext cx="464300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rPr>
              <a:t>Ellen</a:t>
            </a:r>
            <a:r>
              <a:rPr kumimoji="0" lang="sr-Latn-RS" sz="1600" b="1" i="0" u="none" strike="noStrike" kern="1200" cap="none" spc="0" normalizeH="0" noProof="0" dirty="0">
                <a:ln>
                  <a:noFill/>
                </a:ln>
                <a:solidFill>
                  <a:prstClr val="black"/>
                </a:solidFill>
                <a:effectLst/>
                <a:uLnTx/>
                <a:uFillTx/>
                <a:latin typeface="Aptos" panose="02110004020202020204"/>
                <a:ea typeface="+mn-ea"/>
                <a:cs typeface="+mn-cs"/>
              </a:rPr>
              <a:t> G. White, </a:t>
            </a:r>
            <a:r>
              <a:rPr kumimoji="0" lang="sr-Latn-RS" sz="1600" i="1" u="none" strike="noStrike" kern="1200" cap="none" spc="0" normalizeH="0" noProof="0" dirty="0">
                <a:ln>
                  <a:noFill/>
                </a:ln>
                <a:solidFill>
                  <a:prstClr val="black"/>
                </a:solidFill>
                <a:effectLst/>
                <a:uLnTx/>
                <a:uFillTx/>
                <a:latin typeface="Aptos" panose="02110004020202020204"/>
                <a:ea typeface="+mn-ea"/>
                <a:cs typeface="+mn-cs"/>
              </a:rPr>
              <a:t>Veliki sukob, </a:t>
            </a:r>
            <a:r>
              <a:rPr lang="sr-Latn-RS" sz="1600" b="1" noProof="0" dirty="0">
                <a:solidFill>
                  <a:prstClr val="black"/>
                </a:solidFill>
                <a:latin typeface="Aptos" panose="02110004020202020204"/>
              </a:rPr>
              <a:t>str</a:t>
            </a:r>
            <a:r>
              <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rPr>
              <a:t>. 593.</a:t>
            </a:r>
            <a:r>
              <a:rPr kumimoji="0" lang="sr-Latn-RS" sz="1600" b="1" i="0" u="none" strike="noStrike" kern="1200" cap="none" spc="0" normalizeH="0" noProof="0" dirty="0">
                <a:ln>
                  <a:noFill/>
                </a:ln>
                <a:solidFill>
                  <a:prstClr val="black"/>
                </a:solidFill>
                <a:effectLst/>
                <a:uLnTx/>
                <a:uFillTx/>
                <a:latin typeface="Aptos" panose="02110004020202020204"/>
                <a:ea typeface="+mn-ea"/>
                <a:cs typeface="+mn-cs"/>
              </a:rPr>
              <a:t> u izvorniku.</a:t>
            </a:r>
            <a:endParaRPr kumimoji="0" lang="sr-Latn-RS" sz="16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218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1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Tema de Office">
  <a:themeElements>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1033</TotalTime>
  <Words>1293</Words>
  <Application>Microsoft Office PowerPoint</Application>
  <PresentationFormat>Panorámica</PresentationFormat>
  <Paragraphs>62</Paragraphs>
  <Slides>11</Slides>
  <Notes>7</Notes>
  <HiddenSlides>0</HiddenSlides>
  <MMClips>0</MMClips>
  <ScaleCrop>false</ScaleCrop>
  <HeadingPairs>
    <vt:vector size="6" baseType="variant">
      <vt:variant>
        <vt:lpstr>Fuentes usadas</vt:lpstr>
      </vt:variant>
      <vt:variant>
        <vt:i4>6</vt:i4>
      </vt:variant>
      <vt:variant>
        <vt:lpstr>Tema</vt:lpstr>
      </vt:variant>
      <vt:variant>
        <vt:i4>3</vt:i4>
      </vt:variant>
      <vt:variant>
        <vt:lpstr>Títulos de diapositiva</vt:lpstr>
      </vt:variant>
      <vt:variant>
        <vt:i4>11</vt:i4>
      </vt:variant>
    </vt:vector>
  </HeadingPairs>
  <TitlesOfParts>
    <vt:vector size="20" baseType="lpstr">
      <vt:lpstr>Aptos</vt:lpstr>
      <vt:lpstr>Aptos Display</vt:lpstr>
      <vt:lpstr>Arial</vt:lpstr>
      <vt:lpstr>Calibri</vt:lpstr>
      <vt:lpstr>Comic Sans MS</vt:lpstr>
      <vt:lpstr>Constantia</vt:lpstr>
      <vt:lpstr>1_Tema de Office</vt:lpstr>
      <vt:lpstr>Tema de Office</vt:lpstr>
      <vt:lpstr>2_Tema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37</cp:revision>
  <dcterms:created xsi:type="dcterms:W3CDTF">2026-08-18T22:37:24Z</dcterms:created>
  <dcterms:modified xsi:type="dcterms:W3CDTF">2026-09-11T13:50:18Z</dcterms:modified>
</cp:coreProperties>
</file>