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 id="2147483712" r:id="rId5"/>
  </p:sldMasterIdLst>
  <p:notesMasterIdLst>
    <p:notesMasterId r:id="rId24"/>
  </p:notesMasterIdLst>
  <p:sldIdLst>
    <p:sldId id="398" r:id="rId6"/>
    <p:sldId id="400" r:id="rId7"/>
    <p:sldId id="490" r:id="rId8"/>
    <p:sldId id="273" r:id="rId9"/>
    <p:sldId id="264" r:id="rId10"/>
    <p:sldId id="265" r:id="rId11"/>
    <p:sldId id="266" r:id="rId12"/>
    <p:sldId id="267" r:id="rId13"/>
    <p:sldId id="268" r:id="rId14"/>
    <p:sldId id="269" r:id="rId15"/>
    <p:sldId id="270" r:id="rId16"/>
    <p:sldId id="271" r:id="rId17"/>
    <p:sldId id="272" r:id="rId18"/>
    <p:sldId id="481" r:id="rId19"/>
    <p:sldId id="492" r:id="rId20"/>
    <p:sldId id="483" r:id="rId21"/>
    <p:sldId id="486" r:id="rId22"/>
    <p:sldId id="489" r:id="rId2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7" autoAdjust="0"/>
    <p:restoredTop sz="94660"/>
  </p:normalViewPr>
  <p:slideViewPr>
    <p:cSldViewPr snapToGrid="0">
      <p:cViewPr varScale="1">
        <p:scale>
          <a:sx n="104" d="100"/>
          <a:sy n="104" d="100"/>
        </p:scale>
        <p:origin x="84" y="258"/>
      </p:cViewPr>
      <p:guideLst/>
    </p:cSldViewPr>
  </p:slideViewPr>
  <p:notesTextViewPr>
    <p:cViewPr>
      <p:scale>
        <a:sx n="1" d="1"/>
        <a:sy n="1" d="1"/>
      </p:scale>
      <p:origin x="0" y="0"/>
    </p:cViewPr>
  </p:notesTextViewPr>
  <p:sorterViewPr>
    <p:cViewPr>
      <p:scale>
        <a:sx n="100" d="100"/>
        <a:sy n="100" d="100"/>
      </p:scale>
      <p:origin x="0" y="-276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1441F-D5EB-485D-8325-97683C6A72B6}" type="datetimeFigureOut">
              <a:rPr lang="en-US" smtClean="0"/>
              <a:t>9/11/2026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3DE8F-DA56-445D-A126-D570A3880636}" type="slidenum">
              <a:rPr lang="en-US" smtClean="0"/>
              <a:t>‹Nº›</a:t>
            </a:fld>
            <a:endParaRPr lang="en-US"/>
          </a:p>
        </p:txBody>
      </p:sp>
    </p:spTree>
    <p:extLst>
      <p:ext uri="{BB962C8B-B14F-4D97-AF65-F5344CB8AC3E}">
        <p14:creationId xmlns:p14="http://schemas.microsoft.com/office/powerpoint/2010/main" val="408369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2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10:1-11</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735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10:12-18</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9479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04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11:1-15</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13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5361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0375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87332-E597-775E-2408-7F3355C91DF3}"/>
            </a:ext>
          </a:extLst>
        </p:cNvPr>
        <p:cNvGrpSpPr/>
        <p:nvPr/>
      </p:nvGrpSpPr>
      <p:grpSpPr>
        <a:xfrm>
          <a:off x="0" y="0"/>
          <a:ext cx="0" cy="0"/>
          <a:chOff x="0" y="0"/>
          <a:chExt cx="0" cy="0"/>
        </a:xfrm>
      </p:grpSpPr>
    </p:spTree>
    <p:extLst>
      <p:ext uri="{BB962C8B-B14F-4D97-AF65-F5344CB8AC3E}">
        <p14:creationId xmlns:p14="http://schemas.microsoft.com/office/powerpoint/2010/main" val="1254251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7070-CEA5-8628-B450-FEBCBBA39CB0}"/>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733E290D-5B27-9DF1-15C8-3DC34AE037F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E925FF6-22C7-4322-ACD3-DD0AC5CF51F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771" name="Rectangle 2">
            <a:extLst>
              <a:ext uri="{FF2B5EF4-FFF2-40B4-BE49-F238E27FC236}">
                <a16:creationId xmlns:a16="http://schemas.microsoft.com/office/drawing/2014/main" id="{E16B7624-8158-4715-D79F-692B8A7BE430}"/>
              </a:ext>
            </a:extLst>
          </p:cNvPr>
          <p:cNvSpPr>
            <a:spLocks noGrp="1" noRot="1" noChangeAspect="1" noChangeArrowheads="1" noTextEdit="1"/>
          </p:cNvSpPr>
          <p:nvPr>
            <p:ph type="sldImg"/>
          </p:nvPr>
        </p:nvSpPr>
        <p:spPr>
          <a:ln/>
        </p:spPr>
        <p:txBody>
          <a:bodyPr/>
          <a:lstStyle/>
          <a:p>
            <a:endParaRPr lang="en-US"/>
          </a:p>
        </p:txBody>
      </p:sp>
      <p:sp>
        <p:nvSpPr>
          <p:cNvPr id="32772" name="Rectangle 3">
            <a:extLst>
              <a:ext uri="{FF2B5EF4-FFF2-40B4-BE49-F238E27FC236}">
                <a16:creationId xmlns:a16="http://schemas.microsoft.com/office/drawing/2014/main" id="{EDBB2C9F-DA24-F01B-B1F0-77A374AEF3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21154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7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61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60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83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61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024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26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05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91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04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22468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64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94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064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700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8559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3419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361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1745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052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506268895"/>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95631267"/>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265517463"/>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49727333"/>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25857660"/>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60990348"/>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37280223"/>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8467442"/>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66655341"/>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88867210"/>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55031026"/>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174669495"/>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302160103"/>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921984752"/>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79740534"/>
      </p:ext>
    </p:extLst>
  </p:cSld>
  <p:clrMapOvr>
    <a:masterClrMapping/>
  </p:clrMapOvr>
  <p:transition spd="med">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45143241"/>
      </p:ext>
    </p:extLst>
  </p:cSld>
  <p:clrMapOvr>
    <a:masterClrMapping/>
  </p:clrMapOvr>
  <p:transition spd="med">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48964403"/>
      </p:ext>
    </p:extLst>
  </p:cSld>
  <p:clrMapOvr>
    <a:masterClrMapping/>
  </p:clrMapOvr>
  <p:transition spd="med">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224771317"/>
      </p:ext>
    </p:extLst>
  </p:cSld>
  <p:clrMapOvr>
    <a:masterClrMapping/>
  </p:clrMapOvr>
  <p:transition spd="med">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91213630"/>
      </p:ext>
    </p:extLst>
  </p:cSld>
  <p:clrMapOvr>
    <a:masterClrMapping/>
  </p:clrMapOvr>
  <p:transition spd="med">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752161675"/>
      </p:ext>
    </p:extLst>
  </p:cSld>
  <p:clrMapOvr>
    <a:masterClrMapping/>
  </p:clrMapOvr>
  <p:transition spd="med">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748330197"/>
      </p:ext>
    </p:extLst>
  </p:cSld>
  <p:clrMapOvr>
    <a:masterClrMapping/>
  </p:clrMapOvr>
  <p:transition spd="med">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22953482"/>
      </p:ext>
    </p:extLst>
  </p:cSld>
  <p:clrMapOvr>
    <a:masterClrMapping/>
  </p:clrMapOvr>
  <p:transition spd="med">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73030881"/>
      </p:ext>
    </p:extLst>
  </p:cSld>
  <p:clrMapOvr>
    <a:masterClrMapping/>
  </p:clrMapOvr>
  <p:transition spd="med">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535686952"/>
      </p:ext>
    </p:extLst>
  </p:cSld>
  <p:clrMapOvr>
    <a:masterClrMapping/>
  </p:clrMapOvr>
  <p:transition spd="med">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462681887"/>
      </p:ext>
    </p:extLst>
  </p:cSld>
  <p:clrMapOvr>
    <a:masterClrMapping/>
  </p:clrMapOvr>
  <p:transition spd="med">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511875817"/>
      </p:ext>
    </p:extLst>
  </p:cSld>
  <p:clrMapOvr>
    <a:masterClrMapping/>
  </p:clrMapOvr>
  <p:transition spd="med">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6269819"/>
      </p:ext>
    </p:extLst>
  </p:cSld>
  <p:clrMapOvr>
    <a:masterClrMapping/>
  </p:clrMapOvr>
  <p:transition spd="med">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37466479"/>
      </p:ext>
    </p:extLst>
  </p:cSld>
  <p:clrMapOvr>
    <a:masterClrMapping/>
  </p:clrMapOvr>
  <p:transition spd="med">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51131231"/>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417318104"/>
      </p:ext>
    </p:extLst>
  </p:cSld>
  <p:clrMapOvr>
    <a:masterClrMapping/>
  </p:clrMapOvr>
  <p:transition spd="med">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768575947"/>
      </p:ext>
    </p:extLst>
  </p:cSld>
  <p:clrMapOvr>
    <a:masterClrMapping/>
  </p:clrMapOvr>
  <p:transition spd="med">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9583502"/>
      </p:ext>
    </p:extLst>
  </p:cSld>
  <p:clrMapOvr>
    <a:masterClrMapping/>
  </p:clrMapOvr>
  <p:transition spd="med">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79107277"/>
      </p:ext>
    </p:extLst>
  </p:cSld>
  <p:clrMapOvr>
    <a:masterClrMapping/>
  </p:clrMapOvr>
  <p:transition spd="med">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463678101"/>
      </p:ext>
    </p:extLst>
  </p:cSld>
  <p:clrMapOvr>
    <a:masterClrMapping/>
  </p:clrMapOvr>
  <p:transition spd="med">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872550762"/>
      </p:ext>
    </p:extLst>
  </p:cSld>
  <p:clrMapOvr>
    <a:masterClrMapping/>
  </p:clrMapOvr>
  <p:transition spd="med">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317211658"/>
      </p:ext>
    </p:extLst>
  </p:cSld>
  <p:clrMapOvr>
    <a:masterClrMapping/>
  </p:clrMapOvr>
  <p:transition spd="med">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18781661"/>
      </p:ext>
    </p:extLst>
  </p:cSld>
  <p:clrMapOvr>
    <a:masterClrMapping/>
  </p:clrMapOvr>
  <p:transition spd="med">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274985295"/>
      </p:ext>
    </p:extLst>
  </p:cSld>
  <p:clrMapOvr>
    <a:masterClrMapping/>
  </p:clrMapOvr>
  <p:transition spd="med">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52669159"/>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942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27385520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14768267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250599178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9B4A480E-7100-4ACB-B397-32B634C39ACF}" type="slidenum">
              <a:rPr lang="en-US" smtClean="0">
                <a:solidFill>
                  <a:srgbClr val="000000"/>
                </a:solidFill>
              </a:rPr>
              <a:pPr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400" fontAlgn="base">
              <a:spcBef>
                <a:spcPct val="0"/>
              </a:spcBef>
              <a:spcAft>
                <a:spcPct val="0"/>
              </a:spcAft>
            </a:pPr>
            <a:endParaRPr lang="en-US" sz="1800">
              <a:solidFill>
                <a:srgbClr val="000000"/>
              </a:solidFill>
              <a:cs typeface="Arial" charset="0"/>
            </a:endParaRPr>
          </a:p>
        </p:txBody>
      </p:sp>
    </p:spTree>
    <p:extLst>
      <p:ext uri="{BB962C8B-B14F-4D97-AF65-F5344CB8AC3E}">
        <p14:creationId xmlns:p14="http://schemas.microsoft.com/office/powerpoint/2010/main" val="315685962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200" algn="ctr" rtl="0" fontAlgn="base">
        <a:spcBef>
          <a:spcPct val="0"/>
        </a:spcBef>
        <a:spcAft>
          <a:spcPct val="0"/>
        </a:spcAft>
        <a:defRPr sz="4400" b="1">
          <a:solidFill>
            <a:schemeClr val="bg1"/>
          </a:solidFill>
          <a:latin typeface="Arial" charset="0"/>
        </a:defRPr>
      </a:lvl6pPr>
      <a:lvl7pPr marL="914400" algn="ctr" rtl="0" fontAlgn="base">
        <a:spcBef>
          <a:spcPct val="0"/>
        </a:spcBef>
        <a:spcAft>
          <a:spcPct val="0"/>
        </a:spcAft>
        <a:defRPr sz="4400" b="1">
          <a:solidFill>
            <a:schemeClr val="bg1"/>
          </a:solidFill>
          <a:latin typeface="Arial" charset="0"/>
        </a:defRPr>
      </a:lvl7pPr>
      <a:lvl8pPr marL="1371600" algn="ctr" rtl="0" fontAlgn="base">
        <a:spcBef>
          <a:spcPct val="0"/>
        </a:spcBef>
        <a:spcAft>
          <a:spcPct val="0"/>
        </a:spcAft>
        <a:defRPr sz="4400" b="1">
          <a:solidFill>
            <a:schemeClr val="bg1"/>
          </a:solidFill>
          <a:latin typeface="Arial" charset="0"/>
        </a:defRPr>
      </a:lvl8pPr>
      <a:lvl9pPr marL="1828800" algn="ctr" rtl="0" fontAlgn="base">
        <a:spcBef>
          <a:spcPct val="0"/>
        </a:spcBef>
        <a:spcAft>
          <a:spcPct val="0"/>
        </a:spcAft>
        <a:defRPr sz="44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jpg"/><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5.jpg"/><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3.jpeg"/><Relationship Id="rId5" Type="http://schemas.microsoft.com/office/2007/relationships/hdphoto" Target="../media/hdphoto4.wdp"/><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41.jpe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5.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42.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42.xml"/><Relationship Id="rId5" Type="http://schemas.openxmlformats.org/officeDocument/2006/relationships/image" Target="../media/image6.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POUKE SUB. ŠKOLE : PRVA I DRUGA POSLANICA KORINĆANIMA</a:t>
            </a:r>
            <a:endParaRPr kumimoji="0" lang="sr-Latn-R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3. tromjesečje 2026.</a:t>
            </a:r>
            <a:r>
              <a:rPr kumimoji="0" lang="sr-Latn-RS" sz="2000" b="1" i="0" u="none" strike="noStrike" kern="1200" cap="none" spc="0" normalizeH="0" baseline="0" noProof="0" dirty="0">
                <a:ln>
                  <a:noFill/>
                </a:ln>
                <a:solidFill>
                  <a:srgbClr val="DDDDDD"/>
                </a:solidFill>
                <a:effectLst/>
                <a:uLnTx/>
                <a:uFillTx/>
                <a:latin typeface="Arial" charset="0"/>
                <a:ea typeface="+mn-ea"/>
                <a:cs typeface="Arial" charset="0"/>
              </a:rPr>
              <a:t>                      </a:t>
            </a:r>
            <a:r>
              <a:rPr kumimoji="0" lang="sr-Latn-RS"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Prezentacija biblijske pouke                      19. rujna </a:t>
            </a: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 </a:t>
            </a:r>
            <a:endParaRPr kumimoji="0" lang="sr-Latn-R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sr-Latn-R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sr-Latn-RS"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sr-Latn-R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6" name="Picture 5">
            <a:extLst>
              <a:ext uri="{FF2B5EF4-FFF2-40B4-BE49-F238E27FC236}">
                <a16:creationId xmlns:a16="http://schemas.microsoft.com/office/drawing/2014/main" id="{C149EF17-9C8E-B4C2-7001-74001C5D46E2}"/>
              </a:ext>
            </a:extLst>
          </p:cNvPr>
          <p:cNvPicPr>
            <a:picLocks noChangeAspect="1"/>
          </p:cNvPicPr>
          <p:nvPr/>
        </p:nvPicPr>
        <p:blipFill>
          <a:blip r:embed="rId3"/>
          <a:stretch>
            <a:fillRect/>
          </a:stretch>
        </p:blipFill>
        <p:spPr>
          <a:xfrm>
            <a:off x="80210" y="786063"/>
            <a:ext cx="12224085" cy="5422231"/>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sr-Latn-RS" noProof="0" dirty="0">
                <a:solidFill>
                  <a:srgbClr val="FFCC66"/>
                </a:solidFill>
              </a:rPr>
              <a:t>Upamtite redak </a:t>
            </a: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sr-Latn-RS" sz="4000" b="0" i="0" u="none" strike="noStrike" kern="1200" cap="none" spc="0" normalizeH="0" baseline="0" noProof="0" dirty="0">
                <a:ln>
                  <a:noFill/>
                </a:ln>
                <a:solidFill>
                  <a:srgbClr val="FFFF99"/>
                </a:solidFill>
                <a:effectLst/>
                <a:uLnTx/>
                <a:uFillTx/>
                <a:latin typeface="Impact" pitchFamily="34" charset="0"/>
                <a:ea typeface="+mn-ea"/>
                <a:cs typeface="Arial" charset="0"/>
              </a:rPr>
              <a:t> </a:t>
            </a:r>
            <a:r>
              <a:rPr kumimoji="0" lang="sr-Latn-RS" sz="4800" b="0" i="0" u="none" strike="noStrike" kern="1200" cap="none" spc="0" normalizeH="0" baseline="0" noProof="0" dirty="0">
                <a:ln>
                  <a:noFill/>
                </a:ln>
                <a:solidFill>
                  <a:srgbClr val="FFFF99"/>
                </a:solidFill>
                <a:effectLst/>
                <a:uLnTx/>
                <a:uFillTx/>
                <a:latin typeface="Impact" pitchFamily="34" charset="0"/>
                <a:ea typeface="+mn-ea"/>
                <a:cs typeface="Arial" charset="0"/>
              </a:rPr>
              <a:t> 2. Korinćanima </a:t>
            </a:r>
            <a:r>
              <a:rPr lang="sr-Latn-RS" sz="4800" noProof="0" dirty="0">
                <a:solidFill>
                  <a:srgbClr val="FFFF99"/>
                </a:solidFill>
                <a:latin typeface="Impact" pitchFamily="34" charset="0"/>
              </a:rPr>
              <a:t>10</a:t>
            </a:r>
            <a:r>
              <a:rPr kumimoji="0" lang="sr-Latn-RS" sz="4800" b="0" i="0" u="none" strike="noStrike" kern="1200" cap="none" spc="0" normalizeH="0" baseline="0" noProof="0" dirty="0">
                <a:ln>
                  <a:noFill/>
                </a:ln>
                <a:solidFill>
                  <a:srgbClr val="FFFF99"/>
                </a:solidFill>
                <a:effectLst/>
                <a:uLnTx/>
                <a:uFillTx/>
                <a:latin typeface="Impact" pitchFamily="34" charset="0"/>
                <a:ea typeface="+mn-ea"/>
                <a:cs typeface="Arial" charset="0"/>
              </a:rPr>
              <a:t>,4:</a:t>
            </a: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57145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lang="sr-Latn-RS" sz="3200" b="1" noProof="0" dirty="0">
                <a:solidFill>
                  <a:srgbClr val="FFFFFF"/>
                </a:solidFill>
                <a:latin typeface="Calibri" panose="020F0502020204030204" pitchFamily="34" charset="0"/>
                <a:cs typeface="Calibri" panose="020F0502020204030204" pitchFamily="34" charset="0"/>
              </a:rPr>
              <a:t>Naše</a:t>
            </a:r>
            <a:r>
              <a:rPr kumimoji="0" lang="sr-Latn-R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borbeno oružje nije tjelesno. Naprotiv, ono je božanski jako </a:t>
            </a:r>
            <a:r>
              <a:rPr lang="sr-Latn-RS" sz="3200" b="1" noProof="0" dirty="0">
                <a:solidFill>
                  <a:srgbClr val="FFFFFF"/>
                </a:solidFill>
                <a:latin typeface="Calibri" panose="020F0502020204030204" pitchFamily="34" charset="0"/>
                <a:cs typeface="Calibri" panose="020F0502020204030204" pitchFamily="34" charset="0"/>
              </a:rPr>
              <a:t>z</a:t>
            </a:r>
            <a:r>
              <a:rPr kumimoji="0" lang="sr-Latn-RS" sz="3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 rušenje utvrda.“</a:t>
            </a:r>
          </a:p>
        </p:txBody>
      </p:sp>
      <p:pic>
        <p:nvPicPr>
          <p:cNvPr id="5" name="Picture 4">
            <a:extLst>
              <a:ext uri="{FF2B5EF4-FFF2-40B4-BE49-F238E27FC236}">
                <a16:creationId xmlns:a16="http://schemas.microsoft.com/office/drawing/2014/main" id="{BA00CE24-975F-8F35-1DC8-0793C2A8D4BD}"/>
              </a:ext>
            </a:extLst>
          </p:cNvPr>
          <p:cNvPicPr>
            <a:picLocks noChangeAspect="1"/>
          </p:cNvPicPr>
          <p:nvPr/>
        </p:nvPicPr>
        <p:blipFill>
          <a:blip r:embed="rId4"/>
          <a:stretch>
            <a:fillRect/>
          </a:stretch>
        </p:blipFill>
        <p:spPr>
          <a:xfrm>
            <a:off x="6479628" y="30185"/>
            <a:ext cx="5806583" cy="6797629"/>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noGrp="1" noRot="1" noMove="1" noResize="1" noEditPoints="1" noAdjustHandles="1" noChangeArrowheads="1" noChangeShapeType="1"/>
          </p:cNvSpPr>
          <p:nvPr/>
        </p:nvSpPr>
        <p:spPr>
          <a:xfrm>
            <a:off x="69574" y="3985590"/>
            <a:ext cx="12041146" cy="1938992"/>
          </a:xfrm>
          <a:prstGeom prst="rect">
            <a:avLst/>
          </a:prstGeom>
          <a:noFill/>
        </p:spPr>
        <p:txBody>
          <a:bodyPr wrap="square" rtlCol="0">
            <a:spAutoFit/>
          </a:bodyPr>
          <a:lstStyle/>
          <a:p>
            <a:pPr lvl="0" algn="ctr" defTabSz="914354" fontAlgn="base">
              <a:spcBef>
                <a:spcPct val="0"/>
              </a:spcBef>
              <a:spcAft>
                <a:spcPct val="0"/>
              </a:spcAft>
              <a:defRPr/>
            </a:pPr>
            <a:r>
              <a:rPr lang="sr-Latn-RS" sz="2400" b="1" noProof="0" dirty="0">
                <a:solidFill>
                  <a:srgbClr val="FFFFFF"/>
                </a:solidFill>
                <a:cs typeface="Arial" charset="0"/>
              </a:rPr>
              <a:t>Sigurno je Pavao imao više nego dovoljno problema za riješiti. Sada je u crkvu došao još jedan problem: lažni učitelji. Lažni učitelji borili su se protiv Pavla i Njegovog djela za Boga. Još gore, ti lažni učitelji uvjerili su članove crkve u Korintu da povjeruju njihovim lažima! Pavao kaže da je njegova borba protiv tog problema bila ista kao i duhovni rat.</a:t>
            </a:r>
            <a:endParaRPr kumimoji="0" lang="sr-Latn-RS"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1" y="88379"/>
            <a:ext cx="6621517" cy="2277547"/>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sr-Latn-RS" sz="28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a:t>
            </a:r>
            <a:r>
              <a:rPr lang="sr-Latn-RS" sz="2800" b="1" noProof="0"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 Korinćanima</a:t>
            </a:r>
            <a:r>
              <a:rPr kumimoji="0" lang="sr-Latn-RS" sz="28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10,4 SHJer naše oružje nije kao ljudsko. Naše oružje ima Božju snagu da obara neprijateljske utvrde. Njima obaramo ljudska dokazivanja.“ (SHP)</a:t>
            </a:r>
            <a:endParaRPr kumimoji="0" lang="sr-Latn-R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4053839" y="4023359"/>
            <a:ext cx="7823835" cy="2708434"/>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srgbClr val="B7101D"/>
                </a:solidFill>
                <a:latin typeface="Aptos" panose="02110004020202020204"/>
              </a:rPr>
              <a:t>Duhovni rat</a:t>
            </a:r>
            <a:r>
              <a:rPr kumimoji="0" lang="sr-Latn-RS" sz="2000" b="1" i="0" u="none" strike="noStrike" kern="1200" cap="none" spc="0" normalizeH="0" baseline="0" noProof="0" dirty="0">
                <a:ln>
                  <a:noFill/>
                </a:ln>
                <a:solidFill>
                  <a:srgbClr val="B7101D"/>
                </a:solidFill>
                <a:effectLst/>
                <a:uLnTx/>
                <a:uFillTx/>
                <a:latin typeface="Aptos" panose="02110004020202020204"/>
                <a:ea typeface="+mn-ea"/>
                <a:cs typeface="+mn-cs"/>
              </a:rPr>
              <a:t>:</a:t>
            </a:r>
          </a:p>
          <a:p>
            <a:pPr marL="457200" marR="0" lvl="1"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prstClr val="black"/>
                </a:solidFill>
                <a:latin typeface="Aptos" panose="02110004020202020204"/>
              </a:rPr>
              <a:t>Oružje za napad</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 (2.</a:t>
            </a:r>
            <a:r>
              <a:rPr kumimoji="0" lang="sr-Latn-RS" sz="2000" b="1" i="0" u="none" strike="noStrike" kern="1200" cap="none" spc="0" normalizeH="0" noProof="0" dirty="0">
                <a:ln>
                  <a:noFill/>
                </a:ln>
                <a:solidFill>
                  <a:prstClr val="black"/>
                </a:solidFill>
                <a:effectLst/>
                <a:uLnTx/>
                <a:uFillTx/>
                <a:latin typeface="Aptos" panose="02110004020202020204"/>
                <a:ea typeface="+mn-ea"/>
                <a:cs typeface="+mn-cs"/>
              </a:rPr>
              <a:t> K</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or. 101-11).</a:t>
            </a:r>
          </a:p>
          <a:p>
            <a:pPr lvl="1">
              <a:spcBef>
                <a:spcPts val="600"/>
              </a:spcBef>
              <a:defRPr/>
            </a:pPr>
            <a:r>
              <a:rPr lang="sr-Latn-RS" sz="2000" b="1" noProof="0" dirty="0">
                <a:solidFill>
                  <a:prstClr val="black"/>
                </a:solidFill>
              </a:rPr>
              <a:t>Ispravna obrana </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(2.</a:t>
            </a:r>
            <a:r>
              <a:rPr kumimoji="0" lang="sr-Latn-RS" sz="2000" b="1" i="0" u="none" strike="noStrike" kern="1200" cap="none" spc="0" normalizeH="0" noProof="0" dirty="0">
                <a:ln>
                  <a:noFill/>
                </a:ln>
                <a:solidFill>
                  <a:prstClr val="black"/>
                </a:solidFill>
                <a:effectLst/>
                <a:uLnTx/>
                <a:uFillTx/>
                <a:latin typeface="Aptos" panose="02110004020202020204"/>
                <a:ea typeface="+mn-ea"/>
                <a:cs typeface="+mn-cs"/>
              </a:rPr>
              <a:t> K</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or. 10,12-18).</a:t>
            </a:r>
          </a:p>
          <a:p>
            <a:pPr marL="0" marR="0" lvl="0"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srgbClr val="0E40AC"/>
                </a:solidFill>
                <a:latin typeface="Aptos" panose="02110004020202020204"/>
              </a:rPr>
              <a:t>Kako se nositi s lažnim učiteljima</a:t>
            </a:r>
            <a:r>
              <a:rPr kumimoji="0" lang="sr-Latn-RS" sz="2000" b="1" i="0" u="none" strike="noStrike" kern="1200" cap="none" spc="0" normalizeH="0" baseline="0" noProof="0" dirty="0">
                <a:ln>
                  <a:noFill/>
                </a:ln>
                <a:solidFill>
                  <a:srgbClr val="0E40AC"/>
                </a:solidFill>
                <a:effectLst/>
                <a:uLnTx/>
                <a:uFillTx/>
                <a:latin typeface="Aptos" panose="02110004020202020204"/>
                <a:ea typeface="+mn-ea"/>
                <a:cs typeface="+mn-cs"/>
              </a:rPr>
              <a:t>:</a:t>
            </a:r>
          </a:p>
          <a:p>
            <a:pPr marL="457200" marR="0" lvl="1"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prstClr val="black"/>
                </a:solidFill>
                <a:latin typeface="Aptos" panose="02110004020202020204"/>
              </a:rPr>
              <a:t>Prevaranti prerušeni u apostole</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 (2. Kor.11,1-15).</a:t>
            </a:r>
          </a:p>
          <a:p>
            <a:pPr lvl="1">
              <a:spcBef>
                <a:spcPts val="600"/>
              </a:spcBef>
              <a:defRPr/>
            </a:pPr>
            <a:r>
              <a:rPr lang="sr-Latn-RS" sz="2000" b="1" noProof="0" dirty="0">
                <a:solidFill>
                  <a:prstClr val="black"/>
                </a:solidFill>
              </a:rPr>
              <a:t>Pavao i lažni učitelji (2. Kor.11,16-31</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1">
              <a:spcBef>
                <a:spcPts val="600"/>
              </a:spcBef>
              <a:defRPr/>
            </a:pPr>
            <a:r>
              <a:rPr lang="sr-Latn-RS" sz="2000" b="1" noProof="0" dirty="0">
                <a:solidFill>
                  <a:prstClr val="black"/>
                </a:solidFill>
              </a:rPr>
              <a:t>Samoispitivanje i pobjeda (2. Kor. 12,14-13,10.</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015663"/>
          </a:xfrm>
          <a:prstGeom prst="rect">
            <a:avLst/>
          </a:prstGeom>
          <a:noFill/>
        </p:spPr>
        <p:txBody>
          <a:bodyPr wrap="square" rtlCol="0">
            <a:spAutoFit/>
          </a:bodyPr>
          <a:lstStyle/>
          <a:p>
            <a:pPr lvl="0">
              <a:spcBef>
                <a:spcPts val="600"/>
              </a:spcBef>
              <a:defRPr/>
            </a:pPr>
            <a:r>
              <a:rPr lang="sr-Latn-RS" sz="2000" b="1" noProof="0" dirty="0">
                <a:solidFill>
                  <a:prstClr val="black"/>
                </a:solidFill>
              </a:rPr>
              <a:t>Pavao je sebi postavio misiju da stalno bude informiran o svim crkvama. Zašto? Da zna treba li im pomoć, posjet, utjeha ili riječ ohrabrenja (2 Kor 11:28).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lvl="0">
              <a:spcBef>
                <a:spcPts val="600"/>
              </a:spcBef>
              <a:defRPr/>
            </a:pPr>
            <a:r>
              <a:rPr lang="sr-Latn-RS" sz="2000" b="1" noProof="0" dirty="0">
                <a:solidFill>
                  <a:prstClr val="black"/>
                </a:solidFill>
              </a:rPr>
              <a:t>Na kraju svoje druge poslanice Korinćanima, Pavao se bavi problemom tih lažnih učitelja. Kako ih možemo prepoznati? Kako se možemo boriti protiv njih u ovom duhovnom ratu? Kako ih možemo nadvladati?</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800" y="1229360"/>
            <a:ext cx="6784256" cy="1015663"/>
          </a:xfrm>
          <a:prstGeom prst="rect">
            <a:avLst/>
          </a:prstGeom>
          <a:noFill/>
        </p:spPr>
        <p:txBody>
          <a:bodyPr wrap="square">
            <a:spAutoFit/>
          </a:bodyPr>
          <a:lstStyle/>
          <a:p>
            <a:pPr lvl="0">
              <a:spcBef>
                <a:spcPts val="600"/>
              </a:spcBef>
              <a:defRPr/>
            </a:pPr>
            <a:r>
              <a:rPr lang="sr-Latn-RS" sz="2000" b="1" noProof="0" dirty="0">
                <a:solidFill>
                  <a:prstClr val="black"/>
                </a:solidFill>
              </a:rPr>
              <a:t>Ponekad su ga obavještavali o lažnim učiteljima koji su vjernike navodili na posrtanje. Kad se to dogodilo, apostol je bio ispunjen gnjevom (2 .Kor. 11,29).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59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304698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sr-Latn-RS" sz="9600" b="1" noProof="0" dirty="0">
                <a:ln/>
                <a:solidFill>
                  <a:srgbClr val="9722AA"/>
                </a:solidFill>
              </a:rPr>
              <a:t>DUHOVNI   RAT</a:t>
            </a:r>
            <a:endParaRPr kumimoji="0" lang="sr-Latn-RS" sz="9600" b="1" i="0" u="none" strike="noStrike" kern="1200" cap="none" spc="0" normalizeH="0" baseline="0" noProof="0" dirty="0">
              <a:ln/>
              <a:solidFill>
                <a:srgbClr val="9722AA"/>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34626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lvl="0" algn="ctr">
              <a:defRPr/>
            </a:pPr>
            <a:r>
              <a:rPr kumimoji="0" lang="sr-Latn-RS" sz="4400" b="1" i="0" u="none" strike="noStrike" kern="1200" cap="none" spc="300" normalizeH="0" baseline="0" noProof="0" dirty="0">
                <a:ln w="10160">
                  <a:solidFill>
                    <a:srgbClr val="C953DD"/>
                  </a:solidFill>
                  <a:prstDash val="solid"/>
                </a:ln>
                <a:solidFill>
                  <a:srgbClr val="FFFFFF"/>
                </a:solidFill>
                <a:effectLst>
                  <a:outerShdw blurRad="38100" dist="22860" dir="5400000" algn="tl" rotWithShape="0">
                    <a:srgbClr val="000000">
                      <a:alpha val="76000"/>
                    </a:srgbClr>
                  </a:outerShdw>
                </a:effectLst>
                <a:uLnTx/>
                <a:uFillTx/>
                <a:latin typeface="Aptos" panose="02110004020202020204"/>
                <a:ea typeface="+mn-ea"/>
                <a:cs typeface="+mn-cs"/>
              </a:rPr>
              <a:t>ORUŽJE ZA NAPAD</a:t>
            </a: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lvl="0" algn="ctr">
              <a:defRPr/>
            </a:pPr>
            <a:r>
              <a:rPr kumimoji="0" lang="sr-Latn-R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r>
              <a:rPr lang="sr-Latn-RS" b="1" noProof="0" dirty="0">
                <a:solidFill>
                  <a:srgbClr val="C953DD">
                    <a:lumMod val="50000"/>
                  </a:srgbClr>
                </a:solidFill>
                <a:latin typeface="Comic Sans MS" panose="030F0702030302020204" pitchFamily="66" charset="0"/>
              </a:rPr>
              <a:t>Nađe borbeno oružjr nije tjelesno. Naprotiv ono je božanski jako, zato rušimo utvrde,</a:t>
            </a:r>
            <a:r>
              <a:rPr kumimoji="0" lang="sr-Latn-R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C953DD">
                    <a:lumMod val="50000"/>
                  </a:srgbClr>
                </a:solidFill>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Pavla su optuživali da je osobno kukavičan i nespretan, iako je u svojim pismima govorio oštro (2. Kor .10,10).</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364516"/>
            <a:ext cx="3676653" cy="1323439"/>
          </a:xfrm>
          <a:prstGeom prst="rect">
            <a:avLst/>
          </a:prstGeom>
          <a:noFill/>
        </p:spPr>
        <p:txBody>
          <a:bodyPr wrap="square">
            <a:spAutoFit/>
          </a:bodyPr>
          <a:lstStyle/>
          <a:p>
            <a:pPr lvl="0">
              <a:spcBef>
                <a:spcPts val="600"/>
              </a:spcBef>
              <a:defRPr/>
            </a:pPr>
            <a:r>
              <a:rPr lang="sr-Latn-RS" sz="2000" b="1" noProof="0" dirty="0">
                <a:solidFill>
                  <a:prstClr val="black"/>
                </a:solidFill>
              </a:rPr>
              <a:t>Pavlovljevu vlast dao mu je Krist, i uvijek ju je koristio za gradnju, a ne za uništavanje (2. Kor. 10,8).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sr-Latn-RS" sz="2000" b="1" noProof="0" dirty="0">
                <a:solidFill>
                  <a:prstClr val="black"/>
                </a:solidFill>
              </a:rPr>
              <a:t>Ta "oružja" uključuju djelovanje s poniznošću i krotkošću Kristovom (Mt 11,29). Ali također uključuju čvrsto stajanje protiv zla, kao što je to činio Isus (Mt. 21,12.13), ili jasno govoriti kad je potrebno (Mt. 23,23-27).</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sr-Latn-RS" sz="2000" b="1" noProof="0" dirty="0">
                <a:solidFill>
                  <a:prstClr val="black"/>
                </a:solidFill>
              </a:rPr>
              <a:t>Kao odgovor na ovaj argument, Pavao je jasno naznačio da se osjeća sposobnim biti jednako strog osobno kao u pismu, ali da se neće spuštati na korištenje "tjelesnih oružja" (poput autoritarizma, tjelesnog kažnjavanja ili samozahvale), već će koristiti samo oružja "moćna u Bogu" (2. Kor. 10,2-4).</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9">
            <a:extLst>
              <a:ext uri="{FF2B5EF4-FFF2-40B4-BE49-F238E27FC236}">
                <a16:creationId xmlns:a16="http://schemas.microsoft.com/office/drawing/2014/main" id="{4B65E464-A2C2-4EF8-443F-977C44A12A22}"/>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074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D198D94D-7AB9-E415-A4EC-5104664FE90D}"/>
              </a:ext>
            </a:extLst>
          </p:cNvPr>
          <p:cNvSpPr txBox="1"/>
          <p:nvPr/>
        </p:nvSpPr>
        <p:spPr>
          <a:xfrm>
            <a:off x="0" y="-86026"/>
            <a:ext cx="12192000" cy="769441"/>
          </a:xfrm>
          <a:prstGeom prst="rect">
            <a:avLst/>
          </a:prstGeom>
          <a:noFill/>
        </p:spPr>
        <p:txBody>
          <a:bodyPr wrap="square">
            <a:spAutoFit/>
          </a:bodyPr>
          <a:lstStyle/>
          <a:p>
            <a:pPr lvl="0" algn="ctr">
              <a:defRPr/>
            </a:pPr>
            <a:r>
              <a:rPr lang="sr-Latn-RS" sz="4400" b="1" spc="60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rPr>
              <a:t>ISPRAVNA OBRANA</a:t>
            </a:r>
            <a:endParaRPr kumimoji="0" lang="sr-Latn-RS" sz="4400" b="1" i="0" u="none" strike="noStrike" kern="1200" cap="none" spc="600" normalizeH="0" baseline="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38554"/>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lvl="0" algn="ctr">
              <a:defRPr/>
            </a:pPr>
            <a:r>
              <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a:t>
            </a:r>
            <a:r>
              <a:rPr lang="sr-Latn-RS" sz="1600" b="1" noProof="0" dirty="0">
                <a:solidFill>
                  <a:srgbClr val="C7440F"/>
                </a:solidFill>
                <a:latin typeface="Comic Sans MS" panose="030F0702030302020204" pitchFamily="66" charset="0"/>
              </a:rPr>
              <a:t>Fjer nije prokušan onaj koji sam sebe preporučuje, nego onaj koga Gospodin prepoeručuje.</a:t>
            </a:r>
            <a:r>
              <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 </a:t>
            </a:r>
            <a:r>
              <a:rPr kumimoji="0" lang="sr-Latn-R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(2. </a:t>
            </a:r>
            <a:r>
              <a:rPr lang="sr-Latn-RS" sz="1200" b="1" noProof="0" dirty="0">
                <a:solidFill>
                  <a:srgbClr val="C7440F"/>
                </a:solidFill>
                <a:latin typeface="Comic Sans MS" panose="030F0702030302020204" pitchFamily="66" charset="0"/>
              </a:rPr>
              <a:t>Korinćanima</a:t>
            </a:r>
            <a:r>
              <a:rPr kumimoji="0" lang="sr-Latn-R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 10,18)</a:t>
            </a:r>
            <a:endPar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5" y="1133475"/>
            <a:ext cx="7813034" cy="1631216"/>
          </a:xfrm>
          <a:prstGeom prst="rect">
            <a:avLst/>
          </a:prstGeom>
          <a:noFill/>
        </p:spPr>
        <p:txBody>
          <a:bodyPr wrap="square" rtlCol="0">
            <a:spAutoFit/>
          </a:bodyPr>
          <a:lstStyle/>
          <a:p>
            <a:pPr lvl="0">
              <a:spcBef>
                <a:spcPts val="600"/>
              </a:spcBef>
              <a:defRPr/>
            </a:pPr>
            <a:r>
              <a:rPr lang="sr-Latn-RS" sz="2000" b="1" noProof="0" dirty="0">
                <a:solidFill>
                  <a:prstClr val="black"/>
                </a:solidFill>
              </a:rPr>
              <a:t>Grčki filozofi naplaćivali su velike iznose studentima koji su željeli učiti od njih. Kako bi privukli te učenike, hvalili su se svojim znanjem, društvenim položajem ili važnim osobama koje su ih poznavale i poštovale. To je bila praksa lažnih učitelja koji su se infiltrirali u Korint (2. Kor. 10:12; 11:19-20).</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864317"/>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2900852"/>
            <a:ext cx="4357180" cy="1631216"/>
          </a:xfrm>
          <a:prstGeom prst="rect">
            <a:avLst/>
          </a:prstGeom>
          <a:noFill/>
        </p:spPr>
        <p:txBody>
          <a:bodyPr wrap="square">
            <a:spAutoFit/>
          </a:bodyPr>
          <a:lstStyle/>
          <a:p>
            <a:pPr lvl="0">
              <a:spcBef>
                <a:spcPts val="600"/>
              </a:spcBef>
              <a:defRPr/>
            </a:pPr>
            <a:r>
              <a:rPr lang="sr-Latn-RS" sz="2000" b="1" noProof="0" dirty="0">
                <a:solidFill>
                  <a:prstClr val="black"/>
                </a:solidFill>
              </a:rPr>
              <a:t>Ali Pavao nije naplaćivao za dijeljenje svog znanja, nije predavao preporuke, niti se hvalio sobom. I zbog toga su ga gledali s visoka! Kako se mogao braniti?</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4976005"/>
            <a:ext cx="7752346" cy="1015663"/>
          </a:xfrm>
          <a:prstGeom prst="rect">
            <a:avLst/>
          </a:prstGeom>
          <a:noFill/>
        </p:spPr>
        <p:txBody>
          <a:bodyPr wrap="square">
            <a:spAutoFit/>
          </a:bodyPr>
          <a:lstStyle/>
          <a:p>
            <a:pPr lvl="0">
              <a:spcBef>
                <a:spcPts val="600"/>
              </a:spcBef>
              <a:defRPr/>
            </a:pPr>
            <a:r>
              <a:rPr lang="sr-Latn-RS" sz="2000" b="1" noProof="0" dirty="0">
                <a:solidFill>
                  <a:prstClr val="black"/>
                </a:solidFill>
              </a:rPr>
              <a:t>Čini se da je trebalo biti hvaljen pred Korinćanima da bi ga oni prihvatili. Ali nije on bio taj koji je trebao hvaliti sebe (Izr. 27,2). Neka Bog bude taj koji će ga hvaliti (2. Kor. 10:18).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1400" b="1" i="0" u="none" strike="noStrike" kern="1200" cap="none" spc="0" normalizeH="0" baseline="0" noProof="0" dirty="0">
                  <a:ln>
                    <a:noFill/>
                  </a:ln>
                  <a:solidFill>
                    <a:prstClr val="black"/>
                  </a:solidFill>
                  <a:effectLst/>
                  <a:uLnTx/>
                  <a:uFillTx/>
                  <a:latin typeface="Aptos" panose="02110004020202020204"/>
                  <a:ea typeface="+mn-ea"/>
                  <a:cs typeface="+mn-cs"/>
                </a:rPr>
                <a:t>Do not praise yourself</a:t>
              </a:r>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1400" b="1" i="0" u="none" strike="noStrike" kern="1200" cap="none" spc="0" normalizeH="0" baseline="0" noProof="0" dirty="0">
                  <a:ln>
                    <a:noFill/>
                  </a:ln>
                  <a:solidFill>
                    <a:prstClr val="black"/>
                  </a:solidFill>
                  <a:effectLst/>
                  <a:uLnTx/>
                  <a:uFillTx/>
                  <a:latin typeface="Aptos" panose="02110004020202020204"/>
                  <a:ea typeface="+mn-ea"/>
                  <a:cs typeface="+mn-cs"/>
                </a:rPr>
                <a:t>Let God praise us</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707886"/>
          </a:xfrm>
          <a:prstGeom prst="rect">
            <a:avLst/>
          </a:prstGeom>
          <a:noFill/>
        </p:spPr>
        <p:txBody>
          <a:bodyPr wrap="square">
            <a:spAutoFit/>
          </a:bodyPr>
          <a:lstStyle/>
          <a:p>
            <a:pPr lvl="0">
              <a:spcBef>
                <a:spcPts val="600"/>
              </a:spcBef>
              <a:defRPr/>
            </a:pPr>
            <a:r>
              <a:rPr lang="sr-Latn-RS" sz="2000" b="1" noProof="0" dirty="0">
                <a:solidFill>
                  <a:prstClr val="black"/>
                </a:solidFill>
              </a:rPr>
              <a:t>Ako postoji nešto čime se možemo hvaliti ili hvaliti, to je poznavanje Boga i poslušnost (Jer. 9,24; 2. Kor. 10,17).</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30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pPr lvl="0">
              <a:defRPr/>
            </a:pPr>
            <a:r>
              <a:rPr lang="sr-Latn-RS" sz="6600" noProof="0" dirty="0">
                <a:solidFill>
                  <a:srgbClr val="F4642A">
                    <a:lumMod val="75000"/>
                  </a:srgbClr>
                </a:solidFill>
              </a:rPr>
              <a:t>SUOČAVANJE S LAŽNIM UČITELJIMA</a:t>
            </a:r>
            <a:endParaRPr kumimoji="0" lang="sr-Latn-RS" sz="6600" b="1" i="0" u="none" strike="noStrike" kern="1200" cap="none" spc="0" normalizeH="0" baseline="0" noProof="0" dirty="0">
              <a:ln/>
              <a:solidFill>
                <a:srgbClr val="F4642A">
                  <a:lumMod val="75000"/>
                </a:srgbClr>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644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lvl="0" algn="ctr">
              <a:defRPr/>
            </a:pPr>
            <a:r>
              <a:rPr lang="sr-Latn-RS" sz="4000" b="1" spc="50" noProof="0" dirty="0">
                <a:ln w="9525" cmpd="sng">
                  <a:solidFill>
                    <a:srgbClr val="2DCADB"/>
                  </a:solidFill>
                  <a:prstDash val="solid"/>
                </a:ln>
                <a:solidFill>
                  <a:srgbClr val="70AD47">
                    <a:tint val="1000"/>
                  </a:srgbClr>
                </a:solidFill>
                <a:effectLst>
                  <a:glow rad="38100">
                    <a:srgbClr val="2DCADB">
                      <a:alpha val="40000"/>
                    </a:srgbClr>
                  </a:glow>
                </a:effectLst>
              </a:rPr>
              <a:t>PREVARANTI PRERUŠENI U APOSTOLE</a:t>
            </a:r>
            <a:endParaRPr kumimoji="0" lang="sr-Latn-RS" sz="4000" b="1" i="0" u="none" strike="noStrike" kern="1200" cap="none" spc="50" normalizeH="0" baseline="0" noProof="0" dirty="0">
              <a:ln w="9525" cmpd="sng">
                <a:solidFill>
                  <a:srgbClr val="2DCADB"/>
                </a:solidFill>
                <a:prstDash val="solid"/>
              </a:ln>
              <a:solidFill>
                <a:srgbClr val="70AD47">
                  <a:tint val="1000"/>
                </a:srgbClr>
              </a:solidFill>
              <a:effectLst>
                <a:glow rad="38100">
                  <a:srgbClr val="2DCADB">
                    <a:alpha val="40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646331"/>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a:t>
            </a:r>
            <a:r>
              <a:rPr lang="sr-Latn-RS" b="1" noProof="0" dirty="0">
                <a:solidFill>
                  <a:srgbClr val="2DCADB">
                    <a:lumMod val="60000"/>
                    <a:lumOff val="40000"/>
                  </a:srgbClr>
                </a:solidFill>
                <a:latin typeface="Comic Sans MS" panose="030F0702030302020204" pitchFamily="66" charset="0"/>
              </a:rPr>
              <a:t>Što činim, činit ću i ubuduće, da uništim svaki oslonac onima koji traže neki oslonac da budu smatrani jednakima nama u onome čime se ponose.</a:t>
            </a:r>
            <a:r>
              <a:rPr kumimoji="0" lang="sr-Latn-R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2DCADB">
                    <a:lumMod val="60000"/>
                    <a:lumOff val="40000"/>
                  </a:srgbClr>
                </a:solidFill>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323439"/>
          </a:xfrm>
          <a:prstGeom prst="rect">
            <a:avLst/>
          </a:prstGeom>
          <a:noFill/>
        </p:spPr>
        <p:txBody>
          <a:bodyPr wrap="square" rtlCol="0">
            <a:spAutoFit/>
          </a:bodyPr>
          <a:lstStyle/>
          <a:p>
            <a:pPr lvl="0">
              <a:spcBef>
                <a:spcPts val="600"/>
              </a:spcBef>
              <a:defRPr/>
            </a:pPr>
            <a:r>
              <a:rPr lang="sr-Latn-RS" sz="2000" b="1" noProof="0" dirty="0">
                <a:solidFill>
                  <a:prstClr val="black"/>
                </a:solidFill>
              </a:rPr>
              <a:t>Pavao želi donijeti čistu crkvu Kristu (2. Kor. 11,2). No crkva je bila u opasnosti da bude prevarena, poput Eve, i prestane biti Isusova nevjesta (2. Kor. 11,3).</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737892"/>
            <a:ext cx="5782787" cy="1631216"/>
          </a:xfrm>
          <a:prstGeom prst="rect">
            <a:avLst/>
          </a:prstGeom>
          <a:noFill/>
        </p:spPr>
        <p:txBody>
          <a:bodyPr wrap="square">
            <a:spAutoFit/>
          </a:bodyPr>
          <a:lstStyle/>
          <a:p>
            <a:pPr lvl="0">
              <a:spcBef>
                <a:spcPts val="600"/>
              </a:spcBef>
              <a:defRPr/>
            </a:pPr>
            <a:r>
              <a:rPr lang="sr-Latn-RS" sz="2000" b="1" noProof="0" dirty="0">
                <a:solidFill>
                  <a:prstClr val="black"/>
                </a:solidFill>
              </a:rPr>
              <a:t>Koja je bila stvarna opasnost? Židovi koji su sebe smatrali "velikim apostolima" Isusa došli su u Korint poučavajući "drugog Isusa", "drugog Duha" i "drugačijeg Evanđelja". (2. Kor. 11,4.5; Gal. 1,8).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406828"/>
            <a:ext cx="6953636" cy="1631216"/>
          </a:xfrm>
          <a:prstGeom prst="rect">
            <a:avLst/>
          </a:prstGeom>
          <a:noFill/>
        </p:spPr>
        <p:txBody>
          <a:bodyPr wrap="square">
            <a:spAutoFit/>
          </a:bodyPr>
          <a:lstStyle/>
          <a:p>
            <a:pPr lvl="0">
              <a:spcBef>
                <a:spcPts val="600"/>
              </a:spcBef>
              <a:defRPr/>
            </a:pPr>
            <a:r>
              <a:rPr lang="sr-Latn-RS" sz="2000" b="1" noProof="0" dirty="0">
                <a:solidFill>
                  <a:prstClr val="black"/>
                </a:solidFill>
              </a:rPr>
              <a:t>Činjenica da netko propovijeda o Isusu ne znači da nam pokazuje pravog Isusa, kako je otkriven u Bibliji. Njihove riječi mogu biti divne, ali sam Sotona također zna kako govoriti čudesno i predstavljati se "kao anđeo svjetlosti" (2. Kor. 11,14).</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075765"/>
            <a:ext cx="12095582" cy="707886"/>
          </a:xfrm>
          <a:prstGeom prst="rect">
            <a:avLst/>
          </a:prstGeom>
          <a:noFill/>
        </p:spPr>
        <p:txBody>
          <a:bodyPr wrap="square">
            <a:spAutoFit/>
          </a:bodyPr>
          <a:lstStyle/>
          <a:p>
            <a:pPr lvl="0">
              <a:spcBef>
                <a:spcPts val="600"/>
              </a:spcBef>
              <a:defRPr/>
            </a:pPr>
            <a:r>
              <a:rPr lang="sr-Latn-RS" sz="2000" b="1" noProof="0" dirty="0">
                <a:solidFill>
                  <a:prstClr val="black"/>
                </a:solidFill>
              </a:rPr>
              <a:t>Svojim djelima i riječima, pravi učitelji poučavaju "istinu Kristovu" (2. Kor. 11,9.10). No lažni učitelji, koji samo glume pobožnost, služe obmanu prerušeni u apostole (2. Kor. 11,13-15).</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2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1378590A-9F58-E3CE-C8B0-E898C26CEC74}"/>
              </a:ext>
            </a:extLst>
          </p:cNvPr>
          <p:cNvSpPr txBox="1"/>
          <p:nvPr/>
        </p:nvSpPr>
        <p:spPr>
          <a:xfrm>
            <a:off x="1"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lvl="0" algn="ctr">
              <a:defRPr/>
            </a:pPr>
            <a:r>
              <a:rPr lang="sr-Latn-RS" sz="4400" b="1" spc="300" noProof="0" dirty="0">
                <a:ln w="22225">
                  <a:noFill/>
                  <a:prstDash val="solid"/>
                </a:ln>
                <a:solidFill>
                  <a:srgbClr val="2DCADB">
                    <a:lumMod val="40000"/>
                    <a:lumOff val="60000"/>
                  </a:srgbClr>
                </a:solidFill>
                <a:effectLst>
                  <a:outerShdw blurRad="38100" dist="38100" dir="2700000" algn="tl">
                    <a:srgbClr val="000000">
                      <a:alpha val="43137"/>
                    </a:srgbClr>
                  </a:outerShdw>
                </a:effectLst>
              </a:rPr>
              <a:t>PAVAO I LAŽNI UČITELJI</a:t>
            </a:r>
            <a:endParaRPr kumimoji="0" lang="sr-Latn-RS" sz="4400" b="1" i="0" u="none" strike="noStrike" kern="1200" cap="none" spc="300" normalizeH="0" baseline="0" noProof="0" dirty="0">
              <a:ln w="22225">
                <a:noFill/>
                <a:prstDash val="solid"/>
              </a:ln>
              <a:solidFill>
                <a:srgbClr val="2DCADB">
                  <a:lumMod val="40000"/>
                  <a:lumOff val="6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584775"/>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r>
              <a:rPr lang="sr-Latn-RS" b="1" noProof="0" dirty="0">
                <a:solidFill>
                  <a:srgbClr val="FBD805">
                    <a:lumMod val="40000"/>
                    <a:lumOff val="60000"/>
                  </a:srgbClr>
                </a:solidFill>
                <a:effectLst>
                  <a:glow rad="127000">
                    <a:srgbClr val="284A2D"/>
                  </a:glow>
                </a:effectLst>
                <a:latin typeface="Comic Sans MS" panose="030F0702030302020204" pitchFamily="66" charset="0"/>
              </a:rPr>
              <a:t>Jweu li Hebreji? I ja sam.. Jesu li Izraelci? I ja sam. Jesu li potomci Abrahama? I ja sam.</a:t>
            </a:r>
            <a:r>
              <a:rPr kumimoji="0" lang="sr-Latn-R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(2.Korinćanims,</a:t>
            </a:r>
            <a:r>
              <a:rPr kumimoji="0" lang="sr-Latn-RS" sz="1400" b="1" i="0" u="none" strike="noStrike" kern="1200" cap="none" spc="0" normalizeH="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 11,</a:t>
            </a:r>
            <a:r>
              <a:rPr kumimoji="0" lang="sr-Latn-R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Koje su sličnosti postojale između Pavla i lažnih učitelja? Svi su bili Židovi preobraćeni na kršćanstvo (2. Kor. 11,22).</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2875" y="1435271"/>
            <a:ext cx="3769255"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582926"/>
            <a:ext cx="5184842" cy="1631216"/>
          </a:xfrm>
          <a:prstGeom prst="rect">
            <a:avLst/>
          </a:prstGeom>
          <a:noFill/>
        </p:spPr>
        <p:txBody>
          <a:bodyPr wrap="square">
            <a:spAutoFit/>
          </a:bodyPr>
          <a:lstStyle/>
          <a:p>
            <a:pPr lvl="0">
              <a:spcBef>
                <a:spcPts val="600"/>
              </a:spcBef>
              <a:defRPr/>
            </a:pPr>
            <a:r>
              <a:rPr lang="sr-Latn-RS" sz="2000" b="1" noProof="0" dirty="0">
                <a:solidFill>
                  <a:prstClr val="black"/>
                </a:solidFill>
              </a:rPr>
              <a:t>I tu završava Pavlova "ludost." Nije želio ostaviti dojam da se želi hvaliti onim što je učinio za Krista. Njegovo pravo hvalisanje (ili slava) bilo je ono što je Krist učinio za njega.</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pPr lvl="0">
              <a:defRPr/>
            </a:pPr>
            <a:r>
              <a:rPr lang="sr-Latn-RS" sz="2000" b="1" noProof="0" dirty="0">
                <a:solidFill>
                  <a:prstClr val="black"/>
                </a:solidFill>
              </a:rPr>
              <a:t>Njegova prava snaga ležala je u njegovoj slabosti, koja ga je navela da se potpuno oslanja na Isusa (2. Kor. 11,30-31, 12.6-10).</a:t>
            </a:r>
            <a:endParaRPr kumimoji="0" lang="sr-Latn-R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EFB5F8C-F49B-17A9-955C-985149DD5BB8}"/>
              </a:ext>
            </a:extLst>
          </p:cNvPr>
          <p:cNvSpPr txBox="1"/>
          <p:nvPr/>
        </p:nvSpPr>
        <p:spPr>
          <a:xfrm>
            <a:off x="3992879" y="2316479"/>
            <a:ext cx="8187703" cy="1938992"/>
          </a:xfrm>
          <a:prstGeom prst="rect">
            <a:avLst/>
          </a:prstGeom>
          <a:noFill/>
        </p:spPr>
        <p:txBody>
          <a:bodyPr wrap="square">
            <a:spAutoFit/>
          </a:bodyPr>
          <a:lstStyle/>
          <a:p>
            <a:pPr lvl="0">
              <a:spcBef>
                <a:spcPts val="600"/>
              </a:spcBef>
              <a:defRPr/>
            </a:pPr>
            <a:r>
              <a:rPr lang="sr-Latn-RS" sz="2000" b="1" noProof="0" dirty="0">
                <a:solidFill>
                  <a:prstClr val="black"/>
                </a:solidFill>
              </a:rPr>
              <a:t>Koje su bile razlike između njih? Ovdje počinje Pavlova ludost: "Jesu li oni Kristovi sluge? (Lud sam da tako govorim.) Ja sam više" (2 Kor. 11,23). Ako su se drugi hvalili da su patili za Krista, Pavao je bio daleko kvalificiraniji: bičevan; zatvoren; prijetnje smrću; kamenovan; brodolom na moru; obavijen opasnostima svih vrsta; osjećajući glad, žeđ, hladnoću i golotinju; stalno zabrinut za crkve (2. Kor. 11,23b-29).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76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lvl="0" algn="ctr">
              <a:defRPr/>
            </a:pPr>
            <a:r>
              <a:rPr lang="sr-Latn-RS" sz="4400" b="1" spc="300" noProof="0" dirty="0">
                <a:ln/>
                <a:solidFill>
                  <a:srgbClr val="FBD805"/>
                </a:solidFill>
                <a:effectLst>
                  <a:outerShdw blurRad="38100" dist="38100" dir="2700000" algn="tl">
                    <a:srgbClr val="000000">
                      <a:alpha val="43137"/>
                    </a:srgbClr>
                  </a:outerShdw>
                </a:effectLst>
              </a:rPr>
              <a:t>SAMOISPITIVANJE I POBJEDA</a:t>
            </a:r>
            <a:endParaRPr kumimoji="0" lang="sr-Latn-RS" sz="4400" b="1" i="0" u="none" strike="noStrike" kern="1200" cap="none" spc="300" normalizeH="0" baseline="0" noProof="0" dirty="0">
              <a:ln/>
              <a:solidFill>
                <a:srgbClr val="FBD805"/>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369332"/>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“Mislim da ti “nadapostoli“ nisi ništa bolji od mene</a:t>
            </a:r>
            <a:r>
              <a:rPr lang="sr-Latn-RS" b="1" noProof="0" dirty="0">
                <a:solidFill>
                  <a:srgbClr val="F4642A">
                    <a:lumMod val="40000"/>
                    <a:lumOff val="60000"/>
                  </a:srgbClr>
                </a:solidFill>
                <a:effectLst>
                  <a:glow rad="127000">
                    <a:srgbClr val="284A2D"/>
                  </a:glow>
                </a:effectLst>
                <a:latin typeface="Comic Sans MS" panose="030F0702030302020204" pitchFamily="66" charset="0"/>
              </a:rPr>
              <a:t>.</a:t>
            </a:r>
            <a:r>
              <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13,5 SHP)</a:t>
            </a:r>
            <a:endPar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Približavalo se vrijeme kada će Pavao posjetiti Korint. Što će zateći i kako bi trebao postupiti u skladu s tim? (2. Kor. 13,1.2).</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226215"/>
            <a:ext cx="5009747" cy="1015663"/>
          </a:xfrm>
          <a:prstGeom prst="rect">
            <a:avLst/>
          </a:prstGeom>
          <a:noFill/>
        </p:spPr>
        <p:txBody>
          <a:bodyPr wrap="square">
            <a:spAutoFit/>
          </a:bodyPr>
          <a:lstStyle/>
          <a:p>
            <a:pPr lvl="0">
              <a:spcBef>
                <a:spcPts val="600"/>
              </a:spcBef>
              <a:defRPr/>
            </a:pPr>
            <a:r>
              <a:rPr lang="sr-Latn-RS" sz="2000" b="1" noProof="0" dirty="0">
                <a:solidFill>
                  <a:prstClr val="black"/>
                </a:solidFill>
              </a:rPr>
              <a:t>Pavao je bio spreman snažno primijeniti crkvenu disciplinu: obnoviti pokajnike i kazniti tvrdoglave.</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006850"/>
            <a:ext cx="7738356" cy="707886"/>
          </a:xfrm>
          <a:prstGeom prst="rect">
            <a:avLst/>
          </a:prstGeom>
          <a:noFill/>
        </p:spPr>
        <p:txBody>
          <a:bodyPr wrap="square">
            <a:spAutoFit/>
          </a:bodyPr>
          <a:lstStyle/>
          <a:p>
            <a:pPr lvl="0">
              <a:spcBef>
                <a:spcPts val="600"/>
              </a:spcBef>
              <a:defRPr/>
            </a:pPr>
            <a:r>
              <a:rPr lang="sr-Latn-RS" sz="2000" b="1" noProof="0" dirty="0">
                <a:solidFill>
                  <a:prstClr val="black"/>
                </a:solidFill>
              </a:rPr>
              <a:t>Pavao je, sa svoje strane, molio da prestanu činiti zlo i da čine dobro, te da budu usavršeni (2, Kor. 13,7-9).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951823"/>
            <a:ext cx="5009745" cy="1015663"/>
          </a:xfrm>
          <a:prstGeom prst="rect">
            <a:avLst/>
          </a:prstGeom>
          <a:noFill/>
        </p:spPr>
        <p:txBody>
          <a:bodyPr wrap="square">
            <a:spAutoFit/>
          </a:bodyPr>
          <a:lstStyle/>
          <a:p>
            <a:pPr lvl="0">
              <a:spcBef>
                <a:spcPts val="600"/>
              </a:spcBef>
              <a:defRPr/>
            </a:pPr>
            <a:r>
              <a:rPr lang="sr-Latn-RS" sz="2000" b="1" noProof="0" dirty="0">
                <a:solidFill>
                  <a:prstClr val="black"/>
                </a:solidFill>
              </a:rPr>
              <a:t>Stoga, prije nego što dođe to vrijeme, Korinćani trebaju razmisliti i ispitati sami sebe (2. Kor. 13,5).</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589019"/>
            <a:ext cx="5009745" cy="1015663"/>
          </a:xfrm>
          <a:prstGeom prst="rect">
            <a:avLst/>
          </a:prstGeom>
          <a:noFill/>
        </p:spPr>
        <p:txBody>
          <a:bodyPr wrap="square">
            <a:spAutoFit/>
          </a:bodyPr>
          <a:lstStyle/>
          <a:p>
            <a:pPr lvl="0">
              <a:spcBef>
                <a:spcPts val="600"/>
              </a:spcBef>
              <a:defRPr/>
            </a:pPr>
            <a:r>
              <a:rPr lang="sr-Latn-RS" sz="2000" b="1" noProof="0" dirty="0">
                <a:solidFill>
                  <a:prstClr val="black"/>
                </a:solidFill>
              </a:rPr>
              <a:t>Bojao se da će, po dolasku, zateći ih u svađi i raznim grijesima. Bojao se plakati za nepokajane grešnike (2. Kor. 12,20.21).</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164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686560" y="975359"/>
            <a:ext cx="9062504" cy="4493538"/>
          </a:xfrm>
          <a:prstGeom prst="rect">
            <a:avLst/>
          </a:prstGeom>
          <a:noFill/>
        </p:spPr>
        <p:txBody>
          <a:bodyPr wrap="square">
            <a:spAutoFit/>
          </a:bodyPr>
          <a:lstStyle/>
          <a:p>
            <a:pPr lvl="0" algn="just">
              <a:spcBef>
                <a:spcPts val="600"/>
              </a:spcBef>
              <a:defRPr/>
            </a:pPr>
            <a:r>
              <a:rPr lang="sr-Latn-RS" sz="2600" b="1" noProof="0" dirty="0">
                <a:solidFill>
                  <a:prstClr val="black"/>
                </a:solidFill>
                <a:latin typeface="Constantia" panose="02030602050306030303" pitchFamily="18" charset="0"/>
              </a:rPr>
              <a:t>“Božji je narod upućen na Sveto pismo kao osiguranje od utjecaja lažnih učitelja i obmanjivačkih sila duhova tame. Sotona koristi svako moguće sredstvo da spriječi ljude u stjecanju biblijskog znanja, jer jasni iskazi biblije otkrivaju njegove obmanee. Svako oživljavanje Božjeg djela potiče kneza zla na još veću aktivnost. Sada ulaže krajnje napore za završnu bitku protiv Krista i njegovih sljedbenika. […] Krivotvorina će toliko nalikovati istini da će ih biti nemoguće razlikovati osim po Svetom pismu. Njihovim svjedočanstvima svaka izjava i svako čudo mora biti iskušano."</a:t>
            </a:r>
            <a:endParaRPr kumimoji="0" lang="sr-Latn-R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6036860" y="6081832"/>
            <a:ext cx="464300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rPr>
              <a:t>Ellen</a:t>
            </a:r>
            <a:r>
              <a:rPr kumimoji="0" lang="sr-Latn-RS" sz="1600" b="1" i="0" u="none" strike="noStrike" kern="1200" cap="none" spc="0" normalizeH="0" noProof="0" dirty="0">
                <a:ln>
                  <a:noFill/>
                </a:ln>
                <a:solidFill>
                  <a:prstClr val="black"/>
                </a:solidFill>
                <a:effectLst/>
                <a:uLnTx/>
                <a:uFillTx/>
                <a:latin typeface="Aptos" panose="02110004020202020204"/>
                <a:ea typeface="+mn-ea"/>
                <a:cs typeface="+mn-cs"/>
              </a:rPr>
              <a:t> G. White, </a:t>
            </a:r>
            <a:r>
              <a:rPr kumimoji="0" lang="sr-Latn-RS" sz="1600" i="1" u="none" strike="noStrike" kern="1200" cap="none" spc="0" normalizeH="0" noProof="0" dirty="0">
                <a:ln>
                  <a:noFill/>
                </a:ln>
                <a:solidFill>
                  <a:prstClr val="black"/>
                </a:solidFill>
                <a:effectLst/>
                <a:uLnTx/>
                <a:uFillTx/>
                <a:latin typeface="Aptos" panose="02110004020202020204"/>
                <a:ea typeface="+mn-ea"/>
                <a:cs typeface="+mn-cs"/>
              </a:rPr>
              <a:t>Veliki sukob, </a:t>
            </a:r>
            <a:r>
              <a:rPr lang="sr-Latn-RS" sz="1600" b="1" noProof="0" dirty="0">
                <a:solidFill>
                  <a:prstClr val="black"/>
                </a:solidFill>
                <a:latin typeface="Aptos" panose="02110004020202020204"/>
              </a:rPr>
              <a:t>str</a:t>
            </a:r>
            <a:r>
              <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rPr>
              <a:t>. 593.</a:t>
            </a:r>
            <a:r>
              <a:rPr kumimoji="0" lang="sr-Latn-RS" sz="1600" b="1" i="0" u="none" strike="noStrike" kern="1200" cap="none" spc="0" normalizeH="0" noProof="0" dirty="0">
                <a:ln>
                  <a:noFill/>
                </a:ln>
                <a:solidFill>
                  <a:prstClr val="black"/>
                </a:solidFill>
                <a:effectLst/>
                <a:uLnTx/>
                <a:uFillTx/>
                <a:latin typeface="Aptos" panose="02110004020202020204"/>
                <a:ea typeface="+mn-ea"/>
                <a:cs typeface="+mn-cs"/>
              </a:rPr>
              <a:t> u izvorniku.</a:t>
            </a:r>
            <a:endPar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21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sr-Latn-R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a:extLst>
              <a:ext uri="{FF2B5EF4-FFF2-40B4-BE49-F238E27FC236}">
                <a16:creationId xmlns:a16="http://schemas.microsoft.com/office/drawing/2014/main" id="{FA3A6C62-42E6-D6C7-5A72-AF7B05321054}"/>
              </a:ext>
            </a:extLst>
          </p:cNvPr>
          <p:cNvSpPr txBox="1"/>
          <p:nvPr/>
        </p:nvSpPr>
        <p:spPr>
          <a:xfrm>
            <a:off x="2346633" y="3290531"/>
            <a:ext cx="8358436" cy="400110"/>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20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0" y="3343560"/>
            <a:ext cx="12192000" cy="3477875"/>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200" b="1" i="0" u="none" strike="noStrike" kern="1200" cap="none" spc="0" normalizeH="0" baseline="0" noProof="0" dirty="0">
              <a:ln>
                <a:noFill/>
              </a:ln>
              <a:solidFill>
                <a:srgbClr val="FFFFFF"/>
              </a:solidFill>
              <a:effectLst/>
              <a:uLnTx/>
              <a:uFillTx/>
              <a:latin typeface="Arial"/>
              <a:ea typeface="+mn-ea"/>
              <a:cs typeface="Arial" charset="0"/>
            </a:endParaRPr>
          </a:p>
          <a:p>
            <a:pPr lvl="0" algn="ctr" defTabSz="914377" fontAlgn="base">
              <a:spcBef>
                <a:spcPct val="0"/>
              </a:spcBef>
              <a:spcAft>
                <a:spcPct val="0"/>
              </a:spcAft>
              <a:defRPr/>
            </a:pPr>
            <a:r>
              <a:rPr lang="sr-Latn-RS" sz="2200" b="1" noProof="0" dirty="0">
                <a:solidFill>
                  <a:srgbClr val="FFFFFF"/>
                </a:solidFill>
                <a:cs typeface="Arial" charset="0"/>
              </a:rPr>
              <a:t>Pavle je znao da se lažni učitelji ne bore samo protiv njega. Borili su se protiv sa- sasmog Isusa. Kao vođa, Pavao nije mario da ljudi slušaju njega ili da ima veliku moć. Z Znao je da njegova poruka može spasiti živote. Pavao je također znao da ga je Bog po poslao da propovijeda ovu poruku: "Ovo pismo je od mene, Pavla. Bog me izabrao da budem apostol [učitelj i vođa] Krista [Spasitelja] Isusa. To je ono što je želio" (1.  Kor. 1,1). Što bismo trebali učiniti kada lažna učenja uđu u crkvu? Crkva mora rješit rišiti problem ljubavlju. Istovremeno, crkva mora slijediti biblijsku istinu. Biblijska istina ne ne smije se miješati s lažima. Tada će biblijska istina imati moć spašavati živote i dati ljudima nadu u sigurnost vječnog života.</a:t>
            </a:r>
            <a:endParaRPr kumimoji="0" lang="sr-Latn-RS" sz="2200" b="1" i="0" u="none" strike="noStrike" kern="1200" cap="none" spc="0" normalizeH="0" baseline="0" noProof="0" dirty="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064770895"/>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E4D69-96D8-B9D2-E76A-C72519962F7C}"/>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2FA9538C-C7F7-052F-54ED-5C62DB532DD6}"/>
              </a:ext>
            </a:extLst>
          </p:cNvPr>
          <p:cNvSpPr>
            <a:spLocks noGrp="1" noChangeArrowheads="1"/>
          </p:cNvSpPr>
          <p:nvPr>
            <p:ph type="title"/>
          </p:nvPr>
        </p:nvSpPr>
        <p:spPr>
          <a:xfrm>
            <a:off x="2667000" y="76200"/>
            <a:ext cx="6553200" cy="1143000"/>
          </a:xfrm>
        </p:spPr>
        <p:txBody>
          <a:bodyPr/>
          <a:lstStyle/>
          <a:p>
            <a:pPr eaLnBrk="1" hangingPunct="1"/>
            <a:r>
              <a:rPr lang="sr-Latn-RS" noProof="0" dirty="0"/>
              <a:t>PRIMJENA</a:t>
            </a:r>
          </a:p>
        </p:txBody>
      </p:sp>
      <p:sp>
        <p:nvSpPr>
          <p:cNvPr id="16387" name="Rectangle 3">
            <a:extLst>
              <a:ext uri="{FF2B5EF4-FFF2-40B4-BE49-F238E27FC236}">
                <a16:creationId xmlns:a16="http://schemas.microsoft.com/office/drawing/2014/main" id="{DCEE7D9D-BF33-4AE2-58C8-65EE5FA438A9}"/>
              </a:ext>
            </a:extLst>
          </p:cNvPr>
          <p:cNvSpPr>
            <a:spLocks noGrp="1" noChangeArrowheads="1"/>
          </p:cNvSpPr>
          <p:nvPr>
            <p:ph type="body" idx="1"/>
          </p:nvPr>
        </p:nvSpPr>
        <p:spPr>
          <a:xfrm>
            <a:off x="2667000" y="1676402"/>
            <a:ext cx="8321040" cy="863263"/>
          </a:xfrm>
        </p:spPr>
        <p:txBody>
          <a:bodyPr/>
          <a:lstStyle/>
          <a:p>
            <a:pPr marL="0" indent="0" eaLnBrk="1" hangingPunct="1">
              <a:lnSpc>
                <a:spcPct val="90000"/>
              </a:lnSpc>
              <a:buNone/>
            </a:pPr>
            <a:r>
              <a:rPr lang="sr-Latn-RS" sz="2800" noProof="0" dirty="0">
                <a:solidFill>
                  <a:srgbClr val="FFFF99"/>
                </a:solidFill>
              </a:rPr>
              <a:t>Kako mi znanje iz pouke: ”Suočavanje s lažnim učiteljima”, može pomoći danas? </a:t>
            </a:r>
          </a:p>
        </p:txBody>
      </p:sp>
      <p:sp>
        <p:nvSpPr>
          <p:cNvPr id="16388" name="Rectangle 4">
            <a:extLst>
              <a:ext uri="{FF2B5EF4-FFF2-40B4-BE49-F238E27FC236}">
                <a16:creationId xmlns:a16="http://schemas.microsoft.com/office/drawing/2014/main" id="{AC9B907E-66B8-A42D-4EC6-F0B55E131CC4}"/>
              </a:ext>
            </a:extLst>
          </p:cNvPr>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a:extLst>
              <a:ext uri="{FF2B5EF4-FFF2-40B4-BE49-F238E27FC236}">
                <a16:creationId xmlns:a16="http://schemas.microsoft.com/office/drawing/2014/main" id="{DF44B3A5-3CEA-EF4A-A41E-F4B01EDB1D12}"/>
              </a:ext>
            </a:extLst>
          </p:cNvPr>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a:extLst>
              <a:ext uri="{FF2B5EF4-FFF2-40B4-BE49-F238E27FC236}">
                <a16:creationId xmlns:a16="http://schemas.microsoft.com/office/drawing/2014/main" id="{A3930418-75E5-2D55-A50F-2510272B2BC6}"/>
              </a:ext>
            </a:extLst>
          </p:cNvPr>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a:extLst>
              <a:ext uri="{FF2B5EF4-FFF2-40B4-BE49-F238E27FC236}">
                <a16:creationId xmlns:a16="http://schemas.microsoft.com/office/drawing/2014/main" id="{17826C7C-E6B5-11ED-E125-A59412272240}"/>
              </a:ext>
            </a:extLst>
          </p:cNvPr>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a:extLst>
              <a:ext uri="{FF2B5EF4-FFF2-40B4-BE49-F238E27FC236}">
                <a16:creationId xmlns:a16="http://schemas.microsoft.com/office/drawing/2014/main" id="{08CAFC58-F279-8D93-7435-B23977F939C6}"/>
              </a:ext>
            </a:extLst>
          </p:cNvPr>
          <p:cNvSpPr>
            <a:spLocks noChangeArrowheads="1"/>
          </p:cNvSpPr>
          <p:nvPr/>
        </p:nvSpPr>
        <p:spPr bwMode="auto">
          <a:xfrm>
            <a:off x="3352801" y="3886201"/>
            <a:ext cx="7423484"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sr-Latn-RS" sz="2000" b="1" i="0" u="none" strike="noStrike" kern="1200" cap="none" spc="0" normalizeH="0" baseline="0" noProof="0" dirty="0">
                <a:ln>
                  <a:noFill/>
                </a:ln>
                <a:solidFill>
                  <a:srgbClr val="FFFFFF"/>
                </a:solidFill>
                <a:effectLst/>
                <a:uLnTx/>
                <a:uFillTx/>
                <a:latin typeface="Arial"/>
                <a:ea typeface="+mn-ea"/>
                <a:cs typeface="Arial" charset="0"/>
              </a:rPr>
              <a:t>Želim li usred društvenih i kulturoloških utjecaja prihvatiti Sveto pismo kao autoritativno, nepogrješivo otkrivenje Božje volje? </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sr-Latn-RS" sz="2000" b="1" i="0" u="none" strike="noStrike" kern="1200" cap="none" spc="0" normalizeH="0" baseline="0" noProof="0" dirty="0">
                <a:ln>
                  <a:noFill/>
                </a:ln>
                <a:solidFill>
                  <a:srgbClr val="FFFFFF"/>
                </a:solidFill>
                <a:effectLst/>
                <a:uLnTx/>
                <a:uFillTx/>
                <a:latin typeface="Arial"/>
                <a:ea typeface="+mn-ea"/>
                <a:cs typeface="Arial" charset="0"/>
              </a:rPr>
              <a:t>Želim li ostati vjeran cijelom Pismu a to znači vršiti  zapovijedi Božje i čuvati svjedočanstvo Isusa Krista?</a:t>
            </a:r>
            <a:endParaRPr kumimoji="0" lang="sr-Latn-RS" sz="24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6393" name="Text Box 9">
            <a:extLst>
              <a:ext uri="{FF2B5EF4-FFF2-40B4-BE49-F238E27FC236}">
                <a16:creationId xmlns:a16="http://schemas.microsoft.com/office/drawing/2014/main" id="{D6D8715A-86B9-9EA9-2F8B-4EDBA7E64114}"/>
              </a:ext>
            </a:extLst>
          </p:cNvPr>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sr-Latn-RS"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p>
        </p:txBody>
      </p:sp>
      <p:sp>
        <p:nvSpPr>
          <p:cNvPr id="2" name="TextBox 1">
            <a:extLst>
              <a:ext uri="{FF2B5EF4-FFF2-40B4-BE49-F238E27FC236}">
                <a16:creationId xmlns:a16="http://schemas.microsoft.com/office/drawing/2014/main" id="{7799314D-FD15-C81C-CBFD-7E4EFF3402F1}"/>
              </a:ext>
            </a:extLst>
          </p:cNvPr>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a:extLst>
              <a:ext uri="{FF2B5EF4-FFF2-40B4-BE49-F238E27FC236}">
                <a16:creationId xmlns:a16="http://schemas.microsoft.com/office/drawing/2014/main" id="{BCC2E64F-C6D0-3A58-E6BE-9A9100F7CB20}"/>
              </a:ext>
            </a:extLst>
          </p:cNvPr>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sr-Latn-RS" sz="2000" b="1" i="0" u="none" strike="noStrike" kern="1200" cap="none" spc="0" normalizeH="0" baseline="0" noProof="0" dirty="0">
                <a:ln>
                  <a:noFill/>
                </a:ln>
                <a:solidFill>
                  <a:srgbClr val="FFCC66"/>
                </a:solidFill>
                <a:effectLst/>
                <a:uLnTx/>
                <a:uFillTx/>
                <a:latin typeface="Arial"/>
                <a:ea typeface="+mn-ea"/>
                <a:cs typeface="Arial" charset="0"/>
              </a:rPr>
              <a:t>Razumjevši da mi Isus želi pomoći, da se podsjetim naloga: ”Prestanite i znajte da sam ja Bog (Ps.46,10), da shvatim da je Biblija još uvijek Božji najveći dar koji otkriva Njegov plan otkupljenja,</a:t>
            </a:r>
          </a:p>
        </p:txBody>
      </p:sp>
    </p:spTree>
    <p:extLst>
      <p:ext uri="{BB962C8B-B14F-4D97-AF65-F5344CB8AC3E}">
        <p14:creationId xmlns:p14="http://schemas.microsoft.com/office/powerpoint/2010/main" val="695881678"/>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1" end="1"/>
                                            </p:txEl>
                                          </p:spTgt>
                                        </p:tgtEl>
                                        <p:attrNameLst>
                                          <p:attrName>style.visibility</p:attrName>
                                        </p:attrNameLst>
                                      </p:cBhvr>
                                      <p:to>
                                        <p:strVal val="visible"/>
                                      </p:to>
                                    </p:set>
                                    <p:animEffect transition="in" filter="wipe(left)">
                                      <p:cBhvr>
                                        <p:cTn id="24" dur="1000"/>
                                        <p:tgtEl>
                                          <p:spTgt spid="2048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sr-Latn-RS" sz="4000" noProof="0" dirty="0"/>
              <a:t>PRENOŠENJE ISTINE</a:t>
            </a:r>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sr-Latn-RS" sz="2800" noProof="0" dirty="0">
                <a:solidFill>
                  <a:srgbClr val="FFFF99"/>
                </a:solidFill>
              </a:rPr>
              <a:t>   </a:t>
            </a:r>
            <a:r>
              <a:rPr lang="sr-Latn-RS" noProof="0" dirty="0">
                <a:solidFill>
                  <a:srgbClr val="FFFF99"/>
                </a:solidFill>
              </a:rPr>
              <a:t>Koje  promjene  trebamo ostvariti u svom životu?</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sr-Latn-RS"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možemo  primijeniti danas?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sr-Latn-RS"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sr-Latn-RS" noProof="0"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sr-Latn-RS" sz="2800" b="0" noProof="0" dirty="0"/>
              <a:t>   </a:t>
            </a:r>
            <a:r>
              <a:rPr lang="sr-Latn-RS" sz="2800" noProof="0" dirty="0">
                <a:solidFill>
                  <a:srgbClr val="FFFF99"/>
                </a:solidFill>
              </a:rPr>
              <a:t>Kako pouku: ”Suočavanja s lažnim učiteljima”, možemo koristiti idući tjedan?</a:t>
            </a:r>
            <a:endParaRPr lang="sr-Latn-RS" sz="2400" noProof="0" dirty="0">
              <a:solidFill>
                <a:srgbClr val="FFFF99"/>
              </a:solidFill>
            </a:endParaRP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720106"/>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2000" b="1" i="0" u="none" strike="noStrike" kern="1200" cap="none" spc="0" normalizeH="0" baseline="0" noProof="0" dirty="0">
                <a:ln>
                  <a:noFill/>
                </a:ln>
                <a:solidFill>
                  <a:srgbClr val="FF9900"/>
                </a:solidFill>
                <a:effectLst/>
                <a:uLnTx/>
                <a:uFillTx/>
                <a:latin typeface="Arial"/>
                <a:ea typeface="+mn-ea"/>
                <a:cs typeface="Arial" charset="0"/>
              </a:rPr>
              <a:t>Razgovarajte u razredu ili skupini:</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1.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10,1-</a:t>
            </a:r>
            <a:r>
              <a:rPr lang="sr-Latn-RS" sz="1200" i="1" noProof="0" dirty="0">
                <a:solidFill>
                  <a:srgbClr val="FFFFFF"/>
                </a:solidFill>
                <a:latin typeface="Arial"/>
                <a:cs typeface="Arial" charset="0"/>
              </a:rPr>
              <a:t>11</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lang="sr-Latn-RS" sz="1400" b="1" noProof="0" dirty="0">
                <a:solidFill>
                  <a:srgbClr val="FFFFFF"/>
                </a:solidFill>
                <a:latin typeface="Arial"/>
                <a:cs typeface="Arial" charset="0"/>
              </a:rPr>
              <a:t>Koje izjave otkrivaju da je Pavao imao problema u suočavanju s lažnim učiteljima?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sr-Latn-RS"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2. Pročitaj </a:t>
            </a:r>
            <a:r>
              <a:rPr lang="sr-Latn-RS" sz="1200" i="1" noProof="0" dirty="0">
                <a:solidFill>
                  <a:srgbClr val="FFFFFF"/>
                </a:solidFill>
                <a:latin typeface="Arial"/>
                <a:cs typeface="Arial" charset="0"/>
              </a:rPr>
              <a:t>Ef.</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6</a:t>
            </a:r>
            <a:r>
              <a:rPr lang="sr-Latn-RS" sz="1200" i="1" noProof="0" dirty="0">
                <a:solidFill>
                  <a:srgbClr val="FFFFFF"/>
                </a:solidFill>
                <a:latin typeface="Arial"/>
                <a:cs typeface="Arial" charset="0"/>
              </a:rPr>
              <a:t>,12-17</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lang="sr-Latn-RS" sz="1400" b="1" noProof="0" dirty="0">
                <a:solidFill>
                  <a:srgbClr val="FFFFFF"/>
                </a:solidFill>
                <a:latin typeface="Arial"/>
                <a:cs typeface="Arial" charset="0"/>
              </a:rPr>
              <a:t>Je li Pavao znao da smo mi u duhovnom ratu koji zahtijeva upotrebu svega Božjeg oružja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67" b="1" i="0" u="none" strike="noStrike" kern="1200" cap="none" spc="0" normalizeH="0" baseline="0" noProof="0" dirty="0">
                <a:ln>
                  <a:noFill/>
                </a:ln>
                <a:solidFill>
                  <a:srgbClr val="FFFFFF"/>
                </a:solidFill>
                <a:effectLst/>
                <a:uLnTx/>
                <a:uFillTx/>
                <a:latin typeface="Arial"/>
                <a:ea typeface="+mn-ea"/>
                <a:cs typeface="Arial" charset="0"/>
              </a:rPr>
              <a:t>3.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10,13-17.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Kako</a:t>
            </a:r>
            <a:r>
              <a:rPr kumimoji="0" lang="sr-Latn-RS" sz="1400" b="1" i="0" u="none" strike="noStrike" kern="1200" cap="none" spc="0" normalizeH="0" noProof="0" dirty="0">
                <a:ln>
                  <a:noFill/>
                </a:ln>
                <a:solidFill>
                  <a:srgbClr val="FFFFFF"/>
                </a:solidFill>
                <a:effectLst/>
                <a:uLnTx/>
                <a:uFillTx/>
                <a:latin typeface="Arial"/>
                <a:ea typeface="+mn-ea"/>
                <a:cs typeface="Arial" charset="0"/>
              </a:rPr>
              <a:t> atmosfera nadmetanja može naštetiti propovijedanju Evanđelja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67" b="1" i="0" u="none" strike="noStrike" kern="1200" cap="none" spc="0" normalizeH="0" baseline="0" noProof="0" dirty="0">
                <a:ln>
                  <a:noFill/>
                </a:ln>
                <a:solidFill>
                  <a:srgbClr val="FFFFFF"/>
                </a:solidFill>
                <a:effectLst/>
                <a:uLnTx/>
                <a:uFillTx/>
                <a:latin typeface="Arial"/>
                <a:ea typeface="+mn-ea"/>
                <a:cs typeface="Arial" charset="0"/>
              </a:rPr>
              <a:t>4.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10,12. </a:t>
            </a:r>
            <a:r>
              <a:rPr lang="sr-Latn-RS" sz="1400" b="1" noProof="0" dirty="0">
                <a:solidFill>
                  <a:srgbClr val="FFFFFF"/>
                </a:solidFill>
                <a:latin typeface="Arial"/>
                <a:cs typeface="Arial" charset="0"/>
              </a:rPr>
              <a:t>Koju besmislicu su upotrebili Pavlovi protivnici</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sr-Latn-RS"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5. Pročitaj</a:t>
            </a:r>
            <a:r>
              <a:rPr kumimoji="0" lang="sr-Latn-R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11,1-15. </a:t>
            </a:r>
            <a:r>
              <a:rPr lang="sr-Latn-RS" sz="1400" b="1" noProof="0" dirty="0">
                <a:solidFill>
                  <a:srgbClr val="FFFFFF"/>
                </a:solidFill>
                <a:latin typeface="Arial"/>
                <a:cs typeface="Arial" charset="0"/>
              </a:rPr>
              <a:t>Kako Pavao prikazuje izazove s lažnim učiteljima</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sr-Latn-RS"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sr-Latn-RS"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 11,15. </a:t>
            </a:r>
            <a:r>
              <a:rPr lang="sr-Latn-RS" sz="1400" b="1" noProof="0" dirty="0">
                <a:solidFill>
                  <a:srgbClr val="FFFFFF"/>
                </a:solidFill>
                <a:latin typeface="Arial"/>
                <a:cs typeface="Arial" charset="0"/>
              </a:rPr>
              <a:t>Kojim riječima Pavao zaključuje svoju misao</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sr-Latn-RS"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sr-Latn-RS"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Kor.11,22-28. </a:t>
            </a:r>
            <a:r>
              <a:rPr lang="sr-Latn-RS" sz="1400" b="1" noProof="0" dirty="0">
                <a:solidFill>
                  <a:srgbClr val="FFFFFF"/>
                </a:solidFill>
                <a:latin typeface="Arial"/>
                <a:cs typeface="Arial" charset="0"/>
              </a:rPr>
              <a:t>Š</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to ap. Pavao želi tu reći?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Pročitaj </a:t>
            </a:r>
            <a:r>
              <a:rPr lang="sr-Latn-RS" sz="1200" i="1" noProof="0" dirty="0">
                <a:solidFill>
                  <a:srgbClr val="FFFFFF"/>
                </a:solidFill>
                <a:latin typeface="Arial"/>
                <a:cs typeface="Arial" charset="0"/>
              </a:rPr>
              <a:t>2. Kor.</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12</a:t>
            </a:r>
            <a:r>
              <a:rPr lang="sr-Latn-RS" sz="1200" i="1" noProof="0" dirty="0">
                <a:solidFill>
                  <a:srgbClr val="FFFFFF"/>
                </a:solidFill>
                <a:latin typeface="Arial"/>
                <a:cs typeface="Arial" charset="0"/>
              </a:rPr>
              <a:t>,</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9.10. </a:t>
            </a:r>
            <a:r>
              <a:rPr lang="sr-Latn-RS" sz="1400" b="1" noProof="0" dirty="0">
                <a:solidFill>
                  <a:srgbClr val="FFFFFF"/>
                </a:solidFill>
                <a:latin typeface="Arial"/>
                <a:cs typeface="Arial" charset="0"/>
              </a:rPr>
              <a:t>Što je Pavao znao o pokazivanju Božje sile</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Pročitaj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2. Kor.12,20</a:t>
            </a:r>
            <a:r>
              <a:rPr lang="sr-Latn-RS" sz="1200" i="1" noProof="0" dirty="0">
                <a:solidFill>
                  <a:srgbClr val="FFFFFF"/>
                </a:solidFill>
                <a:latin typeface="Arial"/>
                <a:cs typeface="Arial" charset="0"/>
              </a:rPr>
              <a:t>.21</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Koji</a:t>
            </a:r>
            <a:r>
              <a:rPr kumimoji="0" lang="sr-Latn-RS" sz="1400" b="1" i="0" u="none" strike="noStrike" kern="1200" cap="none" spc="0" normalizeH="0" noProof="0" dirty="0">
                <a:ln>
                  <a:noFill/>
                </a:ln>
                <a:solidFill>
                  <a:srgbClr val="FFFFFF"/>
                </a:solidFill>
                <a:effectLst/>
                <a:uLnTx/>
                <a:uFillTx/>
                <a:latin typeface="Arial"/>
                <a:ea typeface="+mn-ea"/>
                <a:cs typeface="Arial" charset="0"/>
              </a:rPr>
              <a:t> su grijesi ugrožavali duhovno stanje Korintske crkve</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sr-Latn-R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sr-Latn-RS"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0" end="0"/>
                                            </p:txEl>
                                          </p:spTgt>
                                        </p:tgtEl>
                                        <p:attrNameLst>
                                          <p:attrName>style.visibility</p:attrName>
                                        </p:attrNameLst>
                                      </p:cBhvr>
                                      <p:to>
                                        <p:strVal val="visible"/>
                                      </p:to>
                                    </p:set>
                                    <p:anim calcmode="lin" valueType="num">
                                      <p:cBhvr additive="base">
                                        <p:cTn id="13" dur="500" fill="hold"/>
                                        <p:tgtEl>
                                          <p:spTgt spid="2253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1" end="1"/>
                                            </p:txEl>
                                          </p:spTgt>
                                        </p:tgtEl>
                                        <p:attrNameLst>
                                          <p:attrName>style.visibility</p:attrName>
                                        </p:attrNameLst>
                                      </p:cBhvr>
                                      <p:to>
                                        <p:strVal val="visible"/>
                                      </p:to>
                                    </p:set>
                                    <p:anim calcmode="lin" valueType="num">
                                      <p:cBhvr additive="base">
                                        <p:cTn id="19"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2" end="2"/>
                                            </p:txEl>
                                          </p:spTgt>
                                        </p:tgtEl>
                                        <p:attrNameLst>
                                          <p:attrName>style.visibility</p:attrName>
                                        </p:attrNameLst>
                                      </p:cBhvr>
                                      <p:to>
                                        <p:strVal val="visible"/>
                                      </p:to>
                                    </p:set>
                                    <p:anim calcmode="lin" valueType="num">
                                      <p:cBhvr additive="base">
                                        <p:cTn id="25"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3" end="3"/>
                                            </p:txEl>
                                          </p:spTgt>
                                        </p:tgtEl>
                                        <p:attrNameLst>
                                          <p:attrName>style.visibility</p:attrName>
                                        </p:attrNameLst>
                                      </p:cBhvr>
                                      <p:to>
                                        <p:strVal val="visible"/>
                                      </p:to>
                                    </p:set>
                                    <p:anim calcmode="lin" valueType="num">
                                      <p:cBhvr additive="base">
                                        <p:cTn id="31"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4" end="4"/>
                                            </p:txEl>
                                          </p:spTgt>
                                        </p:tgtEl>
                                        <p:attrNameLst>
                                          <p:attrName>style.visibility</p:attrName>
                                        </p:attrNameLst>
                                      </p:cBhvr>
                                      <p:to>
                                        <p:strVal val="visible"/>
                                      </p:to>
                                    </p:set>
                                    <p:anim calcmode="lin" valueType="num">
                                      <p:cBhvr additive="base">
                                        <p:cTn id="37"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5" end="5"/>
                                            </p:txEl>
                                          </p:spTgt>
                                        </p:tgtEl>
                                        <p:attrNameLst>
                                          <p:attrName>style.visibility</p:attrName>
                                        </p:attrNameLst>
                                      </p:cBhvr>
                                      <p:to>
                                        <p:strVal val="visible"/>
                                      </p:to>
                                    </p:set>
                                    <p:anim calcmode="lin" valueType="num">
                                      <p:cBhvr additive="base">
                                        <p:cTn id="43"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6" end="6"/>
                                            </p:txEl>
                                          </p:spTgt>
                                        </p:tgtEl>
                                        <p:attrNameLst>
                                          <p:attrName>style.visibility</p:attrName>
                                        </p:attrNameLst>
                                      </p:cBhvr>
                                      <p:to>
                                        <p:strVal val="visible"/>
                                      </p:to>
                                    </p:set>
                                    <p:anim calcmode="lin" valueType="num">
                                      <p:cBhvr additive="base">
                                        <p:cTn id="49"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7" end="7"/>
                                            </p:txEl>
                                          </p:spTgt>
                                        </p:tgtEl>
                                        <p:attrNameLst>
                                          <p:attrName>style.visibility</p:attrName>
                                        </p:attrNameLst>
                                      </p:cBhvr>
                                      <p:to>
                                        <p:strVal val="visible"/>
                                      </p:to>
                                    </p:set>
                                    <p:anim calcmode="lin" valueType="num">
                                      <p:cBhvr additive="base">
                                        <p:cTn id="55"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8" end="8"/>
                                            </p:txEl>
                                          </p:spTgt>
                                        </p:tgtEl>
                                        <p:attrNameLst>
                                          <p:attrName>style.visibility</p:attrName>
                                        </p:attrNameLst>
                                      </p:cBhvr>
                                      <p:to>
                                        <p:strVal val="visible"/>
                                      </p:to>
                                    </p:set>
                                    <p:anim calcmode="lin" valueType="num">
                                      <p:cBhvr additive="base">
                                        <p:cTn id="61"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9" end="9"/>
                                            </p:txEl>
                                          </p:spTgt>
                                        </p:tgtEl>
                                        <p:attrNameLst>
                                          <p:attrName>style.visibility</p:attrName>
                                        </p:attrNameLst>
                                      </p:cBhvr>
                                      <p:to>
                                        <p:strVal val="visible"/>
                                      </p:to>
                                    </p:set>
                                    <p:anim calcmode="lin" valueType="num">
                                      <p:cBhvr additive="base">
                                        <p:cTn id="67"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D743-34BE-A6AC-65E1-4502CD0ED801}"/>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7C12B0F6-30A0-D754-C647-08AD45A5DB5F}"/>
              </a:ext>
            </a:extLst>
          </p:cNvPr>
          <p:cNvSpPr>
            <a:spLocks noGrp="1" noChangeArrowheads="1"/>
          </p:cNvSpPr>
          <p:nvPr>
            <p:ph type="title"/>
          </p:nvPr>
        </p:nvSpPr>
        <p:spPr>
          <a:xfrm>
            <a:off x="1905000" y="152400"/>
            <a:ext cx="8534400" cy="1143000"/>
          </a:xfrm>
        </p:spPr>
        <p:txBody>
          <a:bodyPr/>
          <a:lstStyle/>
          <a:p>
            <a:pPr eaLnBrk="1" hangingPunct="1"/>
            <a:r>
              <a:rPr lang="sr-Latn-RS" sz="4000" noProof="0" dirty="0"/>
              <a:t>PRENOŠENJE ISTINE</a:t>
            </a:r>
          </a:p>
        </p:txBody>
      </p:sp>
      <p:sp>
        <p:nvSpPr>
          <p:cNvPr id="19459" name="Rectangle 3">
            <a:extLst>
              <a:ext uri="{FF2B5EF4-FFF2-40B4-BE49-F238E27FC236}">
                <a16:creationId xmlns:a16="http://schemas.microsoft.com/office/drawing/2014/main" id="{2338F220-296B-77B8-3891-9B2254160E97}"/>
              </a:ext>
            </a:extLst>
          </p:cNvPr>
          <p:cNvSpPr>
            <a:spLocks noGrp="1" noChangeArrowheads="1"/>
          </p:cNvSpPr>
          <p:nvPr>
            <p:ph type="body" sz="half" idx="1"/>
          </p:nvPr>
        </p:nvSpPr>
        <p:spPr>
          <a:xfrm>
            <a:off x="3733800" y="1676400"/>
            <a:ext cx="5410200" cy="1295400"/>
          </a:xfrm>
        </p:spPr>
        <p:txBody>
          <a:bodyPr/>
          <a:lstStyle/>
          <a:p>
            <a:pPr marL="0" indent="0" eaLnBrk="1" hangingPunct="1">
              <a:lnSpc>
                <a:spcPct val="90000"/>
              </a:lnSpc>
              <a:buNone/>
            </a:pPr>
            <a:r>
              <a:rPr lang="sr-Latn-RS" noProof="0" dirty="0">
                <a:solidFill>
                  <a:srgbClr val="FFFF99"/>
                </a:solidFill>
              </a:rPr>
              <a:t>Koje  promjene  trebamo izvršiti u našem životu?</a:t>
            </a:r>
            <a:endParaRPr lang="sr-Latn-RS" b="0" noProof="0" dirty="0">
              <a:solidFill>
                <a:srgbClr val="FFFF99"/>
              </a:solidFill>
            </a:endParaRPr>
          </a:p>
        </p:txBody>
      </p:sp>
      <p:sp>
        <p:nvSpPr>
          <p:cNvPr id="19460" name="Text Box 28">
            <a:extLst>
              <a:ext uri="{FF2B5EF4-FFF2-40B4-BE49-F238E27FC236}">
                <a16:creationId xmlns:a16="http://schemas.microsoft.com/office/drawing/2014/main" id="{3E4E20FE-4A60-1A48-A87D-81CFA556A2A4}"/>
              </a:ext>
            </a:extLst>
          </p:cNvPr>
          <p:cNvSpPr txBox="1">
            <a:spLocks noChangeArrowheads="1"/>
          </p:cNvSpPr>
          <p:nvPr/>
        </p:nvSpPr>
        <p:spPr bwMode="auto">
          <a:xfrm>
            <a:off x="4267200" y="2743200"/>
            <a:ext cx="436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2400" b="1" i="0" u="none" strike="noStrike" kern="1200" cap="none" spc="0" normalizeH="0" baseline="0" noProof="0" dirty="0">
                <a:ln>
                  <a:noFill/>
                </a:ln>
                <a:solidFill>
                  <a:srgbClr val="FFFFFF"/>
                </a:solidFill>
                <a:effectLst/>
                <a:uLnTx/>
                <a:uFillTx/>
                <a:latin typeface="Arial" charset="0"/>
                <a:ea typeface="+mn-ea"/>
                <a:cs typeface="Arial" charset="0"/>
              </a:rPr>
              <a:t>            ODLUČITE!</a:t>
            </a:r>
          </a:p>
        </p:txBody>
      </p:sp>
      <p:sp>
        <p:nvSpPr>
          <p:cNvPr id="19461" name="Text Box 29">
            <a:extLst>
              <a:ext uri="{FF2B5EF4-FFF2-40B4-BE49-F238E27FC236}">
                <a16:creationId xmlns:a16="http://schemas.microsoft.com/office/drawing/2014/main" id="{F84BC942-20F4-A518-6CA8-D16DF01B6E0D}"/>
              </a:ext>
            </a:extLst>
          </p:cNvPr>
          <p:cNvSpPr txBox="1">
            <a:spLocks noChangeArrowheads="1"/>
          </p:cNvSpPr>
          <p:nvPr/>
        </p:nvSpPr>
        <p:spPr bwMode="auto">
          <a:xfrm>
            <a:off x="2438400" y="1676401"/>
            <a:ext cx="1066800" cy="1063625"/>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75000"/>
              </a:lnSpc>
              <a:spcBef>
                <a:spcPct val="50000"/>
              </a:spcBef>
              <a:spcAft>
                <a:spcPct val="0"/>
              </a:spcAft>
              <a:buClrTx/>
              <a:buSzTx/>
              <a:buFontTx/>
              <a:buNone/>
              <a:tabLst/>
              <a:defRPr/>
            </a:pPr>
            <a:r>
              <a:rPr kumimoji="0" lang="sr-Latn-RS"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p>
        </p:txBody>
      </p:sp>
      <p:grpSp>
        <p:nvGrpSpPr>
          <p:cNvPr id="56" name="Group 4">
            <a:extLst>
              <a:ext uri="{FF2B5EF4-FFF2-40B4-BE49-F238E27FC236}">
                <a16:creationId xmlns:a16="http://schemas.microsoft.com/office/drawing/2014/main" id="{389086B1-DAD3-DB9F-E05D-1CA747362EF5}"/>
              </a:ext>
            </a:extLst>
          </p:cNvPr>
          <p:cNvGrpSpPr>
            <a:grpSpLocks/>
          </p:cNvGrpSpPr>
          <p:nvPr/>
        </p:nvGrpSpPr>
        <p:grpSpPr bwMode="auto">
          <a:xfrm>
            <a:off x="562332" y="3438780"/>
            <a:ext cx="3176028" cy="3034427"/>
            <a:chOff x="285" y="2227"/>
            <a:chExt cx="947" cy="1786"/>
          </a:xfrm>
        </p:grpSpPr>
        <p:sp>
          <p:nvSpPr>
            <p:cNvPr id="19484" name="Rectangle 5">
              <a:extLst>
                <a:ext uri="{FF2B5EF4-FFF2-40B4-BE49-F238E27FC236}">
                  <a16:creationId xmlns:a16="http://schemas.microsoft.com/office/drawing/2014/main" id="{D43C66C0-C9BA-0981-69E1-FAA91A2C22FF}"/>
                </a:ext>
              </a:extLst>
            </p:cNvPr>
            <p:cNvSpPr>
              <a:spLocks noChangeArrowheads="1"/>
            </p:cNvSpPr>
            <p:nvPr/>
          </p:nvSpPr>
          <p:spPr bwMode="auto">
            <a:xfrm>
              <a:off x="285" y="2227"/>
              <a:ext cx="947"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85" name="Text Box 6">
              <a:extLst>
                <a:ext uri="{FF2B5EF4-FFF2-40B4-BE49-F238E27FC236}">
                  <a16:creationId xmlns:a16="http://schemas.microsoft.com/office/drawing/2014/main" id="{1E202D48-A19A-2864-004D-4029FDF5F424}"/>
                </a:ext>
              </a:extLst>
            </p:cNvPr>
            <p:cNvSpPr txBox="1">
              <a:spLocks noChangeArrowheads="1"/>
            </p:cNvSpPr>
            <p:nvPr/>
          </p:nvSpPr>
          <p:spPr bwMode="auto">
            <a:xfrm>
              <a:off x="315" y="2546"/>
              <a:ext cx="901"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Pisanje pisama drevni je običaj koji ni dan danas još uvijek nije zastario. Ono što je danas drugačije je način na koji pišemo svoja pisma. Istina, umjesto papira sada su tu društveni mediji. Po-što nije uvijek mogao biti s ljudima a želio im je nešto reći, Pavao je odlučio da im piše. Potičući vjernike da preis-pitaju sebe, svoje ponašanje i okolnu kulturu u svjetlu Evanđelja o Isusu Kristu , Pavao i piše poruku o križu. Obje Poslanice Korinćanima nas uče da se čvrsto držimo poruke križa.</a:t>
              </a:r>
            </a:p>
          </p:txBody>
        </p:sp>
      </p:grpSp>
      <p:grpSp>
        <p:nvGrpSpPr>
          <p:cNvPr id="59" name="Group 7">
            <a:extLst>
              <a:ext uri="{FF2B5EF4-FFF2-40B4-BE49-F238E27FC236}">
                <a16:creationId xmlns:a16="http://schemas.microsoft.com/office/drawing/2014/main" id="{EAB1F5C4-42B7-5496-5BD5-389BC8136C62}"/>
              </a:ext>
            </a:extLst>
          </p:cNvPr>
          <p:cNvGrpSpPr>
            <a:grpSpLocks/>
          </p:cNvGrpSpPr>
          <p:nvPr/>
        </p:nvGrpSpPr>
        <p:grpSpPr bwMode="auto">
          <a:xfrm>
            <a:off x="5853505" y="3953103"/>
            <a:ext cx="1840386" cy="2530824"/>
            <a:chOff x="2639" y="2348"/>
            <a:chExt cx="966" cy="1684"/>
          </a:xfrm>
        </p:grpSpPr>
        <p:sp>
          <p:nvSpPr>
            <p:cNvPr id="19482" name="Rectangle 8">
              <a:extLst>
                <a:ext uri="{FF2B5EF4-FFF2-40B4-BE49-F238E27FC236}">
                  <a16:creationId xmlns:a16="http://schemas.microsoft.com/office/drawing/2014/main" id="{D9650F44-4461-698A-4126-41D7AC11AE9C}"/>
                </a:ext>
              </a:extLst>
            </p:cNvPr>
            <p:cNvSpPr>
              <a:spLocks noChangeArrowheads="1"/>
            </p:cNvSpPr>
            <p:nvPr/>
          </p:nvSpPr>
          <p:spPr bwMode="auto">
            <a:xfrm>
              <a:off x="2639" y="2358"/>
              <a:ext cx="961" cy="1674"/>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83" name="Text Box 9">
              <a:extLst>
                <a:ext uri="{FF2B5EF4-FFF2-40B4-BE49-F238E27FC236}">
                  <a16:creationId xmlns:a16="http://schemas.microsoft.com/office/drawing/2014/main" id="{F6218E9C-F718-98FA-7329-F42043CD12BA}"/>
                </a:ext>
              </a:extLst>
            </p:cNvPr>
            <p:cNvSpPr txBox="1">
              <a:spLocks noChangeArrowheads="1"/>
            </p:cNvSpPr>
            <p:nvPr/>
          </p:nvSpPr>
          <p:spPr bwMode="auto">
            <a:xfrm>
              <a:off x="2713" y="2348"/>
              <a:ext cx="892" cy="1674"/>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1050" b="1" i="0" u="none" strike="noStrike" kern="1200" cap="none" spc="0" normalizeH="0" baseline="0" noProof="0" dirty="0">
                  <a:ln>
                    <a:noFill/>
                  </a:ln>
                  <a:solidFill>
                    <a:srgbClr val="000000"/>
                  </a:solidFill>
                  <a:effectLst/>
                  <a:uLnTx/>
                  <a:uFillTx/>
                  <a:latin typeface="Arial" charset="0"/>
                  <a:ea typeface="+mn-ea"/>
                  <a:cs typeface="Arial" charset="0"/>
                </a:rPr>
                <a:t>Koliko god problemi u Korintu bili uznemiru- jući, Poslanice Korin-ćanima privlaće našu pozornost, ne radi nji-hovih problema, već radi izvanrednog naći-na na koji im Pavao prilazi. Potičući vjerni ke da preispitaju sebe i svoje ponašanje i oko- lnu kulturu u svjetlu primljenog Evanđe lja, Pavao kaže, širi li drugo neka je “prokleto“!?</a:t>
              </a:r>
            </a:p>
          </p:txBody>
        </p:sp>
      </p:grpSp>
      <p:grpSp>
        <p:nvGrpSpPr>
          <p:cNvPr id="62" name="Group 10">
            <a:extLst>
              <a:ext uri="{FF2B5EF4-FFF2-40B4-BE49-F238E27FC236}">
                <a16:creationId xmlns:a16="http://schemas.microsoft.com/office/drawing/2014/main" id="{299F7CE3-BB48-DE34-E1EE-3E9FBE66913D}"/>
              </a:ext>
            </a:extLst>
          </p:cNvPr>
          <p:cNvGrpSpPr>
            <a:grpSpLocks/>
          </p:cNvGrpSpPr>
          <p:nvPr/>
        </p:nvGrpSpPr>
        <p:grpSpPr bwMode="auto">
          <a:xfrm>
            <a:off x="3618983" y="3576636"/>
            <a:ext cx="2400818" cy="2874082"/>
            <a:chOff x="1248" y="2437"/>
            <a:chExt cx="1392" cy="1538"/>
          </a:xfrm>
        </p:grpSpPr>
        <p:sp>
          <p:nvSpPr>
            <p:cNvPr id="19480" name="Rectangle 11">
              <a:extLst>
                <a:ext uri="{FF2B5EF4-FFF2-40B4-BE49-F238E27FC236}">
                  <a16:creationId xmlns:a16="http://schemas.microsoft.com/office/drawing/2014/main" id="{2A470950-15ED-7F4B-12DC-813744B7FADC}"/>
                </a:ext>
              </a:extLst>
            </p:cNvPr>
            <p:cNvSpPr>
              <a:spLocks noChangeArrowheads="1"/>
            </p:cNvSpPr>
            <p:nvPr/>
          </p:nvSpPr>
          <p:spPr bwMode="auto">
            <a:xfrm>
              <a:off x="1248" y="2437"/>
              <a:ext cx="1392" cy="153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81" name="Text Box 12">
              <a:extLst>
                <a:ext uri="{FF2B5EF4-FFF2-40B4-BE49-F238E27FC236}">
                  <a16:creationId xmlns:a16="http://schemas.microsoft.com/office/drawing/2014/main" id="{F63CED44-3AB6-5B7B-B529-F7A0570EC08F}"/>
                </a:ext>
              </a:extLst>
            </p:cNvPr>
            <p:cNvSpPr txBox="1">
              <a:spLocks noChangeArrowheads="1"/>
            </p:cNvSpPr>
            <p:nvPr/>
          </p:nvSpPr>
          <p:spPr bwMode="auto">
            <a:xfrm>
              <a:off x="1253" y="2657"/>
              <a:ext cx="1381" cy="1318"/>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100" b="1" i="0" u="none" strike="noStrike" kern="1200" cap="none" spc="0" normalizeH="0" baseline="0" noProof="0" dirty="0">
                  <a:ln>
                    <a:noFill/>
                  </a:ln>
                  <a:solidFill>
                    <a:srgbClr val="000000"/>
                  </a:solidFill>
                  <a:effectLst/>
                  <a:uLnTx/>
                  <a:uFillTx/>
                  <a:latin typeface="Arial" charset="0"/>
                  <a:ea typeface="+mn-ea"/>
                  <a:cs typeface="Arial" charset="0"/>
                </a:rPr>
                <a:t>1. U ovom tromjesečju proučavat ćemo Pavlove poslanice Korin- ćanima..U njima nam Pavao pri-kazuje evanđeosku poruku kao bit kršćanskog života i svjedoče-nja da sve kroz to promatramo.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100" b="1" i="0" u="none" strike="noStrike" kern="1200" cap="none" spc="0" normalizeH="0" baseline="0" noProof="0" dirty="0">
                  <a:ln>
                    <a:noFill/>
                  </a:ln>
                  <a:solidFill>
                    <a:srgbClr val="000000"/>
                  </a:solidFill>
                  <a:effectLst/>
                  <a:uLnTx/>
                  <a:uFillTx/>
                  <a:latin typeface="Arial" charset="0"/>
                  <a:ea typeface="+mn-ea"/>
                  <a:cs typeface="Arial" charset="0"/>
                </a:rPr>
                <a:t>2. Idolopoklonstvo Korinta iden-tično je prilikama u kojima živi naš svijet danas. Bez obzira na izazove s kojima se suočavamo na putu za Nebo, našodgovor onima koji nas zapitaju isti je kao onaj koji je vrijedio za Korinća ne”Isus Krist i to razapeti!”</a:t>
              </a:r>
            </a:p>
          </p:txBody>
        </p:sp>
      </p:grpSp>
      <p:grpSp>
        <p:nvGrpSpPr>
          <p:cNvPr id="65" name="Group 13">
            <a:extLst>
              <a:ext uri="{FF2B5EF4-FFF2-40B4-BE49-F238E27FC236}">
                <a16:creationId xmlns:a16="http://schemas.microsoft.com/office/drawing/2014/main" id="{7DDF3567-BD52-AB38-99DF-B313F65ADCFD}"/>
              </a:ext>
            </a:extLst>
          </p:cNvPr>
          <p:cNvGrpSpPr>
            <a:grpSpLocks/>
          </p:cNvGrpSpPr>
          <p:nvPr/>
        </p:nvGrpSpPr>
        <p:grpSpPr bwMode="auto">
          <a:xfrm>
            <a:off x="7693890" y="3782201"/>
            <a:ext cx="3213873" cy="2701726"/>
            <a:chOff x="3595" y="2256"/>
            <a:chExt cx="1733" cy="14247"/>
          </a:xfrm>
        </p:grpSpPr>
        <p:sp>
          <p:nvSpPr>
            <p:cNvPr id="19478" name="Rectangle 14">
              <a:extLst>
                <a:ext uri="{FF2B5EF4-FFF2-40B4-BE49-F238E27FC236}">
                  <a16:creationId xmlns:a16="http://schemas.microsoft.com/office/drawing/2014/main" id="{070AD7B9-09DF-11D2-06EE-24BBBA0FCFC0}"/>
                </a:ext>
              </a:extLst>
            </p:cNvPr>
            <p:cNvSpPr>
              <a:spLocks noChangeArrowheads="1"/>
            </p:cNvSpPr>
            <p:nvPr/>
          </p:nvSpPr>
          <p:spPr bwMode="auto">
            <a:xfrm>
              <a:off x="3595" y="2256"/>
              <a:ext cx="1733"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800" b="0" i="0" u="none" strike="noStrike" kern="1200" cap="none" spc="0" normalizeH="0" baseline="0" noProof="0" dirty="0">
                  <a:ln>
                    <a:noFill/>
                  </a:ln>
                  <a:solidFill>
                    <a:srgbClr val="000000"/>
                  </a:solidFill>
                  <a:effectLst/>
                  <a:uLnTx/>
                  <a:uFillTx/>
                  <a:latin typeface="Arial"/>
                  <a:ea typeface="+mn-ea"/>
                  <a:cs typeface="Arial" charset="0"/>
                </a:rPr>
                <a:t>  </a:t>
              </a:r>
            </a:p>
          </p:txBody>
        </p:sp>
        <p:sp>
          <p:nvSpPr>
            <p:cNvPr id="19479" name="Text Box 15">
              <a:extLst>
                <a:ext uri="{FF2B5EF4-FFF2-40B4-BE49-F238E27FC236}">
                  <a16:creationId xmlns:a16="http://schemas.microsoft.com/office/drawing/2014/main" id="{1D1EF66E-B647-0A0F-012C-CC2E6C2338FF}"/>
                </a:ext>
              </a:extLst>
            </p:cNvPr>
            <p:cNvSpPr txBox="1">
              <a:spLocks noChangeArrowheads="1"/>
            </p:cNvSpPr>
            <p:nvPr/>
          </p:nvSpPr>
          <p:spPr bwMode="auto">
            <a:xfrm>
              <a:off x="3609" y="3012"/>
              <a:ext cx="1719" cy="13491"/>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Iako je istina da odnos s Bogom mijenja sve i ovdje i u vječnosti, ta promijena  može biti dobra ili loša, ovisno o kvalite- ti i vrsti odnosa. Bog želi potpuno pre- dan odnos. U modernoj crkvi Bog se često prikazuje kao brižni udvarač. Ali  imaj na umu Bog nije prosjak sa plastić- nom kanticom. On će prihvatiti samo predan odnos sa svojim narodom, Jer sve manje od toga rezultirat će našim uništenjem.  Božanski poziv se upućuje i tebi danas: Drži se čvrsto i budi vjeran poruci križa.!Što je tvoja odluka?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 </a:t>
              </a:r>
            </a:p>
          </p:txBody>
        </p:sp>
      </p:grpSp>
      <p:grpSp>
        <p:nvGrpSpPr>
          <p:cNvPr id="68" name="Group 16">
            <a:extLst>
              <a:ext uri="{FF2B5EF4-FFF2-40B4-BE49-F238E27FC236}">
                <a16:creationId xmlns:a16="http://schemas.microsoft.com/office/drawing/2014/main" id="{23CBA308-AA71-A618-BB67-4FC17B28F772}"/>
              </a:ext>
            </a:extLst>
          </p:cNvPr>
          <p:cNvGrpSpPr>
            <a:grpSpLocks/>
          </p:cNvGrpSpPr>
          <p:nvPr/>
        </p:nvGrpSpPr>
        <p:grpSpPr bwMode="auto">
          <a:xfrm>
            <a:off x="422031" y="3505200"/>
            <a:ext cx="3500213" cy="478424"/>
            <a:chOff x="206" y="1824"/>
            <a:chExt cx="1042" cy="336"/>
          </a:xfrm>
        </p:grpSpPr>
        <p:sp>
          <p:nvSpPr>
            <p:cNvPr id="19476" name="Rectangle 17">
              <a:extLst>
                <a:ext uri="{FF2B5EF4-FFF2-40B4-BE49-F238E27FC236}">
                  <a16:creationId xmlns:a16="http://schemas.microsoft.com/office/drawing/2014/main" id="{DC5B3247-4591-12ED-E9BE-5D0DE3BA0A89}"/>
                </a:ext>
              </a:extLst>
            </p:cNvPr>
            <p:cNvSpPr>
              <a:spLocks noChangeArrowheads="1"/>
            </p:cNvSpPr>
            <p:nvPr/>
          </p:nvSpPr>
          <p:spPr bwMode="auto">
            <a:xfrm>
              <a:off x="240" y="1824"/>
              <a:ext cx="960"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77" name="Text Box 18">
              <a:extLst>
                <a:ext uri="{FF2B5EF4-FFF2-40B4-BE49-F238E27FC236}">
                  <a16:creationId xmlns:a16="http://schemas.microsoft.com/office/drawing/2014/main" id="{CBACED68-1F9F-734B-9FE1-EEC49C21D99C}"/>
                </a:ext>
              </a:extLst>
            </p:cNvPr>
            <p:cNvSpPr txBox="1">
              <a:spLocks noChangeArrowheads="1"/>
            </p:cNvSpPr>
            <p:nvPr/>
          </p:nvSpPr>
          <p:spPr bwMode="auto">
            <a:xfrm>
              <a:off x="206" y="1824"/>
              <a:ext cx="1042"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2400" b="0" i="0" u="none" strike="noStrike" kern="1200" cap="none" spc="0" normalizeH="0" baseline="0" noProof="0" dirty="0">
                  <a:ln>
                    <a:noFill/>
                  </a:ln>
                  <a:solidFill>
                    <a:srgbClr val="000000"/>
                  </a:solidFill>
                  <a:effectLst/>
                  <a:uLnTx/>
                  <a:uFillTx/>
                  <a:latin typeface="Impact" pitchFamily="34" charset="0"/>
                  <a:ea typeface="+mn-ea"/>
                  <a:cs typeface="Arial" charset="0"/>
                </a:rPr>
                <a:t>                   PRINCIP</a:t>
              </a:r>
            </a:p>
          </p:txBody>
        </p:sp>
      </p:grpSp>
      <p:grpSp>
        <p:nvGrpSpPr>
          <p:cNvPr id="71" name="Group 19">
            <a:extLst>
              <a:ext uri="{FF2B5EF4-FFF2-40B4-BE49-F238E27FC236}">
                <a16:creationId xmlns:a16="http://schemas.microsoft.com/office/drawing/2014/main" id="{126EF2BE-DA2B-8AEA-DAD6-C43FDBEFADDE}"/>
              </a:ext>
            </a:extLst>
          </p:cNvPr>
          <p:cNvGrpSpPr>
            <a:grpSpLocks/>
          </p:cNvGrpSpPr>
          <p:nvPr/>
        </p:nvGrpSpPr>
        <p:grpSpPr bwMode="auto">
          <a:xfrm>
            <a:off x="3627607" y="3505200"/>
            <a:ext cx="2392194" cy="478424"/>
            <a:chOff x="1109" y="1824"/>
            <a:chExt cx="1483" cy="336"/>
          </a:xfrm>
        </p:grpSpPr>
        <p:sp>
          <p:nvSpPr>
            <p:cNvPr id="19474" name="Rectangle 20">
              <a:extLst>
                <a:ext uri="{FF2B5EF4-FFF2-40B4-BE49-F238E27FC236}">
                  <a16:creationId xmlns:a16="http://schemas.microsoft.com/office/drawing/2014/main" id="{BCB26697-831D-FE49-AAB0-708706FC021A}"/>
                </a:ext>
              </a:extLst>
            </p:cNvPr>
            <p:cNvSpPr>
              <a:spLocks noChangeArrowheads="1"/>
            </p:cNvSpPr>
            <p:nvPr/>
          </p:nvSpPr>
          <p:spPr bwMode="auto">
            <a:xfrm>
              <a:off x="1109" y="1824"/>
              <a:ext cx="1483" cy="336"/>
            </a:xfrm>
            <a:prstGeom prst="rect">
              <a:avLst/>
            </a:prstGeom>
            <a:solidFill>
              <a:srgbClr val="C0C0C0"/>
            </a:solidFill>
            <a:ln w="38100">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sr-Latn-RS" sz="1800" b="1" i="1" u="none" strike="noStrike" kern="1200" cap="none" spc="0" normalizeH="0" baseline="0" noProof="0" dirty="0">
                <a:ln>
                  <a:noFill/>
                </a:ln>
                <a:solidFill>
                  <a:srgbClr val="808080"/>
                </a:solidFill>
                <a:effectLst/>
                <a:uLnTx/>
                <a:uFillTx/>
                <a:latin typeface="Arial"/>
                <a:ea typeface="+mn-ea"/>
                <a:cs typeface="Arial" charset="0"/>
              </a:endParaRPr>
            </a:p>
          </p:txBody>
        </p:sp>
        <p:sp>
          <p:nvSpPr>
            <p:cNvPr id="19475" name="Text Box 21">
              <a:extLst>
                <a:ext uri="{FF2B5EF4-FFF2-40B4-BE49-F238E27FC236}">
                  <a16:creationId xmlns:a16="http://schemas.microsoft.com/office/drawing/2014/main" id="{73C9976F-7F09-9225-E856-348276F55E38}"/>
                </a:ext>
              </a:extLst>
            </p:cNvPr>
            <p:cNvSpPr txBox="1">
              <a:spLocks noChangeArrowheads="1"/>
            </p:cNvSpPr>
            <p:nvPr/>
          </p:nvSpPr>
          <p:spPr bwMode="auto">
            <a:xfrm>
              <a:off x="1392" y="1824"/>
              <a:ext cx="110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2400" b="0" i="0" u="none" strike="noStrike" kern="1200" cap="none" spc="0" normalizeH="0" baseline="0" noProof="0" dirty="0">
                  <a:ln>
                    <a:noFill/>
                  </a:ln>
                  <a:solidFill>
                    <a:srgbClr val="000000"/>
                  </a:solidFill>
                  <a:effectLst/>
                  <a:uLnTx/>
                  <a:uFillTx/>
                  <a:latin typeface="Impact" pitchFamily="34" charset="0"/>
                  <a:ea typeface="+mn-ea"/>
                  <a:cs typeface="Arial" charset="0"/>
                </a:rPr>
                <a:t> PRIMJENA</a:t>
              </a:r>
            </a:p>
          </p:txBody>
        </p:sp>
      </p:grpSp>
      <p:grpSp>
        <p:nvGrpSpPr>
          <p:cNvPr id="74" name="Group 22">
            <a:extLst>
              <a:ext uri="{FF2B5EF4-FFF2-40B4-BE49-F238E27FC236}">
                <a16:creationId xmlns:a16="http://schemas.microsoft.com/office/drawing/2014/main" id="{FA287F98-15A4-ECA4-32EA-617F5F9DD2C8}"/>
              </a:ext>
            </a:extLst>
          </p:cNvPr>
          <p:cNvGrpSpPr>
            <a:grpSpLocks/>
          </p:cNvGrpSpPr>
          <p:nvPr/>
        </p:nvGrpSpPr>
        <p:grpSpPr bwMode="auto">
          <a:xfrm>
            <a:off x="6019800" y="3505200"/>
            <a:ext cx="1638300" cy="471092"/>
            <a:chOff x="2592" y="1824"/>
            <a:chExt cx="1008" cy="336"/>
          </a:xfrm>
        </p:grpSpPr>
        <p:sp>
          <p:nvSpPr>
            <p:cNvPr id="19472" name="Rectangle 23">
              <a:extLst>
                <a:ext uri="{FF2B5EF4-FFF2-40B4-BE49-F238E27FC236}">
                  <a16:creationId xmlns:a16="http://schemas.microsoft.com/office/drawing/2014/main" id="{F36D5D8E-7010-F880-6E02-90EAE88FBBBE}"/>
                </a:ext>
              </a:extLst>
            </p:cNvPr>
            <p:cNvSpPr>
              <a:spLocks noChangeArrowheads="1"/>
            </p:cNvSpPr>
            <p:nvPr/>
          </p:nvSpPr>
          <p:spPr bwMode="auto">
            <a:xfrm>
              <a:off x="2592" y="1824"/>
              <a:ext cx="1008"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73" name="Text Box 24">
              <a:extLst>
                <a:ext uri="{FF2B5EF4-FFF2-40B4-BE49-F238E27FC236}">
                  <a16:creationId xmlns:a16="http://schemas.microsoft.com/office/drawing/2014/main" id="{34230F86-CDD6-6C6E-A0AE-5E40738909C1}"/>
                </a:ext>
              </a:extLst>
            </p:cNvPr>
            <p:cNvSpPr txBox="1">
              <a:spLocks noChangeArrowheads="1"/>
            </p:cNvSpPr>
            <p:nvPr/>
          </p:nvSpPr>
          <p:spPr bwMode="auto">
            <a:xfrm>
              <a:off x="2688" y="1824"/>
              <a:ext cx="9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2400" b="0" i="0" u="none" strike="noStrike" kern="1200" cap="none" spc="0" normalizeH="0" baseline="0" noProof="0" dirty="0">
                  <a:ln>
                    <a:noFill/>
                  </a:ln>
                  <a:solidFill>
                    <a:srgbClr val="000000"/>
                  </a:solidFill>
                  <a:effectLst/>
                  <a:uLnTx/>
                  <a:uFillTx/>
                  <a:latin typeface="Impact" pitchFamily="34" charset="0"/>
                  <a:ea typeface="+mn-ea"/>
                  <a:cs typeface="Arial" charset="0"/>
                </a:rPr>
                <a:t>PROBLEM</a:t>
              </a:r>
            </a:p>
          </p:txBody>
        </p:sp>
      </p:grpSp>
      <p:grpSp>
        <p:nvGrpSpPr>
          <p:cNvPr id="77" name="Group 25">
            <a:extLst>
              <a:ext uri="{FF2B5EF4-FFF2-40B4-BE49-F238E27FC236}">
                <a16:creationId xmlns:a16="http://schemas.microsoft.com/office/drawing/2014/main" id="{39160B9D-63C6-85F4-CB1A-52EC300BBFC0}"/>
              </a:ext>
            </a:extLst>
          </p:cNvPr>
          <p:cNvGrpSpPr>
            <a:grpSpLocks/>
          </p:cNvGrpSpPr>
          <p:nvPr/>
        </p:nvGrpSpPr>
        <p:grpSpPr bwMode="auto">
          <a:xfrm>
            <a:off x="7651420" y="3505200"/>
            <a:ext cx="3256344" cy="478424"/>
            <a:chOff x="3600" y="1824"/>
            <a:chExt cx="1536" cy="336"/>
          </a:xfrm>
        </p:grpSpPr>
        <p:sp>
          <p:nvSpPr>
            <p:cNvPr id="19470" name="Rectangle 26">
              <a:extLst>
                <a:ext uri="{FF2B5EF4-FFF2-40B4-BE49-F238E27FC236}">
                  <a16:creationId xmlns:a16="http://schemas.microsoft.com/office/drawing/2014/main" id="{678B0FFF-33BE-EE96-5EE2-53CDD8D94215}"/>
                </a:ext>
              </a:extLst>
            </p:cNvPr>
            <p:cNvSpPr>
              <a:spLocks noChangeArrowheads="1"/>
            </p:cNvSpPr>
            <p:nvPr/>
          </p:nvSpPr>
          <p:spPr bwMode="auto">
            <a:xfrm>
              <a:off x="3600" y="1824"/>
              <a:ext cx="1536"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sr-Latn-R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9471" name="Text Box 27">
              <a:extLst>
                <a:ext uri="{FF2B5EF4-FFF2-40B4-BE49-F238E27FC236}">
                  <a16:creationId xmlns:a16="http://schemas.microsoft.com/office/drawing/2014/main" id="{9AE99398-3B8D-675F-70C7-4D450177685C}"/>
                </a:ext>
              </a:extLst>
            </p:cNvPr>
            <p:cNvSpPr txBox="1">
              <a:spLocks noChangeArrowheads="1"/>
            </p:cNvSpPr>
            <p:nvPr/>
          </p:nvSpPr>
          <p:spPr bwMode="auto">
            <a:xfrm>
              <a:off x="3936" y="1824"/>
              <a:ext cx="10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2400" b="0" i="0" u="none" strike="noStrike" kern="1200" cap="none" spc="0" normalizeH="0" baseline="0" noProof="0" dirty="0">
                  <a:ln>
                    <a:noFill/>
                  </a:ln>
                  <a:solidFill>
                    <a:srgbClr val="000000"/>
                  </a:solidFill>
                  <a:effectLst/>
                  <a:uLnTx/>
                  <a:uFillTx/>
                  <a:latin typeface="Impact" pitchFamily="34" charset="0"/>
                  <a:ea typeface="+mn-ea"/>
                  <a:cs typeface="Arial" charset="0"/>
                </a:rPr>
                <a:t>    ODLUKA</a:t>
              </a:r>
            </a:p>
          </p:txBody>
        </p:sp>
      </p:grpSp>
      <p:sp>
        <p:nvSpPr>
          <p:cNvPr id="2" name="Rectangle 1">
            <a:extLst>
              <a:ext uri="{FF2B5EF4-FFF2-40B4-BE49-F238E27FC236}">
                <a16:creationId xmlns:a16="http://schemas.microsoft.com/office/drawing/2014/main" id="{1CCD0C7C-A2A3-CCE7-9012-5513784757BF}"/>
              </a:ext>
            </a:extLst>
          </p:cNvPr>
          <p:cNvSpPr/>
          <p:nvPr/>
        </p:nvSpPr>
        <p:spPr>
          <a:xfrm>
            <a:off x="4176244" y="3290502"/>
            <a:ext cx="383951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submit my plans to God daily</a:t>
            </a:r>
          </a:p>
        </p:txBody>
      </p:sp>
      <p:sp>
        <p:nvSpPr>
          <p:cNvPr id="3" name="Rectangle 2">
            <a:extLst>
              <a:ext uri="{FF2B5EF4-FFF2-40B4-BE49-F238E27FC236}">
                <a16:creationId xmlns:a16="http://schemas.microsoft.com/office/drawing/2014/main" id="{84B0C5DE-EAE5-D63C-12B1-B950B1C5054A}"/>
              </a:ext>
            </a:extLst>
          </p:cNvPr>
          <p:cNvSpPr/>
          <p:nvPr/>
        </p:nvSpPr>
        <p:spPr>
          <a:xfrm>
            <a:off x="3810000" y="3198169"/>
            <a:ext cx="7418294"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depend upon Christ’s righteousness  not on my own righteousness</a:t>
            </a:r>
          </a:p>
        </p:txBody>
      </p:sp>
    </p:spTree>
    <p:extLst>
      <p:ext uri="{BB962C8B-B14F-4D97-AF65-F5344CB8AC3E}">
        <p14:creationId xmlns:p14="http://schemas.microsoft.com/office/powerpoint/2010/main" val="256668485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1000"/>
                                        <p:tgtEl>
                                          <p:spTgt spid="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10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1000"/>
                                        <p:tgtEl>
                                          <p:spTgt spid="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up)">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1000"/>
                                        <p:tgtEl>
                                          <p:spTgt spid="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2253</Words>
  <Application>Microsoft Office PowerPoint</Application>
  <PresentationFormat>Panorámica</PresentationFormat>
  <Paragraphs>115</Paragraphs>
  <Slides>18</Slides>
  <Notes>15</Notes>
  <HiddenSlides>0</HiddenSlides>
  <MMClips>0</MMClips>
  <ScaleCrop>false</ScaleCrop>
  <HeadingPairs>
    <vt:vector size="6" baseType="variant">
      <vt:variant>
        <vt:lpstr>Fuentes usadas</vt:lpstr>
      </vt:variant>
      <vt:variant>
        <vt:i4>12</vt:i4>
      </vt:variant>
      <vt:variant>
        <vt:lpstr>Tema</vt:lpstr>
      </vt:variant>
      <vt:variant>
        <vt:i4>5</vt:i4>
      </vt:variant>
      <vt:variant>
        <vt:lpstr>Títulos de diapositiva</vt:lpstr>
      </vt:variant>
      <vt:variant>
        <vt:i4>18</vt:i4>
      </vt:variant>
    </vt:vector>
  </HeadingPairs>
  <TitlesOfParts>
    <vt:vector size="35" baseType="lpstr">
      <vt:lpstr>Aptos</vt:lpstr>
      <vt:lpstr>Aptos Display</vt:lpstr>
      <vt:lpstr>Arial</vt:lpstr>
      <vt:lpstr>Arial Narrow</vt:lpstr>
      <vt:lpstr>Bodoni MT Poster Compressed</vt:lpstr>
      <vt:lpstr>Britannic Bold</vt:lpstr>
      <vt:lpstr>Calibri</vt:lpstr>
      <vt:lpstr>Comic Sans MS</vt:lpstr>
      <vt:lpstr>Constantia</vt:lpstr>
      <vt:lpstr>Gill Sans MT Ext Condensed Bold</vt:lpstr>
      <vt:lpstr>Impact</vt:lpstr>
      <vt:lpstr>Times New Roman</vt:lpstr>
      <vt:lpstr>1_Tema de Office</vt:lpstr>
      <vt:lpstr>Tema de Office</vt:lpstr>
      <vt:lpstr>3_Default Design</vt:lpstr>
      <vt:lpstr>4_Default Design</vt:lpstr>
      <vt:lpstr>6_Default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PRIMJENA</vt:lpstr>
      <vt:lpstr>PRENOŠENJE ISTINE</vt:lpstr>
      <vt:lpstr>PLAN </vt:lpstr>
      <vt:lpstr>PRENOŠENJE ISTINE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35</cp:revision>
  <dcterms:created xsi:type="dcterms:W3CDTF">2026-08-18T22:37:24Z</dcterms:created>
  <dcterms:modified xsi:type="dcterms:W3CDTF">2026-09-11T13:47:00Z</dcterms:modified>
</cp:coreProperties>
</file>