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2"/>
  </p:notes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93F1B24-63CB-73D2-BB89-4165CE681168}" name="Tihomir Brechelmacher" initials="TB" userId="43d879082158e06d" providerId="Windows Live"/>
  <p188:author id="{4CBD4F5F-814D-BD22-7A6C-3C9C98ED349F}" name="Sergio" initials="SFC" userId="Sergio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586" autoAdjust="0"/>
    <p:restoredTop sz="94661" autoAdjust="0"/>
  </p:normalViewPr>
  <p:slideViewPr>
    <p:cSldViewPr snapToGrid="0">
      <p:cViewPr varScale="1">
        <p:scale>
          <a:sx n="77" d="100"/>
          <a:sy n="77" d="100"/>
        </p:scale>
        <p:origin x="102" y="6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3" qsCatId="3D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" b="1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hr-HR" b="1">
              <a:effectLst>
                <a:outerShdw blurRad="38100" dist="38100" dir="2700000" algn="tl">
                  <a:srgbClr val="000000"/>
                </a:outerShdw>
              </a:effectLst>
            </a:rPr>
            <a:t>Milost Gospodina Isusa Krista</a:t>
          </a:r>
          <a:r>
            <a:rPr lang="en" b="1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" b="1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hr-HR" b="1">
              <a:effectLst>
                <a:outerShdw blurRad="38100" dist="38100" dir="2700000" algn="tl">
                  <a:srgbClr val="000000"/>
                </a:outerShdw>
              </a:effectLst>
            </a:rPr>
            <a:t>Ljubav Boga</a:t>
          </a:r>
          <a:r>
            <a:rPr lang="en" b="1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" b="1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hr-HR" b="1">
              <a:effectLst>
                <a:outerShdw blurRad="38100" dist="38100" dir="2700000" algn="tl">
                  <a:srgbClr val="000000"/>
                </a:outerShdw>
              </a:effectLst>
            </a:rPr>
            <a:t>Zajedništvo Duha Svetoga</a:t>
          </a:r>
          <a:r>
            <a:rPr lang="en" b="1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" b="1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sr-Latn-RS" b="1">
              <a:effectLst>
                <a:outerShdw blurRad="38100" dist="38100" dir="2700000" algn="tl">
                  <a:srgbClr val="000000"/>
                </a:outerShdw>
              </a:effectLst>
            </a:rPr>
            <a:t>Neka bude </a:t>
          </a:r>
          <a:r>
            <a:rPr lang="pt-BR" b="1">
              <a:effectLst>
                <a:outerShdw blurRad="38100" dist="38100" dir="2700000" algn="tl">
                  <a:srgbClr val="000000"/>
                </a:outerShdw>
              </a:effectLst>
            </a:rPr>
            <a:t> s vama svima</a:t>
          </a:r>
          <a:r>
            <a:rPr lang="sr-Latn-RS" b="1">
              <a:effectLst>
                <a:outerShdw blurRad="38100" dist="38100" dir="2700000" algn="tl">
                  <a:srgbClr val="000000"/>
                </a:outerShdw>
              </a:effectLst>
            </a:rPr>
            <a:t>“.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2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377FF164-A43E-4C94-874D-D4BBEBF3E497}">
      <dgm:prSet custT="1"/>
      <dgm:spPr/>
      <dgm:t>
        <a:bodyPr/>
        <a:lstStyle/>
        <a:p>
          <a:r>
            <a:rPr lang="hr-HR" sz="2000" b="1" dirty="0"/>
            <a:t>Hodao je našim svijetom da bismo ga upoznali, ljubili Ga</a:t>
          </a:r>
          <a:br>
            <a:rPr lang="es-ES" sz="2000" b="1" dirty="0"/>
          </a:br>
          <a:r>
            <a:rPr lang="hr-HR" sz="2000" b="1" dirty="0"/>
            <a:t>i oponašali (Ivan 15,12),</a:t>
          </a:r>
          <a:endParaRPr lang="es-ES" sz="20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hr-HR" sz="2000" b="1"/>
            <a:t>Ponizio se i postao poslušan do smrti da nam oprosti grijehe i da nam vječni život (Filipljanima 2,8)</a:t>
          </a:r>
          <a:endParaRPr lang="es-ES" sz="20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0" presStyleCnt="2" custLinFactNeighborX="-6390"/>
      <dgm:spPr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0" presStyleCnt="2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1" presStyleCnt="2" custLinFactNeighborX="-17742"/>
      <dgm:spPr>
        <a:blipFill dpi="0" rotWithShape="1">
          <a:blip xmlns:r="http://schemas.openxmlformats.org/officeDocument/2006/relationships"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1" presStyleCnt="2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1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0" destOrd="0" parTransId="{C41FDF1C-0BDE-4806-83AE-7E2C495CEEEF}" sibTransId="{7FAF2550-8F62-4FB3-9661-88AB2585B72B}"/>
    <dgm:cxn modelId="{B3042EC5-E9ED-4E2B-9A84-BFF17C6099BD}" type="presParOf" srcId="{217C56A7-0E54-4BD3-A106-0AA518C6E553}" destId="{E543DD99-90B6-4D35-B77D-0F9896D6FC4E}" srcOrd="0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1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3" qsCatId="3D" csTypeId="urn:microsoft.com/office/officeart/2005/8/colors/colorful1#4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2000" b="1">
              <a:solidFill>
                <a:schemeClr val="tx1"/>
              </a:solidFill>
            </a:rPr>
            <a:t>Opravdani smo (Rim. 3</a:t>
          </a:r>
          <a:r>
            <a:rPr lang="sr-Latn-RS" sz="2000" b="1">
              <a:solidFill>
                <a:schemeClr val="tx1"/>
              </a:solidFill>
            </a:rPr>
            <a:t>,</a:t>
          </a:r>
          <a:r>
            <a:rPr lang="it-IT" sz="2000" b="1">
              <a:solidFill>
                <a:schemeClr val="tx1"/>
              </a:solidFill>
            </a:rPr>
            <a:t>24; Ef. 1</a:t>
          </a:r>
          <a:r>
            <a:rPr lang="sr-Latn-RS" sz="2000" b="1">
              <a:solidFill>
                <a:schemeClr val="tx1"/>
              </a:solidFill>
            </a:rPr>
            <a:t>,</a:t>
          </a:r>
          <a:r>
            <a:rPr lang="it-IT" sz="2000" b="1">
              <a:solidFill>
                <a:schemeClr val="tx1"/>
              </a:solidFill>
            </a:rPr>
            <a:t>7)</a:t>
          </a:r>
          <a:r>
            <a:rPr lang="sr-Latn-RS" sz="2000" b="1">
              <a:solidFill>
                <a:schemeClr val="tx1"/>
              </a:solidFill>
            </a:rPr>
            <a:t>.</a:t>
          </a:r>
          <a:endParaRPr lang="es-ES" sz="200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r-HR" sz="2000" b="1">
              <a:solidFill>
                <a:schemeClr val="tx1"/>
              </a:solidFill>
            </a:rPr>
            <a:t>Radujemo se u nadi (Rim. 5,2).</a:t>
          </a:r>
          <a:endParaRPr lang="es-ES" sz="200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r-HR" sz="2000" b="1">
              <a:solidFill>
                <a:schemeClr val="tx1"/>
              </a:solidFill>
            </a:rPr>
            <a:t>Moć primamo od Krista (2 . Kor. 12,9).</a:t>
          </a:r>
          <a:endParaRPr lang="es-ES" sz="200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r-HR" sz="2000" b="1">
              <a:solidFill>
                <a:schemeClr val="tx1"/>
              </a:solidFill>
            </a:rPr>
            <a:t>Grijeh nema vlast nad nama (Rim. 6:14).</a:t>
          </a:r>
          <a:endParaRPr lang="es-ES" sz="200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r-HR" sz="2000" b="1">
              <a:solidFill>
                <a:schemeClr val="tx1"/>
              </a:solidFill>
            </a:rPr>
            <a:t>Vladat ćemo u životu s Isusom (Rim.  5,17.21).</a:t>
          </a:r>
          <a:endParaRPr lang="es-ES" sz="200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4" qsCatId="3D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>
              <a:solidFill>
                <a:schemeClr val="tx1"/>
              </a:solidFill>
            </a:rPr>
            <a:t>“</a:t>
          </a:r>
          <a:r>
            <a:rPr lang="hr-HR" sz="2000" b="1">
              <a:solidFill>
                <a:schemeClr val="tx1"/>
              </a:solidFill>
            </a:rPr>
            <a:t>Bog strpljenja" (Rim. 15:5).</a:t>
          </a:r>
          <a:endParaRPr lang="es-ES" sz="200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>
              <a:solidFill>
                <a:schemeClr val="tx1"/>
              </a:solidFill>
            </a:rPr>
            <a:t>“</a:t>
          </a:r>
          <a:r>
            <a:rPr lang="hr-HR" sz="2000" b="1">
              <a:solidFill>
                <a:schemeClr val="tx1"/>
              </a:solidFill>
            </a:rPr>
            <a:t>Bog nade" (Rim. 15:13).</a:t>
          </a:r>
          <a:endParaRPr lang="es-ES" sz="200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>
              <a:solidFill>
                <a:schemeClr val="tx1"/>
              </a:solidFill>
            </a:rPr>
            <a:t>“</a:t>
          </a:r>
          <a:r>
            <a:rPr lang="hr-HR" sz="2000" b="1">
              <a:solidFill>
                <a:schemeClr val="tx1"/>
              </a:solidFill>
            </a:rPr>
            <a:t>Bog mira" (Rim. 15,33).</a:t>
          </a:r>
          <a:endParaRPr lang="es-ES" sz="200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>
              <a:solidFill>
                <a:schemeClr val="tx1"/>
              </a:solidFill>
            </a:rPr>
            <a:t>“</a:t>
          </a:r>
          <a:r>
            <a:rPr lang="hr-HR" sz="2000" b="1">
              <a:solidFill>
                <a:schemeClr val="tx1"/>
              </a:solidFill>
            </a:rPr>
            <a:t>Bog [...] milosti" (2. Kor. 1,3a).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n-NO" sz="2000" b="1">
              <a:solidFill>
                <a:schemeClr val="tx1"/>
              </a:solidFill>
            </a:rPr>
            <a:t>"Bog svake utehe" (2</a:t>
          </a:r>
          <a:r>
            <a:rPr lang="sr-Latn-RS" sz="2000" b="1">
              <a:solidFill>
                <a:schemeClr val="tx1"/>
              </a:solidFill>
            </a:rPr>
            <a:t>.</a:t>
          </a:r>
          <a:r>
            <a:rPr lang="nn-NO" sz="2000" b="1">
              <a:solidFill>
                <a:schemeClr val="tx1"/>
              </a:solidFill>
            </a:rPr>
            <a:t> Kor</a:t>
          </a:r>
          <a:r>
            <a:rPr lang="sr-Latn-RS" sz="2000" b="1">
              <a:solidFill>
                <a:schemeClr val="tx1"/>
              </a:solidFill>
            </a:rPr>
            <a:t>.</a:t>
          </a:r>
          <a:r>
            <a:rPr lang="nn-NO" sz="2000" b="1">
              <a:solidFill>
                <a:schemeClr val="tx1"/>
              </a:solidFill>
            </a:rPr>
            <a:t>. 1</a:t>
          </a:r>
          <a:r>
            <a:rPr lang="sr-Latn-RS" sz="2000" b="1">
              <a:solidFill>
                <a:schemeClr val="tx1"/>
              </a:solidFill>
            </a:rPr>
            <a:t>.</a:t>
          </a:r>
          <a:r>
            <a:rPr lang="nn-NO" sz="2000" b="1">
              <a:solidFill>
                <a:schemeClr val="tx1"/>
              </a:solidFill>
            </a:rPr>
            <a:t>3b)</a:t>
          </a:r>
          <a:r>
            <a:rPr lang="sr-Latn-RS" sz="2000" b="1">
              <a:solidFill>
                <a:schemeClr val="tx1"/>
              </a:solidFill>
            </a:rPr>
            <a:t>.                  .</a:t>
          </a:r>
          <a:endParaRPr lang="es-ES" sz="200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r-HR" sz="2000" b="1">
              <a:solidFill>
                <a:schemeClr val="tx1"/>
              </a:solidFill>
            </a:rPr>
            <a:t>"Bog ljubavi" (2. Kor. 13,11).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Y="22619" custLinFactNeighborX="4731" custLinFactNeighborY="100000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pl-PL" sz="1800" b="1" i="0" baseline="0">
              <a:effectLst>
                <a:outerShdw blurRad="38100" dist="38100" dir="2700000" algn="tl">
                  <a:srgbClr val="000000"/>
                </a:outerShdw>
              </a:effectLst>
            </a:rPr>
            <a:t>Da nam Bog Otac daje svoju ljubav   (1. Ivan 3,1).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hr-HR" sz="1800" b="1">
              <a:effectLst>
                <a:outerShdw blurRad="38100" dist="38100" dir="2700000" algn="tl">
                  <a:srgbClr val="000000"/>
                </a:outerShdw>
              </a:effectLst>
            </a:rPr>
            <a:t>Da nas Bog Krist ispuni puninom svoje ljubavi            (Ef. 3,19).</a:t>
          </a:r>
          <a:endParaRPr lang="en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hr-HR" sz="1800" b="1" i="0" baseline="0">
              <a:effectLst>
                <a:outerShdw blurRad="38100" dist="38100" dir="2700000" algn="tl">
                  <a:srgbClr val="000000"/>
                </a:outerShdw>
              </a:effectLst>
            </a:rPr>
            <a:t>Da nam Bog Duh Sveti izlijeva svoju ljubav (Rim. 8,5).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X="-497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1800" b="1"/>
            <a:t>Duh oprema ljude za misiju (1. Kor. 2,4).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r-HR" sz="1800" b="1"/>
            <a:t>On nam otkriva duboke stvari Božje (1 Kor. 2,10)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1800" b="1"/>
            <a:t>On nas uči (1. Kor. 2,13).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r-HR" sz="1800" b="1"/>
            <a:t>On prebiva u nama (1 Kor 3,16).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r-HR" sz="1800" b="1"/>
            <a:t>Surađujte s Kristom za naše opravdanje            (1. Kor. 6,11).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hr-HR" sz="1800" b="1"/>
            <a:t>On daruje duhovne darove (1. Kor. 12,7-11).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1800" b="1"/>
            <a:t>On nas zapečaćuje za spasenje (2. Kor. 1,22).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1800" b="1"/>
            <a:t>Upisao je zakon u naša srca (2. Kor. 3,3)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1800" b="1"/>
            <a:t>On nam daje novi život u Kristu (2. Kor. 36)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l-PL" sz="1800" b="1"/>
            <a:t>On nam daje slobodu od grijeha (2. Kor. 3,17)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2" qsCatId="3D" csTypeId="urn:microsoft.com/office/officeart/2005/8/colors/colorful4#2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sr-Latn-RS" sz="2000" b="1">
              <a:solidFill>
                <a:schemeClr val="accent3">
                  <a:lumMod val="50000"/>
                </a:schemeClr>
              </a:solidFill>
            </a:rPr>
            <a:t>MILOST</a:t>
          </a:r>
          <a:endParaRPr lang="es-ES" sz="2000" b="1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pl-PL" sz="1600" b="1"/>
            <a:t>Od Oca   (1 Kor. 1,3)     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sv-SE" sz="1600" b="1"/>
            <a:t>Od Sina (1 Kor 1</a:t>
          </a:r>
          <a:r>
            <a:rPr lang="sr-Latn-RS" sz="1600" b="1"/>
            <a:t>,</a:t>
          </a:r>
          <a:r>
            <a:rPr lang="sv-SE" sz="1600" b="1"/>
            <a:t>3)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hr-HR" sz="1600" b="1"/>
            <a:t>Od Duha (Hebr. 10,29)</a:t>
          </a:r>
          <a:endParaRPr lang="es-ES" sz="16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hr-HR" sz="2000" b="1">
              <a:solidFill>
                <a:schemeClr val="accent6">
                  <a:lumMod val="50000"/>
                </a:schemeClr>
              </a:solidFill>
            </a:rPr>
            <a:t>LJUBAV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it-IT" sz="1600" b="1"/>
            <a:t>Od Oca </a:t>
          </a:r>
          <a:r>
            <a:rPr lang="sr-Latn-RS" sz="1600" b="1"/>
            <a:t>     </a:t>
          </a:r>
          <a:r>
            <a:rPr lang="it-IT" sz="1600" b="1"/>
            <a:t>(1. Ivanova 2:15)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it-IT" sz="1600" b="1"/>
            <a:t>Od Oca (1. Ivanova 1:3)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sv-SE" sz="1600" b="1"/>
            <a:t>Od Sina (1. Ivanova 1:3)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hr-HR" sz="1600" b="1"/>
            <a:t>Od Duha (Fil. 2:</a:t>
          </a:r>
          <a:r>
            <a:rPr lang="en" sz="1600" b="1"/>
            <a:t>1</a:t>
          </a:r>
          <a:r>
            <a:rPr lang="en" sz="1600" b="1" dirty="0"/>
            <a:t>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hr-HR" sz="1600" b="1"/>
            <a:t>Od Sina (Rim. 8:35)</a:t>
          </a:r>
          <a:endParaRPr lang="es-ES" sz="1600" dirty="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hr-HR" sz="1600" b="1"/>
            <a:t>Od Duha (Rim. 15:30)</a:t>
          </a:r>
          <a:endParaRPr lang="es-ES" sz="1600" dirty="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sr-Latn-RS" sz="2000" b="1">
              <a:solidFill>
                <a:schemeClr val="tx2">
                  <a:lumMod val="50000"/>
                </a:schemeClr>
              </a:solidFill>
            </a:rPr>
            <a:t>ZAJEDNIŠTVO</a:t>
          </a:r>
          <a:endParaRPr lang="es-ES" sz="2000" b="1" dirty="0">
            <a:solidFill>
              <a:schemeClr val="tx2">
                <a:lumMod val="50000"/>
              </a:schemeClr>
            </a:solidFill>
          </a:endParaRPr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500" b="1" kern="120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hr-HR" sz="2500" b="1" kern="1200">
              <a:effectLst>
                <a:outerShdw blurRad="38100" dist="38100" dir="2700000" algn="tl">
                  <a:srgbClr val="000000"/>
                </a:outerShdw>
              </a:effectLst>
            </a:rPr>
            <a:t>Milost Gospodina Isusa Krista</a:t>
          </a:r>
          <a:r>
            <a:rPr lang="en" sz="2500" b="1" kern="120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5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500" b="1" kern="120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hr-HR" sz="2500" b="1" kern="1200">
              <a:effectLst>
                <a:outerShdw blurRad="38100" dist="38100" dir="2700000" algn="tl">
                  <a:srgbClr val="000000"/>
                </a:outerShdw>
              </a:effectLst>
            </a:rPr>
            <a:t>Ljubav Boga</a:t>
          </a:r>
          <a:r>
            <a:rPr lang="en" sz="2500" b="1" kern="120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5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500" b="1" kern="120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hr-HR" sz="2500" b="1" kern="1200">
              <a:effectLst>
                <a:outerShdw blurRad="38100" dist="38100" dir="2700000" algn="tl">
                  <a:srgbClr val="000000"/>
                </a:outerShdw>
              </a:effectLst>
            </a:rPr>
            <a:t>Zajedništvo Duha Svetoga</a:t>
          </a:r>
          <a:r>
            <a:rPr lang="en" sz="2500" b="1" kern="120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5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500" b="1" kern="120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sr-Latn-RS" sz="2500" b="1" kern="1200">
              <a:effectLst>
                <a:outerShdw blurRad="38100" dist="38100" dir="2700000" algn="tl">
                  <a:srgbClr val="000000"/>
                </a:outerShdw>
              </a:effectLst>
            </a:rPr>
            <a:t>Neka bude </a:t>
          </a:r>
          <a:r>
            <a:rPr lang="pt-BR" sz="2500" b="1" kern="1200">
              <a:effectLst>
                <a:outerShdw blurRad="38100" dist="38100" dir="2700000" algn="tl">
                  <a:srgbClr val="000000"/>
                </a:outerShdw>
              </a:effectLst>
            </a:rPr>
            <a:t> s vama svima</a:t>
          </a:r>
          <a:r>
            <a:rPr lang="sr-Latn-RS" sz="2500" b="1" kern="1200">
              <a:effectLst>
                <a:outerShdw blurRad="38100" dist="38100" dir="2700000" algn="tl">
                  <a:srgbClr val="000000"/>
                </a:outerShdw>
              </a:effectLst>
            </a:rPr>
            <a:t>“.</a:t>
          </a:r>
          <a:endParaRPr lang="es-ES" sz="25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A220C1-F51A-4E4C-9DCF-A548F381A665}">
      <dsp:nvSpPr>
        <dsp:cNvPr id="0" name=""/>
        <dsp:cNvSpPr/>
      </dsp:nvSpPr>
      <dsp:spPr>
        <a:xfrm>
          <a:off x="579430" y="27119"/>
          <a:ext cx="1889477" cy="1889477"/>
        </a:xfrm>
        <a:prstGeom prst="ellipse">
          <a:avLst/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2524401" y="22395"/>
          <a:ext cx="3543393" cy="1889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 dirty="0"/>
            <a:t>Hodao je našim svijetom da bismo ga upoznali, ljubili Ga</a:t>
          </a:r>
          <a:br>
            <a:rPr lang="es-ES" sz="2000" b="1" kern="1200" dirty="0"/>
          </a:br>
          <a:r>
            <a:rPr lang="hr-HR" sz="2000" b="1" kern="1200" dirty="0"/>
            <a:t>i oponašali (Ivan 15,12),</a:t>
          </a:r>
          <a:endParaRPr lang="es-ES" sz="2000" kern="1200" dirty="0"/>
        </a:p>
      </dsp:txBody>
      <dsp:txXfrm>
        <a:off x="2524401" y="22395"/>
        <a:ext cx="3543393" cy="1889477"/>
      </dsp:txXfrm>
    </dsp:sp>
    <dsp:sp modelId="{D864BB1C-3772-4FD0-8E87-D1DD0E958E52}">
      <dsp:nvSpPr>
        <dsp:cNvPr id="0" name=""/>
        <dsp:cNvSpPr/>
      </dsp:nvSpPr>
      <dsp:spPr>
        <a:xfrm>
          <a:off x="5915588" y="27119"/>
          <a:ext cx="1889477" cy="1889477"/>
        </a:xfrm>
        <a:prstGeom prst="ellipse">
          <a:avLst/>
        </a:prstGeom>
        <a:blipFill dpi="0" rotWithShape="1">
          <a:blip xmlns:r="http://schemas.openxmlformats.org/officeDocument/2006/relationships"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7842051" y="22395"/>
          <a:ext cx="3430704" cy="1889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/>
            <a:t>Ponizio se i postao poslušan do smrti da nam oprosti grijehe i da nam vječni život (Filipljanima 2,8)</a:t>
          </a:r>
          <a:endParaRPr lang="es-ES" sz="2000" kern="1200" dirty="0"/>
        </a:p>
      </dsp:txBody>
      <dsp:txXfrm>
        <a:off x="7842051" y="22395"/>
        <a:ext cx="3430704" cy="18894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>
              <a:solidFill>
                <a:schemeClr val="tx1"/>
              </a:solidFill>
            </a:rPr>
            <a:t>Vladat ćemo u životu s Isusom (Rim.  5,17.21).</a:t>
          </a:r>
          <a:endParaRPr lang="es-ES" sz="2000" kern="120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>
              <a:solidFill>
                <a:schemeClr val="tx1"/>
              </a:solidFill>
            </a:rPr>
            <a:t>Grijeh nema vlast nad nama (Rim. 6:14).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>
              <a:solidFill>
                <a:schemeClr val="tx1"/>
              </a:solidFill>
            </a:rPr>
            <a:t>Moć primamo od Krista (2 . Kor. 12,9).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>
              <a:solidFill>
                <a:schemeClr val="tx1"/>
              </a:solidFill>
            </a:rPr>
            <a:t>Radujemo se u nadi (Rim. 5,2).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>
              <a:solidFill>
                <a:schemeClr val="tx1"/>
              </a:solidFill>
            </a:rPr>
            <a:t>Opravdani smo (Rim. 3</a:t>
          </a:r>
          <a:r>
            <a:rPr lang="sr-Latn-RS" sz="2000" b="1" kern="1200">
              <a:solidFill>
                <a:schemeClr val="tx1"/>
              </a:solidFill>
            </a:rPr>
            <a:t>,</a:t>
          </a:r>
          <a:r>
            <a:rPr lang="it-IT" sz="2000" b="1" kern="1200">
              <a:solidFill>
                <a:schemeClr val="tx1"/>
              </a:solidFill>
            </a:rPr>
            <a:t>24; Ef. 1</a:t>
          </a:r>
          <a:r>
            <a:rPr lang="sr-Latn-RS" sz="2000" b="1" kern="1200">
              <a:solidFill>
                <a:schemeClr val="tx1"/>
              </a:solidFill>
            </a:rPr>
            <a:t>,</a:t>
          </a:r>
          <a:r>
            <a:rPr lang="it-IT" sz="2000" b="1" kern="1200">
              <a:solidFill>
                <a:schemeClr val="tx1"/>
              </a:solidFill>
            </a:rPr>
            <a:t>7)</a:t>
          </a:r>
          <a:r>
            <a:rPr lang="sr-Latn-RS" sz="2000" b="1" kern="1200">
              <a:solidFill>
                <a:schemeClr val="tx1"/>
              </a:solidFill>
            </a:rPr>
            <a:t>.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>
              <a:solidFill>
                <a:schemeClr val="tx1"/>
              </a:solidFill>
            </a:rPr>
            <a:t>“</a:t>
          </a:r>
          <a:r>
            <a:rPr lang="hr-HR" sz="2000" b="1" kern="1200">
              <a:solidFill>
                <a:schemeClr val="tx1"/>
              </a:solidFill>
            </a:rPr>
            <a:t>Bog strpljenja" (Rim. 15:5).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>
              <a:solidFill>
                <a:schemeClr val="tx1"/>
              </a:solidFill>
            </a:rPr>
            <a:t>“</a:t>
          </a:r>
          <a:r>
            <a:rPr lang="hr-HR" sz="2000" b="1" kern="1200">
              <a:solidFill>
                <a:schemeClr val="tx1"/>
              </a:solidFill>
            </a:rPr>
            <a:t>Bog nade" (Rim. 15:13).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>
              <a:solidFill>
                <a:schemeClr val="tx1"/>
              </a:solidFill>
            </a:rPr>
            <a:t>“</a:t>
          </a:r>
          <a:r>
            <a:rPr lang="hr-HR" sz="2000" b="1" kern="1200">
              <a:solidFill>
                <a:schemeClr val="tx1"/>
              </a:solidFill>
            </a:rPr>
            <a:t>Bog mira" (Rim. 15,33).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>
              <a:solidFill>
                <a:schemeClr val="tx1"/>
              </a:solidFill>
            </a:rPr>
            <a:t>“</a:t>
          </a:r>
          <a:r>
            <a:rPr lang="hr-HR" sz="2000" b="1" kern="1200">
              <a:solidFill>
                <a:schemeClr val="tx1"/>
              </a:solidFill>
            </a:rPr>
            <a:t>Bog [...] milosti" (2. Kor. 1,3a).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b="1" kern="1200">
              <a:solidFill>
                <a:schemeClr val="tx1"/>
              </a:solidFill>
            </a:rPr>
            <a:t>"Bog svake utehe" (2</a:t>
          </a:r>
          <a:r>
            <a:rPr lang="sr-Latn-RS" sz="2000" b="1" kern="1200">
              <a:solidFill>
                <a:schemeClr val="tx1"/>
              </a:solidFill>
            </a:rPr>
            <a:t>.</a:t>
          </a:r>
          <a:r>
            <a:rPr lang="nn-NO" sz="2000" b="1" kern="1200">
              <a:solidFill>
                <a:schemeClr val="tx1"/>
              </a:solidFill>
            </a:rPr>
            <a:t> Kor</a:t>
          </a:r>
          <a:r>
            <a:rPr lang="sr-Latn-RS" sz="2000" b="1" kern="1200">
              <a:solidFill>
                <a:schemeClr val="tx1"/>
              </a:solidFill>
            </a:rPr>
            <a:t>.</a:t>
          </a:r>
          <a:r>
            <a:rPr lang="nn-NO" sz="2000" b="1" kern="1200">
              <a:solidFill>
                <a:schemeClr val="tx1"/>
              </a:solidFill>
            </a:rPr>
            <a:t>. 1</a:t>
          </a:r>
          <a:r>
            <a:rPr lang="sr-Latn-RS" sz="2000" b="1" kern="1200">
              <a:solidFill>
                <a:schemeClr val="tx1"/>
              </a:solidFill>
            </a:rPr>
            <a:t>.</a:t>
          </a:r>
          <a:r>
            <a:rPr lang="nn-NO" sz="2000" b="1" kern="1200">
              <a:solidFill>
                <a:schemeClr val="tx1"/>
              </a:solidFill>
            </a:rPr>
            <a:t>3b)</a:t>
          </a:r>
          <a:r>
            <a:rPr lang="sr-Latn-RS" sz="2000" b="1" kern="1200">
              <a:solidFill>
                <a:schemeClr val="tx1"/>
              </a:solidFill>
            </a:rPr>
            <a:t>.                  .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00" y="20534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>
              <a:solidFill>
                <a:schemeClr val="tx1"/>
              </a:solidFill>
            </a:rPr>
            <a:t>"Bog ljubavi" (2. Kor. 13,11).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499" y="20534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35994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i="0" kern="1200" baseline="0">
              <a:effectLst>
                <a:outerShdw blurRad="38100" dist="38100" dir="2700000" algn="tl">
                  <a:srgbClr val="000000"/>
                </a:outerShdw>
              </a:effectLst>
            </a:rPr>
            <a:t>Da nam Bog Otac daje svoju ljubav   (1. Ivan 3,1).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35994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kern="1200">
              <a:effectLst>
                <a:outerShdw blurRad="38100" dist="38100" dir="2700000" algn="tl">
                  <a:srgbClr val="000000"/>
                </a:outerShdw>
              </a:effectLst>
            </a:rPr>
            <a:t>Da nas Bog Krist ispuni puninom svoje ljubavi            (Ef. 3,19).</a:t>
          </a:r>
          <a:endParaRPr lang="en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i="0" kern="1200" baseline="0">
              <a:effectLst>
                <a:outerShdw blurRad="38100" dist="38100" dir="2700000" algn="tl">
                  <a:srgbClr val="000000"/>
                </a:outerShdw>
              </a:effectLst>
            </a:rPr>
            <a:t>Da nam Bog Duh Sveti izlijeva svoju ljubav (Rim. 8,5).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/>
            <a:t>Duh oprema ljude za misiju (1. Kor. 2,4).</a:t>
          </a:r>
          <a:endParaRPr lang="es-ES" sz="16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kern="1200"/>
            <a:t>On nam otkriva duboke stvari Božje (1 Kor. 2,10)</a:t>
          </a:r>
          <a:endParaRPr lang="es-ES" sz="1600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/>
            <a:t>On nas uči (1. Kor. 2,13).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kern="1200"/>
            <a:t>On prebiva u nama (1 Kor 3,16).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kern="1200"/>
            <a:t>Surađujte s Kristom za naše opravdanje            (1. Kor. 6,11).</a:t>
          </a:r>
          <a:endParaRPr lang="es-ES" sz="1800" kern="120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kern="1200"/>
            <a:t>On daruje duhovne darove (1. Kor. 12,7-11).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/>
            <a:t>On nas zapečaćuje za spasenje (2. Kor. 1,22).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/>
            <a:t>Upisao je zakon u naša srca (2. Kor. 3,3)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/>
            <a:t>On nam daje novi život u Kristu (2. Kor. 36)</a:t>
          </a:r>
          <a:endParaRPr lang="es-ES" sz="18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/>
            <a:t>On nam daje slobodu od grijeha (2. Kor. 3,17)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>
              <a:solidFill>
                <a:schemeClr val="accent3">
                  <a:lumMod val="50000"/>
                </a:schemeClr>
              </a:solidFill>
            </a:rPr>
            <a:t>MILOST</a:t>
          </a:r>
          <a:endParaRPr lang="es-ES" sz="2000" b="1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/>
            <a:t>Od Oca   (1 Kor. 1,3)     </a:t>
          </a:r>
          <a:endParaRPr lang="es-ES" sz="18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b="1" kern="1200"/>
            <a:t>Od Sina (1 Kor 1</a:t>
          </a:r>
          <a:r>
            <a:rPr lang="sr-Latn-RS" sz="1600" b="1" kern="1200"/>
            <a:t>,</a:t>
          </a:r>
          <a:r>
            <a:rPr lang="sv-SE" sz="1600" b="1" kern="1200"/>
            <a:t>3)</a:t>
          </a:r>
          <a:endParaRPr lang="es-ES" sz="18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/>
            <a:t>Od Duha (Hebr. 10,29)</a:t>
          </a:r>
          <a:endParaRPr lang="es-ES" sz="16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>
              <a:solidFill>
                <a:schemeClr val="accent6">
                  <a:lumMod val="50000"/>
                </a:schemeClr>
              </a:solidFill>
            </a:rPr>
            <a:t>LJUBAV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/>
            <a:t>Od Oca </a:t>
          </a:r>
          <a:r>
            <a:rPr lang="sr-Latn-RS" sz="1600" b="1" kern="1200"/>
            <a:t>     </a:t>
          </a:r>
          <a:r>
            <a:rPr lang="it-IT" sz="1600" b="1" kern="1200"/>
            <a:t>(1. Ivanova 2:15)</a:t>
          </a:r>
          <a:endParaRPr lang="es-ES" sz="16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/>
            <a:t>Od Sina (Rim. 8:35)</a:t>
          </a:r>
          <a:endParaRPr lang="es-ES" sz="16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/>
            <a:t>Od Duha (Rim. 15:30)</a:t>
          </a:r>
          <a:endParaRPr lang="es-ES" sz="16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b="1" kern="1200">
              <a:solidFill>
                <a:schemeClr val="tx2">
                  <a:lumMod val="50000"/>
                </a:schemeClr>
              </a:solidFill>
            </a:rPr>
            <a:t>ZAJEDNIŠTVO</a:t>
          </a:r>
          <a:endParaRPr lang="es-ES" sz="2000" b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/>
            <a:t>Od Oca (1. Ivanova 1:3)</a:t>
          </a:r>
          <a:endParaRPr lang="es-ES" sz="16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b="1" kern="1200"/>
            <a:t>Od Sina (1. Ivanova 1:3)</a:t>
          </a:r>
          <a:endParaRPr lang="es-ES" sz="16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/>
            <a:t>Od Duha (Fil. 2:</a:t>
          </a:r>
          <a:r>
            <a:rPr lang="en" sz="1600" b="1" kern="1200"/>
            <a:t>1</a:t>
          </a:r>
          <a:r>
            <a:rPr lang="en" sz="1600" b="1" kern="1200" dirty="0"/>
            <a:t>)</a:t>
          </a:r>
          <a:endParaRPr lang="es-ES" sz="16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3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4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2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4D3C2-711E-4E16-B952-38BE0A4C870D}" type="datetimeFigureOut">
              <a:rPr lang="hr-HR" smtClean="0"/>
              <a:t>18.9.2026.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004BF-C574-4745-AA98-31A55C7AAFB5}" type="slidenum">
              <a:rPr lang="hr-HR" smtClean="0"/>
              <a:t>‹Nº›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58247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2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91"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4359"/>
            <a:ext cx="984680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300" normalizeH="0" baseline="0" noProof="0" dirty="0" err="1">
                <a:ln/>
                <a:solidFill>
                  <a:srgbClr val="00CC99">
                    <a:lumMod val="75000"/>
                  </a:srgbClr>
                </a:solidFill>
                <a:effectLst>
                  <a:outerShdw blurRad="50800" dist="38100" dir="3600000" algn="ctr" rotWithShape="0">
                    <a:srgbClr val="CC3399">
                      <a:lumMod val="75000"/>
                      <a:alpha val="98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MILOST</a:t>
            </a:r>
            <a:r>
              <a:rPr kumimoji="0" lang="es-ES" sz="4400" b="1" i="0" u="none" strike="noStrike" kern="1200" cap="none" spc="300" normalizeH="0" baseline="0" noProof="0" dirty="0">
                <a:ln/>
                <a:solidFill>
                  <a:srgbClr val="00CC99">
                    <a:lumMod val="75000"/>
                  </a:srgbClr>
                </a:solidFill>
                <a:effectLst>
                  <a:outerShdw blurRad="50800" dist="38100" dir="3600000" algn="ctr" rotWithShape="0">
                    <a:srgbClr val="CC3399">
                      <a:lumMod val="75000"/>
                      <a:alpha val="98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s-ES" sz="4400" b="1" i="0" u="none" strike="noStrike" kern="1200" cap="none" spc="300" normalizeH="0" baseline="0" noProof="0" dirty="0" err="1">
                <a:ln/>
                <a:solidFill>
                  <a:srgbClr val="00CC99">
                    <a:lumMod val="75000"/>
                  </a:srgbClr>
                </a:solidFill>
                <a:effectLst>
                  <a:outerShdw blurRad="50800" dist="38100" dir="3600000" algn="ctr" rotWithShape="0">
                    <a:srgbClr val="CC3399">
                      <a:lumMod val="75000"/>
                      <a:alpha val="98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LJUBAV</a:t>
            </a:r>
            <a:r>
              <a:rPr kumimoji="0" lang="es-ES" sz="4400" b="1" i="0" u="none" strike="noStrike" kern="1200" cap="none" spc="300" normalizeH="0" baseline="0" noProof="0" dirty="0">
                <a:ln/>
                <a:solidFill>
                  <a:srgbClr val="00CC99">
                    <a:lumMod val="75000"/>
                  </a:srgbClr>
                </a:solidFill>
                <a:effectLst>
                  <a:outerShdw blurRad="50800" dist="38100" dir="3600000" algn="ctr" rotWithShape="0">
                    <a:srgbClr val="CC3399">
                      <a:lumMod val="75000"/>
                      <a:alpha val="98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I </a:t>
            </a:r>
            <a:r>
              <a:rPr kumimoji="0" lang="es-ES" sz="4400" b="1" i="0" u="none" strike="noStrike" kern="1200" cap="none" spc="300" normalizeH="0" baseline="0" noProof="0" dirty="0" err="1">
                <a:ln/>
                <a:solidFill>
                  <a:srgbClr val="00CC99">
                    <a:lumMod val="75000"/>
                  </a:srgbClr>
                </a:solidFill>
                <a:effectLst>
                  <a:outerShdw blurRad="50800" dist="38100" dir="3600000" algn="ctr" rotWithShape="0">
                    <a:srgbClr val="CC3399">
                      <a:lumMod val="75000"/>
                      <a:alpha val="98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ZAJEDNIŠTVO</a:t>
            </a:r>
            <a:endParaRPr kumimoji="0" lang="es-ES" sz="4400" b="1" i="0" u="none" strike="noStrike" kern="1200" cap="none" spc="300" normalizeH="0" baseline="0" noProof="0" dirty="0">
              <a:ln/>
              <a:solidFill>
                <a:srgbClr val="00CC99">
                  <a:lumMod val="75000"/>
                </a:srgbClr>
              </a:solidFill>
              <a:effectLst>
                <a:outerShdw blurRad="50800" dist="38100" dir="3600000" algn="ctr" rotWithShape="0">
                  <a:srgbClr val="CC3399">
                    <a:lumMod val="75000"/>
                    <a:alpha val="98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8794533" y="6370618"/>
            <a:ext cx="27116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13. </a:t>
            </a:r>
            <a:r>
              <a:rPr kumimoji="0" lang="es-E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Pouka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za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26. </a:t>
            </a:r>
            <a:r>
              <a:rPr kumimoji="0" lang="es-E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rujna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2026.</a:t>
            </a: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258300" y="193910"/>
            <a:ext cx="2864919" cy="4031873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sr-Latn-RS" sz="28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Neka sa svima vama bude milost</a:t>
            </a:r>
            <a:r>
              <a:rPr lang="en-US" sz="28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Gospodina</a:t>
            </a:r>
            <a:r>
              <a:rPr lang="en-US" sz="28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Isusa</a:t>
            </a:r>
            <a:r>
              <a:rPr lang="en-US" sz="28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Krista, </a:t>
            </a:r>
            <a:r>
              <a:rPr lang="en-US" sz="28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ljubav</a:t>
            </a:r>
            <a:r>
              <a:rPr lang="en-US" sz="28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Bo</a:t>
            </a:r>
            <a:r>
              <a:rPr lang="sr-Latn-RS" sz="28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ga</a:t>
            </a:r>
            <a:r>
              <a:rPr lang="en-US" sz="28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</a:t>
            </a:r>
            <a:r>
              <a:rPr lang="en-US" sz="28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zajedništvo</a:t>
            </a:r>
            <a:r>
              <a:rPr lang="en-US" sz="28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Duha </a:t>
            </a:r>
            <a:r>
              <a:rPr lang="en-US" sz="28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Svetoga</a:t>
            </a:r>
            <a:r>
              <a:rPr lang="sr-Latn-RS" sz="28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.</a:t>
            </a:r>
            <a:r>
              <a:rPr lang="en-US" sz="28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“</a:t>
            </a:r>
          </a:p>
          <a:p>
            <a:pPr lvl="0" algn="ctr"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sr-Latn-RS" sz="16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2. Korinćanima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13</a:t>
            </a:r>
            <a:r>
              <a:rPr kumimoji="0" lang="sr-Latn-R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</a:t>
            </a:r>
            <a:r>
              <a:rPr kumimoji="0" lang="sr-Latn-R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3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sr-Latn-RS" sz="1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</a:t>
            </a:r>
            <a:r>
              <a:rPr lang="sr-Latn-RS" sz="12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HP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B18DF6-4A10-6EA6-20DC-A6AB4C92C862}"/>
              </a:ext>
            </a:extLst>
          </p:cNvPr>
          <p:cNvSpPr txBox="1"/>
          <p:nvPr/>
        </p:nvSpPr>
        <p:spPr>
          <a:xfrm>
            <a:off x="12161520" y="431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4351630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16980"/>
            <a:ext cx="67722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hr-HR" sz="2000" b="1"/>
              <a:t>Najčešća formula u završecima Pavlovih poslanica, korištena s blagim varijacijama u 13 od njegovih 14 poslanica, glasi: "Milost Gospodina našeg Isusa Krista s vama" (Rim. 16,24; 1 Kor. 16,23; Gal. 6,18; Ef. 6,24; Fil 4,23; Kol.  4,18; 1. Sol. 5,28; 1. Tim. 6,21; 2 Tim. 4,22; Tit . 3,15 ; Filem. 1,25; Heb. 13,25).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1955972"/>
            <a:ext cx="67722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Međutim, u Drugom pismu Korinćanima čini važnu iznimku. Njegov oproštaj uključuje milost, ljubav i zajedništvo svih osoba Božanstva: Sina, Oca i Duha Svetoga (2. Kor. 13,14).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hr-HR" sz="4000" b="1" spc="3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"MILOST GOSPODINA ISUSA KRISTA</a:t>
            </a:r>
            <a:r>
              <a:rPr lang="en" sz="4000" b="1" spc="3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" sz="4000" b="1" spc="3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sr-Latn-RS" b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Ali pazite da vaše služenje slobodom slučajno ne postane povod pada</a:t>
            </a:r>
            <a:r>
              <a:rPr lang="en" b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</a:t>
            </a:r>
            <a:r>
              <a:rPr lang="sr-Latn-RS" sz="1400" b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. Korinćan ima</a:t>
            </a:r>
            <a:r>
              <a:rPr lang="en" sz="1400" b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8</a:t>
            </a:r>
            <a:r>
              <a:rPr lang="sr-Latn-RS" sz="1400" b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lang="en" sz="1400" b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9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hr-HR" sz="2000" b="1" dirty="0"/>
              <a:t>Pavao započinje i završava svoje Drugo pismo Korinćanima s referencom na Isusovu milost</a:t>
            </a:r>
            <a:br>
              <a:rPr lang="es-ES" sz="2000" b="1" dirty="0"/>
            </a:br>
            <a:r>
              <a:rPr lang="hr-HR" sz="2000" b="1" dirty="0"/>
              <a:t>(2. Kor. 1,2; 13,14). Od čega se sastoji ta milost?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8160064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hr-HR" sz="2000" b="1"/>
              <a:t>Što se događa s nama koji primimo njegovu milost?</a:t>
            </a:r>
            <a:endParaRPr lang="en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4376839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9402" y="405502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15050" y="3186395"/>
            <a:ext cx="60769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hr-HR" sz="2000" b="1"/>
              <a:t>Pavao je učio Korinćane (i nas, naravno) da ljubav gradi (1. Kor. 8,1); da ništa nema vrijednost bez ljubavi (1. Kor. 13,1-3); i da se sve treba činiti s onom ljubavlju koja dolazi od Boga. (1. Kor. 16,14).</a:t>
            </a:r>
            <a:endParaRPr lang="en" sz="2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</a:t>
            </a:r>
            <a:r>
              <a:rPr lang="hr-HR" sz="4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BOŽJA LJUBAV</a:t>
            </a:r>
            <a:r>
              <a:rPr lang="en" sz="4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” </a:t>
            </a:r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sr-Latn-RS" b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Tko ne ljubi nije upoznao Boga, jer je Bog ljubav</a:t>
            </a:r>
            <a:r>
              <a:rPr lang="en" b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</a:t>
            </a:r>
            <a:r>
              <a:rPr lang="sr-Latn-RS" sz="1400" b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" sz="1400" b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sr-Latn-RS" sz="1400" b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Ivan</a:t>
            </a:r>
            <a:r>
              <a:rPr lang="en" sz="1400" b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611321"/>
            <a:ext cx="61150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hr-HR" sz="2000" b="1"/>
              <a:t>Biblija odlučno tvrdi da je Bog ljubav (1. Ivanova 4,8). On je tu ljubav izlio na cijelo svoje stvorenje. Možemo je vidjeti u vlastitim srcima; u odnosu između roditelja i djece; u prekrasnom cvijeću; u melodioznim pticama; …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6001" y="5817885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 dirty="0">
                <a:solidFill>
                  <a:prstClr val="black"/>
                </a:solidFill>
              </a:rPr>
              <a:t>Ovaj primjer nas vodi da se prema drugima ponašamo s istom ljubavlju kakvu nam je Bog pokazao. (1. Ivan. 3,16)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15050" y="4656028"/>
            <a:ext cx="6076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Ali, bez sumnje, najveći izraz Božje ljubavi može se vidjeti u Isusovoj ponudi kao žrtvi za naše grijehe (Ivsn 3,16).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spc="60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</a:t>
            </a:r>
            <a:r>
              <a:rPr lang="hr-HR" sz="4400" b="1" spc="60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BOŽJA LJUBAV" (2)</a:t>
            </a:r>
            <a:endParaRPr lang="en" sz="4400" b="1" spc="600" dirty="0">
              <a:ln w="66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>
                    <a:lumMod val="75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488273" y="632989"/>
            <a:ext cx="107464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b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A dalje braćo radujte se, usavršujte se, utešavajte se, jednako mislite, mir imajte, i Bog ljubavi i mira biće sa vama.</a:t>
            </a:r>
            <a:r>
              <a:rPr lang="en" b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</a:t>
            </a:r>
            <a:r>
              <a:rPr lang="sr-Latn-RS" sz="1400" b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 Korinćanima</a:t>
            </a:r>
            <a:r>
              <a:rPr lang="en" sz="1400" b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13</a:t>
            </a:r>
            <a:r>
              <a:rPr lang="sr-Latn-RS" sz="1400" b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</a:t>
            </a:r>
            <a:r>
              <a:rPr lang="en" sz="1400" b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11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952500" y="1463040"/>
            <a:ext cx="575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l-PL" sz="2000" b="1"/>
              <a:t>Pavao prikazuje Boga na višeslojan način: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9480281"/>
              </p:ext>
            </p:extLst>
          </p:nvPr>
        </p:nvGraphicFramePr>
        <p:xfrm>
          <a:off x="333375" y="1882033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50978" y="4371961"/>
            <a:ext cx="38265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hr-HR" sz="2000" b="1"/>
              <a:t>Bog ne poseduje samo te osobine, već je On izvor iz kojeg sve one proizlaze do nas.</a:t>
            </a:r>
            <a:endParaRPr lang="en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4097630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00178" y="5494799"/>
            <a:ext cx="38265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Kao što smo vidćććććććeli, Bog je ljubav, ali je i Bog ljubavi, to jest: </a:t>
            </a:r>
            <a:r>
              <a:rPr lang="hr-HR" sz="2000" b="1">
                <a:solidFill>
                  <a:srgbClr val="FF0000"/>
                </a:solidFill>
              </a:rPr>
              <a:t>BOG JE LJUBAV!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hr-HR" sz="4400" b="1" spc="30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ZAJEDNIŠTVO DUHA SVETOGA</a:t>
            </a:r>
            <a:r>
              <a:rPr lang="en" sz="4400" b="1" spc="30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" sz="4400" b="1" spc="300" dirty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Latn-RS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„Milost Gospodina Isusa Krista, ljubav Boga (Oca) i zajednica Duha Svetoga neka bude sa svima vama!</a:t>
            </a:r>
            <a:r>
              <a:rPr lang="en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sr-Latn-RS" sz="14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2. Korinćanima</a:t>
            </a:r>
            <a:r>
              <a:rPr lang="en" sz="14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13</a:t>
            </a:r>
            <a:r>
              <a:rPr lang="sr-Latn-RS" sz="14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" sz="14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</a:t>
            </a:r>
            <a:r>
              <a:rPr lang="sr-Latn-RS" sz="14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</a:t>
            </a:r>
            <a:r>
              <a:rPr lang="en" sz="14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" sz="1400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3" y="1396318"/>
            <a:ext cx="34077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hr-HR" sz="2000" b="1"/>
              <a:t>Pavao želi da budu s nama: milost Osobe (Gospodina Isusa Krista); ljubav Osobe (Boga); i zajedništvo  Osobe Duha Svetog (2. Kor. 13,13). Radi dosljednosti, Pavao govori o Osobi Duha Svetoga, a ne o sili.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756814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566417"/>
            <a:ext cx="375077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U više od 40 referenci za Duha Svetoga u poslanicama Korinćanima, Pavle ga prikazuje kao osobu sa ličnim osobinama, a ne samo kao silu koja proizlazi iz Boga: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spc="30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</a:t>
            </a:r>
            <a:r>
              <a:rPr lang="pt-BR" sz="4400" b="1" spc="30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BIT ĆU S VAMA SVIMA</a:t>
            </a:r>
            <a:r>
              <a:rPr lang="en" sz="4400" b="1" spc="30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”</a:t>
            </a:r>
            <a:endParaRPr lang="en" sz="4400" b="1" spc="300" dirty="0">
              <a:ln/>
              <a:solidFill>
                <a:schemeClr val="accent3">
                  <a:lumMod val="75000"/>
                </a:schemeClr>
              </a:solidFill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58477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1600" b="1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sr-Latn-RS" sz="1600" b="1">
                <a:solidFill>
                  <a:schemeClr val="tx2"/>
                </a:solidFill>
                <a:latin typeface="Comic Sans MS" panose="030F0702030302020204" pitchFamily="66" charset="0"/>
              </a:rPr>
              <a:t>Bog, Otac izabrao vas je prema svom predznanju, a Duh vas je posvetio, da budete poslušni i očišćenikrvlju Isusa Krista. Želim vam</a:t>
            </a:r>
            <a:r>
              <a:rPr lang="en-US" sz="1600" b="1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sr-Latn-RS" sz="1600" b="1">
                <a:solidFill>
                  <a:schemeClr val="tx2"/>
                </a:solidFill>
                <a:latin typeface="Comic Sans MS" panose="030F0702030302020204" pitchFamily="66" charset="0"/>
              </a:rPr>
              <a:t>obilje Božje milosti i mira,</a:t>
            </a:r>
            <a:r>
              <a:rPr lang="en" sz="1600" b="1">
                <a:solidFill>
                  <a:schemeClr val="tx2"/>
                </a:solidFill>
                <a:latin typeface="Comic Sans MS" panose="030F0702030302020204" pitchFamily="66" charset="0"/>
              </a:rPr>
              <a:t>” </a:t>
            </a:r>
            <a:r>
              <a:rPr lang="en" sz="1200" b="1">
                <a:solidFill>
                  <a:schemeClr val="tx2"/>
                </a:solidFill>
                <a:latin typeface="Comic Sans MS" panose="030F0702030302020204" pitchFamily="66" charset="0"/>
              </a:rPr>
              <a:t>(1</a:t>
            </a:r>
            <a:r>
              <a:rPr lang="sr-Latn-RS" sz="1200" b="1">
                <a:solidFill>
                  <a:schemeClr val="tx2"/>
                </a:solidFill>
                <a:latin typeface="Comic Sans MS" panose="030F0702030302020204" pitchFamily="66" charset="0"/>
              </a:rPr>
              <a:t>.</a:t>
            </a:r>
            <a:r>
              <a:rPr lang="en" sz="1200" b="1">
                <a:solidFill>
                  <a:schemeClr val="tx2"/>
                </a:solidFill>
                <a:latin typeface="Comic Sans MS" panose="030F0702030302020204" pitchFamily="66" charset="0"/>
              </a:rPr>
              <a:t> Pet</a:t>
            </a:r>
            <a:r>
              <a:rPr lang="sr-Latn-RS" sz="1200" b="1">
                <a:solidFill>
                  <a:schemeClr val="tx2"/>
                </a:solidFill>
                <a:latin typeface="Comic Sans MS" panose="030F0702030302020204" pitchFamily="66" charset="0"/>
              </a:rPr>
              <a:t>rova</a:t>
            </a:r>
            <a:r>
              <a:rPr lang="en" sz="1200" b="1">
                <a:solidFill>
                  <a:schemeClr val="tx2"/>
                </a:solidFill>
                <a:latin typeface="Comic Sans MS" panose="030F0702030302020204" pitchFamily="66" charset="0"/>
              </a:rPr>
              <a:t> 1</a:t>
            </a:r>
            <a:r>
              <a:rPr lang="sr-Latn-RS" sz="1200" b="1">
                <a:solidFill>
                  <a:schemeClr val="tx2"/>
                </a:solidFill>
                <a:latin typeface="Comic Sans MS" panose="030F0702030302020204" pitchFamily="66" charset="0"/>
              </a:rPr>
              <a:t>,</a:t>
            </a:r>
            <a:r>
              <a:rPr lang="en" sz="1200" b="1">
                <a:solidFill>
                  <a:schemeClr val="tx2"/>
                </a:solidFill>
                <a:latin typeface="Comic Sans MS" panose="030F0702030302020204" pitchFamily="66" charset="0"/>
              </a:rPr>
              <a:t>2 )</a:t>
            </a:r>
            <a:endParaRPr lang="en" sz="12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92984"/>
            <a:ext cx="83919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hr-HR" sz="2000" b="1"/>
              <a:t>Iako smo navikli spominjati Trojstvo (tri božanske osobe, jedan Bog) redoslijedom "Otac, Sin, Duh" (Matej 28,19), Pavao ga predstavlja kao "Sin, Otac, Duh" (2. Kor. 13,14), a Petar "Otac, Duh, Sin" (1. Pet. 1,2).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6555313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hr-HR" sz="2000" b="1"/>
              <a:t>Pavao zaključuje svoje pismo, dakle, želeći da milost, ljubav i zajedništvo cijelog Božanstva budu s nama svima (2. Kor 13,14)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8004"/>
            <a:ext cx="83919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Među njima nema hijerarhije; svaki od njih jednostavno preuzima drugačiju ulogu u planu spasenja, ali svi dijele iste karakteristike i svrhe.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126974" y="1569379"/>
            <a:ext cx="10045147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kumimoji="0" lang="en" sz="2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“</a:t>
            </a:r>
            <a:r>
              <a:rPr lang="en-US" sz="2500" b="1">
                <a:solidFill>
                  <a:prstClr val="black"/>
                </a:solidFill>
                <a:latin typeface="Constantia" panose="02030602050306030303" pitchFamily="18" charset="0"/>
              </a:rPr>
              <a:t>Otac se ne može opisat</a:t>
            </a:r>
            <a:r>
              <a:rPr lang="sr-Latn-RS" sz="2500" b="1">
                <a:solidFill>
                  <a:prstClr val="black"/>
                </a:solidFill>
                <a:latin typeface="Constantia" panose="02030602050306030303" pitchFamily="18" charset="0"/>
              </a:rPr>
              <a:t>i </a:t>
            </a:r>
            <a:r>
              <a:rPr lang="en-US" sz="2500" b="1">
                <a:solidFill>
                  <a:prstClr val="black"/>
                </a:solidFill>
                <a:latin typeface="Constantia" panose="02030602050306030303" pitchFamily="18" charset="0"/>
              </a:rPr>
              <a:t>zemaljskim</a:t>
            </a:r>
            <a:r>
              <a:rPr lang="sr-Latn-RS" sz="2500" b="1">
                <a:solidFill>
                  <a:prstClr val="black"/>
                </a:solidFill>
                <a:latin typeface="Constantia" panose="02030602050306030303" pitchFamily="18" charset="0"/>
              </a:rPr>
              <a:t> pojmovima</a:t>
            </a:r>
            <a:r>
              <a:rPr lang="en-US" sz="2500" b="1">
                <a:solidFill>
                  <a:prstClr val="black"/>
                </a:solidFill>
                <a:latin typeface="Constantia" panose="02030602050306030303" pitchFamily="18" charset="0"/>
              </a:rPr>
              <a:t>. Otac je sva punina Božanstva tjeles</a:t>
            </a:r>
            <a:r>
              <a:rPr lang="sr-Latn-RS" sz="2500" b="1">
                <a:solidFill>
                  <a:prstClr val="black"/>
                </a:solidFill>
                <a:latin typeface="Constantia" panose="02030602050306030303" pitchFamily="18" charset="0"/>
              </a:rPr>
              <a:t>no</a:t>
            </a:r>
            <a:r>
              <a:rPr lang="en-US" sz="2500" b="1">
                <a:solidFill>
                  <a:prstClr val="black"/>
                </a:solidFill>
                <a:latin typeface="Constantia" panose="02030602050306030303" pitchFamily="18" charset="0"/>
              </a:rPr>
              <a:t> i nevidljiv </a:t>
            </a:r>
            <a:r>
              <a:rPr lang="sr-Latn-RS" sz="2500" b="1">
                <a:solidFill>
                  <a:prstClr val="black"/>
                </a:solidFill>
                <a:latin typeface="Constantia" panose="02030602050306030303" pitchFamily="18" charset="0"/>
              </a:rPr>
              <a:t>za</a:t>
            </a:r>
            <a:r>
              <a:rPr lang="en-US" sz="2500" b="1">
                <a:solidFill>
                  <a:prstClr val="black"/>
                </a:solidFill>
                <a:latin typeface="Constantia" panose="02030602050306030303" pitchFamily="18" charset="0"/>
              </a:rPr>
              <a:t> smrtno </a:t>
            </a:r>
            <a:r>
              <a:rPr lang="sr-Latn-RS" sz="2500" b="1">
                <a:solidFill>
                  <a:prstClr val="black"/>
                </a:solidFill>
                <a:latin typeface="Constantia" panose="02030602050306030303" pitchFamily="18" charset="0"/>
              </a:rPr>
              <a:t>oko.</a:t>
            </a:r>
            <a:r>
              <a:rPr lang="en-US" sz="2500" b="1">
                <a:solidFill>
                  <a:prstClr val="black"/>
                </a:solidFill>
                <a:latin typeface="Constantia" panose="02030602050306030303" pitchFamily="18" charset="0"/>
              </a:rPr>
              <a:t>. 
Sin je </a:t>
            </a:r>
            <a:r>
              <a:rPr lang="sr-Latn-RS" sz="2500" b="1">
                <a:solidFill>
                  <a:prstClr val="black"/>
                </a:solidFill>
                <a:latin typeface="Constantia" panose="02030602050306030303" pitchFamily="18" charset="0"/>
              </a:rPr>
              <a:t>otkrivena sva</a:t>
            </a:r>
            <a:r>
              <a:rPr lang="en-US" sz="2500" b="1">
                <a:solidFill>
                  <a:prstClr val="black"/>
                </a:solidFill>
                <a:latin typeface="Constantia" panose="02030602050306030303" pitchFamily="18" charset="0"/>
              </a:rPr>
              <a:t> punina Božanstv. […]
</a:t>
            </a:r>
            <a:r>
              <a:rPr lang="sr-Latn-RS" sz="2500" b="1">
                <a:solidFill>
                  <a:prstClr val="black"/>
                </a:solidFill>
                <a:latin typeface="Constantia" panose="02030602050306030303" pitchFamily="18" charset="0"/>
              </a:rPr>
              <a:t>U</a:t>
            </a:r>
            <a:r>
              <a:rPr lang="en-US" sz="2500" b="1">
                <a:solidFill>
                  <a:prstClr val="black"/>
                </a:solidFill>
                <a:latin typeface="Constantia" panose="02030602050306030303" pitchFamily="18" charset="0"/>
              </a:rPr>
              <a:t>ješitelj kojeg je </a:t>
            </a:r>
            <a:r>
              <a:rPr lang="sr-Latn-RS" sz="2500" b="1">
                <a:solidFill>
                  <a:prstClr val="black"/>
                </a:solidFill>
                <a:latin typeface="Constantia" panose="02030602050306030303" pitchFamily="18" charset="0"/>
              </a:rPr>
              <a:t>Isus</a:t>
            </a:r>
            <a:r>
              <a:rPr lang="en-US" sz="2500" b="1">
                <a:solidFill>
                  <a:prstClr val="black"/>
                </a:solidFill>
                <a:latin typeface="Constantia" panose="02030602050306030303" pitchFamily="18" charset="0"/>
              </a:rPr>
              <a:t> obećao poslati nakon što je uzašao na nebo, jest Duh u svoj </a:t>
            </a:r>
            <a:r>
              <a:rPr lang="sr-Latn-RS" sz="2500" b="1">
                <a:solidFill>
                  <a:prstClr val="black"/>
                </a:solidFill>
                <a:latin typeface="Constantia" panose="02030602050306030303" pitchFamily="18" charset="0"/>
              </a:rPr>
              <a:t>“p</a:t>
            </a:r>
            <a:r>
              <a:rPr lang="en-US" sz="2500" b="1">
                <a:solidFill>
                  <a:prstClr val="black"/>
                </a:solidFill>
                <a:latin typeface="Constantia" panose="02030602050306030303" pitchFamily="18" charset="0"/>
              </a:rPr>
              <a:t>unini Božanstva, koji očituje </a:t>
            </a:r>
            <a:r>
              <a:rPr lang="sr-Latn-RS" sz="2500" b="1">
                <a:solidFill>
                  <a:prstClr val="black"/>
                </a:solidFill>
                <a:latin typeface="Constantia" panose="02030602050306030303" pitchFamily="18" charset="0"/>
              </a:rPr>
              <a:t>silu</a:t>
            </a:r>
            <a:r>
              <a:rPr lang="en-US" sz="2500" b="1">
                <a:solidFill>
                  <a:prstClr val="black"/>
                </a:solidFill>
                <a:latin typeface="Constantia" panose="02030602050306030303" pitchFamily="18" charset="0"/>
              </a:rPr>
              <a:t> božanske milosti </a:t>
            </a:r>
            <a:r>
              <a:rPr lang="sr-Latn-RS" sz="2500" b="1">
                <a:solidFill>
                  <a:prstClr val="black"/>
                </a:solidFill>
                <a:latin typeface="Constantia" panose="02030602050306030303" pitchFamily="18" charset="0"/>
              </a:rPr>
              <a:t>on</a:t>
            </a:r>
            <a:r>
              <a:rPr lang="en-US" sz="2500" b="1">
                <a:solidFill>
                  <a:prstClr val="black"/>
                </a:solidFill>
                <a:latin typeface="Constantia" panose="02030602050306030303" pitchFamily="18" charset="0"/>
              </a:rPr>
              <a:t>ima koji primaju </a:t>
            </a:r>
            <a:r>
              <a:rPr lang="sr-Latn-RS" sz="2500" b="1">
                <a:solidFill>
                  <a:prstClr val="black"/>
                </a:solidFill>
                <a:latin typeface="Constantia" panose="02030602050306030303" pitchFamily="18" charset="0"/>
              </a:rPr>
              <a:t>Krista i vjeruj njega u</a:t>
            </a:r>
            <a:r>
              <a:rPr lang="en-US" sz="2500" b="1">
                <a:solidFill>
                  <a:prstClr val="black"/>
                </a:solidFill>
                <a:latin typeface="Constantia" panose="02030602050306030303" pitchFamily="18" charset="0"/>
              </a:rPr>
              <a:t> kao </a:t>
            </a:r>
            <a:r>
              <a:rPr lang="sr-Latn-RS" sz="2500" b="1">
                <a:solidFill>
                  <a:prstClr val="black"/>
                </a:solidFill>
                <a:latin typeface="Constantia" panose="02030602050306030303" pitchFamily="18" charset="0"/>
              </a:rPr>
              <a:t>svog </a:t>
            </a:r>
            <a:r>
              <a:rPr lang="en-US" sz="2500" b="1">
                <a:solidFill>
                  <a:prstClr val="black"/>
                </a:solidFill>
                <a:latin typeface="Constantia" panose="02030602050306030303" pitchFamily="18" charset="0"/>
              </a:rPr>
              <a:t>osobnog Spasitelja. Postoje tri žive osobe nebeskog t</a:t>
            </a:r>
            <a:r>
              <a:rPr lang="sr-Latn-RS" sz="2500" b="1">
                <a:solidFill>
                  <a:prstClr val="black"/>
                </a:solidFill>
                <a:latin typeface="Constantia" panose="02030602050306030303" pitchFamily="18" charset="0"/>
              </a:rPr>
              <a:t>rija</a:t>
            </a:r>
            <a:r>
              <a:rPr lang="en-US" sz="2500" b="1">
                <a:solidFill>
                  <a:prstClr val="black"/>
                </a:solidFill>
                <a:latin typeface="Constantia" panose="02030602050306030303" pitchFamily="18" charset="0"/>
              </a:rPr>
              <a:t>; u ime ove tri velike sile – Oca, Sina i Duha Svetoga – oni koji primaju Krista živom vjerom se krste, a te sile će surađivati s poslušnim podanicima neba u njihovim nastojanjima da žive novi život u Kristu."</a:t>
            </a:r>
            <a:endParaRPr kumimoji="0" lang="en" sz="2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334497" y="355650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hr-HR" sz="2000" b="1">
                <a:solidFill>
                  <a:prstClr val="black"/>
                </a:solidFill>
              </a:rPr>
              <a:t>Elen G. Vajt, </a:t>
            </a:r>
            <a:r>
              <a:rPr lang="hr-HR" sz="2000" i="1">
                <a:solidFill>
                  <a:prstClr val="black"/>
                </a:solidFill>
              </a:rPr>
              <a:t>Evangelizam, </a:t>
            </a:r>
            <a:r>
              <a:rPr lang="hr-HR" sz="2000" b="1">
                <a:solidFill>
                  <a:prstClr val="black"/>
                </a:solidFill>
              </a:rPr>
              <a:t>str. 615. u izvorniku.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3061</TotalTime>
  <Words>1324</Words>
  <Application>Microsoft Office PowerPoint</Application>
  <PresentationFormat>Panorámica</PresentationFormat>
  <Paragraphs>74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Aptos</vt:lpstr>
      <vt:lpstr>Constantia</vt:lpstr>
      <vt:lpstr>Comic Sans MS</vt:lpstr>
      <vt:lpstr>Aptos Display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107</cp:revision>
  <dcterms:created xsi:type="dcterms:W3CDTF">2026-08-20T16:22:51Z</dcterms:created>
  <dcterms:modified xsi:type="dcterms:W3CDTF">2026-09-18T06:05:12Z</dcterms:modified>
</cp:coreProperties>
</file>