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h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7" d="100"/>
          <a:sy n="107" d="100"/>
        </p:scale>
        <p:origin x="612"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hr" sz="2200" dirty="0">
              <a:effectLst/>
            </a:rPr>
            <a:t>Kako je Bog izvorno komunicirao s ljudima?</a:t>
          </a:r>
        </a:p>
      </dgm:t>
    </dgm:pt>
    <dgm:pt modelId="{B4BC9997-A056-451A-9DB8-F26EB089C7C7}" type="parTrans" cxnId="{061DF5F8-8DC5-49B6-A210-21E5F5F1E483}">
      <dgm:prSet/>
      <dgm:spPr/>
      <dgm:t>
        <a:bodyPr/>
        <a:lstStyle/>
        <a:p>
          <a:endParaRPr lang="es-ES" sz="22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hr" sz="2200">
              <a:effectLst>
                <a:outerShdw blurRad="38100" dist="38100" dir="2700000" algn="tl">
                  <a:srgbClr val="000000">
                    <a:alpha val="43137"/>
                  </a:srgbClr>
                </a:outerShdw>
              </a:effectLst>
            </a:rPr>
            <a:t>1</a:t>
          </a:r>
          <a:endParaRPr lang="es-ES" sz="22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hr" sz="2200" dirty="0">
              <a:effectLst/>
            </a:rPr>
            <a:t>Kako su ljudi prestali komunicirati s Bogom?</a:t>
          </a:r>
        </a:p>
      </dgm:t>
    </dgm:pt>
    <dgm:pt modelId="{885CF629-D05A-4D45-B222-6E5B868C9C7F}" type="parTrans" cxnId="{C97475E1-0CFD-4917-BA1D-395BD57DCD41}">
      <dgm:prSet/>
      <dgm:spPr/>
      <dgm:t>
        <a:bodyPr/>
        <a:lstStyle/>
        <a:p>
          <a:endParaRPr lang="es-ES" sz="22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hr" sz="22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hr" sz="2200" dirty="0">
              <a:effectLst/>
            </a:rPr>
            <a:t>Kako je Bog pokušao obnoviti komunikaciju?</a:t>
          </a:r>
        </a:p>
      </dgm:t>
    </dgm:pt>
    <dgm:pt modelId="{CAFD1F87-1AC8-44D3-97A5-36E0BACBE5CC}" type="parTrans" cxnId="{9D9C0E4F-9367-44DC-A644-3534CEF1B580}">
      <dgm:prSet/>
      <dgm:spPr/>
      <dgm:t>
        <a:bodyPr/>
        <a:lstStyle/>
        <a:p>
          <a:endParaRPr lang="es-ES" sz="22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hr" sz="22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hr" sz="2200" dirty="0">
              <a:effectLst/>
            </a:rPr>
            <a:t>Zašto sada ne možemo izravno komunicirati s Bogom?</a:t>
          </a:r>
        </a:p>
      </dgm:t>
    </dgm:pt>
    <dgm:pt modelId="{82A32836-630D-44AB-855A-3FB56C616B6B}" type="parTrans" cxnId="{CD61E53B-EC5E-4AA8-895B-5B16E38E885C}">
      <dgm:prSet/>
      <dgm:spPr/>
      <dgm:t>
        <a:bodyPr/>
        <a:lstStyle/>
        <a:p>
          <a:endParaRPr lang="es-ES" sz="22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hr" sz="22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hr" sz="2200" dirty="0">
              <a:effectLst/>
            </a:rPr>
            <a:t>Kako danas možemo komunicirati s Bogom?</a:t>
          </a:r>
        </a:p>
      </dgm:t>
    </dgm:pt>
    <dgm:pt modelId="{2DD38613-AE2E-4733-9B81-70AAAB0A6B0D}" type="parTrans" cxnId="{3EB12E38-A440-4C2C-8520-B41202564D92}">
      <dgm:prSet/>
      <dgm:spPr/>
      <dgm:t>
        <a:bodyPr/>
        <a:lstStyle/>
        <a:p>
          <a:endParaRPr lang="es-ES" sz="22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hr" sz="22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
    <dgm:cxn modelId="{2647FD12-9245-4707-B268-2652E430C9CC}" type="presOf" srcId="{19F867EE-A6CF-4EC1-B7D0-A041C3631F9B}" destId="{782FEEA3-0052-4FF9-A5EA-B54CA2C4537A}" srcOrd="0" destOrd="0" presId="urn:microsoft.com/office/officeart/2026/layout/NumberedDotsVertical"/>
    <dgm:cxn modelId="{80ED102C-1CB6-47E6-9547-DEF0E2FBDC13}" type="presOf" srcId="{4C74804E-B125-4A75-9F6C-6BDF3A197543}" destId="{E68D658C-2FE9-43DE-BC4D-A18F6DF55924}" srcOrd="0" destOrd="0" presId="urn:microsoft.com/office/officeart/2026/layout/NumberedDotsVertical"/>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
    <dgm:cxn modelId="{2366FD40-8F5A-4864-88BC-67627FA568A6}" type="presOf" srcId="{71E6F894-A02F-486E-9F09-6EB612C80F24}" destId="{B8CF647B-F574-4FCE-8352-FE92FB35CAB3}" srcOrd="0" destOrd="0" presId="urn:microsoft.com/office/officeart/2026/layout/NumberedDotsVertical"/>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
    <dgm:cxn modelId="{B71A5080-BF8D-44BA-986D-E3C1C6BB1AD3}" type="presOf" srcId="{71E6F894-A02F-486E-9F09-6EB612C80F24}" destId="{8F44D221-F2F5-48FD-AE91-8A30813CA4DA}" srcOrd="1" destOrd="0" presId="urn:microsoft.com/office/officeart/2026/layout/NumberedDotsVertical"/>
    <dgm:cxn modelId="{3DC6E197-E1E3-47BF-ADAC-FF62292E7CD7}" type="presOf" srcId="{29201ECF-5C39-4F5A-B547-A34BE62A6232}" destId="{27F00753-58F7-45DA-821F-2008EAC94CEB}" srcOrd="0" destOrd="0" presId="urn:microsoft.com/office/officeart/2026/layout/NumberedDotsVertical"/>
    <dgm:cxn modelId="{F662399A-467B-445B-ACED-B106703E0D4B}" type="presOf" srcId="{72869244-121B-4780-9BC6-96CD601EFDD7}" destId="{521D96E3-37A7-45CD-B7CD-53A035BA3A3F}" srcOrd="0" destOrd="0" presId="urn:microsoft.com/office/officeart/2026/layout/NumberedDotsVertical"/>
    <dgm:cxn modelId="{0DF6EBB3-330B-42BF-9CD6-39D974B4B539}" type="presOf" srcId="{30BC4967-E917-4BA5-8D46-8D5C52F647B9}" destId="{A432D7D2-6FD6-4C39-A8B1-0396848A9681}" srcOrd="0" destOrd="0" presId="urn:microsoft.com/office/officeart/2026/layout/NumberedDotsVertical"/>
    <dgm:cxn modelId="{415FC9D7-BB20-46B4-BE38-31ECD0C5EA30}" type="presOf" srcId="{6CC6E6D2-F015-46A6-A7CC-352350BC3278}" destId="{67B9361A-5011-4506-B9D3-9E6D19D05D5F}" srcOrd="1" destOrd="0" presId="urn:microsoft.com/office/officeart/2026/layout/NumberedDotsVertical"/>
    <dgm:cxn modelId="{30874ADC-0BC4-48DE-BB06-4FE1B0428A67}" type="presOf" srcId="{6CC6E6D2-F015-46A6-A7CC-352350BC3278}" destId="{1AEFD01D-DD54-47AA-9C6C-E1445084A3DD}" srcOrd="0" destOrd="0" presId="urn:microsoft.com/office/officeart/2026/layout/NumberedDotsVertical"/>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
    <dgm:cxn modelId="{A992ED78-FED9-4D20-B719-553E39A7F778}" type="presParOf" srcId="{27F00753-58F7-45DA-821F-2008EAC94CEB}" destId="{497D8036-589A-4F07-A99C-A10D7E59B54B}" srcOrd="0" destOrd="0" presId="urn:microsoft.com/office/officeart/2026/layout/NumberedDotsVertical"/>
    <dgm:cxn modelId="{8A8A9439-ACBD-427C-8D7A-EB502A1B2406}" type="presParOf" srcId="{497D8036-589A-4F07-A99C-A10D7E59B54B}" destId="{DA3D02F7-6669-4681-B66B-3EBCF374A276}" srcOrd="0" destOrd="0" presId="urn:microsoft.com/office/officeart/2026/layout/NumberedDotsVertical"/>
    <dgm:cxn modelId="{98BD9374-6691-4DC6-AE49-F00001F447A4}" type="presParOf" srcId="{DA3D02F7-6669-4681-B66B-3EBCF374A276}" destId="{982C3882-100A-40BE-B120-6DF36B634F24}" srcOrd="0" destOrd="0" presId="urn:microsoft.com/office/officeart/2026/layout/NumberedDotsVertical"/>
    <dgm:cxn modelId="{48F035BE-CD4A-4396-A6B1-26D078FBB99D}" type="presParOf" srcId="{DA3D02F7-6669-4681-B66B-3EBCF374A276}" destId="{88A4B5C2-68AA-461A-A959-82AF1408014E}" srcOrd="1" destOrd="0" presId="urn:microsoft.com/office/officeart/2026/layout/NumberedDotsVertical"/>
    <dgm:cxn modelId="{3CF4F067-7185-47CA-900B-65B1FA630FDD}" type="presParOf" srcId="{DA3D02F7-6669-4681-B66B-3EBCF374A276}" destId="{B8CF647B-F574-4FCE-8352-FE92FB35CAB3}" srcOrd="2" destOrd="0" presId="urn:microsoft.com/office/officeart/2026/layout/NumberedDotsVertical"/>
    <dgm:cxn modelId="{E90EA2C1-C441-4B96-935A-4B851A1B883B}" type="presParOf" srcId="{DA3D02F7-6669-4681-B66B-3EBCF374A276}" destId="{CACFAD57-DC0C-4376-82EB-20144DAB1996}" srcOrd="3" destOrd="0" presId="urn:microsoft.com/office/officeart/2026/layout/NumberedDotsVertical"/>
    <dgm:cxn modelId="{588134A7-3D22-4654-A7D8-7EF39B6FD0C1}" type="presParOf" srcId="{497D8036-589A-4F07-A99C-A10D7E59B54B}" destId="{8F44D221-F2F5-48FD-AE91-8A30813CA4DA}" srcOrd="1" destOrd="0" presId="urn:microsoft.com/office/officeart/2026/layout/NumberedDotsVertical"/>
    <dgm:cxn modelId="{B69CABD0-8572-4EDF-95FC-030CA12BC4D9}" type="presParOf" srcId="{497D8036-589A-4F07-A99C-A10D7E59B54B}" destId="{4ACEE19B-DFAE-4BF0-86AB-80C1A4583B30}" srcOrd="2" destOrd="0" presId="urn:microsoft.com/office/officeart/2026/layout/NumberedDotsVertical"/>
    <dgm:cxn modelId="{6F0BF5A5-0ACD-46B2-BDCA-70B026BD610E}" type="presParOf" srcId="{4ACEE19B-DFAE-4BF0-86AB-80C1A4583B30}" destId="{8A7783AF-8F2F-45F3-9476-4AEB8AB5AF8C}" srcOrd="0" destOrd="0" presId="urn:microsoft.com/office/officeart/2026/layout/NumberedDotsVertical"/>
    <dgm:cxn modelId="{FDFFF691-E6F3-430F-83A7-20D82D33A80C}" type="presParOf" srcId="{4ACEE19B-DFAE-4BF0-86AB-80C1A4583B30}" destId="{E68D658C-2FE9-43DE-BC4D-A18F6DF55924}" srcOrd="1" destOrd="0" presId="urn:microsoft.com/office/officeart/2026/layout/NumberedDotsVertical"/>
    <dgm:cxn modelId="{4A1CD154-3E45-4D48-8D16-EDACAE0F98E4}" type="presParOf" srcId="{4ACEE19B-DFAE-4BF0-86AB-80C1A4583B30}" destId="{521D96E3-37A7-45CD-B7CD-53A035BA3A3F}" srcOrd="2" destOrd="0" presId="urn:microsoft.com/office/officeart/2026/layout/NumberedDotsVertical"/>
    <dgm:cxn modelId="{964D5389-606D-4DC5-9702-7BA6E7573EB8}" type="presParOf" srcId="{4ACEE19B-DFAE-4BF0-86AB-80C1A4583B30}" destId="{C8C47892-6108-42EE-914F-5B4CF2B93540}" srcOrd="3" destOrd="0" presId="urn:microsoft.com/office/officeart/2026/layout/NumberedDotsVertical"/>
    <dgm:cxn modelId="{F91B3335-0BD0-41AD-B83C-1183D48CF0F9}" type="presParOf" srcId="{497D8036-589A-4F07-A99C-A10D7E59B54B}" destId="{DDDFDB86-102D-47F8-BD42-78D627B90AFC}" srcOrd="3" destOrd="0" presId="urn:microsoft.com/office/officeart/2026/layout/NumberedDotsVertical"/>
    <dgm:cxn modelId="{398EBB00-29F3-45A6-84F4-6713573FA45F}" type="presParOf" srcId="{497D8036-589A-4F07-A99C-A10D7E59B54B}" destId="{4ACC58D4-7669-45C9-9515-D2DA812815E5}" srcOrd="4" destOrd="0" presId="urn:microsoft.com/office/officeart/2026/layout/NumberedDotsVertical"/>
    <dgm:cxn modelId="{CF2811E0-7A72-41E2-AB29-59022EF3C5E1}" type="presParOf" srcId="{4ACC58D4-7669-45C9-9515-D2DA812815E5}" destId="{EC15913F-3925-4F09-A85A-39D1A7197F46}" srcOrd="0" destOrd="0" presId="urn:microsoft.com/office/officeart/2026/layout/NumberedDotsVertical"/>
    <dgm:cxn modelId="{43A895DB-79C8-4022-BF7D-50CC886DD520}" type="presParOf" srcId="{4ACC58D4-7669-45C9-9515-D2DA812815E5}" destId="{243124F9-5C60-4E2E-8E4B-19138C17904C}" srcOrd="1" destOrd="0" presId="urn:microsoft.com/office/officeart/2026/layout/NumberedDotsVertical"/>
    <dgm:cxn modelId="{14FA1D96-C66F-4AA7-9A00-78B6002A13BC}" type="presParOf" srcId="{4ACC58D4-7669-45C9-9515-D2DA812815E5}" destId="{1AEFD01D-DD54-47AA-9C6C-E1445084A3DD}" srcOrd="2" destOrd="0" presId="urn:microsoft.com/office/officeart/2026/layout/NumberedDotsVertical"/>
    <dgm:cxn modelId="{5CF029FD-5E7F-4286-B340-500022139C3C}" type="presParOf" srcId="{4ACC58D4-7669-45C9-9515-D2DA812815E5}" destId="{939EF492-8CE0-4123-B682-BB234C944795}" srcOrd="3" destOrd="0" presId="urn:microsoft.com/office/officeart/2026/layout/NumberedDotsVertical"/>
    <dgm:cxn modelId="{926EBFB2-E165-4BDD-820B-0B0553555357}" type="presParOf" srcId="{497D8036-589A-4F07-A99C-A10D7E59B54B}" destId="{67B9361A-5011-4506-B9D3-9E6D19D05D5F}" srcOrd="5" destOrd="0" presId="urn:microsoft.com/office/officeart/2026/layout/NumberedDotsVertical"/>
    <dgm:cxn modelId="{C8C9C988-37F6-45DC-A987-571063F7D1FA}" type="presParOf" srcId="{497D8036-589A-4F07-A99C-A10D7E59B54B}" destId="{89A30DBD-D7C6-4398-B220-DB8D30AF4307}" srcOrd="6" destOrd="0" presId="urn:microsoft.com/office/officeart/2026/layout/NumberedDotsVertical"/>
    <dgm:cxn modelId="{A74C6D6D-6312-40CA-951B-9D49FDEB67C9}" type="presParOf" srcId="{89A30DBD-D7C6-4398-B220-DB8D30AF4307}" destId="{1AF34E8B-547C-456B-9173-196B71863CE5}" srcOrd="0" destOrd="0" presId="urn:microsoft.com/office/officeart/2026/layout/NumberedDotsVertical"/>
    <dgm:cxn modelId="{8A8FE63C-BEC9-4461-938B-71A43F61559A}" type="presParOf" srcId="{89A30DBD-D7C6-4398-B220-DB8D30AF4307}" destId="{782FEEA3-0052-4FF9-A5EA-B54CA2C4537A}" srcOrd="1" destOrd="0" presId="urn:microsoft.com/office/officeart/2026/layout/NumberedDotsVertical"/>
    <dgm:cxn modelId="{9B3D4C26-2728-4312-91E2-4992E77ABFE2}" type="presParOf" srcId="{89A30DBD-D7C6-4398-B220-DB8D30AF4307}" destId="{49D5BDFE-8663-4590-9DAD-3F859CCCE0C7}" srcOrd="2" destOrd="0" presId="urn:microsoft.com/office/officeart/2026/layout/NumberedDotsVertical"/>
    <dgm:cxn modelId="{C54EEE06-1555-44DC-8034-B42E9EFE7CF5}" type="presParOf" srcId="{89A30DBD-D7C6-4398-B220-DB8D30AF4307}" destId="{4C837333-A2A8-404A-899D-681463BB0E2E}" srcOrd="3" destOrd="0" presId="urn:microsoft.com/office/officeart/2026/layout/NumberedDotsVertical"/>
    <dgm:cxn modelId="{ABA1EC80-0837-48FC-A9A3-A5DC5DD96ED8}" type="presParOf" srcId="{497D8036-589A-4F07-A99C-A10D7E59B54B}" destId="{679928AE-2679-4B59-86AC-089A2906A4F5}" srcOrd="7" destOrd="0" presId="urn:microsoft.com/office/officeart/2026/layout/NumberedDotsVertical"/>
    <dgm:cxn modelId="{7E6B3029-482C-47AE-9F2F-B66648976C3F}" type="presParOf" srcId="{497D8036-589A-4F07-A99C-A10D7E59B54B}" destId="{C71088E1-D57A-4A08-99BB-3359CE183322}" srcOrd="8" destOrd="0" presId="urn:microsoft.com/office/officeart/2026/layout/NumberedDotsVertical"/>
    <dgm:cxn modelId="{9ECE48E4-AF54-459F-8F3E-AED641AF04B2}" type="presParOf" srcId="{C71088E1-D57A-4A08-99BB-3359CE183322}" destId="{7A983CDD-C5D7-4FFA-BBA5-59DF0D692CD0}" srcOrd="0" destOrd="0" presId="urn:microsoft.com/office/officeart/2026/layout/NumberedDotsVertical"/>
    <dgm:cxn modelId="{1FF5CB72-91A2-4A60-B841-7D0EB2D11CA8}" type="presParOf" srcId="{C71088E1-D57A-4A08-99BB-3359CE183322}" destId="{FBFD330B-BB8A-4800-A5D2-C3B6AADA529A}" srcOrd="1" destOrd="0" presId="urn:microsoft.com/office/officeart/2026/layout/NumberedDotsVertical"/>
    <dgm:cxn modelId="{C22DDA9D-B882-4B22-9109-F5CCD9D0FE0B}" type="presParOf" srcId="{C71088E1-D57A-4A08-99BB-3359CE183322}" destId="{A432D7D2-6FD6-4C39-A8B1-0396848A9681}" srcOrd="2" destOrd="0" presId="urn:microsoft.com/office/officeart/2026/layout/NumberedDotsVertical"/>
    <dgm:cxn modelId="{410E1AD4-3321-4700-8C84-2750B2DB7035}" type="presParOf" srcId="{C71088E1-D57A-4A08-99BB-3359CE183322}" destId="{97DBA1A1-0329-49B6-A136-7A68628873EB}" srcOrd="3" destOrd="0" presId="urn:microsoft.com/office/officeart/2026/layout/NumberedDotsVertic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Ev</a:t>
          </a:r>
          <a:r>
            <a:rPr lang="hr-HR" sz="1800" b="1" dirty="0">
              <a:effectLst>
                <a:outerShdw blurRad="38100" dist="38100" dir="2700000" algn="tl">
                  <a:srgbClr val="000000"/>
                </a:outerShdw>
              </a:effectLst>
            </a:rPr>
            <a:t>a</a:t>
          </a:r>
          <a:endParaRPr lang="en" sz="1800" b="1" dirty="0">
            <a:effectLst>
              <a:outerShdw blurRad="38100" dist="38100" dir="2700000" algn="tl">
                <a:srgbClr val="000000"/>
              </a:outerShdw>
            </a:effectLst>
          </a:endParaRP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hr-HR" sz="1800" b="1" dirty="0"/>
            <a:t>Bolni porođaj</a:t>
          </a:r>
          <a:endParaRPr lang="en" sz="1800" b="1" dirty="0"/>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hr-HR" sz="1800" b="1" dirty="0"/>
            <a:t>Podređena Adamu</a:t>
          </a:r>
          <a:endParaRPr lang="en" sz="1800" b="1" dirty="0"/>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Adam</a:t>
          </a: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hr-HR" sz="1800" b="1" dirty="0"/>
            <a:t>Naporan rad</a:t>
          </a:r>
          <a:endParaRPr lang="en" sz="1800" b="1" dirty="0"/>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hr-HR" sz="1800" b="1" dirty="0"/>
            <a:t>Uzgoj hrane</a:t>
          </a:r>
          <a:endParaRPr lang="en" sz="1800" b="1" dirty="0"/>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hr-HR" sz="1800" b="1" dirty="0">
              <a:effectLst>
                <a:outerShdw blurRad="38100" dist="38100" dir="2700000" algn="tl">
                  <a:srgbClr val="000000"/>
                </a:outerShdw>
              </a:effectLst>
            </a:rPr>
            <a:t>Svi</a:t>
          </a:r>
          <a:endParaRPr lang="en" sz="1800" b="1" dirty="0">
            <a:effectLst>
              <a:outerShdw blurRad="38100" dist="38100" dir="2700000" algn="tl">
                <a:srgbClr val="000000"/>
              </a:outerShdw>
            </a:effectLst>
          </a:endParaRP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hr-HR" sz="1800" b="1"/>
            <a:t>Smrt </a:t>
          </a:r>
          <a:endParaRPr lang="en" sz="1800" b="1" dirty="0"/>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hr-HR" sz="1800" b="1" dirty="0"/>
            <a:t>Odvojenost od Boga</a:t>
          </a:r>
          <a:endParaRPr lang="en" sz="1800" b="1" dirty="0"/>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3970" rIns="27940" bIns="13970" numCol="1" spcCol="1270" anchor="ctr" anchorCtr="0">
          <a:noAutofit/>
        </a:bodyPr>
        <a:lstStyle/>
        <a:p>
          <a:pPr marL="0" lvl="0" indent="0" algn="l" defTabSz="977900">
            <a:lnSpc>
              <a:spcPct val="90000"/>
            </a:lnSpc>
            <a:spcBef>
              <a:spcPct val="0"/>
            </a:spcBef>
            <a:spcAft>
              <a:spcPct val="35000"/>
            </a:spcAft>
            <a:buNone/>
            <a:defRPr b="1"/>
          </a:pPr>
          <a:r>
            <a:rPr lang="hr" sz="2200" kern="1200" dirty="0">
              <a:effectLst/>
            </a:rPr>
            <a:t>Kako je Bog izvorno komunicirao s ljudima?</a:t>
          </a: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defRPr b="1"/>
          </a:pPr>
          <a:r>
            <a:rPr lang="hr" sz="2200" kern="1200">
              <a:effectLst>
                <a:outerShdw blurRad="38100" dist="38100" dir="2700000" algn="tl">
                  <a:srgbClr val="000000">
                    <a:alpha val="43137"/>
                  </a:srgbClr>
                </a:outerShdw>
              </a:effectLst>
            </a:rPr>
            <a:t>1</a:t>
          </a:r>
          <a:endParaRPr lang="es-ES" sz="22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defRPr b="1"/>
          </a:pPr>
          <a:r>
            <a:rPr lang="hr" sz="2200" kern="1200">
              <a:effectLst>
                <a:outerShdw blurRad="38100" dist="38100" dir="2700000" algn="tl">
                  <a:srgbClr val="000000">
                    <a:alpha val="43137"/>
                  </a:srgbClr>
                </a:outerShdw>
              </a:effectLst>
            </a:rPr>
            <a:t>1</a:t>
          </a:r>
          <a:endParaRPr lang="es-ES" sz="22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3970" rIns="27940" bIns="13970" numCol="1" spcCol="1270" anchor="ctr" anchorCtr="0">
          <a:noAutofit/>
        </a:bodyPr>
        <a:lstStyle/>
        <a:p>
          <a:pPr marL="0" lvl="0" indent="0" algn="l" defTabSz="977900">
            <a:lnSpc>
              <a:spcPct val="90000"/>
            </a:lnSpc>
            <a:spcBef>
              <a:spcPct val="0"/>
            </a:spcBef>
            <a:spcAft>
              <a:spcPct val="35000"/>
            </a:spcAft>
            <a:buNone/>
            <a:defRPr b="1"/>
          </a:pPr>
          <a:r>
            <a:rPr lang="hr" sz="2200" kern="1200" dirty="0">
              <a:effectLst/>
            </a:rPr>
            <a:t>Kako su ljudi prestali komunicirati s Bogom?</a:t>
          </a: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defRPr b="1"/>
          </a:pPr>
          <a:r>
            <a:rPr lang="hr" sz="22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defRPr b="1"/>
          </a:pPr>
          <a:r>
            <a:rPr lang="hr" sz="22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3970" rIns="27940" bIns="13970" numCol="1" spcCol="1270" anchor="ctr" anchorCtr="0">
          <a:noAutofit/>
        </a:bodyPr>
        <a:lstStyle/>
        <a:p>
          <a:pPr marL="0" lvl="0" indent="0" algn="l" defTabSz="977900">
            <a:lnSpc>
              <a:spcPct val="90000"/>
            </a:lnSpc>
            <a:spcBef>
              <a:spcPct val="0"/>
            </a:spcBef>
            <a:spcAft>
              <a:spcPct val="35000"/>
            </a:spcAft>
            <a:buNone/>
            <a:defRPr b="1"/>
          </a:pPr>
          <a:r>
            <a:rPr lang="hr" sz="2200" kern="1200" dirty="0">
              <a:effectLst/>
            </a:rPr>
            <a:t>Kako je Bog pokušao obnoviti komunikaciju?</a:t>
          </a: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defRPr b="1"/>
          </a:pPr>
          <a:r>
            <a:rPr lang="hr" sz="22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defRPr b="1"/>
          </a:pPr>
          <a:r>
            <a:rPr lang="hr" sz="22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3970" rIns="27940" bIns="13970" numCol="1" spcCol="1270" anchor="ctr" anchorCtr="0">
          <a:noAutofit/>
        </a:bodyPr>
        <a:lstStyle/>
        <a:p>
          <a:pPr marL="0" lvl="0" indent="0" algn="l" defTabSz="977900">
            <a:lnSpc>
              <a:spcPct val="90000"/>
            </a:lnSpc>
            <a:spcBef>
              <a:spcPct val="0"/>
            </a:spcBef>
            <a:spcAft>
              <a:spcPct val="35000"/>
            </a:spcAft>
            <a:buNone/>
            <a:defRPr b="1"/>
          </a:pPr>
          <a:r>
            <a:rPr lang="hr" sz="2200" kern="1200" dirty="0">
              <a:effectLst/>
            </a:rPr>
            <a:t>Zašto sada ne možemo izravno komunicirati s Bogom?</a:t>
          </a: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defRPr b="1"/>
          </a:pPr>
          <a:r>
            <a:rPr lang="hr" sz="22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defRPr b="1"/>
          </a:pPr>
          <a:r>
            <a:rPr lang="hr" sz="22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3970" rIns="27940" bIns="13970" numCol="1" spcCol="1270" anchor="ctr" anchorCtr="0">
          <a:noAutofit/>
        </a:bodyPr>
        <a:lstStyle/>
        <a:p>
          <a:pPr marL="0" lvl="0" indent="0" algn="l" defTabSz="977900">
            <a:lnSpc>
              <a:spcPct val="90000"/>
            </a:lnSpc>
            <a:spcBef>
              <a:spcPct val="0"/>
            </a:spcBef>
            <a:spcAft>
              <a:spcPct val="35000"/>
            </a:spcAft>
            <a:buNone/>
            <a:defRPr b="1"/>
          </a:pPr>
          <a:r>
            <a:rPr lang="hr" sz="2200" kern="1200" dirty="0">
              <a:effectLst/>
            </a:rPr>
            <a:t>Kako danas možemo komunicirati s Bogom?</a:t>
          </a: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defRPr b="1"/>
          </a:pPr>
          <a:r>
            <a:rPr lang="hr" sz="22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Ev</a:t>
          </a:r>
          <a:r>
            <a:rPr lang="hr-HR" sz="1800" b="1" kern="1200" dirty="0">
              <a:effectLst>
                <a:outerShdw blurRad="38100" dist="38100" dir="2700000" algn="tl">
                  <a:srgbClr val="000000"/>
                </a:outerShdw>
              </a:effectLst>
            </a:rPr>
            <a:t>a</a:t>
          </a:r>
          <a:endParaRPr lang="en" sz="1800" b="1" kern="1200" dirty="0">
            <a:effectLst>
              <a:outerShdw blurRad="38100" dist="38100" dir="2700000" algn="tl">
                <a:srgbClr val="000000"/>
              </a:outerShdw>
            </a:effectLst>
          </a:endParaRP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hr-HR" sz="1800" b="1" kern="1200" dirty="0"/>
            <a:t>Bolni porođaj</a:t>
          </a:r>
          <a:endParaRPr lang="en" sz="1800" b="1" kern="1200" dirty="0"/>
        </a:p>
        <a:p>
          <a:pPr marL="171450" lvl="1" indent="-171450" algn="l" defTabSz="800100">
            <a:lnSpc>
              <a:spcPct val="90000"/>
            </a:lnSpc>
            <a:spcBef>
              <a:spcPct val="0"/>
            </a:spcBef>
            <a:spcAft>
              <a:spcPts val="0"/>
            </a:spcAft>
            <a:buFontTx/>
            <a:buChar char="–"/>
          </a:pPr>
          <a:r>
            <a:rPr lang="hr-HR" sz="1800" b="1" kern="1200" dirty="0"/>
            <a:t>Podređena Adamu</a:t>
          </a:r>
          <a:endParaRPr lang="en" sz="1800" b="1" kern="1200" dirty="0"/>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Adam</a:t>
          </a: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hr-HR" sz="1800" b="1" kern="1200" dirty="0"/>
            <a:t>Naporan rad</a:t>
          </a:r>
          <a:endParaRPr lang="en" sz="1800" b="1" kern="1200" dirty="0"/>
        </a:p>
        <a:p>
          <a:pPr marL="171450" lvl="1" indent="-171450" algn="l" defTabSz="800100">
            <a:lnSpc>
              <a:spcPct val="90000"/>
            </a:lnSpc>
            <a:spcBef>
              <a:spcPct val="0"/>
            </a:spcBef>
            <a:spcAft>
              <a:spcPts val="0"/>
            </a:spcAft>
            <a:buFontTx/>
            <a:buChar char="–"/>
          </a:pPr>
          <a:r>
            <a:rPr lang="hr-HR" sz="1800" b="1" kern="1200" dirty="0"/>
            <a:t>Uzgoj hrane</a:t>
          </a:r>
          <a:endParaRPr lang="en" sz="1800" b="1" kern="1200" dirty="0"/>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hr-HR" sz="1800" b="1" kern="1200" dirty="0">
              <a:effectLst>
                <a:outerShdw blurRad="38100" dist="38100" dir="2700000" algn="tl">
                  <a:srgbClr val="000000"/>
                </a:outerShdw>
              </a:effectLst>
            </a:rPr>
            <a:t>Svi</a:t>
          </a:r>
          <a:endParaRPr lang="en" sz="1800" b="1" kern="1200" dirty="0">
            <a:effectLst>
              <a:outerShdw blurRad="38100" dist="38100" dir="2700000" algn="tl">
                <a:srgbClr val="000000"/>
              </a:outerShdw>
            </a:effectLst>
          </a:endParaRP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hr-HR" sz="1800" b="1" kern="1200"/>
            <a:t>Smrt </a:t>
          </a:r>
          <a:endParaRPr lang="en" sz="1800" b="1" kern="1200" dirty="0"/>
        </a:p>
        <a:p>
          <a:pPr marL="171450" lvl="1" indent="-171450" algn="l" defTabSz="800100">
            <a:lnSpc>
              <a:spcPct val="90000"/>
            </a:lnSpc>
            <a:spcBef>
              <a:spcPct val="0"/>
            </a:spcBef>
            <a:spcAft>
              <a:spcPts val="0"/>
            </a:spcAft>
            <a:buFontTx/>
            <a:buChar char="–"/>
          </a:pPr>
          <a:r>
            <a:rPr lang="hr-HR" sz="1800" b="1" kern="1200" dirty="0"/>
            <a:t>Odvojenost od Boga</a:t>
          </a:r>
          <a:endParaRPr lang="en" sz="1800" b="1" kern="1200" dirty="0"/>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microsoft.com/office/2007/relationships/hdphoto" Target="../media/hdphoto5.wdp"/><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pn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openxmlformats.org/officeDocument/2006/relationships/image" Target="../media/image35.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8.pn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1" y="123825"/>
            <a:ext cx="4696690"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mn-ea"/>
                <a:cs typeface="+mn-cs"/>
              </a:rPr>
              <a:t>STVORITELJ GOVORI</a:t>
            </a:r>
          </a:p>
        </p:txBody>
      </p:sp>
      <p:sp>
        <p:nvSpPr>
          <p:cNvPr id="5" name="CuadroTexto 4">
            <a:extLst>
              <a:ext uri="{FF2B5EF4-FFF2-40B4-BE49-F238E27FC236}">
                <a16:creationId xmlns:a16="http://schemas.microsoft.com/office/drawing/2014/main" id="{0182B58B-E9ED-F4B6-9BEA-03BE68F3BA5F}"/>
              </a:ext>
            </a:extLst>
          </p:cNvPr>
          <p:cNvSpPr txBox="1"/>
          <p:nvPr/>
        </p:nvSpPr>
        <p:spPr>
          <a:xfrm>
            <a:off x="9300054" y="6519446"/>
            <a:ext cx="2891946" cy="338554"/>
          </a:xfrm>
          <a:prstGeom prst="rect">
            <a:avLst/>
          </a:prstGeom>
          <a:noFill/>
        </p:spPr>
        <p:txBody>
          <a:bodyPr wrap="none" rtlCol="0">
            <a:spAutoFit/>
          </a:bodyPr>
          <a:lstStyle/>
          <a:p>
            <a:pPr lvl="0" algn="r">
              <a:defRPr/>
            </a:pPr>
            <a:r>
              <a:rPr kumimoji="0" lang="hr"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1. </a:t>
            </a:r>
            <a:r>
              <a:rPr lang="hr" sz="1600" b="1" dirty="0">
                <a:solidFill>
                  <a:srgbClr val="CDE6FF"/>
                </a:solidFill>
                <a:effectLst>
                  <a:glow rad="127000">
                    <a:prstClr val="black">
                      <a:alpha val="42000"/>
                    </a:prstClr>
                  </a:glow>
                  <a:outerShdw blurRad="38100" dist="38100" dir="2700000" algn="tl">
                    <a:srgbClr val="000000">
                      <a:alpha val="43137"/>
                    </a:srgbClr>
                  </a:outerShdw>
                </a:effectLst>
              </a:rPr>
              <a:t>pouka </a:t>
            </a:r>
            <a:r>
              <a:rPr kumimoji="0" lang="hr"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za 3. listopada 2026.</a:t>
            </a:r>
          </a:p>
        </p:txBody>
      </p:sp>
    </p:spTree>
    <p:extLst>
      <p:ext uri="{BB962C8B-B14F-4D97-AF65-F5344CB8AC3E}">
        <p14:creationId xmlns:p14="http://schemas.microsoft.com/office/powerpoint/2010/main" val="385008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584460"/>
            <a:ext cx="10285500" cy="1015663"/>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hr"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lang="hr" sz="2000" b="1" dirty="0">
                <a:solidFill>
                  <a:srgbClr val="E97132">
                    <a:lumMod val="75000"/>
                  </a:srgbClr>
                </a:solidFill>
                <a:latin typeface="Comic Sans MS" panose="030F0702030302020204" pitchFamily="66" charset="0"/>
              </a:rPr>
              <a:t>Mnogo puta i na razne načine govorio je Bog našim očevima po prorocima, ali u ove posljednje dane progovorio je nama po Sinu svome, kojega je postavio baštinikom svega i po kojemu je stvorio i svijet</a:t>
            </a:r>
            <a:r>
              <a:rPr kumimoji="0" lang="hr"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a:t>
            </a:r>
            <a:r>
              <a:rPr kumimoji="0" lang="hr"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(Hebrejima 1,1-2)</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1388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3464781877"/>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52424" y="247650"/>
            <a:ext cx="6048375"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Jeste li ikada </a:t>
            </a:r>
            <a:r>
              <a:rPr kumimoji="0" lang="hr" sz="2200" b="1" i="1" u="none" strike="noStrike" kern="1200" cap="none" spc="0" normalizeH="0" baseline="0" noProof="0" dirty="0">
                <a:ln>
                  <a:noFill/>
                </a:ln>
                <a:solidFill>
                  <a:prstClr val="black"/>
                </a:solidFill>
                <a:effectLst/>
                <a:uLnTx/>
                <a:uFillTx/>
                <a:latin typeface="Aptos" panose="02110004020202020204"/>
                <a:ea typeface="+mn-ea"/>
                <a:cs typeface="+mn-cs"/>
              </a:rPr>
              <a:t>izravno razgovarali </a:t>
            </a: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s Bogom? Jeste li ikada mogli čuti Njegove riječi? Odgovor je, očito: „Ne.“</a:t>
            </a: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52424" y="1956360"/>
            <a:ext cx="6048375"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Koji je razlog naše nemogućnosti da izravno razgovaramo s Bogom? Je li oduvijek bilo tako? Hoćemo li ikada biti u mogućnosti to učiniti?</a:t>
            </a:r>
          </a:p>
        </p:txBody>
      </p:sp>
      <p:sp>
        <p:nvSpPr>
          <p:cNvPr id="9" name="CuadroTexto 8">
            <a:extLst>
              <a:ext uri="{FF2B5EF4-FFF2-40B4-BE49-F238E27FC236}">
                <a16:creationId xmlns:a16="http://schemas.microsoft.com/office/drawing/2014/main" id="{40FD6359-AAC4-9C8F-94BE-C8B6BD999B6F}"/>
              </a:ext>
            </a:extLst>
          </p:cNvPr>
          <p:cNvSpPr txBox="1"/>
          <p:nvPr/>
        </p:nvSpPr>
        <p:spPr>
          <a:xfrm>
            <a:off x="352424" y="1263313"/>
            <a:ext cx="623636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S Bogom možemo razgovarati samo neizravnim metodama (molitva, Biblija, proroci, ...)</a:t>
            </a:r>
          </a:p>
        </p:txBody>
      </p:sp>
    </p:spTree>
    <p:extLst>
      <p:ext uri="{BB962C8B-B14F-4D97-AF65-F5344CB8AC3E}">
        <p14:creationId xmlns:p14="http://schemas.microsoft.com/office/powerpoint/2010/main" val="376249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71354" y="1399531"/>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67543" y="968622"/>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rcRect b="-2"/>
          <a:stretch>
            <a:fillRect/>
          </a:stretch>
        </p:blipFill>
        <p:spPr>
          <a:xfrm>
            <a:off x="8479967" y="1383725"/>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8932407"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7" cstate="email">
            <a:extLst>
              <a:ext uri="{28A0092B-C50C-407E-A947-70E740481C1C}">
                <a14:useLocalDpi xmlns:a14="http://schemas.microsoft.com/office/drawing/2010/main"/>
              </a:ext>
            </a:extLst>
          </a:blip>
          <a:srcRect/>
          <a:stretch>
            <a:fillRect/>
          </a:stretch>
        </p:blipFill>
        <p:spPr>
          <a:xfrm>
            <a:off x="6176862" y="3858126"/>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5379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KAKO JE BOG IZVORNO KOMUNICIRAO S LJUDIMA?</a:t>
            </a:r>
          </a:p>
        </p:txBody>
      </p:sp>
      <p:sp>
        <p:nvSpPr>
          <p:cNvPr id="10" name="CuadroTexto 9">
            <a:extLst>
              <a:ext uri="{FF2B5EF4-FFF2-40B4-BE49-F238E27FC236}">
                <a16:creationId xmlns:a16="http://schemas.microsoft.com/office/drawing/2014/main" id="{2AF5ED87-860F-FECB-E1D8-704F90DC581A}"/>
              </a:ext>
            </a:extLst>
          </p:cNvPr>
          <p:cNvSpPr txBox="1"/>
          <p:nvPr/>
        </p:nvSpPr>
        <p:spPr>
          <a:xfrm>
            <a:off x="504825" y="360481"/>
            <a:ext cx="11182350" cy="400110"/>
          </a:xfrm>
          <a:prstGeom prst="rect">
            <a:avLst/>
          </a:prstGeom>
          <a:noFill/>
        </p:spPr>
        <p:txBody>
          <a:bodyPr wrap="square">
            <a:spAutoFit/>
          </a:bodyPr>
          <a:lstStyle/>
          <a:p>
            <a:pPr lvl="0" algn="ctr">
              <a:defRPr/>
            </a:pPr>
            <a:r>
              <a:rPr kumimoji="0" lang="hr"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hr" sz="2000"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I zapovjedi Gospodin Bog čovjeku: Sa svakoga stabla u vrtu smiješ jesti</a:t>
            </a:r>
            <a:r>
              <a:rPr kumimoji="0" lang="hr"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hr" sz="16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(Postanak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U početku je Bog stvorio svijet da ga nastanjuju ljudska bića (Izaija 45,18).</a:t>
            </a: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Čovječanstvo je sada bilo potpuno i spremno nastaniti novostvoreni svijet (Post 1,27).</a:t>
            </a: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Istog dana stvorio je Evu od jednog od Adamovih rebara (Post 2,18.21-22).</a:t>
            </a: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Kad je sve bilo spremno, stvorio je Adama od praha zemaljskoga (Post 2,4-7).</a:t>
            </a:r>
          </a:p>
        </p:txBody>
      </p:sp>
    </p:spTree>
    <p:extLst>
      <p:ext uri="{BB962C8B-B14F-4D97-AF65-F5344CB8AC3E}">
        <p14:creationId xmlns:p14="http://schemas.microsoft.com/office/powerpoint/2010/main" val="194728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454935" y="990245"/>
            <a:ext cx="3816944"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Tijekom ovog procesa, bilo je mnogo komunikacije između Boga i Adama:</a:t>
            </a: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40" y="5750004"/>
            <a:ext cx="2999608"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Upoznao ga je s Evom i sjedinio ih u braku (Post 2,22-24).</a:t>
            </a: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80440" y="4727720"/>
            <a:ext cx="2999608"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Zamolio ga je da imenuje životinje (Post 2,19).</a:t>
            </a: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9" y="3605436"/>
            <a:ext cx="3011561"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Istakao je njegova ograničenja </a:t>
            </a:r>
            <a:br>
              <a:rPr kumimoji="0" lang="es-ES" sz="22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(Post 2,16-17).</a:t>
            </a: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2175376"/>
            <a:ext cx="3016169"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Pct val="150000"/>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Dao mu je upute o poslu koji je trebao obavljati u Edenu (Post 2,15).</a:t>
            </a: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82296"/>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KAKO JE BOG IZVORNO KOMUNICIRAO S </a:t>
            </a:r>
            <a:r>
              <a:rPr kumimoji="0" lang="sr-Latn-RS"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LJUDIMA</a:t>
            </a:r>
            <a:r>
              <a:rPr kumimoji="0" lang="hr"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a:t>
            </a:r>
          </a:p>
        </p:txBody>
      </p:sp>
      <p:sp>
        <p:nvSpPr>
          <p:cNvPr id="30" name="CuadroTexto 29">
            <a:extLst>
              <a:ext uri="{FF2B5EF4-FFF2-40B4-BE49-F238E27FC236}">
                <a16:creationId xmlns:a16="http://schemas.microsoft.com/office/drawing/2014/main" id="{9EB9DE99-EBBA-3625-21A5-C73E5F7BEEEE}"/>
              </a:ext>
            </a:extLst>
          </p:cNvPr>
          <p:cNvSpPr txBox="1"/>
          <p:nvPr/>
        </p:nvSpPr>
        <p:spPr>
          <a:xfrm>
            <a:off x="504825" y="335173"/>
            <a:ext cx="11182350" cy="400110"/>
          </a:xfrm>
          <a:prstGeom prst="rect">
            <a:avLst/>
          </a:prstGeom>
          <a:noFill/>
        </p:spPr>
        <p:txBody>
          <a:bodyPr wrap="square">
            <a:spAutoFit/>
          </a:bodyPr>
          <a:lstStyle/>
          <a:p>
            <a:pPr lvl="0" algn="ctr">
              <a:defRPr/>
            </a:pPr>
            <a:r>
              <a:rPr kumimoji="0" lang="hr"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hr" sz="2000"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I zapovjedi Gospodin Bog čovjeku: Sa svakoga stabla u vrtu smiješ jesti</a:t>
            </a:r>
            <a:r>
              <a:rPr kumimoji="0" lang="hr"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hr" sz="16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(Postanak 2,16)</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2283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9" y="3669781"/>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98207" y="4793105"/>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5814012"/>
            <a:ext cx="308705" cy="308705"/>
          </a:xfrm>
          <a:prstGeom prst="rect">
            <a:avLst/>
          </a:prstGeom>
          <a:effectLst/>
        </p:spPr>
      </p:pic>
    </p:spTree>
    <p:extLst>
      <p:ext uri="{BB962C8B-B14F-4D97-AF65-F5344CB8AC3E}">
        <p14:creationId xmlns:p14="http://schemas.microsoft.com/office/powerpoint/2010/main" val="200652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1340067"/>
            <a:ext cx="4275814"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Bog je Adamu i Evi dao upute kako se trebaju ponašati i što trebaju jesti (Post 1,28-29).</a:t>
            </a: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640886"/>
            <a:ext cx="443056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rPr>
              <a:t>Od tog trenutka nadalje, sastajao se s njima na kraju svakog dana (Post 3,8</a:t>
            </a:r>
            <a:r>
              <a:rPr lang="hr" sz="2200" b="1" dirty="0">
                <a:solidFill>
                  <a:prstClr val="black"/>
                </a:solidFill>
                <a:latin typeface="Aptos" panose="02110004020202020204"/>
              </a:rPr>
              <a:t>)</a:t>
            </a:r>
            <a:r>
              <a:rPr kumimoji="0" lang="hr" sz="2200" b="1" i="0" u="none" strike="noStrike" kern="1200" cap="none" spc="0" normalizeH="0" baseline="0" noProof="0" dirty="0">
                <a:ln>
                  <a:noFill/>
                </a:ln>
                <a:solidFill>
                  <a:prstClr val="black"/>
                </a:solidFill>
                <a:effectLst/>
                <a:uLnTx/>
                <a:uFillTx/>
                <a:latin typeface="Aptos" panose="02110004020202020204"/>
              </a:rPr>
              <a:t>.</a:t>
            </a: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412464"/>
            <a:ext cx="4334685"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Zatim je stvorio sedmi dan kako bi mogao uživati u međusobnom društvu tijekom tog dana.</a:t>
            </a: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568489"/>
            <a:ext cx="4334685" cy="178510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Stvorio ih je kao društvena bića, sa sposobnošću komunikacije, ne samo među sobom, već i s drugim bićima (kao što su, na primjer, anđeli).</a:t>
            </a: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9525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KAKO JE BOG IZVORNO KOMUNICIRAO S </a:t>
            </a:r>
            <a:r>
              <a:rPr kumimoji="0" lang="sr-Latn-RS"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LJUDIMA</a:t>
            </a:r>
            <a:r>
              <a:rPr kumimoji="0" lang="hr"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a:t>
            </a:r>
          </a:p>
        </p:txBody>
      </p:sp>
      <p:sp>
        <p:nvSpPr>
          <p:cNvPr id="34" name="CuadroTexto 33">
            <a:extLst>
              <a:ext uri="{FF2B5EF4-FFF2-40B4-BE49-F238E27FC236}">
                <a16:creationId xmlns:a16="http://schemas.microsoft.com/office/drawing/2014/main" id="{B1365ECA-0299-C4AF-13AA-5A5B4C0CCD66}"/>
              </a:ext>
            </a:extLst>
          </p:cNvPr>
          <p:cNvSpPr txBox="1"/>
          <p:nvPr/>
        </p:nvSpPr>
        <p:spPr>
          <a:xfrm>
            <a:off x="525305" y="367111"/>
            <a:ext cx="11182350" cy="400110"/>
          </a:xfrm>
          <a:prstGeom prst="rect">
            <a:avLst/>
          </a:prstGeom>
          <a:noFill/>
        </p:spPr>
        <p:txBody>
          <a:bodyPr wrap="square">
            <a:spAutoFit/>
          </a:bodyPr>
          <a:lstStyle/>
          <a:p>
            <a:pPr lvl="0" algn="ctr">
              <a:defRPr/>
            </a:pPr>
            <a:r>
              <a:rPr kumimoji="0" lang="hr"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hr" sz="2000"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I zapovjedi Gospodin Bog čovjeku: Sa svakoga stabla u vrtu smiješ jesti</a:t>
            </a:r>
            <a:r>
              <a:rPr kumimoji="0" lang="hr" sz="20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hr" sz="16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(Postanak 2,16)</a:t>
            </a:r>
          </a:p>
        </p:txBody>
      </p:sp>
    </p:spTree>
    <p:extLst>
      <p:ext uri="{BB962C8B-B14F-4D97-AF65-F5344CB8AC3E}">
        <p14:creationId xmlns:p14="http://schemas.microsoft.com/office/powerpoint/2010/main" val="3248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6" cstate="email">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 sz="2800" b="1" i="0" u="none" strike="noStrike" kern="0" cap="none" spc="0" normalizeH="0" baseline="0" noProof="0" dirty="0">
                <a:ln/>
                <a:solidFill>
                  <a:srgbClr val="FFBDBD">
                    <a:lumMod val="50000"/>
                  </a:srgbClr>
                </a:solidFill>
                <a:effectLst/>
                <a:uLnTx/>
                <a:uFillTx/>
                <a:latin typeface="Aptos" panose="02110004020202020204"/>
                <a:ea typeface="+mn-ea"/>
                <a:cs typeface="+mn-cs"/>
              </a:rPr>
              <a:t>KAKO SU LJUDI PRESTALI KOMUNICIRATI S BOGOM?</a:t>
            </a:r>
          </a:p>
        </p:txBody>
      </p:sp>
      <p:sp>
        <p:nvSpPr>
          <p:cNvPr id="9" name="CuadroTexto 8">
            <a:extLst>
              <a:ext uri="{FF2B5EF4-FFF2-40B4-BE49-F238E27FC236}">
                <a16:creationId xmlns:a16="http://schemas.microsoft.com/office/drawing/2014/main" id="{97B1CC0D-64B4-7E60-4E32-2EA4C3C2D3A0}"/>
              </a:ext>
            </a:extLst>
          </p:cNvPr>
          <p:cNvSpPr txBox="1"/>
          <p:nvPr/>
        </p:nvSpPr>
        <p:spPr>
          <a:xfrm>
            <a:off x="504825" y="398288"/>
            <a:ext cx="11182349" cy="646331"/>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hr" sz="20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lang="hr" sz="2000" b="1" dirty="0">
                <a:solidFill>
                  <a:srgbClr val="7030A0"/>
                </a:solidFill>
                <a:latin typeface="Comic Sans MS" panose="030F0702030302020204" pitchFamily="66" charset="0"/>
              </a:rPr>
              <a:t>On odgovori: Čuo sam te u vrtu i uplašio sam se jer sam gol, pa sam se sakrio.</a:t>
            </a:r>
            <a:r>
              <a:rPr kumimoji="0" lang="hr" sz="20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hr" sz="16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(Postanak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0" y="2473145"/>
            <a:ext cx="9525011"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Adam i Eva stvoreni su sa sposobnošću slobodnog izbora. Da bi mogli ostvariti tu slobodu, Bog im je dao sve, ali je za sebe sačuvao jedno drvo (Post 2,16-17).</a:t>
            </a:r>
          </a:p>
        </p:txBody>
      </p:sp>
      <p:sp>
        <p:nvSpPr>
          <p:cNvPr id="3" name="CuadroTexto 2">
            <a:extLst>
              <a:ext uri="{FF2B5EF4-FFF2-40B4-BE49-F238E27FC236}">
                <a16:creationId xmlns:a16="http://schemas.microsoft.com/office/drawing/2014/main" id="{A906C58F-45EB-358F-741C-DF9FD53C5E2D}"/>
              </a:ext>
            </a:extLst>
          </p:cNvPr>
          <p:cNvSpPr txBox="1"/>
          <p:nvPr/>
        </p:nvSpPr>
        <p:spPr>
          <a:xfrm>
            <a:off x="0" y="6140928"/>
            <a:ext cx="9525007"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Sljedeća negativna reakcija bila je da su se osjećali toliko krivima zbog svoje neposlušnosti da više nisu htjeli komunicirati s Bogom (Post 3,8).</a:t>
            </a:r>
          </a:p>
        </p:txBody>
      </p:sp>
      <p:sp>
        <p:nvSpPr>
          <p:cNvPr id="5" name="CuadroTexto 4">
            <a:extLst>
              <a:ext uri="{FF2B5EF4-FFF2-40B4-BE49-F238E27FC236}">
                <a16:creationId xmlns:a16="http://schemas.microsoft.com/office/drawing/2014/main" id="{E212B4F1-DE63-E026-2E21-07A832DF930A}"/>
              </a:ext>
            </a:extLst>
          </p:cNvPr>
          <p:cNvSpPr txBox="1"/>
          <p:nvPr/>
        </p:nvSpPr>
        <p:spPr>
          <a:xfrm>
            <a:off x="-5" y="5454814"/>
            <a:ext cx="9525011"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U tom trenutku, plašt slave koji ih je prekrivao nestao je. Shvatili su svoju golotinju i tražili su rješenja kako bi sakrili svoj greh (Post 3,7).</a:t>
            </a:r>
          </a:p>
        </p:txBody>
      </p:sp>
      <p:sp>
        <p:nvSpPr>
          <p:cNvPr id="11" name="CuadroTexto 10">
            <a:extLst>
              <a:ext uri="{FF2B5EF4-FFF2-40B4-BE49-F238E27FC236}">
                <a16:creationId xmlns:a16="http://schemas.microsoft.com/office/drawing/2014/main" id="{266994BC-768B-37C4-CB16-A25A745B3882}"/>
              </a:ext>
            </a:extLst>
          </p:cNvPr>
          <p:cNvSpPr txBox="1"/>
          <p:nvPr/>
        </p:nvSpPr>
        <p:spPr>
          <a:xfrm>
            <a:off x="0" y="4768701"/>
            <a:ext cx="9525005"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Očarana čudima zabranjenog voća, Eva ga je jela i zavela Adama, koji je također jeo (Post 3,6).</a:t>
            </a:r>
          </a:p>
        </p:txBody>
      </p:sp>
      <p:sp>
        <p:nvSpPr>
          <p:cNvPr id="17" name="CuadroTexto 16">
            <a:extLst>
              <a:ext uri="{FF2B5EF4-FFF2-40B4-BE49-F238E27FC236}">
                <a16:creationId xmlns:a16="http://schemas.microsoft.com/office/drawing/2014/main" id="{7704490C-0D79-4F75-8EC5-039297EE2AF6}"/>
              </a:ext>
            </a:extLst>
          </p:cNvPr>
          <p:cNvSpPr txBox="1"/>
          <p:nvPr/>
        </p:nvSpPr>
        <p:spPr>
          <a:xfrm>
            <a:off x="0" y="3467035"/>
            <a:ext cx="9525005"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Na istom tom drvetu, kušač, prerušen u zmiju i pretvarajući se da želi dobrobit Adama i Eve, rekao im je niz laži (koje je Eva prenijela Adamu): vi ste besmrtni („nećete umrijeti“), bit ćete bogovi („bit ćete kao Bog“), Bog skriva istinu od vas („Bog zna da…“) (Post 3,1-5).</a:t>
            </a:r>
          </a:p>
        </p:txBody>
      </p:sp>
    </p:spTree>
    <p:extLst>
      <p:ext uri="{BB962C8B-B14F-4D97-AF65-F5344CB8AC3E}">
        <p14:creationId xmlns:p14="http://schemas.microsoft.com/office/powerpoint/2010/main" val="1081121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 sz="3200" b="1" i="0" u="none" strike="noStrike" kern="1200" cap="none" spc="0" normalizeH="0" baseline="0" noProof="0"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uLnTx/>
                <a:uFillTx/>
                <a:latin typeface="Aptos" panose="02110004020202020204"/>
                <a:ea typeface="+mn-ea"/>
                <a:cs typeface="+mn-cs"/>
              </a:rPr>
              <a:t>KAKO JE BOG POKUŠAO OBNOVITI KOMUNIKACIJU?</a:t>
            </a:r>
          </a:p>
        </p:txBody>
      </p:sp>
      <p:sp>
        <p:nvSpPr>
          <p:cNvPr id="4" name="CuadroTexto 3">
            <a:extLst>
              <a:ext uri="{FF2B5EF4-FFF2-40B4-BE49-F238E27FC236}">
                <a16:creationId xmlns:a16="http://schemas.microsoft.com/office/drawing/2014/main" id="{BF6CC614-EF68-C141-2A2C-C6581B47980D}"/>
              </a:ext>
            </a:extLst>
          </p:cNvPr>
          <p:cNvSpPr txBox="1"/>
          <p:nvPr/>
        </p:nvSpPr>
        <p:spPr>
          <a:xfrm>
            <a:off x="1681162" y="512587"/>
            <a:ext cx="8829675" cy="400110"/>
          </a:xfrm>
          <a:prstGeom prst="rect">
            <a:avLst/>
          </a:prstGeom>
          <a:noFill/>
        </p:spPr>
        <p:txBody>
          <a:bodyPr wrap="square">
            <a:spAutoFit/>
          </a:bodyPr>
          <a:lstStyle/>
          <a:p>
            <a:pPr lvl="0" algn="ctr">
              <a:defRPr/>
            </a:pPr>
            <a:r>
              <a:rPr kumimoji="0" lang="hr" sz="20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hr" sz="2000"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Ali Jahve, Bog, pozva čovjeka: Gdje si?</a:t>
            </a:r>
            <a:r>
              <a:rPr kumimoji="0" lang="hr" sz="20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hr" sz="16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(Postanak 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917912"/>
            <a:ext cx="8447715"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Znajući da su Adam i Eva sagriješili, Bog im se - kako je bio njegov običaj - približio da razgovara s njima. Po prvi put, umjesto da mu radosno izađu u susret, Bog ih je morao pozvati da se sretnu s njim (Post 3,8-9).</a:t>
            </a: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412261" y="3515301"/>
            <a:ext cx="7636980"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Stoljećima kasnije, Bog je svojim pogledom pogledao na drugog grešnika kako bi postigao njegovo pokajanje: Petra (Lk 22,61-62).</a:t>
            </a:r>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805299"/>
            <a:ext cx="8298873"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Danas mi ljudi slijedimo slične obrasce. Držimo se grijeha i pokušavamo se opravdati. Iako se grijeh „lijepi“ za nas, Bog nas i dalje želi obnoviti i poziva nas: „Dođite k meni“ (Izaija 55,3).</a:t>
            </a: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44160" y="4506509"/>
            <a:ext cx="5648692"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Za razliku od Petra, koji je priznao svoj grijeh, Adam i Eva počeli su se opravdavati pred Bogom i kriviti druge za svoj prijestup </a:t>
            </a:r>
            <a:br>
              <a:rPr kumimoji="0" lang="en" sz="22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(Post 3,12-13).</a:t>
            </a: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216703"/>
            <a:ext cx="6290262"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Iako nisu htjeli komunicirati s Bogom, Bog je htio komunicirati s njima. Nije se ustručavao društva grešnika, već ga je suočio s njegovim grijehom, tražeći njegovo pokajanje (Post 3,10-11).</a:t>
            </a:r>
          </a:p>
        </p:txBody>
      </p:sp>
    </p:spTree>
    <p:extLst>
      <p:ext uri="{BB962C8B-B14F-4D97-AF65-F5344CB8AC3E}">
        <p14:creationId xmlns:p14="http://schemas.microsoft.com/office/powerpoint/2010/main" val="32069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59345" y="4350075"/>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282" y="1265910"/>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 sz="24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Aptos" panose="02110004020202020204"/>
                <a:ea typeface="+mn-ea"/>
                <a:cs typeface="+mn-cs"/>
              </a:rPr>
              <a:t>ZAŠTO SADA NE MOŽEMO IZRAVNO KOMUNICIRATI S BOGOM?</a:t>
            </a: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707886"/>
          </a:xfrm>
          <a:prstGeom prst="rect">
            <a:avLst/>
          </a:prstGeom>
          <a:noFill/>
        </p:spPr>
        <p:txBody>
          <a:bodyPr wrap="square">
            <a:spAutoFit/>
          </a:bodyPr>
          <a:lstStyle/>
          <a:p>
            <a:pPr lvl="0" algn="ctr">
              <a:defRPr/>
            </a:pPr>
            <a:r>
              <a:rPr kumimoji="0" lang="hr" sz="20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a:t>
            </a:r>
            <a:r>
              <a:rPr lang="hr" sz="20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Nakon što je istjerao čovjeka, postavio je na istočnoj strani edenskog vrta kerubine i plameni mač koji je bljeskao naprijed-natrag da čuvaju put do stabla života.</a:t>
            </a:r>
            <a:r>
              <a:rPr kumimoji="0" lang="hr" sz="20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 </a:t>
            </a:r>
            <a:r>
              <a:rPr kumimoji="0" lang="hr" sz="16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(Postanak 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473130" y="1173087"/>
            <a:ext cx="4257706"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Bog je grešnom paru predstavio posljedice njihova grijeha, među kojima je bila nemogućnost ponovnog izravnog razgovora s Bogom nakon njihovog protjerivanja iz Edena (Post 3,16-24).</a:t>
            </a:r>
          </a:p>
        </p:txBody>
      </p:sp>
      <p:sp>
        <p:nvSpPr>
          <p:cNvPr id="9" name="CuadroTexto 8">
            <a:extLst>
              <a:ext uri="{FF2B5EF4-FFF2-40B4-BE49-F238E27FC236}">
                <a16:creationId xmlns:a16="http://schemas.microsoft.com/office/drawing/2014/main" id="{19B914D5-5EBD-D446-1E5F-4006744B21DD}"/>
              </a:ext>
            </a:extLst>
          </p:cNvPr>
          <p:cNvSpPr txBox="1"/>
          <p:nvPr/>
        </p:nvSpPr>
        <p:spPr>
          <a:xfrm>
            <a:off x="2990212" y="3481876"/>
            <a:ext cx="9153525"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Prije nego što im je priopćio posljedice grijeha, Bog im je predstavio rješenje: Evin potomak okončat će moć đavla i obnoviti čovječanstvo (Post 3,15).</a:t>
            </a:r>
          </a:p>
        </p:txBody>
      </p:sp>
      <p:sp>
        <p:nvSpPr>
          <p:cNvPr id="11" name="CuadroTexto 10">
            <a:extLst>
              <a:ext uri="{FF2B5EF4-FFF2-40B4-BE49-F238E27FC236}">
                <a16:creationId xmlns:a16="http://schemas.microsoft.com/office/drawing/2014/main" id="{95EC5FBD-975A-9C4D-27E6-E3E3B006D542}"/>
              </a:ext>
            </a:extLst>
          </p:cNvPr>
          <p:cNvSpPr txBox="1"/>
          <p:nvPr/>
        </p:nvSpPr>
        <p:spPr>
          <a:xfrm>
            <a:off x="3038475" y="4446580"/>
            <a:ext cx="4992843" cy="178510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Preko proroka, Bog je priopćio način na koji će se otkupljenje postići: sam Bog se utjelovio, pretrpio smrt za naše grijehe, uskrsnuo i daruje nam vječni život (Iz 9,6; 53,6.10-11).</a:t>
            </a: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050467"/>
            <a:ext cx="4382136"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Posljedice za:</a:t>
            </a:r>
          </a:p>
        </p:txBody>
      </p:sp>
      <p:sp>
        <p:nvSpPr>
          <p:cNvPr id="7" name="CuadroTexto 6">
            <a:extLst>
              <a:ext uri="{FF2B5EF4-FFF2-40B4-BE49-F238E27FC236}">
                <a16:creationId xmlns:a16="http://schemas.microsoft.com/office/drawing/2014/main" id="{CA471673-7832-C6DC-9365-4DF814C9171D}"/>
              </a:ext>
            </a:extLst>
          </p:cNvPr>
          <p:cNvSpPr txBox="1"/>
          <p:nvPr/>
        </p:nvSpPr>
        <p:spPr>
          <a:xfrm>
            <a:off x="3046351" y="6083002"/>
            <a:ext cx="4992844"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Čim se pojavio grijeh, pojavilo se i obećanje Spasitelja.</a:t>
            </a:r>
          </a:p>
        </p:txBody>
      </p:sp>
      <p:graphicFrame>
        <p:nvGraphicFramePr>
          <p:cNvPr id="6" name="Diagrama 13">
            <a:extLst>
              <a:ext uri="{FF2B5EF4-FFF2-40B4-BE49-F238E27FC236}">
                <a16:creationId xmlns:a16="http://schemas.microsoft.com/office/drawing/2014/main" id="{64398BBD-0407-A2F6-A120-09A425025D68}"/>
              </a:ext>
            </a:extLst>
          </p:cNvPr>
          <p:cNvGraphicFramePr/>
          <p:nvPr>
            <p:extLst>
              <p:ext uri="{D42A27DB-BD31-4B8C-83A1-F6EECF244321}">
                <p14:modId xmlns:p14="http://schemas.microsoft.com/office/powerpoint/2010/main" val="3942343319"/>
              </p:ext>
            </p:extLst>
          </p:nvPr>
        </p:nvGraphicFramePr>
        <p:xfrm>
          <a:off x="7615236" y="1438926"/>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925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6">
                                            <p:graphicEl>
                                              <a:dgm id="{4DFB477E-4F5E-498D-88A5-F919DD0EE08F}"/>
                                            </p:graphicEl>
                                          </p:spTgt>
                                        </p:tgtEl>
                                        <p:attrNameLst>
                                          <p:attrName>style.visibility</p:attrName>
                                        </p:attrNameLst>
                                      </p:cBhvr>
                                      <p:to>
                                        <p:strVal val="visible"/>
                                      </p:to>
                                    </p:set>
                                    <p:anim calcmode="lin" valueType="num">
                                      <p:cBhvr>
                                        <p:cTn id="45" dur="500" fill="hold"/>
                                        <p:tgtEl>
                                          <p:spTgt spid="6">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6">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6">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6">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par>
                          <p:cTn id="49" fill="hold">
                            <p:stCondLst>
                              <p:cond delay="2000"/>
                            </p:stCondLst>
                            <p:childTnLst>
                              <p:par>
                                <p:cTn id="50" presetID="22" presetClass="entr" presetSubtype="8" fill="hold" grpId="0" nodeType="afterEffect">
                                  <p:stCondLst>
                                    <p:cond delay="0"/>
                                  </p:stCondLst>
                                  <p:childTnLst>
                                    <p:set>
                                      <p:cBhvr>
                                        <p:cTn id="51" dur="1" fill="hold">
                                          <p:stCondLst>
                                            <p:cond delay="0"/>
                                          </p:stCondLst>
                                        </p:cTn>
                                        <p:tgtEl>
                                          <p:spTgt spid="6">
                                            <p:graphicEl>
                                              <a:dgm id="{EBCB0F9C-9A2A-4CB8-B625-28085C230517}"/>
                                            </p:graphicEl>
                                          </p:spTgt>
                                        </p:tgtEl>
                                        <p:attrNameLst>
                                          <p:attrName>style.visibility</p:attrName>
                                        </p:attrNameLst>
                                      </p:cBhvr>
                                      <p:to>
                                        <p:strVal val="visible"/>
                                      </p:to>
                                    </p:set>
                                    <p:animEffect transition="in" filter="wipe(left)">
                                      <p:cBhvr>
                                        <p:cTn id="52" dur="500"/>
                                        <p:tgtEl>
                                          <p:spTgt spid="6">
                                            <p:graphicEl>
                                              <a:dgm id="{EBCB0F9C-9A2A-4CB8-B625-28085C230517}"/>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7" presetClass="entr" presetSubtype="1" fill="hold" grpId="0" nodeType="clickEffect">
                                  <p:stCondLst>
                                    <p:cond delay="0"/>
                                  </p:stCondLst>
                                  <p:childTnLst>
                                    <p:set>
                                      <p:cBhvr>
                                        <p:cTn id="56" dur="1" fill="hold">
                                          <p:stCondLst>
                                            <p:cond delay="0"/>
                                          </p:stCondLst>
                                        </p:cTn>
                                        <p:tgtEl>
                                          <p:spTgt spid="6">
                                            <p:graphicEl>
                                              <a:dgm id="{7A26033D-C22A-4F50-AA3D-A8F9E6619CC7}"/>
                                            </p:graphicEl>
                                          </p:spTgt>
                                        </p:tgtEl>
                                        <p:attrNameLst>
                                          <p:attrName>style.visibility</p:attrName>
                                        </p:attrNameLst>
                                      </p:cBhvr>
                                      <p:to>
                                        <p:strVal val="visible"/>
                                      </p:to>
                                    </p:set>
                                    <p:anim calcmode="lin" valueType="num">
                                      <p:cBhvr>
                                        <p:cTn id="57" dur="500" fill="hold"/>
                                        <p:tgtEl>
                                          <p:spTgt spid="6">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8" dur="500" fill="hold"/>
                                        <p:tgtEl>
                                          <p:spTgt spid="6">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59" dur="500" fill="hold"/>
                                        <p:tgtEl>
                                          <p:spTgt spid="6">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0" dur="500" fill="hold"/>
                                        <p:tgtEl>
                                          <p:spTgt spid="6">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par>
                          <p:cTn id="61" fill="hold">
                            <p:stCondLst>
                              <p:cond delay="500"/>
                            </p:stCondLst>
                            <p:childTnLst>
                              <p:par>
                                <p:cTn id="62" presetID="22" presetClass="entr" presetSubtype="8" fill="hold" grpId="0" nodeType="afterEffect">
                                  <p:stCondLst>
                                    <p:cond delay="0"/>
                                  </p:stCondLst>
                                  <p:childTnLst>
                                    <p:set>
                                      <p:cBhvr>
                                        <p:cTn id="63" dur="1" fill="hold">
                                          <p:stCondLst>
                                            <p:cond delay="0"/>
                                          </p:stCondLst>
                                        </p:cTn>
                                        <p:tgtEl>
                                          <p:spTgt spid="6">
                                            <p:graphicEl>
                                              <a:dgm id="{B88879ED-2486-40B7-B176-CD90F8AE9BD1}"/>
                                            </p:graphicEl>
                                          </p:spTgt>
                                        </p:tgtEl>
                                        <p:attrNameLst>
                                          <p:attrName>style.visibility</p:attrName>
                                        </p:attrNameLst>
                                      </p:cBhvr>
                                      <p:to>
                                        <p:strVal val="visible"/>
                                      </p:to>
                                    </p:set>
                                    <p:animEffect transition="in" filter="wipe(left)">
                                      <p:cBhvr>
                                        <p:cTn id="64" dur="500"/>
                                        <p:tgtEl>
                                          <p:spTgt spid="6">
                                            <p:graphicEl>
                                              <a:dgm id="{B88879ED-2486-40B7-B176-CD90F8AE9BD1}"/>
                                            </p:graphicEl>
                                          </p:spTgt>
                                        </p:tgtEl>
                                      </p:cBhvr>
                                    </p:animEffect>
                                  </p:childTnLst>
                                </p:cTn>
                              </p:par>
                            </p:childTnLst>
                          </p:cTn>
                        </p:par>
                      </p:childTnLst>
                    </p:cTn>
                  </p:par>
                  <p:par>
                    <p:cTn id="65" fill="hold">
                      <p:stCondLst>
                        <p:cond delay="indefinite"/>
                      </p:stCondLst>
                      <p:childTnLst>
                        <p:par>
                          <p:cTn id="66" fill="hold">
                            <p:stCondLst>
                              <p:cond delay="0"/>
                            </p:stCondLst>
                            <p:childTnLst>
                              <p:par>
                                <p:cTn id="67" presetID="17" presetClass="entr" presetSubtype="1" fill="hold" grpId="0" nodeType="clickEffect">
                                  <p:stCondLst>
                                    <p:cond delay="0"/>
                                  </p:stCondLst>
                                  <p:childTnLst>
                                    <p:set>
                                      <p:cBhvr>
                                        <p:cTn id="68" dur="1" fill="hold">
                                          <p:stCondLst>
                                            <p:cond delay="0"/>
                                          </p:stCondLst>
                                        </p:cTn>
                                        <p:tgtEl>
                                          <p:spTgt spid="6">
                                            <p:graphicEl>
                                              <a:dgm id="{50467A6B-5600-4D08-A7A4-1E31712E37CF}"/>
                                            </p:graphicEl>
                                          </p:spTgt>
                                        </p:tgtEl>
                                        <p:attrNameLst>
                                          <p:attrName>style.visibility</p:attrName>
                                        </p:attrNameLst>
                                      </p:cBhvr>
                                      <p:to>
                                        <p:strVal val="visible"/>
                                      </p:to>
                                    </p:set>
                                    <p:anim calcmode="lin" valueType="num">
                                      <p:cBhvr>
                                        <p:cTn id="69" dur="500" fill="hold"/>
                                        <p:tgtEl>
                                          <p:spTgt spid="6">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0" dur="500" fill="hold"/>
                                        <p:tgtEl>
                                          <p:spTgt spid="6">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1" dur="500" fill="hold"/>
                                        <p:tgtEl>
                                          <p:spTgt spid="6">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2" dur="500" fill="hold"/>
                                        <p:tgtEl>
                                          <p:spTgt spid="6">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6">
                                            <p:graphicEl>
                                              <a:dgm id="{10EEF041-E6A6-492D-A7E3-3DB76943A600}"/>
                                            </p:graphicEl>
                                          </p:spTgt>
                                        </p:tgtEl>
                                        <p:attrNameLst>
                                          <p:attrName>style.visibility</p:attrName>
                                        </p:attrNameLst>
                                      </p:cBhvr>
                                      <p:to>
                                        <p:strVal val="visible"/>
                                      </p:to>
                                    </p:set>
                                    <p:animEffect transition="in" filter="wipe(left)">
                                      <p:cBhvr>
                                        <p:cTn id="76" dur="500"/>
                                        <p:tgtEl>
                                          <p:spTgt spid="6">
                                            <p:graphicEl>
                                              <a:dgm id="{10EEF041-E6A6-492D-A7E3-3DB76943A600}"/>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30" presetClass="entr" presetSubtype="0" fill="hold" nodeType="click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fade">
                                      <p:cBhvr>
                                        <p:cTn id="81" dur="800" decel="100000"/>
                                        <p:tgtEl>
                                          <p:spTgt spid="12"/>
                                        </p:tgtEl>
                                      </p:cBhvr>
                                    </p:animEffect>
                                    <p:anim calcmode="lin" valueType="num">
                                      <p:cBhvr>
                                        <p:cTn id="82" dur="800" decel="100000" fill="hold"/>
                                        <p:tgtEl>
                                          <p:spTgt spid="12"/>
                                        </p:tgtEl>
                                        <p:attrNameLst>
                                          <p:attrName>style.rotation</p:attrName>
                                        </p:attrNameLst>
                                      </p:cBhvr>
                                      <p:tavLst>
                                        <p:tav tm="0">
                                          <p:val>
                                            <p:fltVal val="-90"/>
                                          </p:val>
                                        </p:tav>
                                        <p:tav tm="100000">
                                          <p:val>
                                            <p:fltVal val="0"/>
                                          </p:val>
                                        </p:tav>
                                      </p:tavLst>
                                    </p:anim>
                                    <p:anim calcmode="lin" valueType="num">
                                      <p:cBhvr>
                                        <p:cTn id="83" dur="800" decel="100000" fill="hold"/>
                                        <p:tgtEl>
                                          <p:spTgt spid="12"/>
                                        </p:tgtEl>
                                        <p:attrNameLst>
                                          <p:attrName>ppt_x</p:attrName>
                                        </p:attrNameLst>
                                      </p:cBhvr>
                                      <p:tavLst>
                                        <p:tav tm="0">
                                          <p:val>
                                            <p:strVal val="#ppt_x+0.4"/>
                                          </p:val>
                                        </p:tav>
                                        <p:tav tm="100000">
                                          <p:val>
                                            <p:strVal val="#ppt_x-0.05"/>
                                          </p:val>
                                        </p:tav>
                                      </p:tavLst>
                                    </p:anim>
                                    <p:anim calcmode="lin" valueType="num">
                                      <p:cBhvr>
                                        <p:cTn id="84" dur="800" decel="100000" fill="hold"/>
                                        <p:tgtEl>
                                          <p:spTgt spid="12"/>
                                        </p:tgtEl>
                                        <p:attrNameLst>
                                          <p:attrName>ppt_y</p:attrName>
                                        </p:attrNameLst>
                                      </p:cBhvr>
                                      <p:tavLst>
                                        <p:tav tm="0">
                                          <p:val>
                                            <p:strVal val="#ppt_y-0.4"/>
                                          </p:val>
                                        </p:tav>
                                        <p:tav tm="100000">
                                          <p:val>
                                            <p:strVal val="#ppt_y+0.1"/>
                                          </p:val>
                                        </p:tav>
                                      </p:tavLst>
                                    </p:anim>
                                    <p:anim calcmode="lin" valueType="num">
                                      <p:cBhvr>
                                        <p:cTn id="85"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6"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87" fill="hold">
                            <p:stCondLst>
                              <p:cond delay="1000"/>
                            </p:stCondLst>
                            <p:childTnLst>
                              <p:par>
                                <p:cTn id="88" presetID="22" presetClass="entr" presetSubtype="8" fill="hold" grpId="0" nodeType="after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ipe(left)">
                                      <p:cBhvr>
                                        <p:cTn id="90" dur="500"/>
                                        <p:tgtEl>
                                          <p:spTgt spid="9"/>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11"/>
                                        </p:tgtEl>
                                        <p:attrNameLst>
                                          <p:attrName>style.visibility</p:attrName>
                                        </p:attrNameLst>
                                      </p:cBhvr>
                                      <p:to>
                                        <p:strVal val="visible"/>
                                      </p:to>
                                    </p:set>
                                    <p:animEffect transition="in" filter="wipe(left)">
                                      <p:cBhvr>
                                        <p:cTn id="95" dur="500"/>
                                        <p:tgtEl>
                                          <p:spTgt spid="11"/>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8" fill="hold" grpId="0" nodeType="clickEffect">
                                  <p:stCondLst>
                                    <p:cond delay="0"/>
                                  </p:stCondLst>
                                  <p:childTnLst>
                                    <p:set>
                                      <p:cBhvr>
                                        <p:cTn id="99" dur="1" fill="hold">
                                          <p:stCondLst>
                                            <p:cond delay="0"/>
                                          </p:stCondLst>
                                        </p:cTn>
                                        <p:tgtEl>
                                          <p:spTgt spid="7"/>
                                        </p:tgtEl>
                                        <p:attrNameLst>
                                          <p:attrName>style.visibility</p:attrName>
                                        </p:attrNameLst>
                                      </p:cBhvr>
                                      <p:to>
                                        <p:strVal val="visible"/>
                                      </p:to>
                                    </p:set>
                                    <p:animEffect transition="in" filter="wipe(left)">
                                      <p:cBhvr>
                                        <p:cTn id="10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P spid="7" grpId="0"/>
      <p:bldGraphic spid="6"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4819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74641" y="2357407"/>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5875"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 sz="32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Aptos" panose="02110004020202020204"/>
                <a:ea typeface="+mn-ea"/>
                <a:cs typeface="+mn-cs"/>
              </a:rPr>
              <a:t>KAKO DANAS MOŽEMO KOMUNICIRATI S BOGOM?</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236182" y="1041972"/>
            <a:ext cx="7747881" cy="1015663"/>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hr" sz="2000" b="1" dirty="0">
                <a:solidFill>
                  <a:srgbClr val="009999">
                    <a:lumMod val="75000"/>
                  </a:srgbClr>
                </a:solidFill>
                <a:latin typeface="Comic Sans MS" panose="030F0702030302020204" pitchFamily="66" charset="0"/>
              </a:rPr>
              <a:t>„Sine čovječji, postavio sam te stražarom nad narodom Izraelovim; zato slušaj riječ koju govorim i opominji ih u moje ime</a:t>
            </a:r>
            <a:r>
              <a:rPr kumimoji="0" lang="hr" sz="20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rPr>
              <a:t>.” </a:t>
            </a:r>
            <a:r>
              <a:rPr kumimoji="0" lang="hr"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(Ezekiel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150572"/>
            <a:ext cx="7606432"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Da bi danas komunicirao s nama, Bog je napisao dvije „priručne knjige“: Stvaranje i Bibliju (Rim 1,20; 2 Tim 3,15).</a:t>
            </a:r>
          </a:p>
        </p:txBody>
      </p:sp>
      <p:sp>
        <p:nvSpPr>
          <p:cNvPr id="7" name="CuadroTexto 6">
            <a:extLst>
              <a:ext uri="{FF2B5EF4-FFF2-40B4-BE49-F238E27FC236}">
                <a16:creationId xmlns:a16="http://schemas.microsoft.com/office/drawing/2014/main" id="{B130ED01-C6AB-8B09-8927-34D3E6D15D2E}"/>
              </a:ext>
            </a:extLst>
          </p:cNvPr>
          <p:cNvSpPr txBox="1"/>
          <p:nvPr/>
        </p:nvSpPr>
        <p:spPr>
          <a:xfrm>
            <a:off x="2360223" y="5786610"/>
            <a:ext cx="7436739"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Nadalje, Bog komunicira s nama kroz molitvu (Psalam 5,2); anđele (Djela 8,26); proroke (Joel 2,28); i, posebno, kroz Duha Svetoga (Ivan 14,26).</a:t>
            </a: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411451" y="5071284"/>
            <a:ext cx="7436739"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ea typeface="+mn-ea"/>
                <a:cs typeface="+mn-cs"/>
              </a:rPr>
              <a:t>U njemu otkrivamo tko smo, odakle dolazimo i kamo idemo. Tamo pronalazimo Božju svrhu za svoj život.</a:t>
            </a: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74843" y="2952216"/>
            <a:ext cx="7436739" cy="2123658"/>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200" b="1" i="0" u="none" strike="noStrike" kern="1200" cap="none" spc="0" normalizeH="0" baseline="0" noProof="0" dirty="0">
                <a:ln>
                  <a:noFill/>
                </a:ln>
                <a:solidFill>
                  <a:prstClr val="black"/>
                </a:solidFill>
                <a:effectLst/>
                <a:uLnTx/>
                <a:uFillTx/>
                <a:latin typeface="Aptos" panose="02110004020202020204"/>
              </a:rPr>
              <a:t>Iako nam Stvaranje govori o Stvoritelju, duboko je okaljano grijehom. Biblija, međutim, sadrži jasne i izravne smjernice, koje su prenosili proroci koji su primali poruke od Boga. U Bibliji također nalazimo najsavršeniju manifestaciju Boga u Isusovom životu i djelovanju </a:t>
            </a:r>
            <a:br>
              <a:rPr lang="en" sz="2200" b="1" dirty="0">
                <a:solidFill>
                  <a:prstClr val="black"/>
                </a:solidFill>
                <a:latin typeface="Aptos" panose="02110004020202020204"/>
              </a:rPr>
            </a:br>
            <a:r>
              <a:rPr kumimoji="0" lang="hr" sz="2200" b="1" i="0" u="none" strike="noStrike" kern="1200" cap="none" spc="0" normalizeH="0" baseline="0" noProof="0" dirty="0">
                <a:ln>
                  <a:noFill/>
                </a:ln>
                <a:solidFill>
                  <a:prstClr val="black"/>
                </a:solidFill>
                <a:effectLst/>
                <a:uLnTx/>
                <a:uFillTx/>
                <a:latin typeface="Aptos" panose="02110004020202020204"/>
              </a:rPr>
              <a:t>(Heb 1,1-2).</a:t>
            </a:r>
          </a:p>
        </p:txBody>
      </p:sp>
    </p:spTree>
    <p:extLst>
      <p:ext uri="{BB962C8B-B14F-4D97-AF65-F5344CB8AC3E}">
        <p14:creationId xmlns:p14="http://schemas.microsoft.com/office/powerpoint/2010/main" val="427416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591922" y="378944"/>
            <a:ext cx="11336842" cy="6247864"/>
          </a:xfrm>
          <a:prstGeom prst="rect">
            <a:avLst/>
          </a:prstGeom>
          <a:noFill/>
        </p:spPr>
        <p:txBody>
          <a:bodyPr wrap="square">
            <a:spAutoFit/>
          </a:bodyPr>
          <a:lstStyle/>
          <a:p>
            <a:pPr lvl="0">
              <a:spcBef>
                <a:spcPts val="600"/>
              </a:spcBef>
              <a:defRPr/>
            </a:pPr>
            <a:r>
              <a:rPr kumimoji="0" lang="hr" sz="2600" b="1" i="0" u="none" strike="noStrike" kern="1200" cap="none" spc="0" normalizeH="0" baseline="0" noProof="0" dirty="0">
                <a:ln>
                  <a:noFill/>
                </a:ln>
                <a:solidFill>
                  <a:prstClr val="black"/>
                </a:solidFill>
                <a:effectLst/>
                <a:uLnTx/>
                <a:uFillTx/>
                <a:latin typeface="Constantia" panose="02030602050306030303" pitchFamily="18" charset="0"/>
              </a:rPr>
              <a:t>„</a:t>
            </a:r>
            <a:r>
              <a:rPr lang="hr" sz="2600" b="1" dirty="0">
                <a:solidFill>
                  <a:prstClr val="black"/>
                </a:solidFill>
                <a:latin typeface="Constantia" panose="02030602050306030303" pitchFamily="18" charset="0"/>
              </a:rPr>
              <a:t>Trebala je postojati suradnja između čovjeka i Boga. Ali taj je plan uvelike bio ometen Adamovim prijestupom. Sotona ga je naveo na grijeh i Gospodin nije htio komunicirati s njim nakon što je sagriješio kao što je to činio dok je bio bez grijeha.</a:t>
            </a:r>
          </a:p>
          <a:p>
            <a:pPr lvl="0">
              <a:spcBef>
                <a:spcPts val="600"/>
              </a:spcBef>
              <a:defRPr/>
            </a:pPr>
            <a:r>
              <a:rPr lang="hr" sz="2600" b="1" dirty="0">
                <a:solidFill>
                  <a:prstClr val="black"/>
                </a:solidFill>
                <a:latin typeface="Constantia" panose="02030602050306030303" pitchFamily="18" charset="0"/>
              </a:rPr>
              <a:t>Nakon pada, Krist je postao Adamov učitelj. Djelovao je u Božje ime prema čovječanstvu, spasivši ljudski rod od neposredne smrti. Preuzeo je na sebe službu posrednika. Adamu i Evi dan je rok kušnje u kojem se mogu vratiti svojoj odanosti, a u tom su planu bili obuhvaćeni svi njihovi potomci.</a:t>
            </a:r>
          </a:p>
          <a:p>
            <a:pPr lvl="0">
              <a:spcBef>
                <a:spcPts val="600"/>
              </a:spcBef>
              <a:defRPr/>
            </a:pPr>
            <a:r>
              <a:rPr lang="hr" sz="2600" b="1" dirty="0">
                <a:solidFill>
                  <a:prstClr val="black"/>
                </a:solidFill>
                <a:latin typeface="Constantia" panose="02030602050306030303" pitchFamily="18" charset="0"/>
              </a:rPr>
              <a:t>Bez pomirenja Sina Božjega ne bi moglo biti komunikacije blagoslova ili spasenja od Boga čovjeku. Bog je bio ljubomoran za čast svog zakona. Prekršaj tog zakona uzrokovao je strašnu odvojenost između Boga i čovjeka. Adamu je u njegovoj nevinosti bila dana izravna, slobodna i sretna zajednica s njegovim Stvoriteljem. Nakon njegovog prijestupa, Bog će komunicirati s čovjekom samo preko Krista i anđela </a:t>
            </a:r>
            <a:r>
              <a:rPr kumimoji="0" lang="hr" sz="2600" b="1" i="0" u="none" strike="noStrike" kern="1200" cap="none" spc="0" normalizeH="0" baseline="0" noProof="0" dirty="0">
                <a:ln>
                  <a:noFill/>
                </a:ln>
                <a:solidFill>
                  <a:prstClr val="black"/>
                </a:solidFill>
                <a:effectLst/>
                <a:uLnTx/>
                <a:uFillTx/>
                <a:latin typeface="Constantia" panose="02030602050306030303" pitchFamily="18" charset="0"/>
              </a:rPr>
              <a:t>.</a:t>
            </a:r>
          </a:p>
        </p:txBody>
      </p:sp>
      <p:sp>
        <p:nvSpPr>
          <p:cNvPr id="4" name="CuadroTexto 3">
            <a:extLst>
              <a:ext uri="{FF2B5EF4-FFF2-40B4-BE49-F238E27FC236}">
                <a16:creationId xmlns:a16="http://schemas.microsoft.com/office/drawing/2014/main" id="{AB63CE35-0814-3253-34E3-86B7F486FC19}"/>
              </a:ext>
            </a:extLst>
          </p:cNvPr>
          <p:cNvSpPr txBox="1"/>
          <p:nvPr/>
        </p:nvSpPr>
        <p:spPr>
          <a:xfrm>
            <a:off x="8011112" y="6457890"/>
            <a:ext cx="4180888"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hr" sz="1800" b="1" i="0" u="none" strike="noStrike" kern="1200" cap="none" spc="0" normalizeH="0" baseline="0" noProof="0" dirty="0">
                <a:ln>
                  <a:noFill/>
                </a:ln>
                <a:solidFill>
                  <a:prstClr val="black"/>
                </a:solidFill>
                <a:effectLst/>
                <a:uLnTx/>
                <a:uFillTx/>
                <a:latin typeface="Aptos" panose="02110004020202020204"/>
                <a:ea typeface="+mn-ea"/>
                <a:cs typeface="+mn-cs"/>
              </a:rPr>
              <a:t>EGW (Sukob i hrabrost, 14. siječnja)</a:t>
            </a:r>
          </a:p>
        </p:txBody>
      </p:sp>
    </p:spTree>
    <p:extLst>
      <p:ext uri="{BB962C8B-B14F-4D97-AF65-F5344CB8AC3E}">
        <p14:creationId xmlns:p14="http://schemas.microsoft.com/office/powerpoint/2010/main" val="255283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hr" sz="44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latin typeface="Aptos" panose="02110004020202020204"/>
                <a:ea typeface="+mn-ea"/>
                <a:cs typeface="+mn-cs"/>
              </a:rPr>
              <a:t>DODATAK: </a:t>
            </a:r>
            <a:r>
              <a:rPr kumimoji="0" lang="hr" sz="44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BIOGRAFIJA ELLEN G. WHITE</a:t>
            </a: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674851"/>
            <a:ext cx="827164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000" b="1" i="0" u="none" strike="noStrike" kern="1200" cap="none" spc="0" normalizeH="0" baseline="0" noProof="0" dirty="0">
                <a:ln>
                  <a:noFill/>
                </a:ln>
                <a:solidFill>
                  <a:prstClr val="black"/>
                </a:solidFill>
                <a:effectLst/>
                <a:uLnTx/>
                <a:uFillTx/>
                <a:latin typeface="Aptos" panose="02110004020202020204"/>
                <a:ea typeface="+mn-ea"/>
                <a:cs typeface="+mn-cs"/>
              </a:rPr>
              <a:t>Ellen Gould i Elizabeth Harmon, najmlađe od osmero djece Eunice i Roberta Harmona, rođene su 26. studenog 1827. u Gorhamu, Maine, SAD.</a:t>
            </a: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428276"/>
            <a:ext cx="966754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000" b="1" i="0" u="none" strike="noStrike" kern="1200" cap="none" spc="0" normalizeH="0" baseline="0" noProof="0" dirty="0">
                <a:ln>
                  <a:noFill/>
                </a:ln>
                <a:solidFill>
                  <a:prstClr val="black"/>
                </a:solidFill>
                <a:effectLst/>
                <a:uLnTx/>
                <a:uFillTx/>
                <a:latin typeface="Aptos" panose="02110004020202020204"/>
                <a:ea typeface="+mn-ea"/>
                <a:cs typeface="+mn-cs"/>
              </a:rPr>
              <a:t>Kad je Ellen imala devet godina, kolegica iz razreda bacila je kamen na nju, uzrokujući joj tešku ozljedu lica. Ozljeda je ostavila trajne posljedice zbog kojih je morala napustiti školu i ograničiti joj društveni život.</a:t>
            </a: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467969"/>
            <a:ext cx="650590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000" b="1" i="0" u="none" strike="noStrike" kern="1200" cap="none" spc="0" normalizeH="0" baseline="0" noProof="0" dirty="0">
                <a:ln>
                  <a:noFill/>
                </a:ln>
                <a:solidFill>
                  <a:prstClr val="black"/>
                </a:solidFill>
                <a:effectLst/>
                <a:uLnTx/>
                <a:uFillTx/>
                <a:latin typeface="Aptos" panose="02110004020202020204"/>
                <a:ea typeface="+mn-ea"/>
                <a:cs typeface="+mn-cs"/>
              </a:rPr>
              <a:t>Obitelj je prihvatila učenja Williama Millera, a Ellen je krštena u metodističkoj crkvi 1842. godine.</a:t>
            </a: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9" y="4199885"/>
            <a:ext cx="519833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000" b="1" i="0" u="none" strike="noStrike" kern="1200" cap="none" spc="0" normalizeH="0" baseline="0" noProof="0" dirty="0">
                <a:ln>
                  <a:noFill/>
                </a:ln>
                <a:solidFill>
                  <a:prstClr val="black"/>
                </a:solidFill>
                <a:effectLst/>
                <a:uLnTx/>
                <a:uFillTx/>
                <a:latin typeface="Aptos" panose="02110004020202020204"/>
                <a:ea typeface="+mn-ea"/>
                <a:cs typeface="+mn-cs"/>
              </a:rPr>
              <a:t>Ali Ellen se osjećala izgubljeno i vjerovala je da nije vrijedna spasenja, sve dok joj pastor Levi Stockman nije pomogao shvatiti Božju istinsku ljubav.</a:t>
            </a: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547355"/>
            <a:ext cx="442485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000" b="1" i="0" u="none" strike="noStrike" kern="1200" cap="none" spc="0" normalizeH="0" baseline="0" noProof="0" dirty="0">
                <a:ln>
                  <a:noFill/>
                </a:ln>
                <a:solidFill>
                  <a:prstClr val="black"/>
                </a:solidFill>
                <a:effectLst/>
                <a:uLnTx/>
                <a:uFillTx/>
                <a:latin typeface="Aptos" panose="02110004020202020204"/>
                <a:ea typeface="+mn-ea"/>
                <a:cs typeface="+mn-cs"/>
              </a:rPr>
              <a:t>Od tog trenutka duboko se zaljubila u Isusa i služila mu do kraja života.</a:t>
            </a:r>
          </a:p>
        </p:txBody>
      </p:sp>
      <p:sp>
        <p:nvSpPr>
          <p:cNvPr id="6" name="CuadroTexto 5">
            <a:extLst>
              <a:ext uri="{FF2B5EF4-FFF2-40B4-BE49-F238E27FC236}">
                <a16:creationId xmlns:a16="http://schemas.microsoft.com/office/drawing/2014/main" id="{C00618FB-C2D1-C259-0F0B-881B65A04840}"/>
              </a:ext>
            </a:extLst>
          </p:cNvPr>
          <p:cNvSpPr txBox="1"/>
          <p:nvPr/>
        </p:nvSpPr>
        <p:spPr>
          <a:xfrm>
            <a:off x="3647088" y="1705452"/>
            <a:ext cx="827164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hr" sz="2000" b="1" i="0" u="none" strike="noStrike" kern="1200" cap="none" spc="0" normalizeH="0" baseline="0" noProof="0" dirty="0">
                <a:ln>
                  <a:noFill/>
                </a:ln>
                <a:solidFill>
                  <a:prstClr val="black"/>
                </a:solidFill>
                <a:effectLst/>
                <a:uLnTx/>
                <a:uFillTx/>
                <a:latin typeface="Aptos" panose="02110004020202020204"/>
                <a:ea typeface="+mn-ea"/>
                <a:cs typeface="+mn-cs"/>
              </a:rPr>
              <a:t>Ubrzo nakon toga obitelj se preselila u Portland, veliki grad u Maineu, kako bi proširila svoj posao izrade šešira.</a:t>
            </a:r>
          </a:p>
        </p:txBody>
      </p:sp>
    </p:spTree>
    <p:extLst>
      <p:ext uri="{BB962C8B-B14F-4D97-AF65-F5344CB8AC3E}">
        <p14:creationId xmlns:p14="http://schemas.microsoft.com/office/powerpoint/2010/main" val="391140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180</TotalTime>
  <Words>1528</Words>
  <Application>Microsoft Office PowerPoint</Application>
  <PresentationFormat>Panorámica</PresentationFormat>
  <Paragraphs>82</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Comic Sans MS</vt:lpstr>
      <vt:lpstr>Aptos Display</vt:lpstr>
      <vt:lpstr>Arial</vt:lpstr>
      <vt:lpstr>Constantia</vt:lpstr>
      <vt:lpstr>Aptos</vt:lpstr>
      <vt:lpstr>Calibri</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40</cp:revision>
  <dcterms:created xsi:type="dcterms:W3CDTF">2026-09-07T12:37:12Z</dcterms:created>
  <dcterms:modified xsi:type="dcterms:W3CDTF">2026-09-27T07:24:18Z</dcterms:modified>
</cp:coreProperties>
</file>