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 id="2147483686" r:id="rId3"/>
  </p:sldMasterIdLst>
  <p:notesMasterIdLst>
    <p:notesMasterId r:id="rId22"/>
  </p:notesMasterIdLst>
  <p:sldIdLst>
    <p:sldId id="480" r:id="rId4"/>
    <p:sldId id="400" r:id="rId5"/>
    <p:sldId id="490" r:id="rId6"/>
    <p:sldId id="258" r:id="rId7"/>
    <p:sldId id="259" r:id="rId8"/>
    <p:sldId id="260" r:id="rId9"/>
    <p:sldId id="261" r:id="rId10"/>
    <p:sldId id="262" r:id="rId11"/>
    <p:sldId id="263" r:id="rId12"/>
    <p:sldId id="264" r:id="rId13"/>
    <p:sldId id="265" r:id="rId14"/>
    <p:sldId id="266" r:id="rId15"/>
    <p:sldId id="267" r:id="rId16"/>
    <p:sldId id="268" r:id="rId17"/>
    <p:sldId id="481" r:id="rId18"/>
    <p:sldId id="484" r:id="rId19"/>
    <p:sldId id="483" r:id="rId20"/>
    <p:sldId id="486" r:id="rId21"/>
  </p:sldIdLst>
  <p:sldSz cx="12192000" cy="6858000"/>
  <p:notesSz cx="6858000" cy="9144000"/>
  <p:embeddedFontLst>
    <p:embeddedFont>
      <p:font typeface="Arial Narrow" panose="020B0606020202030204" pitchFamily="34" charset="0"/>
      <p:regular r:id="rId23"/>
      <p:bold r:id="rId24"/>
      <p:italic r:id="rId25"/>
      <p:boldItalic r:id="rId26"/>
    </p:embeddedFont>
    <p:embeddedFont>
      <p:font typeface="Bodoni MT Poster Compressed" panose="02070706080601050204" pitchFamily="18" charset="0"/>
      <p:regular r:id="rId27"/>
    </p:embeddedFont>
    <p:embeddedFont>
      <p:font typeface="Britannic Bold" panose="020B0903060703020204" pitchFamily="34" charset="0"/>
      <p:regular r:id="rId28"/>
    </p:embeddedFont>
    <p:embeddedFont>
      <p:font typeface="Comic Sans MS" panose="030F0702030302020204" pitchFamily="66" charset="0"/>
      <p:regular r:id="rId29"/>
      <p:bold r:id="rId30"/>
      <p:italic r:id="rId31"/>
      <p:boldItalic r:id="rId32"/>
    </p:embeddedFont>
    <p:embeddedFont>
      <p:font typeface="Constantia" panose="02030602050306030303" pitchFamily="18" charset="0"/>
      <p:regular r:id="rId33"/>
      <p:bold r:id="rId34"/>
      <p:italic r:id="rId35"/>
      <p:boldItalic r:id="rId36"/>
    </p:embeddedFont>
    <p:embeddedFont>
      <p:font typeface="Gill Sans MT Ext Condensed Bold" panose="020B0902020104020203" pitchFamily="34" charset="0"/>
      <p:regular r:id="rId37"/>
    </p:embeddedFont>
    <p:embeddedFont>
      <p:font typeface="Impact" panose="020B0806030902050204" pitchFamily="34" charset="0"/>
      <p:regular r:id="rId38"/>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B31FAF9D-9D90-4266-921F-D26E073CE654}">
          <p14:sldIdLst>
            <p14:sldId id="480"/>
            <p14:sldId id="400"/>
            <p14:sldId id="490"/>
            <p14:sldId id="258"/>
            <p14:sldId id="259"/>
            <p14:sldId id="260"/>
            <p14:sldId id="261"/>
            <p14:sldId id="262"/>
            <p14:sldId id="263"/>
            <p14:sldId id="264"/>
            <p14:sldId id="265"/>
            <p14:sldId id="266"/>
            <p14:sldId id="267"/>
            <p14:sldId id="268"/>
            <p14:sldId id="481"/>
            <p14:sldId id="484"/>
            <p14:sldId id="483"/>
            <p14:sldId id="4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72" y="198"/>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hr-HR" sz="2000">
              <a:effectLst/>
            </a:rPr>
            <a:t>Kako je Bog izvorno komunicirao s čovečanstvom?</a:t>
          </a:r>
          <a:endParaRPr lang="en"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hr-HR" sz="2000">
              <a:effectLst/>
            </a:rPr>
            <a:t>Kako je čovječanstvo prestalo komunicirati sa Bogom?</a:t>
          </a:r>
          <a:endParaRPr lang="en"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pl-PL" sz="2000" dirty="0">
              <a:effectLst/>
            </a:rPr>
            <a:t>Kako je Bog pokušao </a:t>
          </a:r>
          <a:r>
            <a:rPr lang="en-US" sz="2000" dirty="0">
              <a:effectLst/>
            </a:rPr>
            <a:t>da </a:t>
          </a:r>
          <a:r>
            <a:rPr lang="pl-PL" sz="2000" dirty="0">
              <a:effectLst/>
            </a:rPr>
            <a:t>obnovi tu komunikaciju?</a:t>
          </a:r>
          <a:endParaRPr lang="en"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hr-HR" sz="2000">
              <a:effectLst/>
            </a:rPr>
            <a:t>Zašto sada ne možemo direktno komunicirati sa Bogom?</a:t>
          </a:r>
          <a:endParaRPr lang="en"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hr-HR" sz="2000">
              <a:effectLst/>
            </a:rPr>
            <a:t>Na koji način danas možemo komunicirati sa Bogom?</a:t>
          </a:r>
          <a:endParaRPr lang="en"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Eve</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Pain during childbirth</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Loss of equality with Adam</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Work hard</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Growing food</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All</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Death</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Separation from God</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Kako je Bog izvorno komunicirao s čovečanstvom?</a:t>
          </a:r>
          <a:endParaRPr lang="en"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Kako je čovječanstvo prestalo komunicirati sa Bogom?</a:t>
          </a:r>
          <a:endParaRPr lang="en"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pl-PL" sz="2000" kern="1200" dirty="0">
              <a:effectLst/>
            </a:rPr>
            <a:t>Kako je Bog pokušao </a:t>
          </a:r>
          <a:r>
            <a:rPr lang="en-US" sz="2000" kern="1200" dirty="0">
              <a:effectLst/>
            </a:rPr>
            <a:t>da </a:t>
          </a:r>
          <a:r>
            <a:rPr lang="pl-PL" sz="2000" kern="1200" dirty="0">
              <a:effectLst/>
            </a:rPr>
            <a:t>obnovi tu komunikaciju?</a:t>
          </a:r>
          <a:endParaRPr lang="en"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Zašto sada ne možemo direktno komunicirati sa Bogom?</a:t>
          </a:r>
          <a:endParaRPr lang="en"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Na koji način danas možemo komunicirati sa Bogom?</a:t>
          </a:r>
          <a:endParaRPr lang="en"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Eve</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Pain during childbirth</a:t>
          </a:r>
        </a:p>
        <a:p>
          <a:pPr marL="171450" lvl="1" indent="-171450" algn="l" defTabSz="800100">
            <a:lnSpc>
              <a:spcPct val="90000"/>
            </a:lnSpc>
            <a:spcBef>
              <a:spcPct val="0"/>
            </a:spcBef>
            <a:spcAft>
              <a:spcPts val="0"/>
            </a:spcAft>
            <a:buFontTx/>
            <a:buChar char="–"/>
          </a:pPr>
          <a:r>
            <a:rPr lang="en" sz="1800" b="1" kern="1200" dirty="0"/>
            <a:t>Loss of equality with Adam</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Work hard</a:t>
          </a:r>
        </a:p>
        <a:p>
          <a:pPr marL="171450" lvl="1" indent="-171450" algn="l" defTabSz="800100">
            <a:lnSpc>
              <a:spcPct val="90000"/>
            </a:lnSpc>
            <a:spcBef>
              <a:spcPct val="0"/>
            </a:spcBef>
            <a:spcAft>
              <a:spcPts val="0"/>
            </a:spcAft>
            <a:buFontTx/>
            <a:buChar char="–"/>
          </a:pPr>
          <a:r>
            <a:rPr lang="en" sz="1800" b="1" kern="1200" dirty="0"/>
            <a:t>Growing food</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All</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Death</a:t>
          </a:r>
        </a:p>
        <a:p>
          <a:pPr marL="171450" lvl="1" indent="-171450" algn="l" defTabSz="800100">
            <a:lnSpc>
              <a:spcPct val="90000"/>
            </a:lnSpc>
            <a:spcBef>
              <a:spcPct val="0"/>
            </a:spcBef>
            <a:spcAft>
              <a:spcPts val="0"/>
            </a:spcAft>
            <a:buFontTx/>
            <a:buChar char="–"/>
          </a:pPr>
          <a:r>
            <a:rPr lang="en" sz="1800" b="1" kern="1200" dirty="0"/>
            <a:t>Separation from God</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D5747-88B1-4D0D-9248-8AC70DB0C695}" type="datetimeFigureOut">
              <a:rPr lang="hr-HR" smtClean="0"/>
              <a:t>28.9.2026.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97AFA7-3ABA-4B70-AA09-5C9F6E32A57D}" type="slidenum">
              <a:rPr lang="hr-HR" smtClean="0"/>
              <a:t>‹Nº›</a:t>
            </a:fld>
            <a:endParaRPr lang="hr-HR"/>
          </a:p>
        </p:txBody>
      </p:sp>
    </p:spTree>
    <p:extLst>
      <p:ext uri="{BB962C8B-B14F-4D97-AF65-F5344CB8AC3E}">
        <p14:creationId xmlns:p14="http://schemas.microsoft.com/office/powerpoint/2010/main" val="276529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80C95-BD8A-2AFD-67F7-96EB540F43CD}"/>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6EBF1ECC-C37F-B5F8-CF23-48BC84FE7F6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1914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16139842"/>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69564559"/>
      </p:ext>
    </p:extLst>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994238517"/>
      </p:ext>
    </p:extLst>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425495267"/>
      </p:ext>
    </p:extLst>
  </p:cSld>
  <p:clrMapOvr>
    <a:masterClrMapping/>
  </p:clrMapOvr>
  <p:transition spd="med">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45784453"/>
      </p:ext>
    </p:extLst>
  </p:cSld>
  <p:clrMapOvr>
    <a:masterClrMapping/>
  </p:clrMapOvr>
  <p:transition spd="med">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980602748"/>
      </p:ext>
    </p:extLst>
  </p:cSld>
  <p:clrMapOvr>
    <a:masterClrMapping/>
  </p:clrMapOvr>
  <p:transition spd="med">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59533421"/>
      </p:ext>
    </p:extLst>
  </p:cSld>
  <p:clrMapOvr>
    <a:masterClrMapping/>
  </p:clrMapOvr>
  <p:transition spd="med">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23930165"/>
      </p:ext>
    </p:extLst>
  </p:cSld>
  <p:clrMapOvr>
    <a:masterClrMapping/>
  </p:clrMapOvr>
  <p:transition spd="med">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012300501"/>
      </p:ext>
    </p:extLst>
  </p:cSld>
  <p:clrMapOvr>
    <a:masterClrMapping/>
  </p:clrMapOvr>
  <p:transition spd="med">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93642778"/>
      </p:ext>
    </p:extLst>
  </p:cSld>
  <p:clrMapOvr>
    <a:masterClrMapping/>
  </p:clrMapOvr>
  <p:transition spd="med">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8867608"/>
      </p:ext>
    </p:extLst>
  </p:cSld>
  <p:clrMapOvr>
    <a:masterClrMapping/>
  </p:clrMapOvr>
  <p:transition spd="med">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35181629"/>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33606428"/>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24559903"/>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33018610"/>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76948911"/>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82115234"/>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66941310"/>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48327847"/>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05835179"/>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95266354"/>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84340007"/>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06523803"/>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39099592"/>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744214893"/>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467225957"/>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11389768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43473143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12.png"/><Relationship Id="rId4" Type="http://schemas.openxmlformats.org/officeDocument/2006/relationships/diagramLayout" Target="../diagrams/layout1.xml"/><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png"/><Relationship Id="rId7" Type="http://schemas.openxmlformats.org/officeDocument/2006/relationships/image" Target="../media/image32.jpe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microsoft.com/office/2007/relationships/hdphoto" Target="../media/hdphoto5.wdp"/><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microsoft.com/office/2007/relationships/hdphoto" Target="../media/hdphoto4.wdp"/><Relationship Id="rId9" Type="http://schemas.microsoft.com/office/2007/relationships/hdphoto" Target="../media/hdphoto6.wdp"/></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40.png"/><Relationship Id="rId7" Type="http://schemas.openxmlformats.org/officeDocument/2006/relationships/diagramData" Target="../diagrams/data2.xml"/><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11" Type="http://schemas.microsoft.com/office/2007/relationships/diagramDrawing" Target="../diagrams/drawing2.xml"/><Relationship Id="rId5" Type="http://schemas.openxmlformats.org/officeDocument/2006/relationships/image" Target="../media/image41.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54.png"/><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4D6BE-6FAC-A367-ACCD-55BF2CA4D92E}"/>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E6DFEF80-5F43-5290-D79A-95963C54AB87}"/>
              </a:ext>
            </a:extLst>
          </p:cNvPr>
          <p:cNvSpPr txBox="1">
            <a:spLocks noChangeArrowheads="1"/>
          </p:cNvSpPr>
          <p:nvPr/>
        </p:nvSpPr>
        <p:spPr bwMode="auto">
          <a:xfrm>
            <a:off x="1" y="-76200"/>
            <a:ext cx="1239172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 SUBOTNE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lang="hr-HR" sz="6600" b="1">
                <a:solidFill>
                  <a:srgbClr val="FF9900"/>
                </a:solidFill>
                <a:effectLst>
                  <a:outerShdw blurRad="38100" dist="38100" dir="2700000" algn="tl">
                    <a:srgbClr val="000000">
                      <a:alpha val="43137"/>
                    </a:srgbClr>
                  </a:outerShdw>
                </a:effectLst>
                <a:latin typeface="Gill Sans MT Ext Condensed Bold" panose="020B0902020104020203" pitchFamily="34" charset="0"/>
              </a:rPr>
              <a:t>D A R  D U H A  P R O R O Š T V A</a:t>
            </a:r>
            <a:endParaRPr kumimoji="0" lang="en-US" sz="32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59244BCE-C179-174E-CFD3-1ABCE8BE7BB3}"/>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D571AFA3-FE3D-CF15-0883-61B2E569EACD}"/>
              </a:ext>
            </a:extLst>
          </p:cNvPr>
          <p:cNvSpPr txBox="1">
            <a:spLocks noChangeArrowheads="1"/>
          </p:cNvSpPr>
          <p:nvPr/>
        </p:nvSpPr>
        <p:spPr bwMode="auto">
          <a:xfrm>
            <a:off x="74141" y="6366933"/>
            <a:ext cx="1211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lang="sr-Latn-RS" sz="2000" b="1" dirty="0">
                <a:solidFill>
                  <a:srgbClr val="DDDDDD"/>
                </a:solidFill>
                <a:latin typeface="Arial Narrow" panose="020B0606020202030204" pitchFamily="34" charset="0"/>
              </a:rPr>
              <a:t>4</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tromesečje 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3. oktobar</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Narrow" panose="020B0606020202030204" pitchFamily="34" charset="0"/>
                <a:ea typeface="+mn-ea"/>
                <a:cs typeface="Arial" charset="0"/>
              </a:rPr>
              <a:t>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Narrow" panose="020B0606020202030204" pitchFamily="34" charset="0"/>
                <a:ea typeface="+mn-ea"/>
                <a:cs typeface="Arial" charset="0"/>
              </a:rPr>
              <a:t>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4811B878-82E7-B55A-7A89-3D830D04CDB4}"/>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53164009-B02B-F7FF-A220-40A1190B5788}"/>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4" name="Picture 3">
            <a:extLst>
              <a:ext uri="{FF2B5EF4-FFF2-40B4-BE49-F238E27FC236}">
                <a16:creationId xmlns:a16="http://schemas.microsoft.com/office/drawing/2014/main" id="{28C0BC79-FB70-7D0A-9963-617F87BC72F8}"/>
              </a:ext>
            </a:extLst>
          </p:cNvPr>
          <p:cNvPicPr>
            <a:picLocks noChangeAspect="1"/>
          </p:cNvPicPr>
          <p:nvPr/>
        </p:nvPicPr>
        <p:blipFill>
          <a:blip r:embed="rId3"/>
          <a:stretch>
            <a:fillRect/>
          </a:stretch>
        </p:blipFill>
        <p:spPr>
          <a:xfrm>
            <a:off x="0" y="906162"/>
            <a:ext cx="12290854" cy="5280453"/>
          </a:xfrm>
          <a:prstGeom prst="rect">
            <a:avLst/>
          </a:prstGeom>
        </p:spPr>
      </p:pic>
    </p:spTree>
    <p:extLst>
      <p:ext uri="{BB962C8B-B14F-4D97-AF65-F5344CB8AC3E}">
        <p14:creationId xmlns:p14="http://schemas.microsoft.com/office/powerpoint/2010/main" val="1405107730"/>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stih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lang="hr-HR" sz="4800" noProof="0">
                <a:solidFill>
                  <a:srgbClr val="FFFF99"/>
                </a:solidFill>
                <a:latin typeface="Impact" pitchFamily="34" charset="0"/>
              </a:rPr>
              <a:t>JEV</a:t>
            </a:r>
            <a:r>
              <a:rPr lang="hr-HR" sz="4800">
                <a:solidFill>
                  <a:srgbClr val="FFFF99"/>
                </a:solidFill>
                <a:latin typeface="Impact" pitchFamily="34" charset="0"/>
              </a:rPr>
              <a:t>REJIMA</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lang="sr-Latn-RS" sz="4800">
                <a:solidFill>
                  <a:srgbClr val="FFFF99"/>
                </a:solidFill>
                <a:latin typeface="Impact" pitchFamily="34" charset="0"/>
              </a:rPr>
              <a:t>1</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,1.2:</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8" y="2867891"/>
            <a:ext cx="7200452"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t>
            </a:r>
            <a:r>
              <a:rPr lang="sr-Latn-RS" sz="3200" b="1">
                <a:solidFill>
                  <a:srgbClr val="FFFFFF"/>
                </a:solidFill>
                <a:latin typeface="Calibri" panose="020F0502020204030204" pitchFamily="34" charset="0"/>
                <a:cs typeface="Calibri" panose="020F0502020204030204" pitchFamily="34" charset="0"/>
              </a:rPr>
              <a:t>Bog koji je nekada mnogo puta i različitim načinom govorio ocevima preko proroka, govori i nama u posledak dana ovih preko sina</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Kojega postavi naslednika svemu, kroz kojega i svet stvori.“ </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745E1BBA-37B8-EF23-F6A3-60407775976A}"/>
              </a:ext>
            </a:extLst>
          </p:cNvPr>
          <p:cNvPicPr>
            <a:picLocks noChangeAspect="1"/>
          </p:cNvPicPr>
          <p:nvPr/>
        </p:nvPicPr>
        <p:blipFill>
          <a:blip r:embed="rId4"/>
          <a:stretch>
            <a:fillRect/>
          </a:stretch>
        </p:blipFill>
        <p:spPr>
          <a:xfrm>
            <a:off x="7570574" y="254000"/>
            <a:ext cx="4621426" cy="6797039"/>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noGrp="1" noRot="1" noMove="1" noResize="1" noEditPoints="1" noAdjustHandles="1" noChangeArrowheads="1" noChangeShapeType="1"/>
          </p:cNvSpPr>
          <p:nvPr/>
        </p:nvSpPr>
        <p:spPr>
          <a:xfrm>
            <a:off x="75427" y="3744959"/>
            <a:ext cx="12041146" cy="3046988"/>
          </a:xfrm>
          <a:prstGeom prst="rect">
            <a:avLst/>
          </a:prstGeom>
          <a:noFill/>
        </p:spPr>
        <p:txBody>
          <a:bodyPr wrap="square" rtlCol="0">
            <a:spAutoFit/>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charset="0"/>
              </a:rPr>
              <a:t>Ov</a:t>
            </a:r>
            <a:r>
              <a:rPr kumimoji="0" lang="hr-HR" sz="2400" b="1" i="0" u="none" strike="noStrike" kern="1200" cap="none" spc="0" normalizeH="0" baseline="0" noProof="0" dirty="0">
                <a:ln>
                  <a:noFill/>
                </a:ln>
                <a:solidFill>
                  <a:srgbClr val="FFFFFF"/>
                </a:solidFill>
                <a:effectLst/>
                <a:uLnTx/>
                <a:uFillTx/>
                <a:latin typeface="Arial"/>
                <a:ea typeface="+mn-ea"/>
                <a:cs typeface="Arial" charset="0"/>
              </a:rPr>
              <a:t>e sedmice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pouk</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ističe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niz</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važnih</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tema</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400" b="1" i="0" u="none" strike="noStrike" kern="1200" cap="none" spc="0" normalizeH="0" baseline="0" noProof="0" dirty="0">
                <a:ln>
                  <a:noFill/>
                </a:ln>
                <a:solidFill>
                  <a:srgbClr val="FFFFFF"/>
                </a:solidFill>
                <a:effectLst/>
                <a:uLnTx/>
                <a:uFillTx/>
                <a:latin typeface="Arial"/>
                <a:ea typeface="+mn-ea"/>
                <a:cs typeface="Arial" charset="0"/>
              </a:rPr>
              <a:t>Hri</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šćanstvo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više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od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temeljnih</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uverenja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ili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teoloških</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razmišljanja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U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Postanku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2:4–25, Adam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Eva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uživali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u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bliskom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zajedništvu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s</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Bogom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hodajući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razgovarajući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s</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Njim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licem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u lice.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Međutim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nakon</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što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Adam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Eva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tragično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pali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u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greh</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prekinuli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tu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zajednicu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izvorni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roditelji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čovečanstva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izgubili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izravnu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vezu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Stvoriteljem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Ipak</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Bog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nije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odustao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od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svoje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potrage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za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čovječ</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anstvom</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Umjesto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toga,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uspostavio</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nove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načine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komunikacije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posredujući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svoju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prisutnost</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kroz</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proroke</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Pisanu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Riječ</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na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kraju</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svog</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Sina, </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Isusa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2400" b="1" i="0" u="none" strike="noStrike" kern="1200" cap="none" spc="0" normalizeH="0" baseline="0" noProof="0" dirty="0">
                <a:ln>
                  <a:noFill/>
                </a:ln>
                <a:solidFill>
                  <a:srgbClr val="FFFFFF"/>
                </a:solidFill>
                <a:effectLst/>
                <a:uLnTx/>
                <a:uFillTx/>
                <a:latin typeface="Arial"/>
                <a:ea typeface="+mn-ea"/>
                <a:cs typeface="Arial" charset="0"/>
              </a:rPr>
              <a:t>H</a:t>
            </a:r>
            <a:r>
              <a:rPr kumimoji="0" lang="en-US" sz="2400" b="1" i="0" u="none" strike="noStrike" kern="1200" cap="none" spc="0" normalizeH="0" baseline="0" noProof="0" dirty="0" err="1">
                <a:ln>
                  <a:noFill/>
                </a:ln>
                <a:solidFill>
                  <a:srgbClr val="FFFFFF"/>
                </a:solidFill>
                <a:effectLst/>
                <a:uLnTx/>
                <a:uFillTx/>
                <a:latin typeface="Arial"/>
                <a:ea typeface="+mn-ea"/>
                <a:cs typeface="Arial" charset="0"/>
              </a:rPr>
              <a:t>rista</a:t>
            </a:r>
            <a:r>
              <a:rPr kumimoji="0" lang="en-US" sz="2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02301" y="5542094"/>
            <a:ext cx="10359182"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hr-HR"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Bog je u prošlosti govorio mnogo puta i na razne načine našim praocima preko proroka, a u ove poslednje dane progovorio je nama preko Sina, koga je odredio da bude naslednik svega, čijim posredstvom je stvorio i svet.”</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hr-HR" sz="1600" b="1" dirty="0">
                <a:solidFill>
                  <a:srgbClr val="E97132">
                    <a:lumMod val="75000"/>
                  </a:srgbClr>
                </a:solidFill>
                <a:latin typeface="Comic Sans MS" panose="030F0702030302020204" pitchFamily="66" charset="0"/>
              </a:rPr>
              <a:t>Jevrejima</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a:t>
            </a:r>
            <a:r>
              <a:rPr kumimoji="0" lang="hr-HR"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1</a:t>
            </a:r>
            <a:r>
              <a:rPr kumimoji="0" lang="hr-HR"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391788448"/>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13010" y="168822"/>
            <a:ext cx="6048375" cy="1015663"/>
          </a:xfrm>
          <a:prstGeom prst="rect">
            <a:avLst/>
          </a:prstGeom>
          <a:noFill/>
        </p:spPr>
        <p:txBody>
          <a:bodyPr wrap="square" rtlCol="0">
            <a:spAutoFit/>
          </a:bodyPr>
          <a:lstStyle/>
          <a:p>
            <a:pPr lvl="0">
              <a:spcBef>
                <a:spcPts val="600"/>
              </a:spcBef>
              <a:defRPr/>
            </a:pPr>
            <a:r>
              <a:rPr lang="hr-HR" sz="2000" b="1">
                <a:solidFill>
                  <a:prstClr val="black"/>
                </a:solidFill>
              </a:rPr>
              <a:t>Jeste li ikada direktno razgovarali s Bogom? Jeste li ikada mogli čuti Njegove reči? Odgovor je, očito, "Ne."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lvl="0">
              <a:spcBef>
                <a:spcPts val="600"/>
              </a:spcBef>
              <a:defRPr/>
            </a:pPr>
            <a:r>
              <a:rPr lang="hr-HR" sz="2000" b="1">
                <a:solidFill>
                  <a:prstClr val="black"/>
                </a:solidFill>
              </a:rPr>
              <a:t>Koji je razlog naše nemogućnosti da direktno razgovaramo sa Bogom? Da li je  oduvek bilo tako? Hoćemo li ikada moći to učiniti?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173862"/>
            <a:ext cx="6048375" cy="707886"/>
          </a:xfrm>
          <a:prstGeom prst="rect">
            <a:avLst/>
          </a:prstGeom>
          <a:noFill/>
        </p:spPr>
        <p:txBody>
          <a:bodyPr wrap="square">
            <a:spAutoFit/>
          </a:bodyPr>
          <a:lstStyle/>
          <a:p>
            <a:pPr lvl="0">
              <a:spcBef>
                <a:spcPts val="600"/>
              </a:spcBef>
              <a:defRPr/>
            </a:pPr>
            <a:r>
              <a:rPr lang="pt-BR" sz="2000" b="1" dirty="0">
                <a:solidFill>
                  <a:prstClr val="black"/>
                </a:solidFill>
              </a:rPr>
              <a:t>S </a:t>
            </a:r>
            <a:r>
              <a:rPr lang="pt-BR" sz="2000" b="1" dirty="0" err="1">
                <a:solidFill>
                  <a:prstClr val="black"/>
                </a:solidFill>
              </a:rPr>
              <a:t>Bogom</a:t>
            </a:r>
            <a:r>
              <a:rPr lang="pt-BR" sz="2000" b="1" dirty="0">
                <a:solidFill>
                  <a:prstClr val="black"/>
                </a:solidFill>
              </a:rPr>
              <a:t> </a:t>
            </a:r>
            <a:r>
              <a:rPr lang="pt-BR" sz="2000" b="1" dirty="0" err="1">
                <a:solidFill>
                  <a:prstClr val="black"/>
                </a:solidFill>
              </a:rPr>
              <a:t>možemo</a:t>
            </a:r>
            <a:r>
              <a:rPr lang="pt-BR" sz="2000" b="1" dirty="0">
                <a:solidFill>
                  <a:prstClr val="black"/>
                </a:solidFill>
              </a:rPr>
              <a:t> </a:t>
            </a:r>
            <a:r>
              <a:rPr lang="pt-BR" sz="2000" b="1" dirty="0" err="1">
                <a:solidFill>
                  <a:prstClr val="black"/>
                </a:solidFill>
              </a:rPr>
              <a:t>govoriti</a:t>
            </a:r>
            <a:r>
              <a:rPr lang="pt-BR" sz="2000" b="1" dirty="0">
                <a:solidFill>
                  <a:prstClr val="black"/>
                </a:solidFill>
              </a:rPr>
              <a:t> </a:t>
            </a:r>
            <a:r>
              <a:rPr lang="pt-BR" sz="2000" b="1" dirty="0" err="1">
                <a:solidFill>
                  <a:prstClr val="black"/>
                </a:solidFill>
              </a:rPr>
              <a:t>samo</a:t>
            </a:r>
            <a:r>
              <a:rPr lang="pt-BR" sz="2000" b="1" dirty="0">
                <a:solidFill>
                  <a:prstClr val="black"/>
                </a:solidFill>
              </a:rPr>
              <a:t> </a:t>
            </a:r>
            <a:r>
              <a:rPr lang="hr-HR" sz="2000" b="1" dirty="0">
                <a:solidFill>
                  <a:prstClr val="black"/>
                </a:solidFill>
              </a:rPr>
              <a:t>indirekt</a:t>
            </a:r>
            <a:r>
              <a:rPr lang="pt-BR" sz="2000" b="1" dirty="0" err="1">
                <a:solidFill>
                  <a:prstClr val="black"/>
                </a:solidFill>
              </a:rPr>
              <a:t>nim</a:t>
            </a:r>
            <a:r>
              <a:rPr lang="pt-BR" sz="2000" b="1" dirty="0">
                <a:solidFill>
                  <a:prstClr val="black"/>
                </a:solidFill>
              </a:rPr>
              <a:t> </a:t>
            </a:r>
            <a:r>
              <a:rPr lang="hr-HR" sz="2000" b="1" dirty="0">
                <a:solidFill>
                  <a:prstClr val="black"/>
                </a:solidFill>
              </a:rPr>
              <a:t>putem</a:t>
            </a:r>
            <a:r>
              <a:rPr lang="pt-BR" sz="2000" b="1" dirty="0">
                <a:solidFill>
                  <a:prstClr val="black"/>
                </a:solidFill>
              </a:rPr>
              <a:t> (</a:t>
            </a:r>
            <a:r>
              <a:rPr lang="pt-BR" sz="2000" b="1" dirty="0" err="1">
                <a:solidFill>
                  <a:prstClr val="black"/>
                </a:solidFill>
              </a:rPr>
              <a:t>molitva</a:t>
            </a:r>
            <a:r>
              <a:rPr lang="pt-BR" sz="2000" b="1" dirty="0">
                <a:solidFill>
                  <a:prstClr val="black"/>
                </a:solidFill>
              </a:rPr>
              <a:t>, </a:t>
            </a:r>
            <a:r>
              <a:rPr lang="pt-BR" sz="2000" b="1" dirty="0" err="1">
                <a:solidFill>
                  <a:prstClr val="black"/>
                </a:solidFill>
              </a:rPr>
              <a:t>Biblija</a:t>
            </a:r>
            <a:r>
              <a:rPr lang="pt-BR" sz="2000" b="1" dirty="0">
                <a:solidFill>
                  <a:prstClr val="black"/>
                </a:solidFill>
              </a:rPr>
              <a:t>, </a:t>
            </a:r>
            <a:r>
              <a:rPr lang="pt-BR" sz="2000" b="1" dirty="0" err="1">
                <a:solidFill>
                  <a:prstClr val="black"/>
                </a:solidFill>
              </a:rPr>
              <a:t>proroci</a:t>
            </a:r>
            <a:r>
              <a:rPr lang="pt-BR" sz="2000" b="1" dirty="0">
                <a:solidFill>
                  <a:prstClr val="black"/>
                </a:solidFill>
              </a:rPr>
              <a:t>, ...)</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 ČOVEČANSTVOM?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4" y="264052"/>
            <a:ext cx="11494135" cy="369332"/>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zapreti </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Gospod Bog čoveku</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govoreći</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Jedi s</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lobodno s</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svakoga</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drvet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 u vrtu'" (Postan</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ak</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2</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16)</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a:t>
            </a:r>
            <a:endPar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lvl="0">
              <a:spcBef>
                <a:spcPts val="600"/>
              </a:spcBef>
              <a:defRPr/>
            </a:pPr>
            <a:r>
              <a:rPr lang="hr-HR" sz="2000" b="1">
                <a:solidFill>
                  <a:prstClr val="black"/>
                </a:solidFill>
              </a:rPr>
              <a:t>Na početku je Bog stvorio svijet da ga nastanjuju ljudi (Iza. 45,18).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lvl="0">
              <a:spcBef>
                <a:spcPts val="600"/>
              </a:spcBef>
              <a:defRPr/>
            </a:pPr>
            <a:r>
              <a:rPr lang="hr-HR" sz="2000" b="1">
                <a:solidFill>
                  <a:prstClr val="black"/>
                </a:solidFill>
              </a:rPr>
              <a:t>Čovda ečanstvo je sada bilo potpuno i spremno da nastani novostvoreni svet (Post. 1,27).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lvl="0">
              <a:spcBef>
                <a:spcPts val="600"/>
              </a:spcBef>
              <a:defRPr/>
            </a:pPr>
            <a:r>
              <a:rPr lang="hr-HR" sz="2000" b="1">
                <a:solidFill>
                  <a:prstClr val="black"/>
                </a:solidFill>
              </a:rPr>
              <a:t>Istog dana stvorio je Evu iz jednog Adamovog rebra (Post. 2,18.21.22).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lvl="0">
              <a:spcBef>
                <a:spcPts val="600"/>
              </a:spcBef>
              <a:defRPr/>
            </a:pPr>
            <a:r>
              <a:rPr lang="hr-HR" sz="2000" b="1">
                <a:solidFill>
                  <a:prstClr val="black"/>
                </a:solidFill>
              </a:rPr>
              <a:t>Kad je sve bilo spremno, stvorio je Adama od prašine zemaljske (Post. 2,4-7).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lvl="0">
              <a:spcBef>
                <a:spcPts val="600"/>
              </a:spcBef>
              <a:defRPr/>
            </a:pPr>
            <a:r>
              <a:rPr lang="pl-PL" sz="2000" b="1">
                <a:solidFill>
                  <a:prstClr val="black"/>
                </a:solidFill>
              </a:rPr>
              <a:t>Tokom tog procesa, bilo je mnogo komunikacije između Boga i Adama: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015663"/>
          </a:xfrm>
          <a:prstGeom prst="rect">
            <a:avLst/>
          </a:prstGeom>
          <a:noFill/>
        </p:spPr>
        <p:txBody>
          <a:bodyPr wrap="square">
            <a:spAutoFit/>
          </a:bodyPr>
          <a:lstStyle/>
          <a:p>
            <a:pPr lvl="0">
              <a:spcBef>
                <a:spcPts val="600"/>
              </a:spcBef>
              <a:defRPr/>
            </a:pPr>
            <a:r>
              <a:rPr lang="pl-PL" sz="2000" b="1">
                <a:solidFill>
                  <a:prstClr val="black"/>
                </a:solidFill>
              </a:rPr>
              <a:t>Upoznao ga je sa Evom i ujedinio ih u brak (Post. 2,22-24).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727720"/>
            <a:ext cx="3285881" cy="707886"/>
          </a:xfrm>
          <a:prstGeom prst="rect">
            <a:avLst/>
          </a:prstGeom>
          <a:noFill/>
        </p:spPr>
        <p:txBody>
          <a:bodyPr wrap="square">
            <a:spAutoFit/>
          </a:bodyPr>
          <a:lstStyle/>
          <a:p>
            <a:pPr lvl="0">
              <a:spcBef>
                <a:spcPts val="600"/>
              </a:spcBef>
              <a:defRPr/>
            </a:pPr>
            <a:r>
              <a:rPr lang="hr-HR" sz="2000" b="1">
                <a:solidFill>
                  <a:prstClr val="black"/>
                </a:solidFill>
              </a:rPr>
              <a:t>Zamolio ga je da imenuje životinje (Post. 2,19).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204601" cy="707886"/>
          </a:xfrm>
          <a:prstGeom prst="rect">
            <a:avLst/>
          </a:prstGeom>
          <a:noFill/>
        </p:spPr>
        <p:txBody>
          <a:bodyPr wrap="square">
            <a:spAutoFit/>
          </a:bodyPr>
          <a:lstStyle/>
          <a:p>
            <a:pPr lvl="0">
              <a:spcBef>
                <a:spcPts val="600"/>
              </a:spcBef>
              <a:defRPr/>
            </a:pPr>
            <a:r>
              <a:rPr lang="pl-PL" sz="2000" b="1">
                <a:solidFill>
                  <a:prstClr val="black"/>
                </a:solidFill>
              </a:rPr>
              <a:t>Ukazao je na njegova og- raničenja (Post. 2,16.17).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265478" y="2216016"/>
            <a:ext cx="3016169" cy="1323439"/>
          </a:xfrm>
          <a:prstGeom prst="rect">
            <a:avLst/>
          </a:prstGeom>
          <a:noFill/>
        </p:spPr>
        <p:txBody>
          <a:bodyPr wrap="square">
            <a:spAutoFit/>
          </a:bodyPr>
          <a:lstStyle/>
          <a:p>
            <a:pPr lvl="0">
              <a:spcBef>
                <a:spcPts val="600"/>
              </a:spcBef>
              <a:buSzPct val="150000"/>
              <a:defRPr/>
            </a:pPr>
            <a:r>
              <a:rPr lang="pl-PL" sz="2000" b="1">
                <a:solidFill>
                  <a:prstClr val="black"/>
                </a:solidFill>
              </a:rPr>
              <a:t>Dao mu je upute o poslu koji treba da obavlja u Edemskom vrtu (Post. 2,15).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SA ČOVEČANSTVOM?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4" y="255035"/>
            <a:ext cx="11595735" cy="369332"/>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zapreti </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Gospod Bog čoveku</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govoreći</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Jedi s</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lobodno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od svakoga deveta</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 u vrtu'" (Postanak 2</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16)</a:t>
            </a:r>
            <a:endPar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lvl="0">
              <a:spcBef>
                <a:spcPts val="600"/>
              </a:spcBef>
              <a:defRPr/>
            </a:pPr>
            <a:r>
              <a:rPr lang="hr-HR" sz="2000" b="1">
                <a:solidFill>
                  <a:prstClr val="black"/>
                </a:solidFill>
              </a:rPr>
              <a:t>Bog je poučio Adama i Evu kako se trebaju ponašati i što trebaju jesti (Post. 1:28-29).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707886"/>
          </a:xfrm>
          <a:prstGeom prst="rect">
            <a:avLst/>
          </a:prstGeom>
          <a:noFill/>
        </p:spPr>
        <p:txBody>
          <a:bodyPr wrap="square">
            <a:spAutoFit/>
          </a:bodyPr>
          <a:lstStyle/>
          <a:p>
            <a:pPr lvl="0">
              <a:spcBef>
                <a:spcPts val="600"/>
              </a:spcBef>
              <a:defRPr/>
            </a:pPr>
            <a:r>
              <a:rPr lang="hr-HR" sz="2000" b="1">
                <a:solidFill>
                  <a:prstClr val="black"/>
                </a:solidFill>
              </a:rPr>
              <a:t>Od tog trenutka sastajao se s njima svaki dan kad zahladi  (Post. 3,8).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015663"/>
          </a:xfrm>
          <a:prstGeom prst="rect">
            <a:avLst/>
          </a:prstGeom>
          <a:noFill/>
        </p:spPr>
        <p:txBody>
          <a:bodyPr wrap="square">
            <a:spAutoFit/>
          </a:bodyPr>
          <a:lstStyle/>
          <a:p>
            <a:pPr lvl="0">
              <a:spcBef>
                <a:spcPts val="600"/>
              </a:spcBef>
              <a:defRPr/>
            </a:pPr>
            <a:r>
              <a:rPr lang="hr-HR" sz="2000" b="1">
                <a:solidFill>
                  <a:prstClr val="black"/>
                </a:solidFill>
              </a:rPr>
              <a:t>Zatim je stvorio sedmi dan kako bi mogli uživati u društvu svi zajedno tokom celog dana.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631216"/>
          </a:xfrm>
          <a:prstGeom prst="rect">
            <a:avLst/>
          </a:prstGeom>
          <a:noFill/>
        </p:spPr>
        <p:txBody>
          <a:bodyPr wrap="square">
            <a:spAutoFit/>
          </a:bodyPr>
          <a:lstStyle/>
          <a:p>
            <a:pPr lvl="0">
              <a:spcBef>
                <a:spcPts val="600"/>
              </a:spcBef>
              <a:defRPr/>
            </a:pPr>
            <a:r>
              <a:rPr lang="hr-HR" sz="2000" b="1">
                <a:solidFill>
                  <a:prstClr val="black"/>
                </a:solidFill>
              </a:rPr>
              <a:t>Stvorio ih je kao društvena bića, sa mogućnošću komunikacije, ne samo među sobom, već i s drugim bićima (kao što su, na primjer, anđeli).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SA ČOVEČANSTVOM?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687176" cy="369332"/>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zapreti </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Gospod Bog čoveku</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govoreći</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Jedi s</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lobodno</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s</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svakoga drveta</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u</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u</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vrtu'" (Postanak 2</a:t>
            </a:r>
            <a:r>
              <a:rPr lang="hr-HR"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16)</a:t>
            </a:r>
            <a:endPar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hr-HR" sz="2800" b="1" kern="0">
                <a:ln/>
                <a:solidFill>
                  <a:srgbClr val="FFBDBD">
                    <a:lumMod val="50000"/>
                  </a:srgbClr>
                </a:solidFill>
              </a:rPr>
              <a:t>KAKO JE ČOVEČANSTVO PRESTALO KOMUNICIRATI S BOGOM?</a:t>
            </a:r>
            <a:endPar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584775"/>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a:solidFill>
                  <a:srgbClr val="7030A0"/>
                </a:solidFill>
                <a:latin typeface="Comic Sans MS" panose="030F0702030302020204" pitchFamily="66" charset="0"/>
              </a:rPr>
              <a:t>He answered, “I heard you in the garden, and I was afraid because I was naked; so I hid</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(Genesis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707886"/>
          </a:xfrm>
          <a:prstGeom prst="rect">
            <a:avLst/>
          </a:prstGeom>
          <a:noFill/>
        </p:spPr>
        <p:txBody>
          <a:bodyPr wrap="square" rtlCol="0">
            <a:spAutoFit/>
          </a:bodyPr>
          <a:lstStyle/>
          <a:p>
            <a:pPr lvl="0">
              <a:spcBef>
                <a:spcPts val="600"/>
              </a:spcBef>
              <a:defRPr/>
            </a:pPr>
            <a:r>
              <a:rPr lang="hr-HR" sz="2000" b="1">
                <a:solidFill>
                  <a:prstClr val="black"/>
                </a:solidFill>
              </a:rPr>
              <a:t>Adam i Eva stvoreni su sa mogućnošću slobodnog izbora. Da bi mogli ostvariti tu slobodu, Bog im je dao sve, ali je za Sebe rezervisao jedno drvo (Post. 2,16.17).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spAutoFit/>
          </a:bodyPr>
          <a:lstStyle/>
          <a:p>
            <a:pPr lvl="0">
              <a:spcBef>
                <a:spcPts val="600"/>
              </a:spcBef>
              <a:defRPr/>
            </a:pPr>
            <a:r>
              <a:rPr lang="hr-HR" sz="2000" b="1">
                <a:solidFill>
                  <a:prstClr val="black"/>
                </a:solidFill>
              </a:rPr>
              <a:t>Sljedeća negativna reakcija bila je da su se osećali toliko krivima zbog svoje neposlušnosti da više nisu hteli da komuniciraju sa Bogom (Post. 3,8).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spAutoFit/>
          </a:bodyPr>
          <a:lstStyle/>
          <a:p>
            <a:pPr lvl="0">
              <a:spcBef>
                <a:spcPts val="600"/>
              </a:spcBef>
              <a:defRPr/>
            </a:pPr>
            <a:r>
              <a:rPr lang="hr-HR" sz="2000" b="1">
                <a:solidFill>
                  <a:prstClr val="black"/>
                </a:solidFill>
              </a:rPr>
              <a:t>U tom trenutku, plašt slave koji ih je prekrivao nestao je; shvatili su svoju golotinju; i tražili su rešenja da sakriju svoju pogrešku (Post. 3,7).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spAutoFit/>
          </a:bodyPr>
          <a:lstStyle/>
          <a:p>
            <a:pPr lvl="0">
              <a:spcBef>
                <a:spcPts val="600"/>
              </a:spcBef>
              <a:defRPr/>
            </a:pPr>
            <a:r>
              <a:rPr lang="hr-HR" sz="2000" b="1">
                <a:solidFill>
                  <a:prstClr val="black"/>
                </a:solidFill>
              </a:rPr>
              <a:t>Očarana čudima zabranjenog ploda, Eva ga je pojela i ”zavela” Adama, koji je također jeo (Post. 3,6; 2. Tim. 2,14).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spAutoFit/>
          </a:bodyPr>
          <a:lstStyle/>
          <a:p>
            <a:pPr lvl="0">
              <a:spcBef>
                <a:spcPts val="600"/>
              </a:spcBef>
              <a:defRPr/>
            </a:pPr>
            <a:r>
              <a:rPr lang="hr-HR" sz="2000" b="1">
                <a:solidFill>
                  <a:prstClr val="black"/>
                </a:solidFill>
              </a:rPr>
              <a:t>Na istom drvetuu, iskušavač, prerušen u zmiju i pretvarajući se da želi dobrobit Adama i Eve, ispričao im je niz laži (koje je Eva prenijela Adamu): vi ste besmrtni ("nećete umreti"); bićete bogovi ("bićete poput Boga"); Bog vam skriva istinu ("Bog zna da...") (Post.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622800"/>
            <a:ext cx="3882356" cy="2036370"/>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lvl="0" algn="ctr">
              <a:defRPr/>
            </a:pPr>
            <a:r>
              <a:rPr lang="pl-PL" sz="3200" b="1">
                <a:ln w="6600">
                  <a:solidFill>
                    <a:srgbClr val="00CC00">
                      <a:lumMod val="50000"/>
                    </a:srgbClr>
                  </a:solidFill>
                  <a:prstDash val="solid"/>
                </a:ln>
                <a:solidFill>
                  <a:srgbClr val="FFFFFF"/>
                </a:solidFill>
                <a:effectLst>
                  <a:outerShdw dist="38100" dir="2700000" algn="tl" rotWithShape="0">
                    <a:srgbClr val="00CC00">
                      <a:lumMod val="75000"/>
                    </a:srgbClr>
                  </a:outerShdw>
                </a:effectLst>
              </a:rPr>
              <a:t>KAKO JE BOG POKUŠAO DA OBNOVI KOMUNIKACIJU?</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lvl="0" algn="ctr">
              <a:defRPr/>
            </a:pPr>
            <a:r>
              <a:rPr lang="pl-PL" b="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 Gospod Bog viknu Adama: 'Gde si?' " (Postanak 3,9)</a:t>
            </a:r>
            <a:endPar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015663"/>
          </a:xfrm>
          <a:prstGeom prst="rect">
            <a:avLst/>
          </a:prstGeom>
          <a:noFill/>
        </p:spPr>
        <p:txBody>
          <a:bodyPr wrap="square" rtlCol="0">
            <a:spAutoFit/>
          </a:bodyPr>
          <a:lstStyle/>
          <a:p>
            <a:pPr lvl="0">
              <a:spcBef>
                <a:spcPts val="600"/>
              </a:spcBef>
              <a:defRPr/>
            </a:pPr>
            <a:r>
              <a:rPr lang="hr-HR" sz="2000" b="1">
                <a:solidFill>
                  <a:prstClr val="black"/>
                </a:solidFill>
              </a:rPr>
              <a:t>Znajući da su Adam i Eva sagrešili, Bog im je—kao što je bio običaj—prišao da razgovara s njima. Prvi put, umjesto da radosno izađu u susret, Bog ih je morao pozvati da se sastanu sa njim (Post. 3,8.9).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823271"/>
            <a:ext cx="7636980" cy="707886"/>
          </a:xfrm>
          <a:prstGeom prst="rect">
            <a:avLst/>
          </a:prstGeom>
          <a:noFill/>
        </p:spPr>
        <p:txBody>
          <a:bodyPr wrap="square">
            <a:spAutoFit/>
          </a:bodyPr>
          <a:lstStyle/>
          <a:p>
            <a:pPr lvl="0">
              <a:spcBef>
                <a:spcPts val="600"/>
              </a:spcBef>
              <a:defRPr/>
            </a:pPr>
            <a:r>
              <a:rPr lang="hr-HR" sz="2000" b="1">
                <a:solidFill>
                  <a:prstClr val="black"/>
                </a:solidFill>
              </a:rPr>
              <a:t>Vekovima kasnije, Bog je pogledom gledao jednog drugog gre šnika kako bi ovaj doživeo svoje pokajanje: Petra (Lk 22,61.62).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805299"/>
            <a:ext cx="8187071" cy="1015663"/>
          </a:xfrm>
          <a:prstGeom prst="rect">
            <a:avLst/>
          </a:prstGeom>
          <a:noFill/>
        </p:spPr>
        <p:txBody>
          <a:bodyPr wrap="square">
            <a:spAutoFit/>
          </a:bodyPr>
          <a:lstStyle/>
          <a:p>
            <a:pPr lvl="0">
              <a:spcBef>
                <a:spcPts val="600"/>
              </a:spcBef>
              <a:defRPr/>
            </a:pPr>
            <a:r>
              <a:rPr lang="hr-HR" sz="2000" b="1">
                <a:solidFill>
                  <a:prstClr val="black"/>
                </a:solidFill>
              </a:rPr>
              <a:t>Danas mi ljudi sledimo slične obrasce. Držimo se greha i pokušavamo da se opravdamo. Iako se greh "lijepi" za nas, Bog i dalje želi da nas obnovi i poziva nas: "Dođite k meni" (Iza. 55,3).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506509"/>
            <a:ext cx="5648692" cy="1323439"/>
          </a:xfrm>
          <a:prstGeom prst="rect">
            <a:avLst/>
          </a:prstGeom>
          <a:noFill/>
        </p:spPr>
        <p:txBody>
          <a:bodyPr wrap="square">
            <a:spAutoFit/>
          </a:bodyPr>
          <a:lstStyle/>
          <a:p>
            <a:pPr lvl="0">
              <a:spcBef>
                <a:spcPts val="600"/>
              </a:spcBef>
              <a:defRPr/>
            </a:pPr>
            <a:r>
              <a:rPr lang="hr-HR" sz="2000" b="1">
                <a:solidFill>
                  <a:prstClr val="black"/>
                </a:solidFill>
              </a:rPr>
              <a:t>Za razliku od Petra, koji je priznao svoj da , Adam i Eva počeli su da se opravdavaju pred Bogom i krivili druge za svoje prestupe (Post. 3,12.13).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323439"/>
          </a:xfrm>
          <a:prstGeom prst="rect">
            <a:avLst/>
          </a:prstGeom>
          <a:noFill/>
        </p:spPr>
        <p:txBody>
          <a:bodyPr wrap="square">
            <a:spAutoFit/>
          </a:bodyPr>
          <a:lstStyle/>
          <a:p>
            <a:pPr lvl="0">
              <a:spcBef>
                <a:spcPts val="600"/>
              </a:spcBef>
              <a:defRPr/>
            </a:pPr>
            <a:r>
              <a:rPr lang="hr-HR" sz="2000" b="1">
                <a:solidFill>
                  <a:prstClr val="black"/>
                </a:solidFill>
              </a:rPr>
              <a:t>Iako nisu želeli dakomuniciraju sa Bogom, Bog je želeo dakomunicira sa njima. Nije se povlačio od društva grešnika, već ih je suočio sa njihovim grehom, tražeći nihgovo pokajanje (Post. 3,10.11).</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defRPr/>
            </a:pPr>
            <a:r>
              <a:rPr lang="hr-HR" sz="2400" b="1">
                <a:ln w="22225">
                  <a:noFill/>
                  <a:prstDash val="solid"/>
                </a:ln>
                <a:solidFill>
                  <a:srgbClr val="FFFF99"/>
                </a:solidFill>
                <a:effectLst>
                  <a:outerShdw blurRad="38100" dist="38100" dir="2700000" algn="tl">
                    <a:srgbClr val="000000"/>
                  </a:outerShdw>
                </a:effectLst>
              </a:rPr>
              <a:t>ZAŠTO SADA NE MOŽEMO IZRAVNO KOMUNICIRATI SA BOGOM?</a:t>
            </a:r>
            <a:endPar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hr-HR" b="1" noProof="0">
                <a:solidFill>
                  <a:prstClr val="white"/>
                </a:solidFill>
                <a:effectLst>
                  <a:glow rad="88900">
                    <a:srgbClr val="6542BF"/>
                  </a:glow>
                  <a:outerShdw blurRad="38100" dist="38100" dir="2700000" algn="tl">
                    <a:srgbClr val="000000"/>
                  </a:outerShdw>
                </a:effectLst>
                <a:latin typeface="Comic Sans MS" panose="030F0702030302020204" pitchFamily="66" charset="0"/>
              </a:rPr>
              <a:t>I izagnav</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čoveka</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postavi pred </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vrt</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om Edemskim</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h</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eru</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v</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i</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ma</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sa</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p</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lam</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enim</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mač</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em,</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koji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s</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e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vijaše tamo i amo,</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da </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čuva put </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ka drvetu od života.”</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(Postanak 3</a:t>
            </a:r>
            <a:r>
              <a:rPr lang="hr-HR" b="1">
                <a:solidFill>
                  <a:prstClr val="white"/>
                </a:solidFill>
                <a:effectLst>
                  <a:glow rad="88900">
                    <a:srgbClr val="6542BF"/>
                  </a:glow>
                  <a:outerShdw blurRad="38100" dist="38100" dir="2700000" algn="tl">
                    <a:srgbClr val="000000"/>
                  </a:outerShdw>
                </a:effectLst>
                <a:latin typeface="Comic Sans MS" panose="030F0702030302020204" pitchFamily="66" charset="0"/>
              </a:rPr>
              <a:t>,</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24)</a:t>
            </a:r>
            <a:endPar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357816"/>
            <a:ext cx="402876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God presented to the sinful couple the consequences of their sin, among which was the impossibility of speaking directly to God again after their expulsion from Eden (Gen.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Before communicating the consequences of sin, God presented them with the solution: a descendant of Eve would end the power of the devil and restore humanity (Gen.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15423"/>
            <a:ext cx="499284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Through the prophets, God communicated the way in which redemption would be accomplished: God himself became incarnate, suffered death for our sins, rose again, and grants us eternal life (Is.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Consequences for:</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495143711"/>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As soon as sin arose, so did the promise of a Savior.</a:t>
            </a: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HOW CAN WE COMMUNICATE WITH GOD TODAY?</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US" sz="1600" b="1" dirty="0">
                <a:solidFill>
                  <a:srgbClr val="009999">
                    <a:lumMod val="75000"/>
                  </a:srgbClr>
                </a:solidFill>
                <a:latin typeface="Comic Sans MS" panose="030F0702030302020204" pitchFamily="66" charset="0"/>
              </a:rPr>
              <a:t>Son of man, I have made you a watchman for the people of Israel;                 so hear the word I speak and give them warning from me</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p>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(Ezekiel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To communicate with us today, God has written two “reference books”: Creation, and the Bible (Rom. 1:20; 2 Tim.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Furthermore, God communicates with us through prayer (Psalm 5:2); angels (Acts 8:26); prophets (Joel 2:28); and, especially, through the Holy Spirit (John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84966"/>
            <a:ext cx="743673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In it, we discover who we are, where we come from, and where we are going. There we find God's purpose for our lives.</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3673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Although Creation speaks to us of the Creator, it is deeply tainted by sin. The Bible, however, contains clear and direct guidelines, transmitted by the prophets who received messages from God. In the Bible, we also find the most perfect manifestation of God in the life and ministry of Jesus</a:t>
            </a:r>
            <a:br>
              <a:rPr lang="en" sz="2000" b="1" dirty="0">
                <a:solidFill>
                  <a:prstClr val="black"/>
                </a:solidFill>
                <a:latin typeface="Aptos" panose="02110004020202020204"/>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(Heb.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6155531"/>
          </a:xfrm>
          <a:prstGeom prst="rect">
            <a:avLst/>
          </a:prstGeom>
          <a:noFill/>
        </p:spPr>
        <p:txBody>
          <a:bodyPr wrap="square">
            <a:spAutoFit/>
          </a:bodyPr>
          <a:lstStyle/>
          <a:p>
            <a:pPr lvl="0">
              <a:spcBef>
                <a:spcPts val="600"/>
              </a:spcBef>
              <a:defRPr/>
            </a:pP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lang="en-US" sz="2400" b="1" dirty="0">
                <a:solidFill>
                  <a:prstClr val="black"/>
                </a:solidFill>
                <a:latin typeface="Constantia" panose="02030602050306030303" pitchFamily="18" charset="0"/>
              </a:rPr>
              <a:t>There was to be co-operation between man and God. But this plan was greatly interfered with by Adam’s transgression. Satan led him to sin, and the Lord would not communicate with him after he had sinned as he did when he was without sin. </a:t>
            </a:r>
          </a:p>
          <a:p>
            <a:pPr lvl="0">
              <a:spcBef>
                <a:spcPts val="600"/>
              </a:spcBef>
              <a:defRPr/>
            </a:pPr>
            <a:r>
              <a:rPr lang="en-US" sz="2400" b="1" dirty="0">
                <a:solidFill>
                  <a:prstClr val="black"/>
                </a:solidFill>
                <a:latin typeface="Constantia" panose="02030602050306030303" pitchFamily="18" charset="0"/>
              </a:rPr>
              <a:t>After the fall Christ became Adam’s instructor. He acted in God’s stead toward humanity, saving the race from immediate death. He took upon him the office of mediator. Adam and Eve were given a probation in which to return to their allegiance, and in this plan all their posterity were embraced. </a:t>
            </a:r>
          </a:p>
          <a:p>
            <a:pPr lvl="0">
              <a:spcBef>
                <a:spcPts val="600"/>
              </a:spcBef>
              <a:defRPr/>
            </a:pPr>
            <a:r>
              <a:rPr lang="en-US" sz="2400" b="1" dirty="0">
                <a:solidFill>
                  <a:prstClr val="black"/>
                </a:solidFill>
                <a:latin typeface="Constantia" panose="02030602050306030303" pitchFamily="18" charset="0"/>
              </a:rPr>
              <a:t>Without the atonement of the Son of God there could have been no communication of blessing or salvation from God to man. God was jealous for the honor of His law. The transgression of that law had caused a fearful separation between God and man. To Adam in his innocence was granted communion, direct, free, and happy, with his Maker. After his transgression, God would communicate to man only through Christ and angels</a:t>
            </a: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APPENDIX: </a:t>
            </a:r>
            <a:r>
              <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BIOGRAPHY OF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Ellen Gould and Elizabeth Harmon, the youngest of Eunice and Robert Harmon's eight children, were born on November 26, 1827 in Gorham, Maine, USA.</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When Ellen was nine years old, a classmate threw a stone at her, causing a severe facial injury. The injury left her with lasting effects that forced her to drop out of school and limited her social life.</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The family accepted William Miller's teachings, and Ellen was baptized into the Methodist church in 1842.</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But Ellen felt lost, and believed herself unworthy of salvation, until Pastor Levi Stockman helped her understand God's true love.</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4248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From that moment on, she fell deeply in love with Jesus and served him for the rest of her life.</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Shortly afterwards the family moved to Portland, a major city in Maine, to expand their hat-making business.</a:t>
            </a: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a:extLst>
              <a:ext uri="{FF2B5EF4-FFF2-40B4-BE49-F238E27FC236}">
                <a16:creationId xmlns:a16="http://schemas.microsoft.com/office/drawing/2014/main" id="{FA3A6C62-42E6-D6C7-5A72-AF7B05321054}"/>
              </a:ext>
            </a:extLst>
          </p:cNvPr>
          <p:cNvSpPr txBox="1"/>
          <p:nvPr/>
        </p:nvSpPr>
        <p:spPr>
          <a:xfrm>
            <a:off x="2346633" y="3290531"/>
            <a:ext cx="8358436" cy="400110"/>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110358" y="3862552"/>
            <a:ext cx="12081641" cy="2677656"/>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sr-Latn-RS" sz="2800" b="1" i="0" u="none" strike="noStrike" kern="1200" cap="none" spc="0" normalizeH="0" baseline="0" noProof="0">
                <a:ln>
                  <a:noFill/>
                </a:ln>
                <a:solidFill>
                  <a:srgbClr val="FFFFFF"/>
                </a:solidFill>
                <a:effectLst/>
                <a:uLnTx/>
                <a:uFillTx/>
                <a:latin typeface="Arial"/>
                <a:ea typeface="+mn-ea"/>
                <a:cs typeface="Arial" charset="0"/>
              </a:rPr>
              <a:t>Ova prva pouka u ovom tromesečju potvrđuje da, iako se Božji način komunikacije promenio nakon pada, Njegova želja da razgovara sa čovječanstvom nikada nije prestala. Danas Bog nastavlja da komuni-cira kroz Sveto pismo, gde proroci i apostoli svedoče ujedinjeno o Hristu. Kao savremeni izraz ove božanske komunikacije, Elen G. Vajt  takođe ukazuje na Hrista potvrđujući svedočanstvo Biblije.</a:t>
            </a:r>
          </a:p>
        </p:txBody>
      </p:sp>
    </p:spTree>
    <p:extLst>
      <p:ext uri="{BB962C8B-B14F-4D97-AF65-F5344CB8AC3E}">
        <p14:creationId xmlns:p14="http://schemas.microsoft.com/office/powerpoint/2010/main" val="4064770895"/>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667000" y="76200"/>
            <a:ext cx="6553200" cy="1143000"/>
          </a:xfrm>
        </p:spPr>
        <p:txBody>
          <a:bodyPr/>
          <a:lstStyle/>
          <a:p>
            <a:pPr eaLnBrk="1" hangingPunct="1"/>
            <a:r>
              <a:rPr lang="hr-HR" dirty="0"/>
              <a:t>PRIMENA</a:t>
            </a:r>
            <a:endParaRPr lang="en-US" dirty="0"/>
          </a:p>
        </p:txBody>
      </p:sp>
      <p:sp>
        <p:nvSpPr>
          <p:cNvPr id="16387" name="Rectangle 3"/>
          <p:cNvSpPr>
            <a:spLocks noGrp="1" noChangeArrowheads="1"/>
          </p:cNvSpPr>
          <p:nvPr>
            <p:ph type="body" idx="1"/>
          </p:nvPr>
        </p:nvSpPr>
        <p:spPr>
          <a:xfrm>
            <a:off x="2667000" y="1676402"/>
            <a:ext cx="8767354"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a:t>
            </a:r>
            <a:r>
              <a:rPr lang="sr-Latn-RS" sz="2800">
                <a:solidFill>
                  <a:srgbClr val="FFFF99"/>
                </a:solidFill>
              </a:rPr>
              <a:t>Suočavanje sa lažnim učiteljima“, može pomoći danas?</a:t>
            </a: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endParaRPr lang="sr-Latn-RS" sz="2800">
              <a:solidFill>
                <a:srgbClr val="FFFF99"/>
              </a:solidFill>
            </a:endParaRPr>
          </a:p>
          <a:p>
            <a:pPr marL="0" indent="0" eaLnBrk="1" hangingPunct="1">
              <a:lnSpc>
                <a:spcPct val="90000"/>
              </a:lnSpc>
              <a:buNone/>
            </a:pPr>
            <a:r>
              <a:rPr lang="hr-HR" sz="2800">
                <a:solidFill>
                  <a:srgbClr val="FFFF99"/>
                </a:solidFill>
              </a:rPr>
              <a:t>”, </a:t>
            </a:r>
            <a:r>
              <a:rPr lang="hr-HR" sz="2800" dirty="0">
                <a:solidFill>
                  <a:srgbClr val="FFFF99"/>
                </a:solidFill>
              </a:rPr>
              <a:t>može pomoći danas</a:t>
            </a:r>
            <a:r>
              <a:rPr lang="en-US" sz="2800" dirty="0">
                <a:solidFill>
                  <a:srgbClr val="FFFF99"/>
                </a:solidFill>
              </a:rPr>
              <a:t>? </a:t>
            </a:r>
          </a:p>
        </p:txBody>
      </p:sp>
      <p:sp>
        <p:nvSpPr>
          <p:cNvPr id="16388" name="Rectangle 4"/>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p:cNvSpPr>
            <a:spLocks noChangeArrowheads="1"/>
          </p:cNvSpPr>
          <p:nvPr/>
        </p:nvSpPr>
        <p:spPr bwMode="auto">
          <a:xfrm>
            <a:off x="3352800" y="3886201"/>
            <a:ext cx="8291119"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elim</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uticaja</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da prihvatim Sveto pismo kao autoritativno, nepogrešivo otkrivenje Božje volje?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elim</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da ostanem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veran</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celom</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Pismu a to znači da vršim  zapovesti Božje i čuvam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svedočanstvo</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Isusa Hrista?</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ts val="713"/>
              </a:spcBef>
              <a:spcAft>
                <a:spcPts val="213"/>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6393" name="Text Box 9"/>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Razumevši</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podsetim</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naloga: ”Prestanite i znajte da sam ja Bog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Ps</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46,10), da shvatim da je Biblija još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uvek</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361298609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7">
                                            <p:txEl>
                                              <p:pRg st="11" end="11"/>
                                            </p:txEl>
                                          </p:spTgt>
                                        </p:tgtEl>
                                        <p:attrNameLst>
                                          <p:attrName>style.visibility</p:attrName>
                                        </p:attrNameLst>
                                      </p:cBhvr>
                                      <p:to>
                                        <p:strVal val="visible"/>
                                      </p:to>
                                    </p:set>
                                    <p:anim calcmode="lin" valueType="num">
                                      <p:cBhvr additive="base">
                                        <p:cTn id="13" dur="500" fill="hold"/>
                                        <p:tgtEl>
                                          <p:spTgt spid="16387">
                                            <p:txEl>
                                              <p:pRg st="11" end="1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0488">
                                            <p:txEl>
                                              <p:pRg st="0" end="0"/>
                                            </p:txEl>
                                          </p:spTgt>
                                        </p:tgtEl>
                                        <p:attrNameLst>
                                          <p:attrName>style.visibility</p:attrName>
                                        </p:attrNameLst>
                                      </p:cBhvr>
                                      <p:to>
                                        <p:strVal val="visible"/>
                                      </p:to>
                                    </p:set>
                                    <p:animEffect transition="in" filter="wipe(left)">
                                      <p:cBhvr>
                                        <p:cTn id="25" dur="1000"/>
                                        <p:tgtEl>
                                          <p:spTgt spid="2048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0488">
                                            <p:txEl>
                                              <p:pRg st="2" end="2"/>
                                            </p:txEl>
                                          </p:spTgt>
                                        </p:tgtEl>
                                        <p:attrNameLst>
                                          <p:attrName>style.visibility</p:attrName>
                                        </p:attrNameLst>
                                      </p:cBhvr>
                                      <p:to>
                                        <p:strVal val="visible"/>
                                      </p:to>
                                    </p:set>
                                    <p:animEffect transition="in" filter="wipe(left)">
                                      <p:cBhvr>
                                        <p:cTn id="30" dur="1000"/>
                                        <p:tgtEl>
                                          <p:spTgt spid="2048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0485"/>
                                        </p:tgtEl>
                                        <p:attrNameLst>
                                          <p:attrName>style.visibility</p:attrName>
                                        </p:attrNameLst>
                                      </p:cBhvr>
                                      <p:to>
                                        <p:strVal val="visible"/>
                                      </p:to>
                                    </p:set>
                                    <p:animEffect transition="in" filter="wipe(down)">
                                      <p:cBhvr>
                                        <p:cTn id="35" dur="500"/>
                                        <p:tgtEl>
                                          <p:spTgt spid="2048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0487"/>
                                        </p:tgtEl>
                                        <p:attrNameLst>
                                          <p:attrName>style.visibility</p:attrName>
                                        </p:attrNameLst>
                                      </p:cBhvr>
                                      <p:to>
                                        <p:strVal val="visible"/>
                                      </p:to>
                                    </p:set>
                                    <p:animEffect transition="in" filter="wipe(down)">
                                      <p:cBhvr>
                                        <p:cTn id="40"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da primenimo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a:t>
            </a:r>
            <a:r>
              <a:rPr lang="hr-HR" sz="2800">
                <a:solidFill>
                  <a:srgbClr val="FFFF99"/>
                </a:solidFill>
              </a:rPr>
              <a:t>: ”</a:t>
            </a:r>
            <a:r>
              <a:rPr lang="hr-BA" sz="2800">
                <a:solidFill>
                  <a:srgbClr val="FFFF99"/>
                </a:solidFill>
              </a:rPr>
              <a:t>Suočavanja sa lažnim učiteljima</a:t>
            </a:r>
            <a:r>
              <a:rPr lang="hr-HR" sz="2800">
                <a:solidFill>
                  <a:srgbClr val="FFFF99"/>
                </a:solidFill>
              </a:rPr>
              <a:t>”, možemo da koristimo iduć</a:t>
            </a:r>
            <a:r>
              <a:rPr lang="sr-Latn-RS" sz="2800">
                <a:solidFill>
                  <a:srgbClr val="FFFF99"/>
                </a:solidFill>
              </a:rPr>
              <a:t>e sedmice</a:t>
            </a:r>
            <a:r>
              <a:rPr lang="hr-HR" sz="2800">
                <a:solidFill>
                  <a:srgbClr val="FFFF99"/>
                </a:solidFill>
              </a:rPr>
              <a:t>? </a:t>
            </a:r>
            <a:endParaRPr lang="hr-HR" sz="2800" dirty="0">
              <a:solidFill>
                <a:srgbClr val="FFFF99"/>
              </a:solidFill>
            </a:endParaRPr>
          </a:p>
          <a:p>
            <a:pPr eaLnBrk="1" hangingPunct="1">
              <a:buFontTx/>
              <a:buNone/>
            </a:pPr>
            <a:r>
              <a:rPr lang="en-US" sz="2400" dirty="0">
                <a:solidFill>
                  <a:srgbClr val="FFFF99"/>
                </a:solidFill>
              </a:rPr>
              <a:t> </a:t>
            </a: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452255"/>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a:ln>
                  <a:noFill/>
                </a:ln>
                <a:solidFill>
                  <a:srgbClr val="FF9900"/>
                </a:solidFill>
                <a:effectLst/>
                <a:uLnTx/>
                <a:uFillTx/>
                <a:latin typeface="Arial"/>
                <a:ea typeface="+mn-ea"/>
                <a:cs typeface="Arial" charset="0"/>
              </a:rPr>
              <a:t>          </a:t>
            </a:r>
            <a:endParaRPr kumimoji="0" lang="hr-HR" sz="2000" b="1" i="0" u="none" strike="noStrike" kern="1200" cap="none" spc="0" normalizeH="0" baseline="0" noProof="0" dirty="0">
              <a:ln>
                <a:noFill/>
              </a:ln>
              <a:solidFill>
                <a:srgbClr val="FF9900"/>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a:t>
            </a:r>
            <a:r>
              <a:rPr kumimoji="0" lang="hr-HR" sz="2000" b="1" i="0" u="none" strike="noStrike" kern="1200" cap="none" spc="0" normalizeH="0" baseline="0" noProof="0">
                <a:ln>
                  <a:noFill/>
                </a:ln>
                <a:solidFill>
                  <a:srgbClr val="FF9900"/>
                </a:solidFill>
                <a:effectLst/>
                <a:uLnTx/>
                <a:uFillTx/>
                <a:latin typeface="Arial"/>
                <a:ea typeface="+mn-ea"/>
                <a:cs typeface="Arial" charset="0"/>
              </a:rPr>
              <a:t>ili skupini:</a:t>
            </a:r>
            <a:endParaRPr kumimoji="0" lang="hr-HR" sz="2000" b="1" i="0" u="none" strike="noStrike" kern="1200" cap="none" spc="0" normalizeH="0" baseline="0" noProof="0" dirty="0">
              <a:ln>
                <a:noFill/>
              </a:ln>
              <a:solidFill>
                <a:srgbClr val="FF9900"/>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a:ln>
                  <a:noFill/>
                </a:ln>
                <a:solidFill>
                  <a:srgbClr val="FFFFFF"/>
                </a:solidFill>
                <a:effectLst/>
                <a:uLnTx/>
                <a:uFillTx/>
                <a:latin typeface="Arial"/>
                <a:ea typeface="+mn-ea"/>
                <a:cs typeface="Arial" charset="0"/>
              </a:rPr>
              <a:t>1. Pročitaj </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2. Kor. 10,1-11.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Koje izjave otkrivaju da je Pavle imao problema u suočavanju sa lažnim učiteljima?</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 </a:t>
            </a:r>
            <a:r>
              <a:rPr kumimoji="0" lang="hr-HR" sz="1200" b="0" i="1" u="none" strike="noStrike" kern="1200" cap="none" spc="0" normalizeH="0" baseline="0" noProof="0">
                <a:ln>
                  <a:noFill/>
                </a:ln>
                <a:solidFill>
                  <a:srgbClr val="FFFFFF"/>
                </a:solidFill>
                <a:effectLst/>
                <a:uLnTx/>
                <a:uFillTx/>
                <a:latin typeface="Arial"/>
                <a:ea typeface="+mn-ea"/>
                <a:cs typeface="Arial" charset="0"/>
              </a:rPr>
              <a:t>Ef. 6,12-17. </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Da li je Pavle znao da smo mi u duhovnom ratu koji zahteva upotrebu svega Božjeg oružja?</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kumimoji="0" lang="hr-HR" sz="1200" b="0" i="1" u="none" strike="noStrike" kern="1200" cap="none" spc="0" normalizeH="0" baseline="0" noProof="0">
                <a:ln>
                  <a:noFill/>
                </a:ln>
                <a:solidFill>
                  <a:srgbClr val="FFFFFF"/>
                </a:solidFill>
                <a:effectLst/>
                <a:uLnTx/>
                <a:uFillTx/>
                <a:latin typeface="Arial"/>
                <a:ea typeface="+mn-ea"/>
                <a:cs typeface="Arial" charset="0"/>
              </a:rPr>
              <a:t>2. Kor. 10,13-17. </a:t>
            </a:r>
            <a:r>
              <a:rPr kumimoji="0" lang="hr-HR" sz="1400" b="1" i="0" u="none" strike="noStrike" kern="1200" cap="none" spc="0" normalizeH="0" baseline="0" noProof="0">
                <a:ln>
                  <a:noFill/>
                </a:ln>
                <a:solidFill>
                  <a:srgbClr val="FFFFFF"/>
                </a:solidFill>
                <a:effectLst/>
                <a:uLnTx/>
                <a:uFillTx/>
                <a:latin typeface="Arial"/>
                <a:ea typeface="+mn-ea"/>
                <a:cs typeface="Arial" charset="0"/>
              </a:rPr>
              <a:t>Kako atmosfera nadmetanja može naštetiti propovedanju Evanđelja?   </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kumimoji="0" lang="hr-HR" sz="1200" b="0" i="1" u="none" strike="noStrike" kern="1200" cap="none" spc="0" normalizeH="0" baseline="0" noProof="0">
                <a:ln>
                  <a:noFill/>
                </a:ln>
                <a:solidFill>
                  <a:srgbClr val="FFFFFF"/>
                </a:solidFill>
                <a:effectLst/>
                <a:uLnTx/>
                <a:uFillTx/>
                <a:latin typeface="Arial"/>
                <a:ea typeface="+mn-ea"/>
                <a:cs typeface="Arial" charset="0"/>
              </a:rPr>
              <a:t>2. Kor. 10,12.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Koju besmislicu su upotrebili Pavlovi protivnici?</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2000" b="1" i="0" u="none" strike="noStrike" kern="1200" cap="none" spc="0" normalizeH="0" baseline="0" noProof="0">
                <a:ln>
                  <a:noFill/>
                </a:ln>
                <a:solidFill>
                  <a:srgbClr val="FFFFFF"/>
                </a:solidFill>
                <a:effectLst/>
                <a:uLnTx/>
                <a:uFillTx/>
                <a:latin typeface="Arial"/>
                <a:ea typeface="+mn-ea"/>
                <a:cs typeface="Arial" charset="0"/>
              </a:rPr>
              <a:t> </a:t>
            </a:r>
            <a:r>
              <a:rPr kumimoji="0" lang="hr-HR" sz="1200" b="0" i="1" u="none" strike="noStrike" kern="1200" cap="none" spc="0" normalizeH="0" baseline="0" noProof="0">
                <a:ln>
                  <a:noFill/>
                </a:ln>
                <a:solidFill>
                  <a:srgbClr val="FFFFFF"/>
                </a:solidFill>
                <a:effectLst/>
                <a:uLnTx/>
                <a:uFillTx/>
                <a:latin typeface="Arial"/>
                <a:ea typeface="+mn-ea"/>
                <a:cs typeface="Arial" charset="0"/>
              </a:rPr>
              <a:t>2. Kor.. 11,1-15. </a:t>
            </a:r>
            <a:r>
              <a:rPr kumimoji="0" lang="hr-HR" sz="1400" b="1" i="0" u="none" strike="noStrike" kern="1200" cap="none" spc="0" normalizeH="0" baseline="0" noProof="0">
                <a:ln>
                  <a:noFill/>
                </a:ln>
                <a:solidFill>
                  <a:srgbClr val="FFFFFF"/>
                </a:solidFill>
                <a:effectLst/>
                <a:uLnTx/>
                <a:uFillTx/>
                <a:latin typeface="Arial"/>
                <a:ea typeface="+mn-ea"/>
                <a:cs typeface="Arial" charset="0"/>
              </a:rPr>
              <a:t>Kako Pavle prikazuje izazove sa lažnim učiteljima?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a:ln>
                  <a:noFill/>
                </a:ln>
                <a:solidFill>
                  <a:srgbClr val="FFFFFF"/>
                </a:solidFill>
                <a:effectLst/>
                <a:uLnTx/>
                <a:uFillTx/>
                <a:latin typeface="Arial"/>
                <a:ea typeface="+mn-ea"/>
                <a:cs typeface="Arial" charset="0"/>
              </a:rPr>
              <a:t> </a:t>
            </a:r>
            <a:r>
              <a:rPr kumimoji="0" lang="hr-HR" sz="1200" b="0" i="1" u="none" strike="noStrike" kern="1200" cap="none" spc="0" normalizeH="0" baseline="0" noProof="0">
                <a:ln>
                  <a:noFill/>
                </a:ln>
                <a:solidFill>
                  <a:srgbClr val="FFFFFF"/>
                </a:solidFill>
                <a:effectLst/>
                <a:uLnTx/>
                <a:uFillTx/>
                <a:latin typeface="Arial"/>
                <a:ea typeface="+mn-ea"/>
                <a:cs typeface="Arial" charset="0"/>
              </a:rPr>
              <a:t>2. Kor. 11,15.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Kojim rečima Pavle zaključuje svoju misao?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a:ln>
                  <a:noFill/>
                </a:ln>
                <a:solidFill>
                  <a:srgbClr val="FFFFFF"/>
                </a:solidFill>
                <a:effectLst/>
                <a:uLnTx/>
                <a:uFillTx/>
                <a:latin typeface="Arial"/>
                <a:ea typeface="+mn-ea"/>
                <a:cs typeface="Arial" charset="0"/>
              </a:rPr>
              <a:t> </a:t>
            </a:r>
            <a:r>
              <a:rPr kumimoji="0" lang="sr-Latn-ME" sz="1200" b="0" i="1" u="none" strike="noStrike" kern="1200" cap="none" spc="0" normalizeH="0" baseline="0" noProof="0">
                <a:ln>
                  <a:noFill/>
                </a:ln>
                <a:solidFill>
                  <a:srgbClr val="FFFFFF"/>
                </a:solidFill>
                <a:effectLst/>
                <a:uLnTx/>
                <a:uFillTx/>
                <a:latin typeface="Arial"/>
                <a:ea typeface="+mn-ea"/>
                <a:cs typeface="Arial" charset="0"/>
              </a:rPr>
              <a:t>2. Kor.11,22-28. </a:t>
            </a:r>
            <a:r>
              <a:rPr kumimoji="0" lang="hr-HR" sz="1400" b="1" i="0" u="none" strike="noStrike" kern="1200" cap="none" spc="0" normalizeH="0" baseline="0" noProof="0">
                <a:ln>
                  <a:noFill/>
                </a:ln>
                <a:solidFill>
                  <a:srgbClr val="FFFFFF"/>
                </a:solidFill>
                <a:effectLst/>
                <a:uLnTx/>
                <a:uFillTx/>
                <a:latin typeface="Arial"/>
                <a:ea typeface="+mn-ea"/>
                <a:cs typeface="Arial" charset="0"/>
              </a:rPr>
              <a:t>Šts ap. Pavle želi tu da kaže? </a:t>
            </a:r>
            <a:endParaRPr kumimoji="0" lang="en-U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Pro</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č</a:t>
            </a:r>
            <a:r>
              <a:rPr kumimoji="0" lang="en-US" sz="1800" b="1" i="0" u="none" strike="noStrike" kern="1200" cap="none" spc="0" normalizeH="0" baseline="0" noProof="0" err="1">
                <a:ln>
                  <a:noFill/>
                </a:ln>
                <a:solidFill>
                  <a:srgbClr val="FFFFFF"/>
                </a:solidFill>
                <a:effectLst/>
                <a:uLnTx/>
                <a:uFillTx/>
                <a:latin typeface="Arial"/>
                <a:ea typeface="+mn-ea"/>
                <a:cs typeface="Arial" charset="0"/>
              </a:rPr>
              <a:t>itaj</a:t>
            </a:r>
            <a:r>
              <a:rPr kumimoji="0" lang="en-US" sz="1800" b="1" i="0" u="none" strike="noStrike" kern="1200" cap="none" spc="0" normalizeH="0" baseline="0" noProof="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2. Kor.. 12,9.10. </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Šta je Pavle znao o pokazivanju Božje sile?</a:t>
            </a:r>
            <a:endParaRPr kumimoji="0" lang="sr-Latn-R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a:t>
            </a:r>
            <a:r>
              <a:rPr kumimoji="0" lang="sr-Latn-RS" sz="1800" b="1" i="0" u="none" strike="noStrike" kern="1200" cap="none" spc="0" normalizeH="0" baseline="0" noProof="0">
                <a:ln>
                  <a:noFill/>
                </a:ln>
                <a:solidFill>
                  <a:srgbClr val="FFFFFF"/>
                </a:solidFill>
                <a:effectLst/>
                <a:uLnTx/>
                <a:uFillTx/>
                <a:latin typeface="Arial"/>
                <a:ea typeface="+mn-ea"/>
                <a:cs typeface="Arial" charset="0"/>
              </a:rPr>
              <a:t>Pročitaj </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2. Kor.12,20.21. </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Koji su gresi ugrožavali duhovno stanje Korintske crkve?</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br>
              <a:rPr kumimoji="0" lang="hr-HR" sz="1600" b="1" i="0" u="none" strike="noStrike" kern="1200" cap="none" spc="0" normalizeH="0" baseline="0" noProof="0" dirty="0">
                <a:ln>
                  <a:noFill/>
                </a:ln>
                <a:solidFill>
                  <a:srgbClr val="FFFFFF"/>
                </a:solidFill>
                <a:effectLst/>
                <a:uLnTx/>
                <a:uFillTx/>
                <a:latin typeface="Arial"/>
                <a:ea typeface="+mn-ea"/>
                <a:cs typeface="Arial" charset="0"/>
              </a:rPr>
            </a:b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1" end="1"/>
                                            </p:txEl>
                                          </p:spTgt>
                                        </p:tgtEl>
                                        <p:attrNameLst>
                                          <p:attrName>style.visibility</p:attrName>
                                        </p:attrNameLst>
                                      </p:cBhvr>
                                      <p:to>
                                        <p:strVal val="visible"/>
                                      </p:to>
                                    </p:set>
                                    <p:anim calcmode="lin" valueType="num">
                                      <p:cBhvr additive="base">
                                        <p:cTn id="13"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2" end="2"/>
                                            </p:txEl>
                                          </p:spTgt>
                                        </p:tgtEl>
                                        <p:attrNameLst>
                                          <p:attrName>style.visibility</p:attrName>
                                        </p:attrNameLst>
                                      </p:cBhvr>
                                      <p:to>
                                        <p:strVal val="visible"/>
                                      </p:to>
                                    </p:set>
                                    <p:anim calcmode="lin" valueType="num">
                                      <p:cBhvr additive="base">
                                        <p:cTn id="19"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3" end="3"/>
                                            </p:txEl>
                                          </p:spTgt>
                                        </p:tgtEl>
                                        <p:attrNameLst>
                                          <p:attrName>style.visibility</p:attrName>
                                        </p:attrNameLst>
                                      </p:cBhvr>
                                      <p:to>
                                        <p:strVal val="visible"/>
                                      </p:to>
                                    </p:set>
                                    <p:anim calcmode="lin" valueType="num">
                                      <p:cBhvr additive="base">
                                        <p:cTn id="25"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4" end="4"/>
                                            </p:txEl>
                                          </p:spTgt>
                                        </p:tgtEl>
                                        <p:attrNameLst>
                                          <p:attrName>style.visibility</p:attrName>
                                        </p:attrNameLst>
                                      </p:cBhvr>
                                      <p:to>
                                        <p:strVal val="visible"/>
                                      </p:to>
                                    </p:set>
                                    <p:anim calcmode="lin" valueType="num">
                                      <p:cBhvr additive="base">
                                        <p:cTn id="31"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5" end="5"/>
                                            </p:txEl>
                                          </p:spTgt>
                                        </p:tgtEl>
                                        <p:attrNameLst>
                                          <p:attrName>style.visibility</p:attrName>
                                        </p:attrNameLst>
                                      </p:cBhvr>
                                      <p:to>
                                        <p:strVal val="visible"/>
                                      </p:to>
                                    </p:set>
                                    <p:anim calcmode="lin" valueType="num">
                                      <p:cBhvr additive="base">
                                        <p:cTn id="37"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6" end="6"/>
                                            </p:txEl>
                                          </p:spTgt>
                                        </p:tgtEl>
                                        <p:attrNameLst>
                                          <p:attrName>style.visibility</p:attrName>
                                        </p:attrNameLst>
                                      </p:cBhvr>
                                      <p:to>
                                        <p:strVal val="visible"/>
                                      </p:to>
                                    </p:set>
                                    <p:anim calcmode="lin" valueType="num">
                                      <p:cBhvr additive="base">
                                        <p:cTn id="43"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7" end="7"/>
                                            </p:txEl>
                                          </p:spTgt>
                                        </p:tgtEl>
                                        <p:attrNameLst>
                                          <p:attrName>style.visibility</p:attrName>
                                        </p:attrNameLst>
                                      </p:cBhvr>
                                      <p:to>
                                        <p:strVal val="visible"/>
                                      </p:to>
                                    </p:set>
                                    <p:anim calcmode="lin" valueType="num">
                                      <p:cBhvr additive="base">
                                        <p:cTn id="49"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8" end="8"/>
                                            </p:txEl>
                                          </p:spTgt>
                                        </p:tgtEl>
                                        <p:attrNameLst>
                                          <p:attrName>style.visibility</p:attrName>
                                        </p:attrNameLst>
                                      </p:cBhvr>
                                      <p:to>
                                        <p:strVal val="visible"/>
                                      </p:to>
                                    </p:set>
                                    <p:anim calcmode="lin" valueType="num">
                                      <p:cBhvr additive="base">
                                        <p:cTn id="55"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9" end="9"/>
                                            </p:txEl>
                                          </p:spTgt>
                                        </p:tgtEl>
                                        <p:attrNameLst>
                                          <p:attrName>style.visibility</p:attrName>
                                        </p:attrNameLst>
                                      </p:cBhvr>
                                      <p:to>
                                        <p:strVal val="visible"/>
                                      </p:to>
                                    </p:set>
                                    <p:anim calcmode="lin" valueType="num">
                                      <p:cBhvr additive="base">
                                        <p:cTn id="61"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10" end="10"/>
                                            </p:txEl>
                                          </p:spTgt>
                                        </p:tgtEl>
                                        <p:attrNameLst>
                                          <p:attrName>style.visibility</p:attrName>
                                        </p:attrNameLst>
                                      </p:cBhvr>
                                      <p:to>
                                        <p:strVal val="visible"/>
                                      </p:to>
                                    </p:set>
                                    <p:anim calcmode="lin" valueType="num">
                                      <p:cBhvr additive="base">
                                        <p:cTn id="67" dur="500" fill="hold"/>
                                        <p:tgtEl>
                                          <p:spTgt spid="22532">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818</TotalTime>
  <Words>2269</Words>
  <Application>Microsoft Office PowerPoint</Application>
  <PresentationFormat>Panorámica</PresentationFormat>
  <Paragraphs>159</Paragraphs>
  <Slides>18</Slides>
  <Notes>7</Notes>
  <HiddenSlides>0</HiddenSlides>
  <MMClips>0</MMClips>
  <ScaleCrop>false</ScaleCrop>
  <HeadingPairs>
    <vt:vector size="6" baseType="variant">
      <vt:variant>
        <vt:lpstr>Fuentes usadas</vt:lpstr>
      </vt:variant>
      <vt:variant>
        <vt:i4>12</vt:i4>
      </vt:variant>
      <vt:variant>
        <vt:lpstr>Tema</vt:lpstr>
      </vt:variant>
      <vt:variant>
        <vt:i4>3</vt:i4>
      </vt:variant>
      <vt:variant>
        <vt:lpstr>Títulos de diapositiva</vt:lpstr>
      </vt:variant>
      <vt:variant>
        <vt:i4>18</vt:i4>
      </vt:variant>
    </vt:vector>
  </HeadingPairs>
  <TitlesOfParts>
    <vt:vector size="33" baseType="lpstr">
      <vt:lpstr>Calibri</vt:lpstr>
      <vt:lpstr>Aptos Display</vt:lpstr>
      <vt:lpstr>Constantia</vt:lpstr>
      <vt:lpstr>Times New Roman</vt:lpstr>
      <vt:lpstr>Comic Sans MS</vt:lpstr>
      <vt:lpstr>Arial Narrow</vt:lpstr>
      <vt:lpstr>Impact</vt:lpstr>
      <vt:lpstr>Arial</vt:lpstr>
      <vt:lpstr>Aptos</vt:lpstr>
      <vt:lpstr>Gill Sans MT Ext Condensed Bold</vt:lpstr>
      <vt:lpstr>Britannic Bold</vt:lpstr>
      <vt:lpstr>Bodoni MT Poster Compressed</vt:lpstr>
      <vt:lpstr>1_Tema de Office</vt:lpstr>
      <vt:lpstr>4_Default Design</vt:lpstr>
      <vt:lpstr>3_Default Design</vt:lpstr>
      <vt:lpstr>Presentación de PowerPoint</vt:lpstr>
      <vt:lpstr>Upamtite stih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PRIMENA</vt:lpstr>
      <vt:lpstr>PRENOŠENJE ISTINE</vt:lpstr>
      <vt:lpstr>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43</cp:revision>
  <dcterms:created xsi:type="dcterms:W3CDTF">2026-09-07T12:37:12Z</dcterms:created>
  <dcterms:modified xsi:type="dcterms:W3CDTF">2026-09-28T05:17:37Z</dcterms:modified>
</cp:coreProperties>
</file>