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3"/>
  </p:notes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9" d="100"/>
          <a:sy n="99" d="100"/>
        </p:scale>
        <p:origin x="19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 qsCatId="3D" csTypeId="urn:microsoft.com/office/officeart/2005/8/colors/colorful1" csCatId="colorful" phldr="1"/>
      <dgm:spPr/>
      <dgm:t>
        <a:bodyPr/>
        <a:lstStyle/>
        <a:p>
          <a:endParaRPr lang="es-ES"/>
        </a:p>
      </dgm:t>
    </dgm:pt>
    <dgm:pt modelId="{A1A2E68C-81D6-43C3-8011-DDB70A14D598}">
      <dgm:prSet custT="1"/>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hr-HR" sz="2200" b="1" noProof="0" dirty="0">
              <a:effectLst>
                <a:outerShdw blurRad="38100" dist="38100" dir="2700000" algn="tl">
                  <a:srgbClr val="000000"/>
                </a:outerShdw>
              </a:effectLst>
            </a:rPr>
            <a:t>Tko je bio pozvan u proročku službu?</a:t>
          </a:r>
          <a:endParaRPr lang="hr-HR" sz="2200"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sz="2200">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sz="2200">
            <a:effectLst>
              <a:outerShdw blurRad="38100" dist="38100" dir="2700000" algn="tl">
                <a:srgbClr val="000000">
                  <a:alpha val="43137"/>
                </a:srgbClr>
              </a:outerShdw>
            </a:effectLst>
          </a:endParaRPr>
        </a:p>
      </dgm:t>
    </dgm:pt>
    <dgm:pt modelId="{2D7ACC56-95DA-442E-928A-785D938F1D59}">
      <dgm:prSet custT="1"/>
      <dgm:spPr>
        <a:effectLst>
          <a:outerShdw blurRad="50800" dist="38100" dir="2700000" algn="tl" rotWithShape="0">
            <a:prstClr val="black">
              <a:alpha val="40000"/>
            </a:prstClr>
          </a:outerShdw>
        </a:effectLst>
      </dgm:spPr>
      <dgm:t>
        <a:bodyPr/>
        <a:lstStyle/>
        <a:p>
          <a:pPr algn="ctr"/>
          <a:r>
            <a:rPr lang="hr-HR" sz="2200" b="1" noProof="0" dirty="0">
              <a:effectLst>
                <a:outerShdw blurRad="38100" dist="38100" dir="2700000" algn="tl">
                  <a:srgbClr val="000000"/>
                </a:outerShdw>
              </a:effectLst>
            </a:rPr>
            <a:t>Kako su se ponašali proroci?</a:t>
          </a:r>
          <a:endParaRPr lang="hr-HR" sz="2200"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sz="2200">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sz="2200">
            <a:effectLst>
              <a:outerShdw blurRad="38100" dist="38100" dir="2700000" algn="tl">
                <a:srgbClr val="000000">
                  <a:alpha val="43137"/>
                </a:srgbClr>
              </a:outerShdw>
            </a:effectLst>
          </a:endParaRPr>
        </a:p>
      </dgm:t>
    </dgm:pt>
    <dgm:pt modelId="{E923D80C-6E6D-478A-93CC-6C741A9702C8}">
      <dgm:prSet custT="1"/>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hr-HR" sz="2200" b="1" noProof="0" dirty="0">
              <a:effectLst>
                <a:outerShdw blurRad="38100" dist="38100" dir="2700000" algn="tl">
                  <a:srgbClr val="000000"/>
                </a:outerShdw>
              </a:effectLst>
            </a:rPr>
            <a:t>Koje su djelo proroci obavljali?</a:t>
          </a:r>
          <a:endParaRPr lang="hr-HR" sz="2200"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sz="2200">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sz="2200">
            <a:effectLst>
              <a:outerShdw blurRad="38100" dist="38100" dir="2700000" algn="tl">
                <a:srgbClr val="000000">
                  <a:alpha val="43137"/>
                </a:srgbClr>
              </a:outerShdw>
            </a:effectLst>
          </a:endParaRPr>
        </a:p>
      </dgm:t>
    </dgm:pt>
    <dgm:pt modelId="{88F0A9F7-075F-4FE1-8A43-5EA7A5DBD27B}">
      <dgm:prSet custT="1"/>
      <dgm:spPr>
        <a:effectLst>
          <a:outerShdw blurRad="50800" dist="38100" dir="2700000" algn="tl" rotWithShape="0">
            <a:prstClr val="black">
              <a:alpha val="40000"/>
            </a:prstClr>
          </a:outerShdw>
        </a:effectLst>
      </dgm:spPr>
      <dgm:t>
        <a:bodyPr/>
        <a:lstStyle/>
        <a:p>
          <a:pPr algn="ctr"/>
          <a:r>
            <a:rPr lang="hr-HR" sz="2200" b="1" noProof="0" dirty="0">
              <a:effectLst>
                <a:outerShdw blurRad="38100" dist="38100" dir="2700000" algn="tl">
                  <a:srgbClr val="000000"/>
                </a:outerShdw>
              </a:effectLst>
            </a:rPr>
            <a:t>Koje su žene imale dar proricanja?</a:t>
          </a:r>
          <a:endParaRPr lang="hr-HR" sz="2200"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sz="2200">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sz="2200">
            <a:effectLst>
              <a:outerShdw blurRad="38100" dist="38100" dir="2700000" algn="tl">
                <a:srgbClr val="000000">
                  <a:alpha val="43137"/>
                </a:srgbClr>
              </a:outerShdw>
            </a:effectLst>
          </a:endParaRPr>
        </a:p>
      </dgm:t>
    </dgm:pt>
    <dgm:pt modelId="{4A12D99C-E967-42A2-BEC4-47F07B307D1F}">
      <dgm:prSet custT="1"/>
      <dgm:spPr>
        <a:effectLst>
          <a:outerShdw blurRad="50800" dist="38100" dir="2700000" algn="tl" rotWithShape="0">
            <a:prstClr val="black">
              <a:alpha val="40000"/>
            </a:prstClr>
          </a:outerShdw>
        </a:effectLst>
      </dgm:spPr>
      <dgm:t>
        <a:bodyPr/>
        <a:lstStyle/>
        <a:p>
          <a:pPr algn="ctr"/>
          <a:r>
            <a:rPr lang="hr-HR" sz="2200" b="1" noProof="0" dirty="0">
              <a:effectLst>
                <a:outerShdw blurRad="38100" dist="38100" dir="2700000" algn="tl">
                  <a:srgbClr val="000000"/>
                </a:outerShdw>
              </a:effectLst>
            </a:rPr>
            <a:t>Koje su karakteristike imali lažni proroci?</a:t>
          </a:r>
          <a:endParaRPr lang="hr-HR" sz="2200"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sz="2200">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sz="2200">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hr-HR" sz="22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S kraljevima</a:t>
          </a:r>
        </a:p>
      </dgm:t>
    </dgm:pt>
    <dgm:pt modelId="{B73D2FB1-9F59-4A90-A526-14834D321F47}" type="parTrans" cxnId="{C418F6C3-0AEC-4BEE-9DAD-73ED35A89BC4}">
      <dgm:prSet/>
      <dgm:spPr/>
      <dgm:t>
        <a:bodyPr/>
        <a:lstStyle/>
        <a:p>
          <a:endParaRPr lang="es-ES" sz="2200"/>
        </a:p>
      </dgm:t>
    </dgm:pt>
    <dgm:pt modelId="{0B73B93D-E2F1-4E51-8742-3088A1AAA23F}" type="sibTrans" cxnId="{C418F6C3-0AEC-4BEE-9DAD-73ED35A89BC4}">
      <dgm:prSet/>
      <dgm:spPr/>
      <dgm:t>
        <a:bodyPr/>
        <a:lstStyle/>
        <a:p>
          <a:endParaRPr lang="es-ES" sz="22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hr-HR" sz="2200" b="1" noProof="0" dirty="0"/>
            <a:t>Pomazali su ih </a:t>
          </a:r>
          <a:br>
            <a:rPr lang="hr-HR" sz="2200" b="1" noProof="0" dirty="0"/>
          </a:br>
          <a:r>
            <a:rPr lang="hr-HR" sz="2200" b="1" noProof="0" dirty="0"/>
            <a:t>(1. </a:t>
          </a:r>
          <a:r>
            <a:rPr lang="hr-HR" sz="2200" b="1" noProof="0" dirty="0" err="1"/>
            <a:t>kr.</a:t>
          </a:r>
          <a:r>
            <a:rPr lang="hr-HR" sz="2200" b="1" noProof="0" dirty="0"/>
            <a:t> 19,16)</a:t>
          </a:r>
          <a:endParaRPr lang="hr-HR" sz="2200" noProof="0" dirty="0"/>
        </a:p>
      </dgm:t>
    </dgm:pt>
    <dgm:pt modelId="{5031039B-8DB4-4CE7-93DD-DA8948BFAB37}" type="parTrans" cxnId="{2C62D14F-5097-422B-9DB4-842944DD8E41}">
      <dgm:prSet/>
      <dgm:spPr/>
      <dgm:t>
        <a:bodyPr/>
        <a:lstStyle/>
        <a:p>
          <a:endParaRPr lang="es-ES" sz="2200"/>
        </a:p>
      </dgm:t>
    </dgm:pt>
    <dgm:pt modelId="{48777C14-11D8-42CE-88DF-3340B9E95950}" type="sibTrans" cxnId="{2C62D14F-5097-422B-9DB4-842944DD8E41}">
      <dgm:prSet/>
      <dgm:spPr/>
      <dgm:t>
        <a:bodyPr/>
        <a:lstStyle/>
        <a:p>
          <a:endParaRPr lang="es-ES" sz="22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hr-HR" sz="22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Sa svećenicima</a:t>
          </a:r>
        </a:p>
      </dgm:t>
    </dgm:pt>
    <dgm:pt modelId="{CAAB9B38-8B7E-42B1-9203-5DB340C0751C}" type="parTrans" cxnId="{ED81B073-8A8E-46D2-BF48-04C3D90E5F2C}">
      <dgm:prSet/>
      <dgm:spPr/>
      <dgm:t>
        <a:bodyPr/>
        <a:lstStyle/>
        <a:p>
          <a:endParaRPr lang="es-ES" sz="2200"/>
        </a:p>
      </dgm:t>
    </dgm:pt>
    <dgm:pt modelId="{E586C9A0-58E5-4B08-A865-37D3B8DA8D43}" type="sibTrans" cxnId="{ED81B073-8A8E-46D2-BF48-04C3D90E5F2C}">
      <dgm:prSet/>
      <dgm:spPr/>
      <dgm:t>
        <a:bodyPr/>
        <a:lstStyle/>
        <a:p>
          <a:endParaRPr lang="es-ES" sz="22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hr-HR" sz="2200" b="1" kern="1200" noProof="0" dirty="0">
              <a:solidFill>
                <a:prstClr val="black">
                  <a:hueOff val="0"/>
                  <a:satOff val="0"/>
                  <a:lumOff val="0"/>
                  <a:alphaOff val="0"/>
                </a:prstClr>
              </a:solidFill>
              <a:latin typeface="Aptos" panose="02110004020202020204"/>
              <a:ea typeface="+mn-ea"/>
              <a:cs typeface="+mn-cs"/>
            </a:rPr>
            <a:t>Suprotstavljali su im se kad su pogriješili </a:t>
          </a:r>
          <a:br>
            <a:rPr lang="hr-HR" sz="2200" b="1" kern="1200" noProof="0" dirty="0">
              <a:solidFill>
                <a:prstClr val="black">
                  <a:hueOff val="0"/>
                  <a:satOff val="0"/>
                  <a:lumOff val="0"/>
                  <a:alphaOff val="0"/>
                </a:prstClr>
              </a:solidFill>
              <a:latin typeface="Aptos" panose="02110004020202020204"/>
              <a:ea typeface="+mn-ea"/>
              <a:cs typeface="+mn-cs"/>
            </a:rPr>
          </a:br>
          <a:r>
            <a:rPr lang="hr-HR" sz="2200" b="1" kern="1200" noProof="0" dirty="0">
              <a:solidFill>
                <a:prstClr val="black">
                  <a:hueOff val="0"/>
                  <a:satOff val="0"/>
                  <a:lumOff val="0"/>
                  <a:alphaOff val="0"/>
                </a:prstClr>
              </a:solidFill>
              <a:latin typeface="Aptos" panose="02110004020202020204"/>
              <a:ea typeface="+mn-ea"/>
              <a:cs typeface="+mn-cs"/>
            </a:rPr>
            <a:t>(Mal. 2,1-2)</a:t>
          </a:r>
        </a:p>
      </dgm:t>
    </dgm:pt>
    <dgm:pt modelId="{897DAFC8-9D45-40A3-B869-D8AC0C71AFCD}" type="parTrans" cxnId="{6451DA03-5B43-411E-A675-6807074F7D4B}">
      <dgm:prSet/>
      <dgm:spPr/>
      <dgm:t>
        <a:bodyPr/>
        <a:lstStyle/>
        <a:p>
          <a:endParaRPr lang="es-ES" sz="2200"/>
        </a:p>
      </dgm:t>
    </dgm:pt>
    <dgm:pt modelId="{0FACBCB9-B932-47EE-9E69-AD4CA2773117}" type="sibTrans" cxnId="{6451DA03-5B43-411E-A675-6807074F7D4B}">
      <dgm:prSet/>
      <dgm:spPr/>
      <dgm:t>
        <a:bodyPr/>
        <a:lstStyle/>
        <a:p>
          <a:endParaRPr lang="es-ES" sz="22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hr-HR" sz="22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S ljudima</a:t>
          </a:r>
        </a:p>
      </dgm:t>
    </dgm:pt>
    <dgm:pt modelId="{01BA8641-992C-4432-A251-0A033A40B497}" type="parTrans" cxnId="{190662FF-FDCA-4BA6-BAA1-43D57138FE66}">
      <dgm:prSet/>
      <dgm:spPr/>
      <dgm:t>
        <a:bodyPr/>
        <a:lstStyle/>
        <a:p>
          <a:endParaRPr lang="es-ES" sz="2200"/>
        </a:p>
      </dgm:t>
    </dgm:pt>
    <dgm:pt modelId="{99558CD9-5F68-4973-8FE6-08611455589F}" type="sibTrans" cxnId="{190662FF-FDCA-4BA6-BAA1-43D57138FE66}">
      <dgm:prSet/>
      <dgm:spPr/>
      <dgm:t>
        <a:bodyPr/>
        <a:lstStyle/>
        <a:p>
          <a:endParaRPr lang="es-ES" sz="22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hr-HR" sz="2200" b="1" noProof="0" dirty="0"/>
            <a:t>Poučavali su ih putevima Božjim (Mihej 6,8)</a:t>
          </a:r>
          <a:endParaRPr lang="hr-HR" sz="2200" noProof="0" dirty="0"/>
        </a:p>
      </dgm:t>
    </dgm:pt>
    <dgm:pt modelId="{62933D2E-6517-4D29-AE19-AB7E8805DFB0}" type="parTrans" cxnId="{98692642-8E6E-4337-B334-71C7A691A7C1}">
      <dgm:prSet/>
      <dgm:spPr/>
      <dgm:t>
        <a:bodyPr/>
        <a:lstStyle/>
        <a:p>
          <a:endParaRPr lang="es-ES" sz="2200"/>
        </a:p>
      </dgm:t>
    </dgm:pt>
    <dgm:pt modelId="{1A2A810F-10D1-49DC-9339-363760A69AFC}" type="sibTrans" cxnId="{98692642-8E6E-4337-B334-71C7A691A7C1}">
      <dgm:prSet/>
      <dgm:spPr/>
      <dgm:t>
        <a:bodyPr/>
        <a:lstStyle/>
        <a:p>
          <a:endParaRPr lang="es-ES" sz="22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hr-HR" sz="22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S nama</a:t>
          </a:r>
        </a:p>
      </dgm:t>
    </dgm:pt>
    <dgm:pt modelId="{1E9B3313-FFC0-4EBA-B419-DCDA3400BC47}" type="parTrans" cxnId="{09151833-821E-42FE-A6FA-418D0FD7C6F9}">
      <dgm:prSet/>
      <dgm:spPr/>
      <dgm:t>
        <a:bodyPr/>
        <a:lstStyle/>
        <a:p>
          <a:endParaRPr lang="es-ES" sz="2200"/>
        </a:p>
      </dgm:t>
    </dgm:pt>
    <dgm:pt modelId="{10202EC6-24D4-4575-8710-D5FB6CE3088A}" type="sibTrans" cxnId="{09151833-821E-42FE-A6FA-418D0FD7C6F9}">
      <dgm:prSet/>
      <dgm:spPr/>
      <dgm:t>
        <a:bodyPr/>
        <a:lstStyle/>
        <a:p>
          <a:endParaRPr lang="es-ES" sz="22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hr-HR" sz="2200" b="1" kern="1200" noProof="0" dirty="0">
              <a:solidFill>
                <a:prstClr val="black">
                  <a:hueOff val="0"/>
                  <a:satOff val="0"/>
                  <a:lumOff val="0"/>
                  <a:alphaOff val="0"/>
                </a:prstClr>
              </a:solidFill>
              <a:latin typeface="Aptos" panose="02110004020202020204"/>
              <a:ea typeface="+mn-ea"/>
              <a:cs typeface="+mn-cs"/>
            </a:rPr>
            <a:t>Svoje su poruke zapisali </a:t>
          </a:r>
          <a:br>
            <a:rPr lang="hr-HR" sz="2200" b="1" kern="1200" noProof="0" dirty="0">
              <a:solidFill>
                <a:prstClr val="black">
                  <a:hueOff val="0"/>
                  <a:satOff val="0"/>
                  <a:lumOff val="0"/>
                  <a:alphaOff val="0"/>
                </a:prstClr>
              </a:solidFill>
              <a:latin typeface="Aptos" panose="02110004020202020204"/>
              <a:ea typeface="+mn-ea"/>
              <a:cs typeface="+mn-cs"/>
            </a:rPr>
          </a:br>
          <a:r>
            <a:rPr lang="hr-HR" sz="2200" b="1" kern="1200" noProof="0" dirty="0">
              <a:solidFill>
                <a:prstClr val="black">
                  <a:hueOff val="0"/>
                  <a:satOff val="0"/>
                  <a:lumOff val="0"/>
                  <a:alphaOff val="0"/>
                </a:prstClr>
              </a:solidFill>
              <a:latin typeface="Aptos" panose="02110004020202020204"/>
              <a:ea typeface="+mn-ea"/>
              <a:cs typeface="+mn-cs"/>
            </a:rPr>
            <a:t>(2. </a:t>
          </a:r>
          <a:r>
            <a:rPr lang="hr-HR" sz="2200" b="1" kern="1200" noProof="0" dirty="0" err="1">
              <a:solidFill>
                <a:prstClr val="black">
                  <a:hueOff val="0"/>
                  <a:satOff val="0"/>
                  <a:lumOff val="0"/>
                  <a:alphaOff val="0"/>
                </a:prstClr>
              </a:solidFill>
              <a:latin typeface="Aptos" panose="02110004020202020204"/>
              <a:ea typeface="+mn-ea"/>
              <a:cs typeface="+mn-cs"/>
            </a:rPr>
            <a:t>Ljet</a:t>
          </a:r>
          <a:r>
            <a:rPr lang="hr-HR" sz="2200" b="1" kern="1200" noProof="0" dirty="0">
              <a:solidFill>
                <a:prstClr val="black">
                  <a:hueOff val="0"/>
                  <a:satOff val="0"/>
                  <a:lumOff val="0"/>
                  <a:alphaOff val="0"/>
                </a:prstClr>
              </a:solidFill>
              <a:latin typeface="Aptos" panose="02110004020202020204"/>
              <a:ea typeface="+mn-ea"/>
              <a:cs typeface="+mn-cs"/>
            </a:rPr>
            <a:t>. 13,22)</a:t>
          </a:r>
        </a:p>
      </dgm:t>
    </dgm:pt>
    <dgm:pt modelId="{40471FF9-C2DB-438D-8DAF-B948D7C90B30}" type="parTrans" cxnId="{13CD0D2F-B1F4-432B-B3C0-7E3FC8E84170}">
      <dgm:prSet/>
      <dgm:spPr/>
      <dgm:t>
        <a:bodyPr/>
        <a:lstStyle/>
        <a:p>
          <a:endParaRPr lang="es-ES" sz="2200"/>
        </a:p>
      </dgm:t>
    </dgm:pt>
    <dgm:pt modelId="{117FB0DB-827E-42CE-8C9E-E3682A9686B4}" type="sibTrans" cxnId="{13CD0D2F-B1F4-432B-B3C0-7E3FC8E84170}">
      <dgm:prSet/>
      <dgm:spPr/>
      <dgm:t>
        <a:bodyPr/>
        <a:lstStyle/>
        <a:p>
          <a:endParaRPr lang="es-ES" sz="2200"/>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hr-HR" sz="2200" b="1" noProof="0" dirty="0"/>
            <a:t>Ohrabrivali su ih kad su činili dobro </a:t>
          </a:r>
          <a:br>
            <a:rPr lang="hr-HR" sz="2200" b="1" noProof="0" dirty="0"/>
          </a:br>
          <a:r>
            <a:rPr lang="hr-HR" sz="2200" b="1" noProof="0" dirty="0"/>
            <a:t>(2. </a:t>
          </a:r>
          <a:r>
            <a:rPr lang="hr-HR" sz="2200" b="1" noProof="0" dirty="0" err="1"/>
            <a:t>Ljet</a:t>
          </a:r>
          <a:r>
            <a:rPr lang="hr-HR" sz="2200" b="1" noProof="0" dirty="0"/>
            <a:t>. 15,8)</a:t>
          </a:r>
          <a:endParaRPr lang="hr-HR" sz="2200" noProof="0" dirty="0"/>
        </a:p>
      </dgm:t>
    </dgm:pt>
    <dgm:pt modelId="{B81A3A17-7EBC-4DAB-887F-962D140A0C0B}" type="parTrans" cxnId="{669D67FE-7BF8-4F6F-9CF7-0DB7E8F37DB8}">
      <dgm:prSet/>
      <dgm:spPr/>
      <dgm:t>
        <a:bodyPr/>
        <a:lstStyle/>
        <a:p>
          <a:endParaRPr lang="es-ES" sz="2200"/>
        </a:p>
      </dgm:t>
    </dgm:pt>
    <dgm:pt modelId="{6C382F5C-385D-4D0B-AE18-3606BFDA5E92}" type="sibTrans" cxnId="{669D67FE-7BF8-4F6F-9CF7-0DB7E8F37DB8}">
      <dgm:prSet/>
      <dgm:spPr/>
      <dgm:t>
        <a:bodyPr/>
        <a:lstStyle/>
        <a:p>
          <a:endParaRPr lang="es-ES" sz="2200"/>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hr-HR" sz="2200" b="1" noProof="0" dirty="0"/>
            <a:t>Suprotstavljali su im se kad su pogriješili </a:t>
          </a:r>
          <a:br>
            <a:rPr lang="hr-HR" sz="2200" b="1" noProof="0" dirty="0"/>
          </a:br>
          <a:r>
            <a:rPr lang="hr-HR" sz="2200" b="1" noProof="0" dirty="0"/>
            <a:t>(1. </a:t>
          </a:r>
          <a:r>
            <a:rPr lang="hr-HR" sz="2200" b="1" noProof="0" dirty="0" err="1"/>
            <a:t>kr.</a:t>
          </a:r>
          <a:r>
            <a:rPr lang="hr-HR" sz="2200" b="1" noProof="0" dirty="0"/>
            <a:t> 21,20)</a:t>
          </a:r>
          <a:endParaRPr lang="hr-HR" sz="2200" noProof="0" dirty="0"/>
        </a:p>
      </dgm:t>
    </dgm:pt>
    <dgm:pt modelId="{372299E0-94D2-45A6-A636-DD866A4951DE}" type="parTrans" cxnId="{F034E011-5882-4250-BF13-B6D808DB73B2}">
      <dgm:prSet/>
      <dgm:spPr/>
      <dgm:t>
        <a:bodyPr/>
        <a:lstStyle/>
        <a:p>
          <a:endParaRPr lang="es-ES" sz="2200"/>
        </a:p>
      </dgm:t>
    </dgm:pt>
    <dgm:pt modelId="{43E24E0A-5984-4428-AE15-EF66DFA43680}" type="sibTrans" cxnId="{F034E011-5882-4250-BF13-B6D808DB73B2}">
      <dgm:prSet/>
      <dgm:spPr/>
      <dgm:t>
        <a:bodyPr/>
        <a:lstStyle/>
        <a:p>
          <a:endParaRPr lang="es-ES" sz="2200"/>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hr-HR" sz="2200" b="1" noProof="0" dirty="0"/>
            <a:t>Objavili su im njihov grijeh (Iz 58,1)</a:t>
          </a:r>
          <a:endParaRPr lang="hr-HR" sz="2200" noProof="0" dirty="0"/>
        </a:p>
      </dgm:t>
    </dgm:pt>
    <dgm:pt modelId="{E04788D0-CA6A-497D-9825-2294C01D2BEA}" type="parTrans" cxnId="{B1531F11-319B-48C3-9AD5-25FB8CBED129}">
      <dgm:prSet/>
      <dgm:spPr/>
      <dgm:t>
        <a:bodyPr/>
        <a:lstStyle/>
        <a:p>
          <a:endParaRPr lang="es-ES" sz="2200"/>
        </a:p>
      </dgm:t>
    </dgm:pt>
    <dgm:pt modelId="{122E38CF-CDF7-42BE-B0AC-A9E0A5D33F68}" type="sibTrans" cxnId="{B1531F11-319B-48C3-9AD5-25FB8CBED129}">
      <dgm:prSet/>
      <dgm:spPr/>
      <dgm:t>
        <a:bodyPr/>
        <a:lstStyle/>
        <a:p>
          <a:endParaRPr lang="es-ES" sz="2200"/>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hr-HR" sz="2200" b="1" noProof="0" dirty="0"/>
            <a:t>Pozvali su ih na pokajanje (Ezekiel 18,32)</a:t>
          </a:r>
          <a:endParaRPr lang="hr-HR" sz="2200" noProof="0" dirty="0"/>
        </a:p>
      </dgm:t>
    </dgm:pt>
    <dgm:pt modelId="{124CD210-494C-4406-BC55-F48C3B44E592}" type="parTrans" cxnId="{CA1A5CC0-FCF9-4E91-BEC5-8EF6C7952DDA}">
      <dgm:prSet/>
      <dgm:spPr/>
      <dgm:t>
        <a:bodyPr/>
        <a:lstStyle/>
        <a:p>
          <a:endParaRPr lang="es-ES" sz="2200"/>
        </a:p>
      </dgm:t>
    </dgm:pt>
    <dgm:pt modelId="{B0CAE101-B2AB-49F2-8E9D-5D1A2A7830E7}" type="sibTrans" cxnId="{CA1A5CC0-FCF9-4E91-BEC5-8EF6C7952DDA}">
      <dgm:prSet/>
      <dgm:spPr/>
      <dgm:t>
        <a:bodyPr/>
        <a:lstStyle/>
        <a:p>
          <a:endParaRPr lang="es-ES" sz="2200"/>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B1531F11-319B-48C3-9AD5-25FB8CBED129}" srcId="{365E8307-D0B4-4265-A8A1-80D0456768FA}" destId="{182F57D4-5D58-44EB-94A9-C6A5D2F76388}" srcOrd="1" destOrd="0" parTransId="{E04788D0-CA6A-497D-9825-2294C01D2BEA}" sibTransId="{122E38CF-CDF7-42BE-B0AC-A9E0A5D33F68}"/>
    <dgm:cxn modelId="{F034E011-5882-4250-BF13-B6D808DB73B2}" srcId="{1ED089DF-0F6F-4C31-B555-8CDA354AEBB9}" destId="{F20632D7-D501-423A-9F13-7E39A6980DA9}" srcOrd="2" destOrd="0" parTransId="{372299E0-94D2-45A6-A636-DD866A4951DE}" sibTransId="{43E24E0A-5984-4428-AE15-EF66DFA43680}"/>
    <dgm:cxn modelId="{A245D224-BC8E-4C93-BE08-4550804CD9F2}" type="presOf" srcId="{F20632D7-D501-423A-9F13-7E39A6980DA9}" destId="{DE916DB0-9BB6-48A9-BFF3-35B5FFCB431D}" srcOrd="0" destOrd="2" presId="urn:microsoft.com/office/officeart/2005/8/layout/hList1"/>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B66EFB43-C004-40CF-AAEA-613F452534E8}" type="presOf" srcId="{182F57D4-5D58-44EB-94A9-C6A5D2F76388}" destId="{1C67A4CD-D8D9-4790-9FCB-FE35047E44B9}" srcOrd="0" destOrd="1" presId="urn:microsoft.com/office/officeart/2005/8/layout/hList1"/>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A163E88C-BBCA-4ABF-A342-2B1E23D57642}" type="presOf" srcId="{68BB90EA-43F6-4617-9990-EC6E476A889B}" destId="{1C67A4CD-D8D9-4790-9FCB-FE35047E44B9}" srcOrd="0" destOrd="2" presId="urn:microsoft.com/office/officeart/2005/8/layout/hList1"/>
    <dgm:cxn modelId="{CAB37C91-335D-43AE-B82A-3D72D6648892}" type="presOf" srcId="{5EFA2294-765A-4BF6-BA96-E9303C250071}" destId="{DE916DB0-9BB6-48A9-BFF3-35B5FFCB431D}" srcOrd="0" destOrd="1"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669D67FE-7BF8-4F6F-9CF7-0DB7E8F37DB8}" srcId="{1ED089DF-0F6F-4C31-B555-8CDA354AEBB9}" destId="{5EFA2294-765A-4BF6-BA96-E9303C250071}" srcOrd="1" destOrd="0" parTransId="{B81A3A17-7EBC-4DAB-887F-962D140A0C0B}" sibTransId="{6C382F5C-385D-4D0B-AE18-3606BFDA5E92}"/>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 qsCatId="simple" csTypeId="urn:microsoft.com/office/officeart/2005/8/colors/colorful4"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hr-HR" sz="2200" b="1" noProof="0" dirty="0">
              <a:solidFill>
                <a:schemeClr val="tx1"/>
              </a:solidFill>
            </a:rPr>
            <a:t>Izmislili su vlastita proročanstva (</a:t>
          </a:r>
          <a:r>
            <a:rPr lang="hr-HR" sz="2200" b="1" noProof="0" dirty="0" err="1">
              <a:solidFill>
                <a:schemeClr val="tx1"/>
              </a:solidFill>
            </a:rPr>
            <a:t>Eze</a:t>
          </a:r>
          <a:r>
            <a:rPr lang="hr-HR" sz="2200" b="1" noProof="0" dirty="0">
              <a:solidFill>
                <a:schemeClr val="tx1"/>
              </a:solidFill>
            </a:rPr>
            <a:t>. 13,2,17)</a:t>
          </a:r>
          <a:endParaRPr lang="hr-HR" sz="2200" noProof="0" dirty="0">
            <a:solidFill>
              <a:schemeClr val="tx1"/>
            </a:solidFill>
          </a:endParaRPr>
        </a:p>
      </dgm:t>
    </dgm:pt>
    <dgm:pt modelId="{5F80A97A-2702-4CF6-822C-645892231ECC}" type="parTrans" cxnId="{71D9A045-D182-4E69-9FD7-471CEFB1F9DE}">
      <dgm:prSet/>
      <dgm:spPr/>
      <dgm:t>
        <a:bodyPr/>
        <a:lstStyle/>
        <a:p>
          <a:endParaRPr lang="es-ES" sz="2200">
            <a:solidFill>
              <a:schemeClr val="tx1"/>
            </a:solidFill>
          </a:endParaRPr>
        </a:p>
      </dgm:t>
    </dgm:pt>
    <dgm:pt modelId="{90CB1F1D-837A-4E40-B84A-2980881D4E9C}" type="sibTrans" cxnId="{71D9A045-D182-4E69-9FD7-471CEFB1F9DE}">
      <dgm:prSet custT="1"/>
      <dgm:spPr>
        <a:solidFill>
          <a:schemeClr val="accent4">
            <a:lumMod val="75000"/>
            <a:alpha val="90000"/>
          </a:schemeClr>
        </a:solidFill>
        <a:scene3d>
          <a:camera prst="orthographicFront"/>
          <a:lightRig rig="threePt" dir="t"/>
        </a:scene3d>
        <a:sp3d>
          <a:bevelT/>
        </a:sp3d>
      </dgm:spPr>
      <dgm:t>
        <a:bodyPr/>
        <a:lstStyle/>
        <a:p>
          <a:endParaRPr lang="hr-HR" sz="22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hr-HR" sz="2200" b="1" noProof="0" dirty="0">
              <a:solidFill>
                <a:schemeClr val="tx1"/>
              </a:solidFill>
            </a:rPr>
            <a:t>Rekli su ono što su ljudi htjeli čuti (</a:t>
          </a:r>
          <a:r>
            <a:rPr lang="hr-HR" sz="2200" b="1" noProof="0" dirty="0" err="1">
              <a:solidFill>
                <a:schemeClr val="tx1"/>
              </a:solidFill>
            </a:rPr>
            <a:t>Eze</a:t>
          </a:r>
          <a:r>
            <a:rPr lang="hr-HR" sz="2200" b="1" noProof="0" dirty="0">
              <a:solidFill>
                <a:schemeClr val="tx1"/>
              </a:solidFill>
            </a:rPr>
            <a:t>. 13,16)</a:t>
          </a:r>
          <a:endParaRPr lang="hr-HR" sz="2200" noProof="0" dirty="0">
            <a:solidFill>
              <a:schemeClr val="tx1"/>
            </a:solidFill>
          </a:endParaRPr>
        </a:p>
      </dgm:t>
    </dgm:pt>
    <dgm:pt modelId="{58582327-3B6F-4493-B6E6-584FF2DE0586}" type="parTrans" cxnId="{8FD007AB-793F-428B-B111-B38756AB10F8}">
      <dgm:prSet/>
      <dgm:spPr/>
      <dgm:t>
        <a:bodyPr/>
        <a:lstStyle/>
        <a:p>
          <a:endParaRPr lang="es-ES" sz="2200">
            <a:solidFill>
              <a:schemeClr val="tx1"/>
            </a:solidFill>
          </a:endParaRPr>
        </a:p>
      </dgm:t>
    </dgm:pt>
    <dgm:pt modelId="{8163A269-09C3-4A5B-8D09-2A9DF86732C9}" type="sibTrans" cxnId="{8FD007AB-793F-428B-B111-B38756AB10F8}">
      <dgm:prSet custT="1"/>
      <dgm:spPr>
        <a:solidFill>
          <a:schemeClr val="accent2">
            <a:lumMod val="75000"/>
            <a:alpha val="90000"/>
          </a:schemeClr>
        </a:solidFill>
        <a:scene3d>
          <a:camera prst="orthographicFront"/>
          <a:lightRig rig="threePt" dir="t"/>
        </a:scene3d>
        <a:sp3d>
          <a:bevelT/>
        </a:sp3d>
      </dgm:spPr>
      <dgm:t>
        <a:bodyPr/>
        <a:lstStyle/>
        <a:p>
          <a:endParaRPr lang="hr-HR" sz="2200" noProof="0" dirty="0">
            <a:solidFill>
              <a:schemeClr val="tx1"/>
            </a:solidFill>
          </a:endParaRPr>
        </a:p>
      </dgm:t>
    </dgm:pt>
    <dgm:pt modelId="{E7073E38-E644-4DA3-B5FF-20EAEF767AE8}">
      <dgm:prSet custT="1"/>
      <dgm:spPr>
        <a:solidFill>
          <a:srgbClr val="FFB3FF"/>
        </a:solidFill>
      </dgm:spPr>
      <dgm:t>
        <a:bodyPr/>
        <a:lstStyle/>
        <a:p>
          <a:r>
            <a:rPr lang="hr-HR" sz="2200" b="1" noProof="0" dirty="0">
              <a:solidFill>
                <a:schemeClr val="tx1"/>
              </a:solidFill>
            </a:rPr>
            <a:t>Nisu govorili protiv grijeha (Ezekiel 13,22)</a:t>
          </a:r>
          <a:endParaRPr lang="hr-HR" sz="2200" noProof="0" dirty="0">
            <a:solidFill>
              <a:schemeClr val="tx1"/>
            </a:solidFill>
          </a:endParaRPr>
        </a:p>
      </dgm:t>
    </dgm:pt>
    <dgm:pt modelId="{87DA86EF-00F3-4221-8C83-05F79F4F41D8}" type="parTrans" cxnId="{77C06B79-DCB5-4ECA-BD74-535F5E664D60}">
      <dgm:prSet/>
      <dgm:spPr/>
      <dgm:t>
        <a:bodyPr/>
        <a:lstStyle/>
        <a:p>
          <a:endParaRPr lang="es-ES" sz="2200">
            <a:solidFill>
              <a:schemeClr val="tx1"/>
            </a:solidFill>
          </a:endParaRPr>
        </a:p>
      </dgm:t>
    </dgm:pt>
    <dgm:pt modelId="{86C0762D-CD37-490E-8CB8-5AD12A22482A}" type="sibTrans" cxnId="{77C06B79-DCB5-4ECA-BD74-535F5E664D60}">
      <dgm:prSet custT="1"/>
      <dgm:spPr>
        <a:solidFill>
          <a:schemeClr val="tx2">
            <a:lumMod val="75000"/>
            <a:alpha val="90000"/>
          </a:schemeClr>
        </a:solidFill>
        <a:scene3d>
          <a:camera prst="orthographicFront"/>
          <a:lightRig rig="threePt" dir="t"/>
        </a:scene3d>
        <a:sp3d>
          <a:bevelT/>
        </a:sp3d>
      </dgm:spPr>
      <dgm:t>
        <a:bodyPr/>
        <a:lstStyle/>
        <a:p>
          <a:endParaRPr lang="hr-HR" sz="22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hr-HR" sz="2200" b="1" noProof="0" dirty="0">
              <a:solidFill>
                <a:schemeClr val="tx1"/>
              </a:solidFill>
            </a:rPr>
            <a:t>Tražili su osobnu korist (Ezekiel 13,19)</a:t>
          </a:r>
          <a:endParaRPr lang="hr-HR" sz="2200" noProof="0" dirty="0">
            <a:solidFill>
              <a:schemeClr val="tx1"/>
            </a:solidFill>
          </a:endParaRPr>
        </a:p>
      </dgm:t>
    </dgm:pt>
    <dgm:pt modelId="{728064D7-085B-4D4B-9C4B-4710DB64D864}" type="parTrans" cxnId="{89D6441D-2834-4C1E-9837-54240654218F}">
      <dgm:prSet/>
      <dgm:spPr/>
      <dgm:t>
        <a:bodyPr/>
        <a:lstStyle/>
        <a:p>
          <a:endParaRPr lang="es-ES" sz="2200">
            <a:solidFill>
              <a:schemeClr val="tx1"/>
            </a:solidFill>
          </a:endParaRPr>
        </a:p>
      </dgm:t>
    </dgm:pt>
    <dgm:pt modelId="{194EB3FC-D213-494E-AEE1-71CD47DE03B5}" type="sibTrans" cxnId="{89D6441D-2834-4C1E-9837-54240654218F}">
      <dgm:prSet/>
      <dgm:spPr/>
      <dgm:t>
        <a:bodyPr/>
        <a:lstStyle/>
        <a:p>
          <a:endParaRPr lang="es-ES" sz="22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4117">
        <dgm:presLayoutVars>
          <dgm:bulletEnabled val="1"/>
        </dgm:presLayoutVars>
      </dgm:prSet>
      <dgm:spPr/>
    </dgm:pt>
    <dgm:pt modelId="{644D4322-20C0-4BC5-B361-96DEF3A3933E}" type="pres">
      <dgm:prSet presAssocID="{A2A1CFD8-806F-4AE3-8C16-8303F908D830}" presName="FourNodes_3" presStyleLbl="node1" presStyleIdx="2" presStyleCnt="4" custScaleX="102788">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5880" rIns="55880" bIns="5588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Tko je bio pozvan u proročku službu?</a:t>
          </a:r>
          <a:endParaRPr lang="hr-HR" sz="22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5880" rIns="55880" bIns="5588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Kako su se ponašali proroci?</a:t>
          </a:r>
          <a:endParaRPr lang="hr-HR" sz="22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5880" rIns="55880" bIns="5588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Koje su djelo proroci obavljali?</a:t>
          </a:r>
          <a:endParaRPr lang="hr-HR" sz="22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5880" rIns="55880" bIns="5588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Koje su žene imale dar proricanja?</a:t>
          </a:r>
          <a:endParaRPr lang="hr-HR" sz="22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5880" rIns="55880" bIns="5588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Koje su karakteristike imali lažni proroci?</a:t>
          </a:r>
          <a:endParaRPr lang="hr-HR" sz="22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14517" y="-90911"/>
          <a:ext cx="2641948" cy="430778"/>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hr-HR" sz="22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S kraljevima</a:t>
          </a:r>
        </a:p>
      </dsp:txBody>
      <dsp:txXfrm>
        <a:off x="14517" y="-90911"/>
        <a:ext cx="2641948" cy="430778"/>
      </dsp:txXfrm>
    </dsp:sp>
    <dsp:sp modelId="{DE916DB0-9BB6-48A9-BFF3-35B5FFCB431D}">
      <dsp:nvSpPr>
        <dsp:cNvPr id="0" name=""/>
        <dsp:cNvSpPr/>
      </dsp:nvSpPr>
      <dsp:spPr>
        <a:xfrm>
          <a:off x="14517" y="342042"/>
          <a:ext cx="2641948" cy="3458699"/>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977900">
            <a:lnSpc>
              <a:spcPct val="90000"/>
            </a:lnSpc>
            <a:spcBef>
              <a:spcPct val="0"/>
            </a:spcBef>
            <a:spcAft>
              <a:spcPct val="15000"/>
            </a:spcAft>
            <a:buNone/>
          </a:pPr>
          <a:r>
            <a:rPr lang="hr-HR" sz="2200" b="1" kern="1200" noProof="0" dirty="0"/>
            <a:t>Pomazali su ih </a:t>
          </a:r>
          <a:br>
            <a:rPr lang="hr-HR" sz="2200" b="1" kern="1200" noProof="0" dirty="0"/>
          </a:br>
          <a:r>
            <a:rPr lang="hr-HR" sz="2200" b="1" kern="1200" noProof="0" dirty="0"/>
            <a:t>(1. </a:t>
          </a:r>
          <a:r>
            <a:rPr lang="hr-HR" sz="2200" b="1" kern="1200" noProof="0" dirty="0" err="1"/>
            <a:t>kr.</a:t>
          </a:r>
          <a:r>
            <a:rPr lang="hr-HR" sz="2200" b="1" kern="1200" noProof="0" dirty="0"/>
            <a:t> 19,16)</a:t>
          </a:r>
          <a:endParaRPr lang="hr-HR" sz="2200" kern="1200" noProof="0" dirty="0"/>
        </a:p>
        <a:p>
          <a:pPr marL="266700" lvl="1" indent="0" algn="l" defTabSz="977900">
            <a:lnSpc>
              <a:spcPct val="90000"/>
            </a:lnSpc>
            <a:spcBef>
              <a:spcPct val="0"/>
            </a:spcBef>
            <a:spcAft>
              <a:spcPct val="15000"/>
            </a:spcAft>
            <a:buNone/>
          </a:pPr>
          <a:r>
            <a:rPr lang="hr-HR" sz="2200" b="1" kern="1200" noProof="0" dirty="0"/>
            <a:t>Ohrabrivali su ih kad su činili dobro </a:t>
          </a:r>
          <a:br>
            <a:rPr lang="hr-HR" sz="2200" b="1" kern="1200" noProof="0" dirty="0"/>
          </a:br>
          <a:r>
            <a:rPr lang="hr-HR" sz="2200" b="1" kern="1200" noProof="0" dirty="0"/>
            <a:t>(2. </a:t>
          </a:r>
          <a:r>
            <a:rPr lang="hr-HR" sz="2200" b="1" kern="1200" noProof="0" dirty="0" err="1"/>
            <a:t>Ljet</a:t>
          </a:r>
          <a:r>
            <a:rPr lang="hr-HR" sz="2200" b="1" kern="1200" noProof="0" dirty="0"/>
            <a:t>. 15,8)</a:t>
          </a:r>
          <a:endParaRPr lang="hr-HR" sz="2200" kern="1200" noProof="0" dirty="0"/>
        </a:p>
        <a:p>
          <a:pPr marL="266700" lvl="1" indent="0" algn="l" defTabSz="977900">
            <a:lnSpc>
              <a:spcPct val="90000"/>
            </a:lnSpc>
            <a:spcBef>
              <a:spcPct val="0"/>
            </a:spcBef>
            <a:spcAft>
              <a:spcPct val="15000"/>
            </a:spcAft>
            <a:buNone/>
          </a:pPr>
          <a:r>
            <a:rPr lang="hr-HR" sz="2200" b="1" kern="1200" noProof="0" dirty="0"/>
            <a:t>Suprotstavljali su im se kad su pogriješili </a:t>
          </a:r>
          <a:br>
            <a:rPr lang="hr-HR" sz="2200" b="1" kern="1200" noProof="0" dirty="0"/>
          </a:br>
          <a:r>
            <a:rPr lang="hr-HR" sz="2200" b="1" kern="1200" noProof="0" dirty="0"/>
            <a:t>(1. </a:t>
          </a:r>
          <a:r>
            <a:rPr lang="hr-HR" sz="2200" b="1" kern="1200" noProof="0" dirty="0" err="1"/>
            <a:t>kr.</a:t>
          </a:r>
          <a:r>
            <a:rPr lang="hr-HR" sz="2200" b="1" kern="1200" noProof="0" dirty="0"/>
            <a:t> 21,20)</a:t>
          </a:r>
          <a:endParaRPr lang="hr-HR" sz="2200" kern="1200" noProof="0" dirty="0"/>
        </a:p>
      </dsp:txBody>
      <dsp:txXfrm>
        <a:off x="14517" y="342042"/>
        <a:ext cx="2641948" cy="3458699"/>
      </dsp:txXfrm>
    </dsp:sp>
    <dsp:sp modelId="{457CBF1E-15F2-4D01-AB7E-076D7A96F0B9}">
      <dsp:nvSpPr>
        <dsp:cNvPr id="0" name=""/>
        <dsp:cNvSpPr/>
      </dsp:nvSpPr>
      <dsp:spPr>
        <a:xfrm>
          <a:off x="3025977" y="0"/>
          <a:ext cx="2639368" cy="435129"/>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hr-HR" sz="22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Sa svećenicima</a:t>
          </a:r>
        </a:p>
      </dsp:txBody>
      <dsp:txXfrm>
        <a:off x="3025977" y="0"/>
        <a:ext cx="2639368" cy="435129"/>
      </dsp:txXfrm>
    </dsp:sp>
    <dsp:sp modelId="{04C60BD0-E465-45DD-864B-0D8C1C3C4F09}">
      <dsp:nvSpPr>
        <dsp:cNvPr id="0" name=""/>
        <dsp:cNvSpPr/>
      </dsp:nvSpPr>
      <dsp:spPr>
        <a:xfrm>
          <a:off x="3025977" y="435129"/>
          <a:ext cx="2639368" cy="3274701"/>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hr-HR" sz="2200" b="1" kern="1200" noProof="0" dirty="0">
              <a:solidFill>
                <a:prstClr val="black">
                  <a:hueOff val="0"/>
                  <a:satOff val="0"/>
                  <a:lumOff val="0"/>
                  <a:alphaOff val="0"/>
                </a:prstClr>
              </a:solidFill>
              <a:latin typeface="Aptos" panose="02110004020202020204"/>
              <a:ea typeface="+mn-ea"/>
              <a:cs typeface="+mn-cs"/>
            </a:rPr>
            <a:t>Suprotstavljali su im se kad su pogriješili </a:t>
          </a:r>
          <a:br>
            <a:rPr lang="hr-HR" sz="2200" b="1" kern="1200" noProof="0" dirty="0">
              <a:solidFill>
                <a:prstClr val="black">
                  <a:hueOff val="0"/>
                  <a:satOff val="0"/>
                  <a:lumOff val="0"/>
                  <a:alphaOff val="0"/>
                </a:prstClr>
              </a:solidFill>
              <a:latin typeface="Aptos" panose="02110004020202020204"/>
              <a:ea typeface="+mn-ea"/>
              <a:cs typeface="+mn-cs"/>
            </a:rPr>
          </a:br>
          <a:r>
            <a:rPr lang="hr-HR" sz="2200" b="1" kern="1200" noProof="0" dirty="0">
              <a:solidFill>
                <a:prstClr val="black">
                  <a:hueOff val="0"/>
                  <a:satOff val="0"/>
                  <a:lumOff val="0"/>
                  <a:alphaOff val="0"/>
                </a:prstClr>
              </a:solidFill>
              <a:latin typeface="Aptos" panose="02110004020202020204"/>
              <a:ea typeface="+mn-ea"/>
              <a:cs typeface="+mn-cs"/>
            </a:rPr>
            <a:t>(Mal. 2,1-2)</a:t>
          </a:r>
        </a:p>
      </dsp:txBody>
      <dsp:txXfrm>
        <a:off x="3025977" y="435129"/>
        <a:ext cx="2639368" cy="3274701"/>
      </dsp:txXfrm>
    </dsp:sp>
    <dsp:sp modelId="{C448F219-B8A8-42B4-A6CF-DB14E610DA1A}">
      <dsp:nvSpPr>
        <dsp:cNvPr id="0" name=""/>
        <dsp:cNvSpPr/>
      </dsp:nvSpPr>
      <dsp:spPr>
        <a:xfrm>
          <a:off x="6034856" y="0"/>
          <a:ext cx="2639368" cy="435129"/>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hr-HR" sz="22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S ljudima</a:t>
          </a:r>
        </a:p>
      </dsp:txBody>
      <dsp:txXfrm>
        <a:off x="6034856" y="0"/>
        <a:ext cx="2639368" cy="435129"/>
      </dsp:txXfrm>
    </dsp:sp>
    <dsp:sp modelId="{1C67A4CD-D8D9-4790-9FCB-FE35047E44B9}">
      <dsp:nvSpPr>
        <dsp:cNvPr id="0" name=""/>
        <dsp:cNvSpPr/>
      </dsp:nvSpPr>
      <dsp:spPr>
        <a:xfrm>
          <a:off x="6034856" y="435129"/>
          <a:ext cx="2639368" cy="3274701"/>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977900">
            <a:lnSpc>
              <a:spcPct val="90000"/>
            </a:lnSpc>
            <a:spcBef>
              <a:spcPct val="0"/>
            </a:spcBef>
            <a:spcAft>
              <a:spcPct val="15000"/>
            </a:spcAft>
            <a:buNone/>
          </a:pPr>
          <a:r>
            <a:rPr lang="hr-HR" sz="2200" b="1" kern="1200" noProof="0" dirty="0"/>
            <a:t>Poučavali su ih putevima Božjim (Mihej 6,8)</a:t>
          </a:r>
          <a:endParaRPr lang="hr-HR" sz="2200" kern="1200" noProof="0" dirty="0"/>
        </a:p>
        <a:p>
          <a:pPr marL="266700" lvl="1" indent="0" algn="l" defTabSz="977900">
            <a:lnSpc>
              <a:spcPct val="90000"/>
            </a:lnSpc>
            <a:spcBef>
              <a:spcPct val="0"/>
            </a:spcBef>
            <a:spcAft>
              <a:spcPct val="15000"/>
            </a:spcAft>
            <a:buNone/>
          </a:pPr>
          <a:r>
            <a:rPr lang="hr-HR" sz="2200" b="1" kern="1200" noProof="0" dirty="0"/>
            <a:t>Objavili su im njihov grijeh (Iz 58,1)</a:t>
          </a:r>
          <a:endParaRPr lang="hr-HR" sz="2200" kern="1200" noProof="0" dirty="0"/>
        </a:p>
        <a:p>
          <a:pPr marL="266700" lvl="1" indent="0" algn="l" defTabSz="977900">
            <a:lnSpc>
              <a:spcPct val="90000"/>
            </a:lnSpc>
            <a:spcBef>
              <a:spcPct val="0"/>
            </a:spcBef>
            <a:spcAft>
              <a:spcPct val="15000"/>
            </a:spcAft>
            <a:buNone/>
          </a:pPr>
          <a:r>
            <a:rPr lang="hr-HR" sz="2200" b="1" kern="1200" noProof="0" dirty="0"/>
            <a:t>Pozvali su ih na pokajanje (Ezekiel 18,32)</a:t>
          </a:r>
          <a:endParaRPr lang="hr-HR" sz="2200" kern="1200" noProof="0" dirty="0"/>
        </a:p>
      </dsp:txBody>
      <dsp:txXfrm>
        <a:off x="6034856" y="435129"/>
        <a:ext cx="2639368" cy="3274701"/>
      </dsp:txXfrm>
    </dsp:sp>
    <dsp:sp modelId="{596D6B8B-4CCC-48AC-963F-1A7F5F80423C}">
      <dsp:nvSpPr>
        <dsp:cNvPr id="0" name=""/>
        <dsp:cNvSpPr/>
      </dsp:nvSpPr>
      <dsp:spPr>
        <a:xfrm>
          <a:off x="9043736" y="0"/>
          <a:ext cx="2639368" cy="435129"/>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hr-HR" sz="22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S nama</a:t>
          </a:r>
        </a:p>
      </dsp:txBody>
      <dsp:txXfrm>
        <a:off x="9043736" y="0"/>
        <a:ext cx="2639368" cy="435129"/>
      </dsp:txXfrm>
    </dsp:sp>
    <dsp:sp modelId="{7C107A4B-B9C0-4C78-B580-4E5C3CAE4211}">
      <dsp:nvSpPr>
        <dsp:cNvPr id="0" name=""/>
        <dsp:cNvSpPr/>
      </dsp:nvSpPr>
      <dsp:spPr>
        <a:xfrm>
          <a:off x="9043736" y="435129"/>
          <a:ext cx="2639368" cy="3274701"/>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hr-HR" sz="2200" b="1" kern="1200" noProof="0" dirty="0">
              <a:solidFill>
                <a:prstClr val="black">
                  <a:hueOff val="0"/>
                  <a:satOff val="0"/>
                  <a:lumOff val="0"/>
                  <a:alphaOff val="0"/>
                </a:prstClr>
              </a:solidFill>
              <a:latin typeface="Aptos" panose="02110004020202020204"/>
              <a:ea typeface="+mn-ea"/>
              <a:cs typeface="+mn-cs"/>
            </a:rPr>
            <a:t>Svoje su poruke zapisali </a:t>
          </a:r>
          <a:br>
            <a:rPr lang="hr-HR" sz="2200" b="1" kern="1200" noProof="0" dirty="0">
              <a:solidFill>
                <a:prstClr val="black">
                  <a:hueOff val="0"/>
                  <a:satOff val="0"/>
                  <a:lumOff val="0"/>
                  <a:alphaOff val="0"/>
                </a:prstClr>
              </a:solidFill>
              <a:latin typeface="Aptos" panose="02110004020202020204"/>
              <a:ea typeface="+mn-ea"/>
              <a:cs typeface="+mn-cs"/>
            </a:rPr>
          </a:br>
          <a:r>
            <a:rPr lang="hr-HR" sz="2200" b="1" kern="1200" noProof="0" dirty="0">
              <a:solidFill>
                <a:prstClr val="black">
                  <a:hueOff val="0"/>
                  <a:satOff val="0"/>
                  <a:lumOff val="0"/>
                  <a:alphaOff val="0"/>
                </a:prstClr>
              </a:solidFill>
              <a:latin typeface="Aptos" panose="02110004020202020204"/>
              <a:ea typeface="+mn-ea"/>
              <a:cs typeface="+mn-cs"/>
            </a:rPr>
            <a:t>(2. </a:t>
          </a:r>
          <a:r>
            <a:rPr lang="hr-HR" sz="2200" b="1" kern="1200" noProof="0" dirty="0" err="1">
              <a:solidFill>
                <a:prstClr val="black">
                  <a:hueOff val="0"/>
                  <a:satOff val="0"/>
                  <a:lumOff val="0"/>
                  <a:alphaOff val="0"/>
                </a:prstClr>
              </a:solidFill>
              <a:latin typeface="Aptos" panose="02110004020202020204"/>
              <a:ea typeface="+mn-ea"/>
              <a:cs typeface="+mn-cs"/>
            </a:rPr>
            <a:t>Ljet</a:t>
          </a:r>
          <a:r>
            <a:rPr lang="hr-HR" sz="2200" b="1" kern="1200" noProof="0" dirty="0">
              <a:solidFill>
                <a:prstClr val="black">
                  <a:hueOff val="0"/>
                  <a:satOff val="0"/>
                  <a:lumOff val="0"/>
                  <a:alphaOff val="0"/>
                </a:prstClr>
              </a:solidFill>
              <a:latin typeface="Aptos" panose="02110004020202020204"/>
              <a:ea typeface="+mn-ea"/>
              <a:cs typeface="+mn-cs"/>
            </a:rPr>
            <a:t>. 13,22)</a:t>
          </a:r>
        </a:p>
      </dsp:txBody>
      <dsp:txXfrm>
        <a:off x="9043736" y="435129"/>
        <a:ext cx="2639368" cy="32747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73503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hr-HR" sz="2200" b="1" kern="1200" noProof="0" dirty="0">
              <a:solidFill>
                <a:schemeClr val="tx1"/>
              </a:solidFill>
            </a:rPr>
            <a:t>Izmislili su vlastita proročanstva (</a:t>
          </a:r>
          <a:r>
            <a:rPr lang="hr-HR" sz="2200" b="1" kern="1200" noProof="0" dirty="0" err="1">
              <a:solidFill>
                <a:schemeClr val="tx1"/>
              </a:solidFill>
            </a:rPr>
            <a:t>Eze</a:t>
          </a:r>
          <a:r>
            <a:rPr lang="hr-HR" sz="2200" b="1" kern="1200" noProof="0" dirty="0">
              <a:solidFill>
                <a:schemeClr val="tx1"/>
              </a:solidFill>
            </a:rPr>
            <a:t>. 13,2,17)</a:t>
          </a:r>
          <a:endParaRPr lang="hr-HR" sz="2200" kern="1200" noProof="0" dirty="0">
            <a:solidFill>
              <a:schemeClr val="tx1"/>
            </a:solidFill>
          </a:endParaRPr>
        </a:p>
      </dsp:txBody>
      <dsp:txXfrm>
        <a:off x="9610" y="9610"/>
        <a:ext cx="6353265" cy="308882"/>
      </dsp:txXfrm>
    </dsp:sp>
    <dsp:sp modelId="{9EED3436-14B9-4328-AE94-23419D8B7768}">
      <dsp:nvSpPr>
        <dsp:cNvPr id="0" name=""/>
        <dsp:cNvSpPr/>
      </dsp:nvSpPr>
      <dsp:spPr>
        <a:xfrm>
          <a:off x="425418" y="387758"/>
          <a:ext cx="70123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hr-HR" sz="2200" b="1" kern="1200" noProof="0" dirty="0">
              <a:solidFill>
                <a:schemeClr val="tx1"/>
              </a:solidFill>
            </a:rPr>
            <a:t>Rekli su ono što su ljudi htjeli čuti (</a:t>
          </a:r>
          <a:r>
            <a:rPr lang="hr-HR" sz="2200" b="1" kern="1200" noProof="0" dirty="0" err="1">
              <a:solidFill>
                <a:schemeClr val="tx1"/>
              </a:solidFill>
            </a:rPr>
            <a:t>Eze</a:t>
          </a:r>
          <a:r>
            <a:rPr lang="hr-HR" sz="2200" b="1" kern="1200" noProof="0" dirty="0">
              <a:solidFill>
                <a:schemeClr val="tx1"/>
              </a:solidFill>
            </a:rPr>
            <a:t>. 13,16)</a:t>
          </a:r>
          <a:endParaRPr lang="hr-HR" sz="2200" kern="1200" noProof="0" dirty="0">
            <a:solidFill>
              <a:schemeClr val="tx1"/>
            </a:solidFill>
          </a:endParaRPr>
        </a:p>
      </dsp:txBody>
      <dsp:txXfrm>
        <a:off x="435028" y="397368"/>
        <a:ext cx="6183771" cy="308882"/>
      </dsp:txXfrm>
    </dsp:sp>
    <dsp:sp modelId="{644D4322-20C0-4BC5-B361-96DEF3A3933E}">
      <dsp:nvSpPr>
        <dsp:cNvPr id="0" name=""/>
        <dsp:cNvSpPr/>
      </dsp:nvSpPr>
      <dsp:spPr>
        <a:xfrm>
          <a:off x="1025813" y="775516"/>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hr-HR" sz="2200" b="1" kern="1200" noProof="0" dirty="0">
              <a:solidFill>
                <a:schemeClr val="tx1"/>
              </a:solidFill>
            </a:rPr>
            <a:t>Nisu govorili protiv grijeha (Ezekiel 13,22)</a:t>
          </a:r>
          <a:endParaRPr lang="hr-HR" sz="2200" kern="1200" noProof="0" dirty="0">
            <a:solidFill>
              <a:schemeClr val="tx1"/>
            </a:solidFill>
          </a:endParaRPr>
        </a:p>
      </dsp:txBody>
      <dsp:txXfrm>
        <a:off x="1035423" y="785126"/>
        <a:ext cx="6113247" cy="308882"/>
      </dsp:txXfrm>
    </dsp:sp>
    <dsp:sp modelId="{646086EF-A582-43F2-A0F8-BDACD0A14D75}">
      <dsp:nvSpPr>
        <dsp:cNvPr id="0" name=""/>
        <dsp:cNvSpPr/>
      </dsp:nvSpPr>
      <dsp:spPr>
        <a:xfrm>
          <a:off x="1683759" y="1163274"/>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hr-HR" sz="2200" b="1" kern="1200" noProof="0" dirty="0">
              <a:solidFill>
                <a:schemeClr val="tx1"/>
              </a:solidFill>
            </a:rPr>
            <a:t>Tražili su osobnu korist (Ezekiel 13,19)</a:t>
          </a:r>
          <a:endParaRPr lang="hr-HR" sz="2200" kern="1200" noProof="0" dirty="0">
            <a:solidFill>
              <a:schemeClr val="tx1"/>
            </a:solidFill>
          </a:endParaRPr>
        </a:p>
      </dsp:txBody>
      <dsp:txXfrm>
        <a:off x="1693369" y="1172884"/>
        <a:ext cx="5938492" cy="308882"/>
      </dsp:txXfrm>
    </dsp:sp>
    <dsp:sp modelId="{78472FAB-D2AC-4A01-9250-D3424753C9CC}">
      <dsp:nvSpPr>
        <dsp:cNvPr id="0" name=""/>
        <dsp:cNvSpPr/>
      </dsp:nvSpPr>
      <dsp:spPr>
        <a:xfrm>
          <a:off x="6521772"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solidFill>
              <a:schemeClr val="tx1"/>
            </a:solidFill>
          </a:endParaRPr>
        </a:p>
      </dsp:txBody>
      <dsp:txXfrm>
        <a:off x="6569757" y="251297"/>
        <a:ext cx="117296" cy="160483"/>
      </dsp:txXfrm>
    </dsp:sp>
    <dsp:sp modelId="{0A7D6550-1042-453A-9DE8-0B3E644AA13B}">
      <dsp:nvSpPr>
        <dsp:cNvPr id="0" name=""/>
        <dsp:cNvSpPr/>
      </dsp:nvSpPr>
      <dsp:spPr>
        <a:xfrm>
          <a:off x="7085831"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solidFill>
              <a:schemeClr val="tx1"/>
            </a:solidFill>
          </a:endParaRPr>
        </a:p>
      </dsp:txBody>
      <dsp:txXfrm>
        <a:off x="7133816" y="639055"/>
        <a:ext cx="117296" cy="160483"/>
      </dsp:txXfrm>
    </dsp:sp>
    <dsp:sp modelId="{30D20B0F-EAAD-4BFC-9880-3CA89F455507}">
      <dsp:nvSpPr>
        <dsp:cNvPr id="0" name=""/>
        <dsp:cNvSpPr/>
      </dsp:nvSpPr>
      <dsp:spPr>
        <a:xfrm>
          <a:off x="7641472"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solidFill>
              <a:schemeClr val="tx1"/>
            </a:solidFill>
          </a:endParaRPr>
        </a:p>
      </dsp:txBody>
      <dsp:txXfrm>
        <a:off x="7689457"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1CB085-E237-465D-87DA-DEE65767C622}" type="datetimeFigureOut">
              <a:rPr lang="hr-HR" smtClean="0"/>
              <a:t>27.9.2026.</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361526-6C4A-4676-90BF-D0626816849F}" type="slidenum">
              <a:rPr lang="hr-HR" smtClean="0"/>
              <a:t>‹Nº›</a:t>
            </a:fld>
            <a:endParaRPr lang="hr-HR"/>
          </a:p>
        </p:txBody>
      </p:sp>
    </p:spTree>
    <p:extLst>
      <p:ext uri="{BB962C8B-B14F-4D97-AF65-F5344CB8AC3E}">
        <p14:creationId xmlns:p14="http://schemas.microsoft.com/office/powerpoint/2010/main" val="971138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06361526-6C4A-4676-90BF-D0626816849F}" type="slidenum">
              <a:rPr lang="hr-HR" smtClean="0"/>
              <a:t>1</a:t>
            </a:fld>
            <a:endParaRPr lang="hr-HR" dirty="0"/>
          </a:p>
        </p:txBody>
      </p:sp>
    </p:spTree>
    <p:extLst>
      <p:ext uri="{BB962C8B-B14F-4D97-AF65-F5344CB8AC3E}">
        <p14:creationId xmlns:p14="http://schemas.microsoft.com/office/powerpoint/2010/main" val="1915762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06361526-6C4A-4676-90BF-D0626816849F}" type="slidenum">
              <a:rPr lang="hr-HR" smtClean="0"/>
              <a:t>2</a:t>
            </a:fld>
            <a:endParaRPr lang="hr-HR" dirty="0"/>
          </a:p>
        </p:txBody>
      </p:sp>
    </p:spTree>
    <p:extLst>
      <p:ext uri="{BB962C8B-B14F-4D97-AF65-F5344CB8AC3E}">
        <p14:creationId xmlns:p14="http://schemas.microsoft.com/office/powerpoint/2010/main" val="630131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06361526-6C4A-4676-90BF-D0626816849F}" type="slidenum">
              <a:rPr lang="hr-HR" smtClean="0"/>
              <a:t>3</a:t>
            </a:fld>
            <a:endParaRPr lang="hr-HR" dirty="0"/>
          </a:p>
        </p:txBody>
      </p:sp>
    </p:spTree>
    <p:extLst>
      <p:ext uri="{BB962C8B-B14F-4D97-AF65-F5344CB8AC3E}">
        <p14:creationId xmlns:p14="http://schemas.microsoft.com/office/powerpoint/2010/main" val="2399074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06361526-6C4A-4676-90BF-D0626816849F}" type="slidenum">
              <a:rPr lang="hr-HR" smtClean="0"/>
              <a:t>4</a:t>
            </a:fld>
            <a:endParaRPr lang="hr-HR" dirty="0"/>
          </a:p>
        </p:txBody>
      </p:sp>
    </p:spTree>
    <p:extLst>
      <p:ext uri="{BB962C8B-B14F-4D97-AF65-F5344CB8AC3E}">
        <p14:creationId xmlns:p14="http://schemas.microsoft.com/office/powerpoint/2010/main" val="3478832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06361526-6C4A-4676-90BF-D0626816849F}" type="slidenum">
              <a:rPr lang="hr-HR" smtClean="0"/>
              <a:t>5</a:t>
            </a:fld>
            <a:endParaRPr lang="hr-HR" dirty="0"/>
          </a:p>
        </p:txBody>
      </p:sp>
    </p:spTree>
    <p:extLst>
      <p:ext uri="{BB962C8B-B14F-4D97-AF65-F5344CB8AC3E}">
        <p14:creationId xmlns:p14="http://schemas.microsoft.com/office/powerpoint/2010/main" val="1001203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06361526-6C4A-4676-90BF-D0626816849F}" type="slidenum">
              <a:rPr lang="hr-HR" smtClean="0"/>
              <a:t>7</a:t>
            </a:fld>
            <a:endParaRPr lang="hr-HR" dirty="0"/>
          </a:p>
        </p:txBody>
      </p:sp>
    </p:spTree>
    <p:extLst>
      <p:ext uri="{BB962C8B-B14F-4D97-AF65-F5344CB8AC3E}">
        <p14:creationId xmlns:p14="http://schemas.microsoft.com/office/powerpoint/2010/main" val="4035371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06361526-6C4A-4676-90BF-D0626816849F}" type="slidenum">
              <a:rPr lang="hr-HR" smtClean="0"/>
              <a:t>8</a:t>
            </a:fld>
            <a:endParaRPr lang="hr-HR" dirty="0"/>
          </a:p>
        </p:txBody>
      </p:sp>
    </p:spTree>
    <p:extLst>
      <p:ext uri="{BB962C8B-B14F-4D97-AF65-F5344CB8AC3E}">
        <p14:creationId xmlns:p14="http://schemas.microsoft.com/office/powerpoint/2010/main" val="1952179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06361526-6C4A-4676-90BF-D0626816849F}" type="slidenum">
              <a:rPr lang="hr-HR" smtClean="0"/>
              <a:t>9</a:t>
            </a:fld>
            <a:endParaRPr lang="hr-HR" dirty="0"/>
          </a:p>
        </p:txBody>
      </p:sp>
    </p:spTree>
    <p:extLst>
      <p:ext uri="{BB962C8B-B14F-4D97-AF65-F5344CB8AC3E}">
        <p14:creationId xmlns:p14="http://schemas.microsoft.com/office/powerpoint/2010/main" val="2732052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06361526-6C4A-4676-90BF-D0626816849F}" type="slidenum">
              <a:rPr lang="hr-HR" smtClean="0"/>
              <a:t>10</a:t>
            </a:fld>
            <a:endParaRPr lang="hr-HR" dirty="0"/>
          </a:p>
        </p:txBody>
      </p:sp>
    </p:spTree>
    <p:extLst>
      <p:ext uri="{BB962C8B-B14F-4D97-AF65-F5344CB8AC3E}">
        <p14:creationId xmlns:p14="http://schemas.microsoft.com/office/powerpoint/2010/main" val="1161362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image" Target="../media/image5.jpeg"/><Relationship Id="rId5" Type="http://schemas.openxmlformats.org/officeDocument/2006/relationships/diagramLayout" Target="../diagrams/layout1.xml"/><Relationship Id="rId10" Type="http://schemas.microsoft.com/office/2007/relationships/hdphoto" Target="../media/hdphoto1.wdp"/><Relationship Id="rId4" Type="http://schemas.openxmlformats.org/officeDocument/2006/relationships/diagramData" Target="../diagrams/data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jpg"/><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17.png"/><Relationship Id="rId4" Type="http://schemas.openxmlformats.org/officeDocument/2006/relationships/image" Target="../media/image14.png"/><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2.jp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34.jpeg"/><Relationship Id="rId4" Type="http://schemas.openxmlformats.org/officeDocument/2006/relationships/diagramData" Target="../diagrams/data3.xml"/><Relationship Id="rId9"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hr-HR" sz="4400" b="1" spc="300" noProof="0" dirty="0">
                <a:ln w="13462">
                  <a:noFill/>
                  <a:prstDash val="solid"/>
                </a:ln>
                <a:solidFill>
                  <a:schemeClr val="accent2">
                    <a:lumMod val="60000"/>
                    <a:lumOff val="40000"/>
                  </a:schemeClr>
                </a:solidFill>
                <a:effectLst>
                  <a:outerShdw dist="50800" dir="2700000" algn="bl" rotWithShape="0">
                    <a:srgbClr val="663300"/>
                  </a:outerShdw>
                </a:effectLst>
              </a:rPr>
              <a:t>PROROCI STAROGA ZAVJETA</a:t>
            </a:r>
          </a:p>
        </p:txBody>
      </p:sp>
      <p:sp>
        <p:nvSpPr>
          <p:cNvPr id="5" name="CuadroTexto 4">
            <a:extLst>
              <a:ext uri="{FF2B5EF4-FFF2-40B4-BE49-F238E27FC236}">
                <a16:creationId xmlns:a16="http://schemas.microsoft.com/office/drawing/2014/main" id="{C1B3918F-AC38-BC12-03D2-FC638D436E7D}"/>
              </a:ext>
            </a:extLst>
          </p:cNvPr>
          <p:cNvSpPr txBox="1"/>
          <p:nvPr/>
        </p:nvSpPr>
        <p:spPr>
          <a:xfrm>
            <a:off x="9229725" y="6134666"/>
            <a:ext cx="1933575" cy="584775"/>
          </a:xfrm>
          <a:prstGeom prst="rect">
            <a:avLst/>
          </a:prstGeom>
          <a:noFill/>
        </p:spPr>
        <p:txBody>
          <a:bodyPr wrap="square" rtlCol="0">
            <a:spAutoFit/>
          </a:bodyPr>
          <a:lstStyle/>
          <a:p>
            <a:pPr algn="ctr"/>
            <a:r>
              <a:rPr lang="hr-HR" sz="1600" b="1" noProof="0" dirty="0">
                <a:solidFill>
                  <a:srgbClr val="D5CDC0"/>
                </a:solidFill>
                <a:effectLst>
                  <a:outerShdw blurRad="38100" dist="38100" dir="2700000" algn="tl">
                    <a:srgbClr val="000000">
                      <a:alpha val="43137"/>
                    </a:srgbClr>
                  </a:outerShdw>
                </a:effectLst>
              </a:rPr>
              <a:t>3. pouka za 17. listopada 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292194" y="703679"/>
            <a:ext cx="3641070" cy="5386090"/>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r-HR" sz="3200" b="1" noProof="0" dirty="0">
                <a:solidFill>
                  <a:srgbClr val="CC3399">
                    <a:lumMod val="50000"/>
                  </a:srgbClr>
                </a:solidFill>
                <a:latin typeface="Comic Sans MS" panose="030F0702030302020204" pitchFamily="66" charset="0"/>
              </a:rPr>
              <a:t>Č</a:t>
            </a:r>
            <a:r>
              <a:rPr kumimoji="0" lang="hr-HR" sz="32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ujte me, Judejci i </a:t>
            </a:r>
            <a:r>
              <a:rPr kumimoji="0" lang="hr-HR" sz="32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Jeruzalemljani</a:t>
            </a:r>
            <a:r>
              <a:rPr kumimoji="0" lang="hr-HR" sz="32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vjerujte Gospodu Bogu svojem i </a:t>
            </a:r>
            <a:r>
              <a:rPr kumimoji="0" lang="hr-HR" sz="32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bićete</a:t>
            </a:r>
            <a:r>
              <a:rPr kumimoji="0" lang="hr-HR" sz="32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jaki, vjerujte prorocima </a:t>
            </a:r>
            <a:r>
              <a:rPr lang="hr-HR" sz="3200" b="1" noProof="0" dirty="0" err="1">
                <a:solidFill>
                  <a:srgbClr val="CC3399">
                    <a:lumMod val="50000"/>
                  </a:srgbClr>
                </a:solidFill>
                <a:latin typeface="Comic Sans MS" panose="030F0702030302020204" pitchFamily="66" charset="0"/>
              </a:rPr>
              <a:t>N</a:t>
            </a:r>
            <a:r>
              <a:rPr kumimoji="0" lang="hr-HR" sz="32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jegovijem</a:t>
            </a:r>
            <a:r>
              <a:rPr kumimoji="0" lang="hr-HR" sz="32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i </a:t>
            </a:r>
            <a:r>
              <a:rPr kumimoji="0" lang="hr-HR" sz="32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bićete</a:t>
            </a:r>
            <a:r>
              <a:rPr kumimoji="0" lang="hr-HR" sz="32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sretni.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Dnevnika 20,20)</a:t>
            </a:r>
            <a:endParaRPr kumimoji="0" lang="hr-HR" sz="32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3464340403"/>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1" y="90530"/>
            <a:ext cx="8020049" cy="1107996"/>
          </a:xfrm>
          <a:prstGeom prst="rect">
            <a:avLst/>
          </a:prstGeom>
          <a:noFill/>
        </p:spPr>
        <p:txBody>
          <a:bodyPr wrap="square" rtlCol="0">
            <a:spAutoFit/>
          </a:bodyPr>
          <a:lstStyle/>
          <a:p>
            <a:pPr>
              <a:spcBef>
                <a:spcPts val="600"/>
              </a:spcBef>
            </a:pPr>
            <a:r>
              <a:rPr lang="hr-HR" sz="2200" b="1" noProof="0" dirty="0"/>
              <a:t>U starozavjetnim vremenima, ljudi koji su primali poruke od Boga kako bi ih prenijeli drugima nazivali su se vidiocima ili prorocima (1. Sam.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9" cstate="email">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896226" cy="769441"/>
          </a:xfrm>
          <a:prstGeom prst="rect">
            <a:avLst/>
          </a:prstGeom>
          <a:noFill/>
        </p:spPr>
        <p:txBody>
          <a:bodyPr wrap="square">
            <a:spAutoFit/>
          </a:bodyPr>
          <a:lstStyle/>
          <a:p>
            <a:pPr lvl="0">
              <a:spcBef>
                <a:spcPts val="600"/>
              </a:spcBef>
              <a:defRPr/>
            </a:pPr>
            <a:r>
              <a:rPr lang="hr-HR" sz="2200" b="1" noProof="0" dirty="0">
                <a:solidFill>
                  <a:prstClr val="black"/>
                </a:solidFill>
              </a:rPr>
              <a:t>Ali bilo je i lažnih proroka koji su govorili „viđenja vlastitog srca“ (Jer. 23,16).</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101626"/>
            <a:ext cx="7896227" cy="1446550"/>
          </a:xfrm>
          <a:prstGeom prst="rect">
            <a:avLst/>
          </a:prstGeom>
          <a:noFill/>
        </p:spPr>
        <p:txBody>
          <a:bodyPr wrap="square">
            <a:spAutoFit/>
          </a:bodyPr>
          <a:lstStyle/>
          <a:p>
            <a:pPr lvl="0">
              <a:spcBef>
                <a:spcPts val="600"/>
              </a:spcBef>
              <a:defRPr/>
            </a:pPr>
            <a:r>
              <a:rPr lang="hr-HR" sz="2200" b="1" noProof="0" dirty="0">
                <a:solidFill>
                  <a:prstClr val="black"/>
                </a:solidFill>
              </a:rPr>
              <a:t>Imali su sposobnost spoznavanja skrivenih stvari, pa čak i onih koje će tek doći (1. Sam 9,6), ali njihov rad nije bio ograničen samo na to, obuhvaćao je mnogo više. Ta sposobnost, naravno, nije došla od njih samih, već od Boga.</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hr-HR" sz="3600" b="1" noProof="0" dirty="0">
                <a:ln w="22225">
                  <a:noFill/>
                  <a:prstDash val="solid"/>
                </a:ln>
                <a:solidFill>
                  <a:srgbClr val="FFFF75"/>
                </a:solidFill>
                <a:effectLst>
                  <a:outerShdw blurRad="38100" dist="38100" dir="2700000" algn="tl">
                    <a:srgbClr val="000000">
                      <a:alpha val="43137"/>
                    </a:srgbClr>
                  </a:outerShdw>
                </a:effectLst>
              </a:rPr>
              <a:t>TKO JE BIO POZVAN U PROROČKU SLUŽBU?</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707886"/>
          </a:xfrm>
          <a:prstGeom prst="rect">
            <a:avLst/>
          </a:prstGeom>
          <a:noFill/>
        </p:spPr>
        <p:txBody>
          <a:bodyPr wrap="square">
            <a:spAutoFit/>
          </a:bodyPr>
          <a:lstStyle/>
          <a:p>
            <a:pPr algn="ctr"/>
            <a:r>
              <a:rPr lang="hr-HR" sz="2000" b="1" noProof="0"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„Ilija je bio čovjek, kao i mi. Usrdno se molio da ne pada kiša i nije kišilo na zemlju tri i pol godine.“ </a:t>
            </a:r>
            <a:r>
              <a:rPr lang="hr-HR" sz="1600" b="1" noProof="0"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(Jakovljeva</a:t>
            </a:r>
            <a:r>
              <a:rPr lang="hr-HR" sz="1200" b="1" noProof="0"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hr-HR" sz="1600" b="1" noProof="0"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5,17)</a:t>
            </a:r>
            <a:endParaRPr lang="hr-HR" sz="2000" b="1" noProof="0"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6" y="1328232"/>
            <a:ext cx="6033160" cy="1785104"/>
          </a:xfrm>
          <a:prstGeom prst="rect">
            <a:avLst/>
          </a:prstGeom>
          <a:noFill/>
        </p:spPr>
        <p:txBody>
          <a:bodyPr wrap="square" rtlCol="0">
            <a:spAutoFit/>
          </a:bodyPr>
          <a:lstStyle/>
          <a:p>
            <a:pPr>
              <a:spcBef>
                <a:spcPts val="600"/>
              </a:spcBef>
            </a:pPr>
            <a:r>
              <a:rPr lang="hr-HR" sz="2200" b="1" noProof="0" dirty="0"/>
              <a:t>Možemo pogriješiti vjerujući da su proroci bili „nadljudi“. Ali Mojsije se opravdavao jer je bio sporog govora (</a:t>
            </a:r>
            <a:r>
              <a:rPr lang="hr-HR" sz="2200" b="1" noProof="0" dirty="0" err="1"/>
              <a:t>Izl</a:t>
            </a:r>
            <a:r>
              <a:rPr lang="hr-HR" sz="2200" b="1" noProof="0" dirty="0"/>
              <a:t>. 4,10); Izaija je rekao da ima nečiste usne (Iz. 6,5); Jeremija je mislio da je premlad za taj zadatak (Jer.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343525" y="4011069"/>
            <a:ext cx="4686001" cy="1446550"/>
          </a:xfrm>
          <a:prstGeom prst="rect">
            <a:avLst/>
          </a:prstGeom>
          <a:noFill/>
        </p:spPr>
        <p:txBody>
          <a:bodyPr wrap="square">
            <a:spAutoFit/>
          </a:bodyPr>
          <a:lstStyle/>
          <a:p>
            <a:pPr>
              <a:spcBef>
                <a:spcPts val="600"/>
              </a:spcBef>
            </a:pPr>
            <a:r>
              <a:rPr lang="hr-HR" sz="2200" b="1" noProof="0" dirty="0"/>
              <a:t>Nakon što je učinio veliko čudo, Ilija se potpuno slomio pod prijetnjom smrti od kraljice </a:t>
            </a:r>
            <a:r>
              <a:rPr lang="hr-HR" sz="2200" b="1" noProof="0" dirty="0" err="1"/>
              <a:t>Jezabele</a:t>
            </a:r>
            <a:r>
              <a:rPr lang="hr-HR" sz="2200" b="1" noProof="0" dirty="0"/>
              <a:t> (1. o kraljevima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79486" y="3065956"/>
            <a:ext cx="6159389" cy="1107996"/>
          </a:xfrm>
          <a:prstGeom prst="rect">
            <a:avLst/>
          </a:prstGeom>
          <a:noFill/>
        </p:spPr>
        <p:txBody>
          <a:bodyPr wrap="square">
            <a:spAutoFit/>
          </a:bodyPr>
          <a:lstStyle/>
          <a:p>
            <a:pPr lvl="0">
              <a:spcBef>
                <a:spcPts val="600"/>
              </a:spcBef>
              <a:defRPr/>
            </a:pPr>
            <a:r>
              <a:rPr lang="hr-HR" sz="2200" b="1" noProof="0" dirty="0">
                <a:solidFill>
                  <a:prstClr val="black"/>
                </a:solidFill>
              </a:rPr>
              <a:t>Za Iliju, koji se usudio zaprijetiti kralju Ahabu velikom sušom zbog njegove bezbožnosti, kaže se: „bio je čovjek, kao i mi“ (Jakovljeva 5,17 ) .</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343525" y="5363384"/>
            <a:ext cx="4855534" cy="1446550"/>
          </a:xfrm>
          <a:prstGeom prst="rect">
            <a:avLst/>
          </a:prstGeom>
          <a:noFill/>
        </p:spPr>
        <p:txBody>
          <a:bodyPr wrap="square">
            <a:spAutoFit/>
          </a:bodyPr>
          <a:lstStyle/>
          <a:p>
            <a:pPr lvl="0">
              <a:spcBef>
                <a:spcPts val="600"/>
              </a:spcBef>
              <a:defRPr/>
            </a:pPr>
            <a:r>
              <a:rPr lang="hr-HR" sz="2200" b="1" noProof="0" dirty="0">
                <a:solidFill>
                  <a:prstClr val="black"/>
                </a:solidFill>
              </a:rPr>
              <a:t>Jasno je da Bog ne bira svoje proroke zato što su savršeni. Što on vidi u njima? Njihovu ljubav prema Bogu i njihovu spremnost da Ga slušaju.</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r-HR"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85725"/>
            <a:ext cx="12191999" cy="769441"/>
          </a:xfrm>
          <a:prstGeom prst="rect">
            <a:avLst/>
          </a:prstGeom>
          <a:noFill/>
        </p:spPr>
        <p:txBody>
          <a:bodyPr wrap="square">
            <a:spAutoFit/>
          </a:bodyPr>
          <a:lstStyle/>
          <a:p>
            <a:pPr algn="ctr"/>
            <a:r>
              <a:rPr lang="hr-HR" sz="4400" b="1"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rPr>
              <a:t>KAKO SU SE PONAŠALI PROROCI?</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0" y="731341"/>
            <a:ext cx="12191999" cy="400110"/>
          </a:xfrm>
          <a:prstGeom prst="rect">
            <a:avLst/>
          </a:prstGeom>
          <a:noFill/>
        </p:spPr>
        <p:txBody>
          <a:bodyPr wrap="square">
            <a:spAutoFit/>
          </a:bodyPr>
          <a:lstStyle/>
          <a:p>
            <a:pPr algn="ctr"/>
            <a:r>
              <a:rPr lang="hr-HR" sz="2000" b="1" noProof="0"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„Ali Mihej odvrati: "Živoga mi Jahve, govorit ću ono što mi Jahve kaže!.’“ </a:t>
            </a:r>
            <a:r>
              <a:rPr lang="hr-HR" sz="1600" b="1" noProof="0"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o kraljevima 22,14)</a:t>
            </a:r>
            <a:r>
              <a:rPr lang="hr-HR" sz="1400" b="1" noProof="0"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endParaRPr lang="hr-HR" sz="2000" b="1" noProof="0"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446550"/>
          </a:xfrm>
          <a:prstGeom prst="rect">
            <a:avLst/>
          </a:prstGeom>
          <a:noFill/>
        </p:spPr>
        <p:txBody>
          <a:bodyPr wrap="square" rtlCol="0">
            <a:spAutoFit/>
          </a:bodyPr>
          <a:lstStyle/>
          <a:p>
            <a:pPr>
              <a:spcBef>
                <a:spcPts val="600"/>
              </a:spcBef>
            </a:pPr>
            <a:r>
              <a:rPr lang="hr-HR" sz="2200" b="1" noProof="0" dirty="0"/>
              <a:t>Kao Božji glasnogovornici, proroci su nastojali živjeti u skladu sa svojim pozivom (1. Sam. 12,3-4). Ljudi su ih poznavali kao „čovjeka Božjega“, „časnog čovjeka“ (1. Sam.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6" cstate="email">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7569" y="3664446"/>
            <a:ext cx="6273309" cy="2123658"/>
          </a:xfrm>
          <a:prstGeom prst="rect">
            <a:avLst/>
          </a:prstGeom>
          <a:noFill/>
        </p:spPr>
        <p:txBody>
          <a:bodyPr wrap="square">
            <a:spAutoFit/>
          </a:bodyPr>
          <a:lstStyle/>
          <a:p>
            <a:pPr>
              <a:spcBef>
                <a:spcPts val="600"/>
              </a:spcBef>
            </a:pPr>
            <a:r>
              <a:rPr lang="hr-HR" sz="2200" b="1" noProof="0" dirty="0"/>
              <a:t>Mihej se pojavio pred dva kralja, 400 proroka koji su mu prenijeli povoljnu poruku i stražarom koji mu je savjetovao da se prilagodi okolnostima. (1. Kraljevima 22,10-13). Međutim, on je ostao čvrst i odbio je reći išta drugo osim onoga što mu je Bog otkrio (1. </a:t>
            </a:r>
            <a:r>
              <a:rPr lang="hr-HR" sz="2200" b="1" noProof="0" dirty="0" err="1"/>
              <a:t>kr</a:t>
            </a:r>
            <a:r>
              <a:rPr lang="hr-HR" sz="2200" b="1" noProof="0" dirty="0"/>
              <a:t>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6118900" y="4501984"/>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a14:imgEffect>
                  </a14:imgLayer>
                </a14:imgProps>
              </a:ext>
              <a:ext uri="{28A0092B-C50C-407E-A947-70E740481C1C}">
                <a14:useLocalDpi xmlns:a14="http://schemas.microsoft.com/office/drawing/2010/main"/>
              </a:ext>
            </a:extLst>
          </a:blip>
          <a:stretch>
            <a:fillRect/>
          </a:stretch>
        </p:blipFill>
        <p:spPr>
          <a:xfrm>
            <a:off x="9165896" y="4506995"/>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785104"/>
          </a:xfrm>
          <a:prstGeom prst="rect">
            <a:avLst/>
          </a:prstGeom>
          <a:noFill/>
        </p:spPr>
        <p:txBody>
          <a:bodyPr wrap="square">
            <a:spAutoFit/>
          </a:bodyPr>
          <a:lstStyle/>
          <a:p>
            <a:pPr lvl="0">
              <a:spcBef>
                <a:spcPts val="600"/>
              </a:spcBef>
              <a:defRPr/>
            </a:pPr>
            <a:r>
              <a:rPr lang="hr-HR" sz="2200" b="1" noProof="0" dirty="0">
                <a:solidFill>
                  <a:prstClr val="black"/>
                </a:solidFill>
              </a:rPr>
              <a:t>Oni koji su odbili prihvatiti njihovu poruku mrzili su ih i prijetili im (1. o kraljevima 22,8, 27). Ali unatoč pritiscima s kojima su se suočavali, proroci su vjerno prenosili svoju poruku.</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30469" y="5718482"/>
            <a:ext cx="6065532" cy="1107996"/>
          </a:xfrm>
          <a:prstGeom prst="rect">
            <a:avLst/>
          </a:prstGeom>
          <a:noFill/>
        </p:spPr>
        <p:txBody>
          <a:bodyPr wrap="square">
            <a:spAutoFit/>
          </a:bodyPr>
          <a:lstStyle/>
          <a:p>
            <a:pPr lvl="0">
              <a:spcBef>
                <a:spcPts val="600"/>
              </a:spcBef>
              <a:defRPr/>
            </a:pPr>
            <a:r>
              <a:rPr lang="hr-HR" sz="2200" b="1" noProof="0" dirty="0">
                <a:solidFill>
                  <a:prstClr val="black"/>
                </a:solidFill>
              </a:rPr>
              <a:t>Nisu bili savršeni, ali su bili muškarci i žene molitve, vjerni Riječi i sluge Bogu i Njegovu narodu (1. Sam. 12,23; Jer. 42,4).</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1716506213"/>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0" y="0"/>
            <a:ext cx="12191999" cy="769441"/>
          </a:xfrm>
          <a:prstGeom prst="rect">
            <a:avLst/>
          </a:prstGeom>
          <a:noFill/>
        </p:spPr>
        <p:txBody>
          <a:bodyPr wrap="square">
            <a:spAutoFit/>
          </a:bodyPr>
          <a:lstStyle/>
          <a:p>
            <a:pPr algn="ctr"/>
            <a:r>
              <a:rPr lang="hr-HR" sz="44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KOJE DJELO SU PROROCI OBAVLJALI?</a:t>
            </a:r>
          </a:p>
        </p:txBody>
      </p:sp>
      <p:sp>
        <p:nvSpPr>
          <p:cNvPr id="5" name="CuadroTexto 4">
            <a:extLst>
              <a:ext uri="{FF2B5EF4-FFF2-40B4-BE49-F238E27FC236}">
                <a16:creationId xmlns:a16="http://schemas.microsoft.com/office/drawing/2014/main" id="{5D6EAFF2-9941-C6F0-5231-66CEB2677A3E}"/>
              </a:ext>
            </a:extLst>
          </p:cNvPr>
          <p:cNvSpPr txBox="1"/>
          <p:nvPr/>
        </p:nvSpPr>
        <p:spPr>
          <a:xfrm>
            <a:off x="500061" y="680643"/>
            <a:ext cx="11191875" cy="707886"/>
          </a:xfrm>
          <a:prstGeom prst="rect">
            <a:avLst/>
          </a:prstGeom>
          <a:noFill/>
        </p:spPr>
        <p:txBody>
          <a:bodyPr wrap="square">
            <a:spAutoFit/>
          </a:bodyPr>
          <a:lstStyle/>
          <a:p>
            <a:pPr algn="ctr"/>
            <a:r>
              <a:rPr lang="hr-HR" sz="2000" b="1" noProof="0" dirty="0">
                <a:solidFill>
                  <a:schemeClr val="tx2">
                    <a:lumMod val="20000"/>
                    <a:lumOff val="80000"/>
                  </a:schemeClr>
                </a:solidFill>
                <a:effectLst>
                  <a:glow rad="101600">
                    <a:srgbClr val="436C00"/>
                  </a:glow>
                </a:effectLst>
                <a:latin typeface="Comic Sans MS" panose="030F0702030302020204" pitchFamily="66" charset="0"/>
              </a:rPr>
              <a:t>„Pomaži </a:t>
            </a:r>
            <a:r>
              <a:rPr lang="hr-HR" sz="2000" b="1" noProof="0" dirty="0" err="1">
                <a:solidFill>
                  <a:schemeClr val="tx2">
                    <a:lumMod val="20000"/>
                    <a:lumOff val="80000"/>
                  </a:schemeClr>
                </a:solidFill>
                <a:effectLst>
                  <a:glow rad="101600">
                    <a:srgbClr val="436C00"/>
                  </a:glow>
                </a:effectLst>
                <a:latin typeface="Comic Sans MS" panose="030F0702030302020204" pitchFamily="66" charset="0"/>
              </a:rPr>
              <a:t>Jehuu</a:t>
            </a:r>
            <a:r>
              <a:rPr lang="hr-HR" sz="2000" b="1" noProof="0" dirty="0">
                <a:solidFill>
                  <a:schemeClr val="tx2">
                    <a:lumMod val="20000"/>
                    <a:lumOff val="80000"/>
                  </a:schemeClr>
                </a:solidFill>
                <a:effectLst>
                  <a:glow rad="101600">
                    <a:srgbClr val="436C00"/>
                  </a:glow>
                </a:effectLst>
                <a:latin typeface="Comic Sans MS" panose="030F0702030302020204" pitchFamily="66" charset="0"/>
              </a:rPr>
              <a:t>, sina </a:t>
            </a:r>
            <a:r>
              <a:rPr lang="hr-HR" sz="2000" b="1" noProof="0" dirty="0" err="1">
                <a:solidFill>
                  <a:schemeClr val="tx2">
                    <a:lumMod val="20000"/>
                    <a:lumOff val="80000"/>
                  </a:schemeClr>
                </a:solidFill>
                <a:effectLst>
                  <a:glow rad="101600">
                    <a:srgbClr val="436C00"/>
                  </a:glow>
                </a:effectLst>
                <a:latin typeface="Comic Sans MS" panose="030F0702030302020204" pitchFamily="66" charset="0"/>
              </a:rPr>
              <a:t>Nimsijeva</a:t>
            </a:r>
            <a:r>
              <a:rPr lang="hr-HR" sz="2000" b="1" noProof="0" dirty="0">
                <a:solidFill>
                  <a:schemeClr val="tx2">
                    <a:lumMod val="20000"/>
                    <a:lumOff val="80000"/>
                  </a:schemeClr>
                </a:solidFill>
                <a:effectLst>
                  <a:glow rad="101600">
                    <a:srgbClr val="436C00"/>
                  </a:glow>
                </a:effectLst>
                <a:latin typeface="Comic Sans MS" panose="030F0702030302020204" pitchFamily="66" charset="0"/>
              </a:rPr>
              <a:t>, za kralja izraelskoga i pomaži Elizeja, sina </a:t>
            </a:r>
            <a:r>
              <a:rPr lang="hr-HR" sz="2000" b="1" noProof="0" dirty="0" err="1">
                <a:solidFill>
                  <a:schemeClr val="tx2">
                    <a:lumMod val="20000"/>
                    <a:lumOff val="80000"/>
                  </a:schemeClr>
                </a:solidFill>
                <a:effectLst>
                  <a:glow rad="101600">
                    <a:srgbClr val="436C00"/>
                  </a:glow>
                </a:effectLst>
                <a:latin typeface="Comic Sans MS" panose="030F0702030302020204" pitchFamily="66" charset="0"/>
              </a:rPr>
              <a:t>Šafatova</a:t>
            </a:r>
            <a:r>
              <a:rPr lang="hr-HR" sz="2000" b="1" noProof="0" dirty="0">
                <a:solidFill>
                  <a:schemeClr val="tx2">
                    <a:lumMod val="20000"/>
                    <a:lumOff val="80000"/>
                  </a:schemeClr>
                </a:solidFill>
                <a:effectLst>
                  <a:glow rad="101600">
                    <a:srgbClr val="436C00"/>
                  </a:glow>
                </a:effectLst>
                <a:latin typeface="Comic Sans MS" panose="030F0702030302020204" pitchFamily="66" charset="0"/>
              </a:rPr>
              <a:t>, iz Abel </a:t>
            </a:r>
            <a:r>
              <a:rPr lang="hr-HR" sz="2000" b="1" noProof="0" dirty="0" err="1">
                <a:solidFill>
                  <a:schemeClr val="tx2">
                    <a:lumMod val="20000"/>
                    <a:lumOff val="80000"/>
                  </a:schemeClr>
                </a:solidFill>
                <a:effectLst>
                  <a:glow rad="101600">
                    <a:srgbClr val="436C00"/>
                  </a:glow>
                </a:effectLst>
                <a:latin typeface="Comic Sans MS" panose="030F0702030302020204" pitchFamily="66" charset="0"/>
              </a:rPr>
              <a:t>Mehole</a:t>
            </a:r>
            <a:r>
              <a:rPr lang="hr-HR" sz="2000" b="1" noProof="0" dirty="0">
                <a:solidFill>
                  <a:schemeClr val="tx2">
                    <a:lumMod val="20000"/>
                    <a:lumOff val="80000"/>
                  </a:schemeClr>
                </a:solidFill>
                <a:effectLst>
                  <a:glow rad="101600">
                    <a:srgbClr val="436C00"/>
                  </a:glow>
                </a:effectLst>
                <a:latin typeface="Comic Sans MS" panose="030F0702030302020204" pitchFamily="66" charset="0"/>
              </a:rPr>
              <a:t>, za proroka namjesto sebe.“ (1. o kraljevima 19,16) </a:t>
            </a:r>
            <a:r>
              <a:rPr lang="hr-HR" sz="1600" b="1" noProof="0" dirty="0">
                <a:solidFill>
                  <a:schemeClr val="tx2">
                    <a:lumMod val="20000"/>
                    <a:lumOff val="80000"/>
                  </a:schemeClr>
                </a:solidFill>
                <a:effectLst>
                  <a:glow rad="101600">
                    <a:srgbClr val="436C00"/>
                  </a:glow>
                </a:effectLst>
                <a:latin typeface="Comic Sans MS" panose="030F0702030302020204" pitchFamily="66" charset="0"/>
              </a:rPr>
              <a:t> </a:t>
            </a:r>
            <a:endParaRPr lang="hr-HR" sz="2000" b="1" noProof="0"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82044" y="1406278"/>
            <a:ext cx="2532411" cy="1446550"/>
          </a:xfrm>
          <a:prstGeom prst="rect">
            <a:avLst/>
          </a:prstGeom>
          <a:noFill/>
        </p:spPr>
        <p:txBody>
          <a:bodyPr wrap="square" rtlCol="0">
            <a:spAutoFit/>
          </a:bodyPr>
          <a:lstStyle/>
          <a:p>
            <a:pPr>
              <a:spcBef>
                <a:spcPts val="600"/>
              </a:spcBef>
            </a:pPr>
            <a:r>
              <a:rPr lang="hr-HR" sz="2200" b="1" noProof="0" dirty="0"/>
              <a:t>Između ostalog, proroci su obavljali ove zadatke:</a:t>
            </a:r>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3406171"/>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4073807"/>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5347357"/>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40203" y="3511147"/>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3515068"/>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5633" y="4472776"/>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5461816"/>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50284" y="3515068"/>
            <a:ext cx="240890" cy="240890"/>
          </a:xfrm>
          <a:prstGeom prst="rect">
            <a:avLst/>
          </a:prstGeom>
        </p:spPr>
      </p:pic>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r-HR"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hr-HR" sz="4000" b="1" spc="50" noProof="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KOJE SU ŽENE IMALE DAR PROROČANSTVA?</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678390"/>
            <a:ext cx="11544298" cy="400110"/>
          </a:xfrm>
          <a:prstGeom prst="rect">
            <a:avLst/>
          </a:prstGeom>
          <a:noFill/>
        </p:spPr>
        <p:txBody>
          <a:bodyPr wrap="square">
            <a:spAutoFit/>
            <a:scene3d>
              <a:camera prst="orthographicFront"/>
              <a:lightRig rig="threePt" dir="t"/>
            </a:scene3d>
            <a:sp3d extrusionH="57150">
              <a:bevelT w="38100" h="38100"/>
            </a:sp3d>
          </a:bodyPr>
          <a:lstStyle/>
          <a:p>
            <a:pPr algn="ctr"/>
            <a:r>
              <a:rPr lang="hr-HR" sz="2000" b="1" noProof="0" dirty="0">
                <a:solidFill>
                  <a:schemeClr val="accent5">
                    <a:lumMod val="75000"/>
                  </a:schemeClr>
                </a:solidFill>
                <a:latin typeface="Comic Sans MS" panose="030F0702030302020204" pitchFamily="66" charset="0"/>
              </a:rPr>
              <a:t>„U to vrijeme Izraelu je sudila proročica Debora, žena </a:t>
            </a:r>
            <a:r>
              <a:rPr lang="hr-HR" sz="2000" b="1" noProof="0" dirty="0" err="1">
                <a:solidFill>
                  <a:schemeClr val="accent5">
                    <a:lumMod val="75000"/>
                  </a:schemeClr>
                </a:solidFill>
                <a:latin typeface="Comic Sans MS" panose="030F0702030302020204" pitchFamily="66" charset="0"/>
              </a:rPr>
              <a:t>Lapidotova</a:t>
            </a:r>
            <a:r>
              <a:rPr lang="hr-HR" sz="2000" b="1" noProof="0" dirty="0">
                <a:solidFill>
                  <a:schemeClr val="accent5">
                    <a:lumMod val="75000"/>
                  </a:schemeClr>
                </a:solidFill>
                <a:latin typeface="Comic Sans MS" panose="030F0702030302020204" pitchFamily="66" charset="0"/>
              </a:rPr>
              <a:t>.“ </a:t>
            </a:r>
            <a:r>
              <a:rPr lang="hr-HR" sz="1600" b="1" noProof="0" dirty="0">
                <a:solidFill>
                  <a:schemeClr val="accent5">
                    <a:lumMod val="75000"/>
                  </a:schemeClr>
                </a:solidFill>
                <a:latin typeface="Comic Sans MS" panose="030F0702030302020204" pitchFamily="66" charset="0"/>
              </a:rPr>
              <a:t>(Suci 4,4)</a:t>
            </a:r>
            <a:endParaRPr lang="hr-HR" sz="2000" b="1" noProof="0"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66983" y="1033615"/>
            <a:ext cx="9677400" cy="1324658"/>
          </a:xfrm>
          <a:prstGeom prst="rect">
            <a:avLst/>
          </a:prstGeom>
          <a:noFill/>
        </p:spPr>
        <p:txBody>
          <a:bodyPr wrap="square" rtlCol="0">
            <a:spAutoFit/>
          </a:bodyPr>
          <a:lstStyle/>
          <a:p>
            <a:pPr>
              <a:lnSpc>
                <a:spcPts val="2400"/>
              </a:lnSpc>
              <a:spcBef>
                <a:spcPts val="600"/>
              </a:spcBef>
            </a:pPr>
            <a:r>
              <a:rPr lang="hr-HR" sz="2200" b="1" noProof="0" dirty="0"/>
              <a:t>Stari zavjet spominje pet proročica. Jedna od njih, </a:t>
            </a:r>
            <a:r>
              <a:rPr lang="hr-HR" sz="2200" b="1" noProof="0" dirty="0" err="1"/>
              <a:t>Noadija</a:t>
            </a:r>
            <a:r>
              <a:rPr lang="hr-HR" sz="2200" b="1" noProof="0" dirty="0"/>
              <a:t>, bila je lažna </a:t>
            </a:r>
            <a:r>
              <a:rPr lang="hr-HR" sz="2200" b="1" noProof="0" dirty="0" err="1"/>
              <a:t>prorokinja</a:t>
            </a:r>
            <a:r>
              <a:rPr lang="hr-HR" sz="2200" b="1" noProof="0" dirty="0"/>
              <a:t> (</a:t>
            </a:r>
            <a:r>
              <a:rPr lang="hr-HR" sz="2200" b="1" noProof="0" dirty="0" err="1"/>
              <a:t>Neh</a:t>
            </a:r>
            <a:r>
              <a:rPr lang="hr-HR" sz="2200" b="1" noProof="0" dirty="0"/>
              <a:t>. 6,14). Što se tiče druge, </a:t>
            </a:r>
            <a:r>
              <a:rPr lang="hr-HR" sz="2200" b="1" noProof="0" dirty="0" err="1"/>
              <a:t>Izaijine</a:t>
            </a:r>
            <a:r>
              <a:rPr lang="hr-HR" sz="2200" b="1" noProof="0" dirty="0"/>
              <a:t> žene, ne znamo je li nazvana proročicom zato što je posjedovala taj dar ili zato što je bila prorokova žena (Iz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lnSpc>
                <a:spcPts val="2400"/>
              </a:lnSpc>
              <a:spcBef>
                <a:spcPts val="600"/>
              </a:spcBef>
            </a:pPr>
            <a:r>
              <a:rPr lang="hr-HR" sz="2200" b="1" noProof="0" dirty="0">
                <a:solidFill>
                  <a:schemeClr val="accent1">
                    <a:lumMod val="40000"/>
                    <a:lumOff val="60000"/>
                  </a:schemeClr>
                </a:solidFill>
                <a:effectLst>
                  <a:outerShdw blurRad="38100" dist="38100" dir="2700000" algn="tl">
                    <a:srgbClr val="000000">
                      <a:alpha val="43137"/>
                    </a:srgbClr>
                  </a:outerShdw>
                </a:effectLst>
              </a:rPr>
              <a:t>HULDA. </a:t>
            </a:r>
            <a:r>
              <a:rPr lang="hr-HR" sz="2200" b="1" noProof="0" dirty="0" err="1">
                <a:solidFill>
                  <a:schemeClr val="bg1"/>
                </a:solidFill>
                <a:effectLst>
                  <a:outerShdw blurRad="38100" dist="38100" dir="2700000" algn="tl">
                    <a:srgbClr val="000000">
                      <a:alpha val="43137"/>
                    </a:srgbClr>
                  </a:outerShdw>
                </a:effectLst>
              </a:rPr>
              <a:t>Jošija</a:t>
            </a:r>
            <a:r>
              <a:rPr lang="hr-HR" sz="2200" b="1" noProof="0" dirty="0">
                <a:solidFill>
                  <a:schemeClr val="bg1"/>
                </a:solidFill>
                <a:effectLst>
                  <a:outerShdw blurRad="38100" dist="38100" dir="2700000" algn="tl">
                    <a:srgbClr val="000000">
                      <a:alpha val="43137"/>
                    </a:srgbClr>
                  </a:outerShdw>
                </a:effectLst>
              </a:rPr>
              <a:t> se s njom savjetovao o pronađenoj knjizi Zakona. Osim što je odgovorila na kraljevo pitanje, uputila mu je i ohrabrujuće riječi </a:t>
            </a:r>
            <a:br>
              <a:rPr lang="hr-HR" sz="2200" b="1" noProof="0" dirty="0">
                <a:solidFill>
                  <a:schemeClr val="bg1"/>
                </a:solidFill>
                <a:effectLst>
                  <a:outerShdw blurRad="38100" dist="38100" dir="2700000" algn="tl">
                    <a:srgbClr val="000000">
                      <a:alpha val="43137"/>
                    </a:srgbClr>
                  </a:outerShdw>
                </a:effectLst>
              </a:rPr>
            </a:br>
            <a:r>
              <a:rPr lang="hr-HR" sz="2200" b="1" noProof="0" dirty="0">
                <a:solidFill>
                  <a:schemeClr val="bg1"/>
                </a:solidFill>
                <a:effectLst>
                  <a:outerShdw blurRad="38100" dist="38100" dir="2700000" algn="tl">
                    <a:srgbClr val="000000">
                      <a:alpha val="43137"/>
                    </a:srgbClr>
                  </a:outerShdw>
                </a:effectLst>
              </a:rPr>
              <a:t>(2. o kraljevima 22,14-20).</a:t>
            </a: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59" y="4413493"/>
            <a:ext cx="3865129"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lnSpc>
                <a:spcPts val="2300"/>
              </a:lnSpc>
              <a:spcBef>
                <a:spcPts val="600"/>
              </a:spcBef>
            </a:pPr>
            <a:r>
              <a:rPr lang="hr-HR" sz="2200" b="1" noProof="0" dirty="0">
                <a:solidFill>
                  <a:schemeClr val="accent2">
                    <a:lumMod val="40000"/>
                    <a:lumOff val="60000"/>
                  </a:schemeClr>
                </a:solidFill>
                <a:effectLst>
                  <a:outerShdw blurRad="38100" dist="38100" dir="2700000" algn="tl">
                    <a:srgbClr val="000000">
                      <a:alpha val="43137"/>
                    </a:srgbClr>
                  </a:outerShdw>
                </a:effectLst>
              </a:rPr>
              <a:t>DEBORA. </a:t>
            </a:r>
            <a:r>
              <a:rPr lang="hr-HR" sz="2200" b="1" noProof="0" dirty="0">
                <a:solidFill>
                  <a:schemeClr val="bg1"/>
                </a:solidFill>
                <a:effectLst>
                  <a:outerShdw blurRad="38100" dist="38100" dir="2700000" algn="tl">
                    <a:srgbClr val="000000">
                      <a:alpha val="43137"/>
                    </a:srgbClr>
                  </a:outerShdw>
                </a:effectLst>
              </a:rPr>
              <a:t>Obnašala je dvostruku službu proročice i sutkinje te je vodila narod u bitci protiv </a:t>
            </a:r>
            <a:r>
              <a:rPr lang="hr-HR" sz="2200" b="1" noProof="0" dirty="0" err="1">
                <a:solidFill>
                  <a:schemeClr val="bg1"/>
                </a:solidFill>
                <a:effectLst>
                  <a:outerShdw blurRad="38100" dist="38100" dir="2700000" algn="tl">
                    <a:srgbClr val="000000">
                      <a:alpha val="43137"/>
                    </a:srgbClr>
                  </a:outerShdw>
                </a:effectLst>
              </a:rPr>
              <a:t>Sisere</a:t>
            </a:r>
            <a:r>
              <a:rPr lang="hr-HR" sz="2200" b="1" noProof="0" dirty="0">
                <a:solidFill>
                  <a:schemeClr val="bg1"/>
                </a:solidFill>
                <a:effectLst>
                  <a:outerShdw blurRad="38100" dist="38100" dir="2700000" algn="tl">
                    <a:srgbClr val="000000">
                      <a:alpha val="43137"/>
                    </a:srgbClr>
                  </a:outerShdw>
                </a:effectLst>
              </a:rPr>
              <a:t>, uz Baraka. Nakon pobjede, pjevala je proročansku pjesmu hvale (Suci 4,4-9; 5,1).</a:t>
            </a: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lnSpc>
                <a:spcPts val="2200"/>
              </a:lnSpc>
              <a:spcBef>
                <a:spcPts val="600"/>
              </a:spcBef>
            </a:pPr>
            <a:r>
              <a:rPr lang="hr-HR" sz="2200" b="1" noProof="0" dirty="0">
                <a:solidFill>
                  <a:schemeClr val="accent4">
                    <a:lumMod val="40000"/>
                    <a:lumOff val="60000"/>
                  </a:schemeClr>
                </a:solidFill>
                <a:effectLst>
                  <a:outerShdw blurRad="38100" dist="38100" dir="2700000" algn="tl">
                    <a:srgbClr val="000000">
                      <a:alpha val="43137"/>
                    </a:srgbClr>
                  </a:outerShdw>
                </a:effectLst>
              </a:rPr>
              <a:t>MARIJA. </a:t>
            </a:r>
            <a:r>
              <a:rPr lang="hr-HR" sz="2200" b="1" noProof="0" dirty="0">
                <a:solidFill>
                  <a:schemeClr val="bg1"/>
                </a:solidFill>
                <a:effectLst>
                  <a:outerShdw blurRad="38100" dist="38100" dir="2700000" algn="tl">
                    <a:srgbClr val="000000">
                      <a:alpha val="43137"/>
                    </a:srgbClr>
                  </a:outerShdw>
                </a:effectLst>
              </a:rPr>
              <a:t>Kao proročica, vodila je žene u pjesmi nakon prelaska Crvenog mora. Također je pomagala svojoj braći voditi narod tijekom njihovog hodočašća u pustinji </a:t>
            </a:r>
            <a:br>
              <a:rPr lang="hr-HR" sz="2200" b="1" noProof="0" dirty="0">
                <a:solidFill>
                  <a:schemeClr val="bg1"/>
                </a:solidFill>
                <a:effectLst>
                  <a:outerShdw blurRad="38100" dist="38100" dir="2700000" algn="tl">
                    <a:srgbClr val="000000">
                      <a:alpha val="43137"/>
                    </a:srgbClr>
                  </a:outerShdw>
                </a:effectLst>
              </a:rPr>
            </a:br>
            <a:r>
              <a:rPr lang="hr-HR" sz="2200" b="1" noProof="0" dirty="0">
                <a:solidFill>
                  <a:schemeClr val="bg1"/>
                </a:solidFill>
                <a:effectLst>
                  <a:outerShdw blurRad="38100" dist="38100" dir="2700000" algn="tl">
                    <a:srgbClr val="000000">
                      <a:alpha val="43137"/>
                    </a:srgbClr>
                  </a:outerShdw>
                </a:effectLst>
              </a:rPr>
              <a:t>(</a:t>
            </a:r>
            <a:r>
              <a:rPr lang="hr-HR" sz="2200" b="1" noProof="0" dirty="0" err="1">
                <a:solidFill>
                  <a:schemeClr val="bg1"/>
                </a:solidFill>
                <a:effectLst>
                  <a:outerShdw blurRad="38100" dist="38100" dir="2700000" algn="tl">
                    <a:srgbClr val="000000">
                      <a:alpha val="43137"/>
                    </a:srgbClr>
                  </a:outerShdw>
                </a:effectLst>
              </a:rPr>
              <a:t>Izl</a:t>
            </a:r>
            <a:r>
              <a:rPr lang="hr-HR" sz="2200" b="1" noProof="0" dirty="0">
                <a:solidFill>
                  <a:schemeClr val="bg1"/>
                </a:solidFill>
                <a:effectLst>
                  <a:outerShdw blurRad="38100" dist="38100" dir="2700000" algn="tl">
                    <a:srgbClr val="000000">
                      <a:alpha val="43137"/>
                    </a:srgbClr>
                  </a:outerShdw>
                </a:effectLst>
              </a:rPr>
              <a:t> 15,20; </a:t>
            </a:r>
            <a:r>
              <a:rPr lang="hr-HR" sz="2200" b="1" noProof="0" dirty="0" err="1">
                <a:solidFill>
                  <a:schemeClr val="bg1"/>
                </a:solidFill>
                <a:effectLst>
                  <a:outerShdw blurRad="38100" dist="38100" dir="2700000" algn="tl">
                    <a:srgbClr val="000000">
                      <a:alpha val="43137"/>
                    </a:srgbClr>
                  </a:outerShdw>
                </a:effectLst>
              </a:rPr>
              <a:t>Mih</a:t>
            </a:r>
            <a:r>
              <a:rPr lang="hr-HR" sz="2200" b="1" noProof="0" dirty="0">
                <a:solidFill>
                  <a:schemeClr val="bg1"/>
                </a:solidFill>
                <a:effectLst>
                  <a:outerShdw blurRad="38100" dist="38100" dir="2700000" algn="tl">
                    <a:srgbClr val="000000">
                      <a:alpha val="43137"/>
                    </a:srgbClr>
                  </a:outerShdw>
                </a:effectLst>
              </a:rPr>
              <a:t> 6,4).</a:t>
            </a: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28575"/>
            <a:ext cx="12191999" cy="646331"/>
          </a:xfrm>
          <a:prstGeom prst="rect">
            <a:avLst/>
          </a:prstGeom>
          <a:noFill/>
        </p:spPr>
        <p:txBody>
          <a:bodyPr wrap="square">
            <a:spAutoFit/>
          </a:bodyPr>
          <a:lstStyle/>
          <a:p>
            <a:pPr algn="ctr"/>
            <a:r>
              <a:rPr lang="hr-HR" sz="3600" b="1" noProof="0" dirty="0">
                <a:ln w="0"/>
                <a:solidFill>
                  <a:schemeClr val="bg1"/>
                </a:solidFill>
                <a:effectLst>
                  <a:innerShdw blurRad="63500" dist="50800" dir="13500000">
                    <a:srgbClr val="000000">
                      <a:alpha val="50000"/>
                    </a:srgbClr>
                  </a:innerShdw>
                </a:effectLst>
              </a:rPr>
              <a:t>KOJE SU KARAKTERISTIKE IMALI LAŽNI PROROCI?</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 y="466636"/>
            <a:ext cx="12191999" cy="1015663"/>
          </a:xfrm>
          <a:prstGeom prst="rect">
            <a:avLst/>
          </a:prstGeom>
          <a:noFill/>
        </p:spPr>
        <p:txBody>
          <a:bodyPr wrap="square">
            <a:spAutoFit/>
          </a:bodyPr>
          <a:lstStyle/>
          <a:p>
            <a:pPr algn="ctr"/>
            <a:r>
              <a:rPr lang="hr-HR" sz="20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 Jahve mi reče: "Laž prorokuju ti proroci u moje ime; niti ih poslah niti im nalog kakav dadoh - ja im i nisam govorio. Oni vam prorokuju lažna viđenja, isprazna gatanja i snove srca svoga."’“</a:t>
            </a:r>
          </a:p>
          <a:p>
            <a:pPr algn="ctr"/>
            <a:r>
              <a:rPr lang="hr-HR" sz="20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(Jeremija 14,14)</a:t>
            </a:r>
            <a:endParaRPr lang="hr-HR" sz="2000" b="1" noProof="0" dirty="0">
              <a:solidFill>
                <a:schemeClr val="bg2">
                  <a:lumMod val="60000"/>
                  <a:lumOff val="4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620124" cy="769441"/>
          </a:xfrm>
          <a:prstGeom prst="rect">
            <a:avLst/>
          </a:prstGeom>
          <a:noFill/>
        </p:spPr>
        <p:txBody>
          <a:bodyPr wrap="square" rtlCol="0">
            <a:spAutoFit/>
          </a:bodyPr>
          <a:lstStyle/>
          <a:p>
            <a:pPr>
              <a:spcBef>
                <a:spcPts val="600"/>
              </a:spcBef>
            </a:pPr>
            <a:r>
              <a:rPr lang="hr-HR" sz="2200" b="1" noProof="0" dirty="0"/>
              <a:t>Nisu svi koji su prorokovali činili to zato što su primili poruku od Boga (Jer. 14,14). Koja je bila njihova poruka i zašto su je prenijeli?</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109713449"/>
              </p:ext>
            </p:extLst>
          </p:nvPr>
        </p:nvGraphicFramePr>
        <p:xfrm>
          <a:off x="115601" y="2197030"/>
          <a:ext cx="8418799" cy="1491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142973" cy="1107996"/>
          </a:xfrm>
          <a:prstGeom prst="rect">
            <a:avLst/>
          </a:prstGeom>
          <a:noFill/>
        </p:spPr>
        <p:txBody>
          <a:bodyPr wrap="square" rtlCol="0">
            <a:spAutoFit/>
          </a:bodyPr>
          <a:lstStyle/>
          <a:p>
            <a:pPr>
              <a:spcBef>
                <a:spcPts val="600"/>
              </a:spcBef>
            </a:pPr>
            <a:r>
              <a:rPr lang="hr-HR" sz="2200" b="1" noProof="0" dirty="0"/>
              <a:t>Zašto bi netko tvrdio da govori u ime Bo</a:t>
            </a:r>
            <a:r>
              <a:rPr lang="hr-HR" sz="2200" b="1" dirty="0"/>
              <a:t>ž</a:t>
            </a:r>
            <a:r>
              <a:rPr lang="en-US" sz="2200" b="1" noProof="0" dirty="0"/>
              <a:t>je</a:t>
            </a:r>
            <a:r>
              <a:rPr lang="hr-HR" sz="2200" b="1" noProof="0" dirty="0"/>
              <a:t> kada zna da to nije istina? Samoobmana? Želja za priznanjem ili financijskom ili nekom drugom koristi?</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t="9786" b="9786"/>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62990"/>
            <a:ext cx="8142973" cy="769441"/>
          </a:xfrm>
          <a:prstGeom prst="rect">
            <a:avLst/>
          </a:prstGeom>
          <a:noFill/>
        </p:spPr>
        <p:txBody>
          <a:bodyPr wrap="square">
            <a:spAutoFit/>
          </a:bodyPr>
          <a:lstStyle/>
          <a:p>
            <a:pPr>
              <a:spcBef>
                <a:spcPts val="600"/>
              </a:spcBef>
            </a:pPr>
            <a:r>
              <a:rPr lang="hr-HR" sz="2200" b="1" noProof="0" dirty="0"/>
              <a:t>Pravi prorok uvijek upozorava na opasnosti grijeha i potiče ljude da budu vjerni bez obzira na posljedice.</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66296"/>
            <a:ext cx="8142974" cy="1446550"/>
          </a:xfrm>
          <a:prstGeom prst="rect">
            <a:avLst/>
          </a:prstGeom>
          <a:noFill/>
        </p:spPr>
        <p:txBody>
          <a:bodyPr wrap="square">
            <a:spAutoFit/>
          </a:bodyPr>
          <a:lstStyle/>
          <a:p>
            <a:pPr lvl="0">
              <a:spcBef>
                <a:spcPts val="600"/>
              </a:spcBef>
              <a:defRPr/>
            </a:pPr>
            <a:r>
              <a:rPr lang="hr-HR" sz="2200" b="1" noProof="0" dirty="0">
                <a:solidFill>
                  <a:prstClr val="black"/>
                </a:solidFill>
              </a:rPr>
              <a:t>Najtužnije kod lažnih proroka je to što postoje ljudi koji ih slušaju i slijede. Sviđa im se ono što govore jer to ne zahtijeva nikakav napor i ne uznemiruje njihovu savjest. Ali slijeđenje njihovog puta vodi samo u smrt.</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125714" y="672302"/>
            <a:ext cx="7873176" cy="5509200"/>
          </a:xfrm>
          <a:prstGeom prst="rect">
            <a:avLst/>
          </a:prstGeom>
          <a:noFill/>
        </p:spPr>
        <p:txBody>
          <a:bodyPr wrap="square">
            <a:spAutoFit/>
          </a:bodyPr>
          <a:lstStyle/>
          <a:p>
            <a:pPr>
              <a:spcBef>
                <a:spcPts val="600"/>
              </a:spcBef>
            </a:pPr>
            <a:r>
              <a:rPr lang="hr-HR" sz="3200" b="1" noProof="0" dirty="0">
                <a:solidFill>
                  <a:srgbClr val="522E00"/>
                </a:solidFill>
                <a:latin typeface="Constantia" panose="02030602050306030303" pitchFamily="18" charset="0"/>
              </a:rPr>
              <a:t>„Nijedan od apostola i proroka nikada nije tvrdio da je bez grijeha. Ljudi koji su živjeli najbliže Bogu, ljudi koji bi radije žrtvovali sam život nego svjesno počinili loše djelo, ljudi koje je Bog počastio božanskim svjetlom i moći, priznali su grešnost svoje prirode. Nisu se uzdali u tijelo, nisu tvrdili da su pravedni sami po sebi, već su se u potpunosti pouzdali u pravednost Kristovu.“</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6866943" y="5981199"/>
            <a:ext cx="3131947" cy="338554"/>
          </a:xfrm>
          <a:prstGeom prst="rect">
            <a:avLst/>
          </a:prstGeom>
          <a:noFill/>
        </p:spPr>
        <p:txBody>
          <a:bodyPr wrap="none" rtlCol="0">
            <a:spAutoFit/>
          </a:bodyPr>
          <a:lstStyle/>
          <a:p>
            <a:pPr algn="r"/>
            <a:r>
              <a:rPr lang="hr-HR" sz="1600" b="1" noProof="0" dirty="0">
                <a:solidFill>
                  <a:srgbClr val="522E00"/>
                </a:solidFill>
              </a:rPr>
              <a:t>EGW (Djela apostolska, str. 561)</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4" cstate="email">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hr-HR" sz="3600" b="1" noProof="0" dirty="0">
                <a:ln w="6600">
                  <a:solidFill>
                    <a:srgbClr val="F85C84"/>
                  </a:solidFill>
                  <a:prstDash val="solid"/>
                </a:ln>
                <a:solidFill>
                  <a:srgbClr val="FFFFFF"/>
                </a:solidFill>
                <a:effectLst>
                  <a:outerShdw dist="38100" dir="2700000" algn="tl" rotWithShape="0">
                    <a:srgbClr val="F85C84"/>
                  </a:outerShdw>
                </a:effectLst>
              </a:rPr>
              <a:t>DODATAK: </a:t>
            </a:r>
            <a:r>
              <a:rPr lang="hr-HR" sz="3600" b="1" noProof="0" dirty="0">
                <a:ln w="6600">
                  <a:solidFill>
                    <a:schemeClr val="accent2"/>
                  </a:solidFill>
                  <a:prstDash val="solid"/>
                </a:ln>
                <a:solidFill>
                  <a:srgbClr val="FFFFFF"/>
                </a:solidFill>
                <a:effectLst>
                  <a:outerShdw dist="38100" dir="2700000" algn="tl" rotWithShape="0">
                    <a:schemeClr val="accent2"/>
                  </a:outerShdw>
                </a:effectLst>
              </a:rPr>
              <a:t>PROROČKI POZIV ELLENE G. WHITE</a:t>
            </a: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9124950" cy="1015663"/>
          </a:xfrm>
          <a:prstGeom prst="rect">
            <a:avLst/>
          </a:prstGeom>
          <a:noFill/>
        </p:spPr>
        <p:txBody>
          <a:bodyPr wrap="square" rtlCol="0">
            <a:spAutoFit/>
          </a:bodyPr>
          <a:lstStyle/>
          <a:p>
            <a:pPr>
              <a:spcBef>
                <a:spcPts val="600"/>
              </a:spcBef>
            </a:pPr>
            <a:r>
              <a:rPr lang="hr-HR" sz="2000" b="1" noProof="0" dirty="0"/>
              <a:t>Nakon svoje prve vizije, Ellen se osjećala nespremnom za ispunjenje svoje proročke službe. Zbog lošeg zdravlja i ograničenog obrazovanja, </a:t>
            </a:r>
            <a:r>
              <a:rPr lang="hr-HR" sz="2000" b="1" noProof="0" dirty="0" err="1"/>
              <a:t>sedamna-estogodišnjakinja</a:t>
            </a:r>
            <a:r>
              <a:rPr lang="hr-HR" sz="2000" b="1" noProof="0" dirty="0"/>
              <a:t> se osjećala nedostojnom i nesposobnom izvršiti svoj poziv.</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970541"/>
            <a:ext cx="3733799" cy="2554545"/>
          </a:xfrm>
          <a:prstGeom prst="rect">
            <a:avLst/>
          </a:prstGeom>
          <a:noFill/>
        </p:spPr>
        <p:txBody>
          <a:bodyPr wrap="square">
            <a:spAutoFit/>
          </a:bodyPr>
          <a:lstStyle/>
          <a:p>
            <a:pPr>
              <a:spcBef>
                <a:spcPts val="600"/>
              </a:spcBef>
            </a:pPr>
            <a:r>
              <a:rPr lang="hr-HR" sz="2000" b="1" noProof="0" dirty="0"/>
              <a:t>Njezina je služba bila ključna u uspostavljanju adventističkog zdravstvenog i obrazovnog sustava, a iza sebe je ostavila otprilike 100 000 stranica nadahnutih spisa koji i dalje prenose božanske upute diljem svijeta.</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1015663"/>
          </a:xfrm>
          <a:prstGeom prst="rect">
            <a:avLst/>
          </a:prstGeom>
          <a:noFill/>
        </p:spPr>
        <p:txBody>
          <a:bodyPr wrap="square">
            <a:spAutoFit/>
          </a:bodyPr>
          <a:lstStyle/>
          <a:p>
            <a:pPr lvl="0">
              <a:spcBef>
                <a:spcPts val="600"/>
              </a:spcBef>
              <a:defRPr/>
            </a:pPr>
            <a:r>
              <a:rPr lang="hr-HR" sz="2000" b="1" noProof="0" dirty="0">
                <a:solidFill>
                  <a:prstClr val="black"/>
                </a:solidFill>
              </a:rPr>
              <a:t>Za manje od dvadeset godina, nakon što je primila mnoga viđenja i uz podršku svog supruga – Jamesa Whitea –, pomogla je u stvaranju temelja Adventističke crkve sedmog dana (službeno osnovane 1863).</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25288"/>
            <a:ext cx="9124949" cy="1015663"/>
          </a:xfrm>
          <a:prstGeom prst="rect">
            <a:avLst/>
          </a:prstGeom>
          <a:noFill/>
        </p:spPr>
        <p:txBody>
          <a:bodyPr wrap="square">
            <a:spAutoFit/>
          </a:bodyPr>
          <a:lstStyle/>
          <a:p>
            <a:pPr lvl="0">
              <a:spcBef>
                <a:spcPts val="600"/>
              </a:spcBef>
              <a:defRPr/>
            </a:pPr>
            <a:r>
              <a:rPr lang="hr-HR" sz="2000" b="1" noProof="0" dirty="0">
                <a:solidFill>
                  <a:prstClr val="black"/>
                </a:solidFill>
              </a:rPr>
              <a:t>Tjedan dana nakon prve vizije, imala je drugu viziju u kojoj je upozorena na izazove s kojima će se suočiti. Nakon mnogo molitve i ohrabrena od strane neke svoje braće i sestara, Ellen je konačno prihvatila svoj poziv.</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722</TotalTime>
  <Words>1328</Words>
  <Application>Microsoft Office PowerPoint</Application>
  <PresentationFormat>Panorámica</PresentationFormat>
  <Paragraphs>72</Paragraphs>
  <Slides>10</Slides>
  <Notes>9</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10</vt:i4>
      </vt:variant>
    </vt:vector>
  </HeadingPairs>
  <TitlesOfParts>
    <vt:vector size="17" baseType="lpstr">
      <vt:lpstr>Comic Sans MS</vt:lpstr>
      <vt:lpstr>Constantia</vt:lpstr>
      <vt:lpstr>Aptos Display</vt:lpstr>
      <vt:lpstr>Arial</vt:lpstr>
      <vt:lpstr>Aptos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Isabel Laveda</cp:lastModifiedBy>
  <cp:revision>102</cp:revision>
  <dcterms:created xsi:type="dcterms:W3CDTF">2026-09-19T14:53:33Z</dcterms:created>
  <dcterms:modified xsi:type="dcterms:W3CDTF">2026-09-27T14:41:51Z</dcterms:modified>
</cp:coreProperties>
</file>