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hr-HR" sz="2200" b="1" noProof="0" dirty="0">
              <a:effectLst>
                <a:outerShdw blurRad="38100" dist="38100" dir="2700000" algn="tl">
                  <a:srgbClr val="000000">
                    <a:alpha val="43137"/>
                  </a:srgbClr>
                </a:outerShdw>
              </a:effectLst>
            </a:rPr>
            <a:t>Bog otkriva svoju poruku Isusu</a:t>
          </a:r>
          <a:endParaRPr lang="hr-HR" sz="2200" noProof="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2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hr-HR" sz="2200" noProof="0" dirty="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hr-HR" sz="2200" b="1" noProof="0" dirty="0">
              <a:effectLst>
                <a:outerShdw blurRad="38100" dist="38100" dir="2700000" algn="tl">
                  <a:srgbClr val="000000">
                    <a:alpha val="43137"/>
                  </a:srgbClr>
                </a:outerShdw>
              </a:effectLst>
            </a:rPr>
            <a:t>Isus otkriva poruku anđelu</a:t>
          </a:r>
          <a:endParaRPr lang="hr-HR" sz="2200" noProof="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2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hr-HR" sz="2200" noProof="0" dirty="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hr-HR" sz="2200" b="1" noProof="0" dirty="0">
              <a:effectLst>
                <a:outerShdw blurRad="38100" dist="38100" dir="2700000" algn="tl">
                  <a:srgbClr val="000000">
                    <a:alpha val="43137"/>
                  </a:srgbClr>
                </a:outerShdw>
              </a:effectLst>
            </a:rPr>
            <a:t>Anđeo otkriva poruku Ivanu, proroku</a:t>
          </a:r>
          <a:endParaRPr lang="hr-HR" sz="2200" noProof="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2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hr-HR" sz="2200" noProof="0" dirty="0">
            <a:effectLst>
              <a:outerShdw blurRad="38100" dist="38100" dir="2700000" algn="tl">
                <a:srgbClr val="000000">
                  <a:alpha val="43137"/>
                </a:srgbClr>
              </a:outerShdw>
            </a:effectLst>
          </a:endParaRPr>
        </a:p>
      </dgm:t>
    </dgm:pt>
    <dgm:pt modelId="{AF9E78B9-0631-4DA7-AE52-31702A43D072}">
      <dgm:prSet custT="1"/>
      <dgm:spPr/>
      <dgm:t>
        <a:bodyPr/>
        <a:lstStyle/>
        <a:p>
          <a:r>
            <a:rPr lang="hr-HR" sz="2200" b="1" noProof="0" dirty="0">
              <a:effectLst>
                <a:outerShdw blurRad="38100" dist="38100" dir="2700000" algn="tl">
                  <a:srgbClr val="000000">
                    <a:alpha val="43137"/>
                  </a:srgbClr>
                </a:outerShdw>
              </a:effectLst>
            </a:rPr>
            <a:t>Ivan zapisuje primljenu poruku</a:t>
          </a:r>
          <a:endParaRPr lang="hr-HR" sz="2200" noProof="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2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2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hr-HR" sz="2200" b="1" noProof="0" dirty="0">
              <a:solidFill>
                <a:srgbClr val="3399FF"/>
              </a:solidFill>
            </a:rPr>
            <a:t>Kroz vizije i snove (Brojevi 12,6)</a:t>
          </a:r>
          <a:endParaRPr lang="hr-HR" sz="2200" noProof="0" dirty="0">
            <a:solidFill>
              <a:srgbClr val="3399FF"/>
            </a:solidFill>
          </a:endParaRPr>
        </a:p>
      </dgm:t>
    </dgm:pt>
    <dgm:pt modelId="{4E5862FD-92A0-48D8-8229-155EEC75D67C}" type="parTrans" cxnId="{4EC3E4F4-1464-4858-BA79-C0EC62398D52}">
      <dgm:prSet/>
      <dgm:spPr/>
      <dgm:t>
        <a:bodyPr/>
        <a:lstStyle/>
        <a:p>
          <a:endParaRPr lang="es-ES" sz="2200"/>
        </a:p>
      </dgm:t>
    </dgm:pt>
    <dgm:pt modelId="{589760BD-CE36-4491-A20C-BABA3259BACB}" type="sibTrans" cxnId="{4EC3E4F4-1464-4858-BA79-C0EC62398D52}">
      <dgm:prSet/>
      <dgm:spPr/>
      <dgm:t>
        <a:bodyPr/>
        <a:lstStyle/>
        <a:p>
          <a:endParaRPr lang="es-ES" sz="2200"/>
        </a:p>
      </dgm:t>
    </dgm:pt>
    <dgm:pt modelId="{D11EC509-62D6-4596-A31B-C50543208D45}">
      <dgm:prSet custT="1"/>
      <dgm:spPr/>
      <dgm:t>
        <a:bodyPr>
          <a:scene3d>
            <a:camera prst="orthographicFront"/>
            <a:lightRig rig="threePt" dir="t"/>
          </a:scene3d>
          <a:sp3d extrusionH="57150">
            <a:bevelT w="38100" h="38100"/>
          </a:sp3d>
        </a:bodyPr>
        <a:lstStyle/>
        <a:p>
          <a:r>
            <a:rPr lang="hr-HR" sz="2200" b="1" noProof="0" dirty="0">
              <a:solidFill>
                <a:srgbClr val="CC0099"/>
              </a:solidFill>
            </a:rPr>
            <a:t>Kroz osobna iskustva (1. </a:t>
          </a:r>
          <a:r>
            <a:rPr lang="hr-HR" sz="2200" b="1" noProof="0" dirty="0" err="1">
              <a:solidFill>
                <a:srgbClr val="CC0099"/>
              </a:solidFill>
            </a:rPr>
            <a:t>Iv</a:t>
          </a:r>
          <a:r>
            <a:rPr lang="hr-HR" sz="2200" b="1" noProof="0" dirty="0">
              <a:solidFill>
                <a:srgbClr val="CC0099"/>
              </a:solidFill>
            </a:rPr>
            <a:t>. 1,3)</a:t>
          </a:r>
          <a:endParaRPr lang="hr-HR" sz="2200" noProof="0" dirty="0">
            <a:solidFill>
              <a:srgbClr val="CC0099"/>
            </a:solidFill>
          </a:endParaRPr>
        </a:p>
      </dgm:t>
    </dgm:pt>
    <dgm:pt modelId="{BDCA3141-E5E6-4A60-9225-51CCE98CC568}" type="parTrans" cxnId="{CD51300C-05CC-4026-85E5-D80F6C53BBCA}">
      <dgm:prSet/>
      <dgm:spPr/>
      <dgm:t>
        <a:bodyPr/>
        <a:lstStyle/>
        <a:p>
          <a:endParaRPr lang="es-ES" sz="2200"/>
        </a:p>
      </dgm:t>
    </dgm:pt>
    <dgm:pt modelId="{39AC386A-DE8A-4C30-B431-6EF0734D46CC}" type="sibTrans" cxnId="{CD51300C-05CC-4026-85E5-D80F6C53BBCA}">
      <dgm:prSet/>
      <dgm:spPr/>
      <dgm:t>
        <a:bodyPr/>
        <a:lstStyle/>
        <a:p>
          <a:endParaRPr lang="es-ES" sz="2200"/>
        </a:p>
      </dgm:t>
    </dgm:pt>
    <dgm:pt modelId="{ECD9E0E6-7398-4254-AD14-22488D35AB50}">
      <dgm:prSet custT="1"/>
      <dgm:spPr/>
      <dgm:t>
        <a:bodyPr>
          <a:scene3d>
            <a:camera prst="orthographicFront"/>
            <a:lightRig rig="threePt" dir="t"/>
          </a:scene3d>
          <a:sp3d extrusionH="57150">
            <a:bevelT w="38100" h="38100"/>
          </a:sp3d>
        </a:bodyPr>
        <a:lstStyle/>
        <a:p>
          <a:r>
            <a:rPr lang="hr-HR" sz="2200" b="1" noProof="0" dirty="0">
              <a:solidFill>
                <a:srgbClr val="009900"/>
              </a:solidFill>
            </a:rPr>
            <a:t>Kroz povijesno istraživanje (Lk 1,3)</a:t>
          </a:r>
          <a:endParaRPr lang="hr-HR" sz="2200" noProof="0" dirty="0">
            <a:solidFill>
              <a:srgbClr val="009900"/>
            </a:solidFill>
          </a:endParaRPr>
        </a:p>
      </dgm:t>
    </dgm:pt>
    <dgm:pt modelId="{2056F622-918B-4DF5-B05B-B502CAD5DF86}" type="parTrans" cxnId="{F15E1E5A-6114-4321-AF4C-0E20141C33A1}">
      <dgm:prSet/>
      <dgm:spPr/>
      <dgm:t>
        <a:bodyPr/>
        <a:lstStyle/>
        <a:p>
          <a:endParaRPr lang="es-ES" sz="2200"/>
        </a:p>
      </dgm:t>
    </dgm:pt>
    <dgm:pt modelId="{171E458E-A2C9-4543-8552-A11A77F410AA}" type="sibTrans" cxnId="{F15E1E5A-6114-4321-AF4C-0E20141C33A1}">
      <dgm:prSet/>
      <dgm:spPr/>
      <dgm:t>
        <a:bodyPr/>
        <a:lstStyle/>
        <a:p>
          <a:endParaRPr lang="es-ES" sz="2200"/>
        </a:p>
      </dgm:t>
    </dgm:pt>
    <dgm:pt modelId="{627F7580-66AE-4B04-BB06-8B6BA92C252B}">
      <dgm:prSet custT="1"/>
      <dgm:spPr/>
      <dgm:t>
        <a:bodyPr>
          <a:scene3d>
            <a:camera prst="orthographicFront"/>
            <a:lightRig rig="threePt" dir="t"/>
          </a:scene3d>
          <a:sp3d extrusionH="57150">
            <a:bevelT w="38100" h="38100"/>
          </a:sp3d>
        </a:bodyPr>
        <a:lstStyle/>
        <a:p>
          <a:r>
            <a:rPr lang="hr-HR" sz="2200" b="1" noProof="0" dirty="0">
              <a:solidFill>
                <a:srgbClr val="C46200"/>
              </a:solidFill>
            </a:rPr>
            <a:t>Kroz božanske dojmove (2. Pt 1,21)</a:t>
          </a:r>
          <a:endParaRPr lang="hr-HR" sz="2200" noProof="0" dirty="0">
            <a:solidFill>
              <a:srgbClr val="C46200"/>
            </a:solidFill>
          </a:endParaRPr>
        </a:p>
      </dgm:t>
    </dgm:pt>
    <dgm:pt modelId="{CC6E1FA9-3109-4F82-B652-C784C168F3A2}" type="parTrans" cxnId="{210B8A4E-2EAC-422D-A5CF-48E75595738B}">
      <dgm:prSet/>
      <dgm:spPr/>
      <dgm:t>
        <a:bodyPr/>
        <a:lstStyle/>
        <a:p>
          <a:endParaRPr lang="es-ES" sz="2200"/>
        </a:p>
      </dgm:t>
    </dgm:pt>
    <dgm:pt modelId="{5B4240B5-D24C-4866-A58D-8EBFC8BF6721}" type="sibTrans" cxnId="{210B8A4E-2EAC-422D-A5CF-48E75595738B}">
      <dgm:prSet/>
      <dgm:spPr/>
      <dgm:t>
        <a:bodyPr/>
        <a:lstStyle/>
        <a:p>
          <a:endParaRPr lang="es-ES" sz="22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21732">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hr-HR" sz="2100" b="1" noProof="0" dirty="0">
              <a:solidFill>
                <a:schemeClr val="bg1"/>
              </a:solidFill>
              <a:effectLst>
                <a:outerShdw blurRad="38100" dist="38100" dir="2700000" algn="tl">
                  <a:srgbClr val="000000">
                    <a:alpha val="43137"/>
                  </a:srgbClr>
                </a:outerShdw>
              </a:effectLst>
            </a:rPr>
            <a:t>Adamu i Evi </a:t>
          </a:r>
          <a:br>
            <a:rPr lang="hr-HR" sz="2100" b="1" noProof="0" dirty="0">
              <a:solidFill>
                <a:schemeClr val="bg1"/>
              </a:solidFill>
              <a:effectLst>
                <a:outerShdw blurRad="38100" dist="38100" dir="2700000" algn="tl">
                  <a:srgbClr val="000000">
                    <a:alpha val="43137"/>
                  </a:srgbClr>
                </a:outerShdw>
              </a:effectLst>
            </a:rPr>
          </a:br>
          <a:r>
            <a:rPr lang="hr-HR" sz="2100" b="1" noProof="0" dirty="0">
              <a:solidFill>
                <a:schemeClr val="bg1"/>
              </a:solidFill>
              <a:effectLst>
                <a:outerShdw blurRad="38100" dist="38100" dir="2700000" algn="tl">
                  <a:srgbClr val="000000">
                    <a:alpha val="43137"/>
                  </a:srgbClr>
                </a:outerShdw>
              </a:effectLst>
            </a:rPr>
            <a:t>(Post 2,16-17)</a:t>
          </a:r>
          <a:endParaRPr lang="hr-HR" sz="2100" noProof="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2100"/>
        </a:p>
      </dgm:t>
    </dgm:pt>
    <dgm:pt modelId="{A97BFDF2-68DF-4EC6-9871-09BB0A71D540}" type="sibTrans" cxnId="{363FBE01-2FA3-4AE9-95CF-3A99EAF20FA0}">
      <dgm:prSet/>
      <dgm:spPr/>
      <dgm:t>
        <a:bodyPr/>
        <a:lstStyle/>
        <a:p>
          <a:endParaRPr lang="es-ES" sz="2100"/>
        </a:p>
      </dgm:t>
    </dgm:pt>
    <dgm:pt modelId="{8EF93160-DAF6-4D02-A27F-21A6668AF4BF}">
      <dgm:prSet custT="1"/>
      <dgm:spPr/>
      <dgm:t>
        <a:bodyPr/>
        <a:lstStyle/>
        <a:p>
          <a:r>
            <a:rPr lang="hr-HR" sz="2100" b="1" noProof="0" dirty="0">
              <a:effectLst>
                <a:outerShdw blurRad="38100" dist="38100" dir="2700000" algn="tl">
                  <a:srgbClr val="000000">
                    <a:alpha val="43137"/>
                  </a:srgbClr>
                </a:outerShdw>
              </a:effectLst>
            </a:rPr>
            <a:t>Kada je davao 10 zapovijedi (</a:t>
          </a:r>
          <a:r>
            <a:rPr lang="hr-HR" sz="2100" b="1" noProof="0" dirty="0" err="1">
              <a:effectLst>
                <a:outerShdw blurRad="38100" dist="38100" dir="2700000" algn="tl">
                  <a:srgbClr val="000000">
                    <a:alpha val="43137"/>
                  </a:srgbClr>
                </a:outerShdw>
              </a:effectLst>
            </a:rPr>
            <a:t>Pnz</a:t>
          </a:r>
          <a:r>
            <a:rPr lang="hr-HR" sz="2100" b="1" noProof="0" dirty="0">
              <a:effectLst>
                <a:outerShdw blurRad="38100" dist="38100" dir="2700000" algn="tl">
                  <a:srgbClr val="000000">
                    <a:alpha val="43137"/>
                  </a:srgbClr>
                </a:outerShdw>
              </a:effectLst>
            </a:rPr>
            <a:t> 4,12)</a:t>
          </a:r>
          <a:endParaRPr lang="hr-HR" sz="2100" noProof="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2100"/>
        </a:p>
      </dgm:t>
    </dgm:pt>
    <dgm:pt modelId="{01299FBC-9F38-480B-AA01-2FC73FFF9BF4}" type="sibTrans" cxnId="{9635FBDB-44D7-484F-A270-34C45AA0DF06}">
      <dgm:prSet/>
      <dgm:spPr/>
      <dgm:t>
        <a:bodyPr/>
        <a:lstStyle/>
        <a:p>
          <a:endParaRPr lang="es-ES" sz="2100"/>
        </a:p>
      </dgm:t>
    </dgm:pt>
    <dgm:pt modelId="{CD69DC29-BC21-494C-B16A-7033EA50E872}">
      <dgm:prSet custT="1"/>
      <dgm:spPr/>
      <dgm:t>
        <a:bodyPr/>
        <a:lstStyle/>
        <a:p>
          <a:r>
            <a:rPr lang="hr-HR" sz="2100" b="1" noProof="0" dirty="0">
              <a:effectLst>
                <a:outerShdw blurRad="38100" dist="38100" dir="2700000" algn="tl">
                  <a:srgbClr val="000000">
                    <a:alpha val="43137"/>
                  </a:srgbClr>
                </a:outerShdw>
              </a:effectLst>
            </a:rPr>
            <a:t>Pri Isusovom krštenju (Mt 3,17)</a:t>
          </a:r>
          <a:endParaRPr lang="hr-HR" sz="2100" noProof="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2100"/>
        </a:p>
      </dgm:t>
    </dgm:pt>
    <dgm:pt modelId="{C5DEB80A-89ED-4F96-8ACA-761CA073386F}" type="sibTrans" cxnId="{0F60A99F-0BFB-4306-A1E1-965E849997FE}">
      <dgm:prSet/>
      <dgm:spPr/>
      <dgm:t>
        <a:bodyPr/>
        <a:lstStyle/>
        <a:p>
          <a:endParaRPr lang="es-ES" sz="21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hr-HR" sz="2100" b="1" noProof="0" dirty="0">
              <a:effectLst>
                <a:outerShdw blurRad="38100" dist="38100" dir="2700000" algn="tl">
                  <a:srgbClr val="000000">
                    <a:alpha val="43137"/>
                  </a:srgbClr>
                </a:outerShdw>
              </a:effectLst>
            </a:rPr>
            <a:t>U preobraženju </a:t>
          </a:r>
          <a:br>
            <a:rPr lang="hr-HR" sz="2100" b="1" noProof="0" dirty="0">
              <a:effectLst>
                <a:outerShdw blurRad="38100" dist="38100" dir="2700000" algn="tl">
                  <a:srgbClr val="000000">
                    <a:alpha val="43137"/>
                  </a:srgbClr>
                </a:outerShdw>
              </a:effectLst>
            </a:rPr>
          </a:br>
          <a:r>
            <a:rPr lang="hr-HR" sz="2100" b="1" noProof="0" dirty="0">
              <a:effectLst>
                <a:outerShdw blurRad="38100" dist="38100" dir="2700000" algn="tl">
                  <a:srgbClr val="000000">
                    <a:alpha val="43137"/>
                  </a:srgbClr>
                </a:outerShdw>
              </a:effectLst>
            </a:rPr>
            <a:t>(Marko 9,7)</a:t>
          </a:r>
          <a:endParaRPr lang="hr-HR" sz="2100" noProof="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2100"/>
        </a:p>
      </dgm:t>
    </dgm:pt>
    <dgm:pt modelId="{83CE300A-0B75-4A33-9743-469044EFE8A8}" type="sibTrans" cxnId="{DAAEA2B5-665D-4158-B88C-493D68665971}">
      <dgm:prSet/>
      <dgm:spPr/>
      <dgm:t>
        <a:bodyPr/>
        <a:lstStyle/>
        <a:p>
          <a:endParaRPr lang="es-ES" sz="21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hr-HR" sz="2000" b="1" noProof="0" dirty="0">
              <a:effectLst>
                <a:outerShdw blurRad="38100" dist="38100" dir="2700000" algn="tl">
                  <a:srgbClr val="000000">
                    <a:alpha val="43137"/>
                  </a:srgbClr>
                </a:outerShdw>
              </a:effectLst>
            </a:rPr>
            <a:t>Da se sjetimo događaja (</a:t>
          </a:r>
          <a:r>
            <a:rPr lang="hr-HR" sz="2000" b="1" noProof="0" dirty="0" err="1">
              <a:effectLst>
                <a:outerShdw blurRad="38100" dist="38100" dir="2700000" algn="tl">
                  <a:srgbClr val="000000">
                    <a:alpha val="43137"/>
                  </a:srgbClr>
                </a:outerShdw>
              </a:effectLst>
            </a:rPr>
            <a:t>Izl</a:t>
          </a:r>
          <a:r>
            <a:rPr lang="hr-HR" sz="2000" b="1" noProof="0" dirty="0">
              <a:effectLst>
                <a:outerShdw blurRad="38100" dist="38100" dir="2700000" algn="tl">
                  <a:srgbClr val="000000">
                    <a:alpha val="43137"/>
                  </a:srgbClr>
                </a:outerShdw>
              </a:effectLst>
            </a:rPr>
            <a:t> 17,14)</a:t>
          </a:r>
          <a:endParaRPr lang="hr-HR" sz="2000" noProof="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hr-HR" sz="2000" b="1" noProof="0" dirty="0">
              <a:effectLst>
                <a:outerShdw blurRad="38100" dist="38100" dir="2700000" algn="tl">
                  <a:srgbClr val="000000">
                    <a:alpha val="43137"/>
                  </a:srgbClr>
                </a:outerShdw>
              </a:effectLst>
            </a:rPr>
            <a:t>Da nas pouči (</a:t>
          </a:r>
          <a:r>
            <a:rPr lang="hr-HR" sz="2000" b="1" noProof="0" dirty="0" err="1">
              <a:effectLst>
                <a:outerShdw blurRad="38100" dist="38100" dir="2700000" algn="tl">
                  <a:srgbClr val="000000">
                    <a:alpha val="43137"/>
                  </a:srgbClr>
                </a:outerShdw>
              </a:effectLst>
            </a:rPr>
            <a:t>Prop</a:t>
          </a:r>
          <a:r>
            <a:rPr lang="hr-HR" sz="2000" b="1" noProof="0" dirty="0">
              <a:effectLst>
                <a:outerShdw blurRad="38100" dist="38100" dir="2700000" algn="tl">
                  <a:srgbClr val="000000">
                    <a:alpha val="43137"/>
                  </a:srgbClr>
                </a:outerShdw>
              </a:effectLst>
            </a:rPr>
            <a:t>. 12,10)</a:t>
          </a:r>
          <a:endParaRPr lang="hr-HR" sz="2000" noProof="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hr-HR" sz="2000" b="1" noProof="0" dirty="0">
              <a:effectLst>
                <a:outerShdw blurRad="38100" dist="38100" dir="2700000" algn="tl">
                  <a:srgbClr val="000000">
                    <a:alpha val="43137"/>
                  </a:srgbClr>
                </a:outerShdw>
              </a:effectLst>
            </a:rPr>
            <a:t>Da nas pozove na pokajanje (Jer 36,2-3)</a:t>
          </a:r>
          <a:endParaRPr lang="hr-HR" sz="2000" noProof="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hr-HR" sz="2000" b="1" noProof="0" dirty="0">
              <a:effectLst>
                <a:outerShdw blurRad="38100" dist="38100" dir="2700000" algn="tl">
                  <a:srgbClr val="000000">
                    <a:alpha val="43137"/>
                  </a:srgbClr>
                </a:outerShdw>
              </a:effectLst>
            </a:rPr>
            <a:t>Da nam da primjere koje možemo oponašati ili odbaciti (1 Kor 10,11)</a:t>
          </a:r>
          <a:endParaRPr lang="hr-HR" sz="2000" noProof="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hr-HR" sz="2000" b="1" noProof="0" dirty="0">
              <a:effectLst>
                <a:outerShdw blurRad="38100" dist="38100" dir="2700000" algn="tl">
                  <a:srgbClr val="000000">
                    <a:alpha val="43137"/>
                  </a:srgbClr>
                </a:outerShdw>
              </a:effectLst>
            </a:rPr>
            <a:t>Da bismo znali budućnost (</a:t>
          </a:r>
          <a:r>
            <a:rPr lang="hr-HR" sz="2000" b="1" noProof="0" dirty="0" err="1">
              <a:effectLst>
                <a:outerShdw blurRad="38100" dist="38100" dir="2700000" algn="tl">
                  <a:srgbClr val="000000">
                    <a:alpha val="43137"/>
                  </a:srgbClr>
                </a:outerShdw>
              </a:effectLst>
            </a:rPr>
            <a:t>Otk</a:t>
          </a:r>
          <a:r>
            <a:rPr lang="hr-HR" sz="2000" b="1" noProof="0" dirty="0">
              <a:effectLst>
                <a:outerShdw blurRad="38100" dist="38100" dir="2700000" algn="tl">
                  <a:srgbClr val="000000">
                    <a:alpha val="43137"/>
                  </a:srgbClr>
                </a:outerShdw>
              </a:effectLst>
            </a:rPr>
            <a:t> 1,19)</a:t>
          </a:r>
          <a:endParaRPr lang="hr-HR" sz="2000" noProof="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alpha val="43137"/>
                  </a:srgbClr>
                </a:outerShdw>
              </a:effectLst>
            </a:rPr>
            <a:t>Bog otkriva svoju poruku Isusu</a:t>
          </a:r>
          <a:endParaRPr lang="hr-HR" sz="2200" kern="1200" noProof="0" dirty="0">
            <a:effectLst>
              <a:outerShdw blurRad="38100" dist="38100" dir="2700000" algn="tl">
                <a:srgbClr val="000000">
                  <a:alpha val="43137"/>
                </a:srgbClr>
              </a:outerShdw>
            </a:effectLst>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alpha val="43137"/>
                  </a:srgbClr>
                </a:outerShdw>
              </a:effectLst>
            </a:rPr>
            <a:t>Isus otkriva poruku anđelu</a:t>
          </a:r>
          <a:endParaRPr lang="hr-HR" sz="2200" kern="1200" noProof="0" dirty="0">
            <a:effectLst>
              <a:outerShdw blurRad="38100" dist="38100" dir="2700000" algn="tl">
                <a:srgbClr val="000000">
                  <a:alpha val="43137"/>
                </a:srgbClr>
              </a:outerShdw>
            </a:effectLst>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alpha val="43137"/>
                  </a:srgbClr>
                </a:outerShdw>
              </a:effectLst>
            </a:rPr>
            <a:t>Anđeo otkriva poruku Ivanu, proroku</a:t>
          </a:r>
          <a:endParaRPr lang="hr-HR" sz="2200" kern="1200" noProof="0" dirty="0">
            <a:effectLst>
              <a:outerShdw blurRad="38100" dist="38100" dir="2700000" algn="tl">
                <a:srgbClr val="000000">
                  <a:alpha val="43137"/>
                </a:srgbClr>
              </a:outerShdw>
            </a:effectLst>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alpha val="43137"/>
                  </a:srgbClr>
                </a:outerShdw>
              </a:effectLst>
            </a:rPr>
            <a:t>Ivan zapisuje primljenu poruku</a:t>
          </a:r>
          <a:endParaRPr lang="hr-HR" sz="2200" kern="1200" noProof="0" dirty="0">
            <a:effectLst>
              <a:outerShdw blurRad="38100" dist="38100" dir="2700000" algn="tl">
                <a:srgbClr val="000000">
                  <a:alpha val="43137"/>
                </a:srgbClr>
              </a:outerShdw>
            </a:effectLst>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468" y="4204"/>
          <a:ext cx="2731644" cy="1628483"/>
        </a:xfrm>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468" y="1632687"/>
          <a:ext cx="2731644" cy="87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scene3d>
            <a:camera prst="orthographicFront"/>
            <a:lightRig rig="threePt" dir="t"/>
          </a:scene3d>
          <a:sp3d extrusionH="57150">
            <a:bevelT w="38100" h="38100"/>
          </a:sp3d>
        </a:bodyPr>
        <a:lstStyle/>
        <a:p>
          <a:pPr marL="0" lvl="0" indent="0" algn="ctr" defTabSz="977900">
            <a:lnSpc>
              <a:spcPct val="90000"/>
            </a:lnSpc>
            <a:spcBef>
              <a:spcPct val="0"/>
            </a:spcBef>
            <a:spcAft>
              <a:spcPct val="35000"/>
            </a:spcAft>
            <a:buNone/>
          </a:pPr>
          <a:r>
            <a:rPr lang="hr-HR" sz="2200" b="1" kern="1200" noProof="0" dirty="0">
              <a:solidFill>
                <a:srgbClr val="3399FF"/>
              </a:solidFill>
            </a:rPr>
            <a:t>Kroz vizije i snove (Brojevi 12,6)</a:t>
          </a:r>
          <a:endParaRPr lang="hr-HR" sz="2200" kern="1200" noProof="0" dirty="0">
            <a:solidFill>
              <a:srgbClr val="3399FF"/>
            </a:solidFill>
          </a:endParaRPr>
        </a:p>
      </dsp:txBody>
      <dsp:txXfrm>
        <a:off x="468" y="1632687"/>
        <a:ext cx="2731644" cy="876875"/>
      </dsp:txXfrm>
    </dsp:sp>
    <dsp:sp modelId="{E6494713-7FB9-468E-BCA7-BB27C9A1C2AD}">
      <dsp:nvSpPr>
        <dsp:cNvPr id="0" name=""/>
        <dsp:cNvSpPr/>
      </dsp:nvSpPr>
      <dsp:spPr>
        <a:xfrm>
          <a:off x="2968566" y="4204"/>
          <a:ext cx="2731644" cy="1628483"/>
        </a:xfrm>
        <a:prstGeom prst="round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2968566" y="1632687"/>
          <a:ext cx="2731644" cy="87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scene3d>
            <a:camera prst="orthographicFront"/>
            <a:lightRig rig="threePt" dir="t"/>
          </a:scene3d>
          <a:sp3d extrusionH="57150">
            <a:bevelT w="38100" h="38100"/>
          </a:sp3d>
        </a:bodyPr>
        <a:lstStyle/>
        <a:p>
          <a:pPr marL="0" lvl="0" indent="0" algn="ctr" defTabSz="977900">
            <a:lnSpc>
              <a:spcPct val="90000"/>
            </a:lnSpc>
            <a:spcBef>
              <a:spcPct val="0"/>
            </a:spcBef>
            <a:spcAft>
              <a:spcPct val="35000"/>
            </a:spcAft>
            <a:buNone/>
          </a:pPr>
          <a:r>
            <a:rPr lang="hr-HR" sz="2200" b="1" kern="1200" noProof="0" dirty="0">
              <a:solidFill>
                <a:srgbClr val="CC0099"/>
              </a:solidFill>
            </a:rPr>
            <a:t>Kroz osobna iskustva (1. </a:t>
          </a:r>
          <a:r>
            <a:rPr lang="hr-HR" sz="2200" b="1" kern="1200" noProof="0" dirty="0" err="1">
              <a:solidFill>
                <a:srgbClr val="CC0099"/>
              </a:solidFill>
            </a:rPr>
            <a:t>Iv</a:t>
          </a:r>
          <a:r>
            <a:rPr lang="hr-HR" sz="2200" b="1" kern="1200" noProof="0" dirty="0">
              <a:solidFill>
                <a:srgbClr val="CC0099"/>
              </a:solidFill>
            </a:rPr>
            <a:t>. 1,3)</a:t>
          </a:r>
          <a:endParaRPr lang="hr-HR" sz="2200" kern="1200" noProof="0" dirty="0">
            <a:solidFill>
              <a:srgbClr val="CC0099"/>
            </a:solidFill>
          </a:endParaRPr>
        </a:p>
      </dsp:txBody>
      <dsp:txXfrm>
        <a:off x="2968566" y="1632687"/>
        <a:ext cx="2731644" cy="876875"/>
      </dsp:txXfrm>
    </dsp:sp>
    <dsp:sp modelId="{474FA20F-5BDB-4A44-B079-1E20480E307A}">
      <dsp:nvSpPr>
        <dsp:cNvPr id="0" name=""/>
        <dsp:cNvSpPr/>
      </dsp:nvSpPr>
      <dsp:spPr>
        <a:xfrm>
          <a:off x="5936665" y="4204"/>
          <a:ext cx="2731644" cy="1628483"/>
        </a:xfrm>
        <a:prstGeom prst="round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5936665" y="1632687"/>
          <a:ext cx="2731644" cy="87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scene3d>
            <a:camera prst="orthographicFront"/>
            <a:lightRig rig="threePt" dir="t"/>
          </a:scene3d>
          <a:sp3d extrusionH="57150">
            <a:bevelT w="38100" h="38100"/>
          </a:sp3d>
        </a:bodyPr>
        <a:lstStyle/>
        <a:p>
          <a:pPr marL="0" lvl="0" indent="0" algn="ctr" defTabSz="977900">
            <a:lnSpc>
              <a:spcPct val="90000"/>
            </a:lnSpc>
            <a:spcBef>
              <a:spcPct val="0"/>
            </a:spcBef>
            <a:spcAft>
              <a:spcPct val="35000"/>
            </a:spcAft>
            <a:buNone/>
          </a:pPr>
          <a:r>
            <a:rPr lang="hr-HR" sz="2200" b="1" kern="1200" noProof="0" dirty="0">
              <a:solidFill>
                <a:srgbClr val="009900"/>
              </a:solidFill>
            </a:rPr>
            <a:t>Kroz povijesno istraživanje (Lk 1,3)</a:t>
          </a:r>
          <a:endParaRPr lang="hr-HR" sz="2200" kern="1200" noProof="0" dirty="0">
            <a:solidFill>
              <a:srgbClr val="009900"/>
            </a:solidFill>
          </a:endParaRPr>
        </a:p>
      </dsp:txBody>
      <dsp:txXfrm>
        <a:off x="5936665" y="1632687"/>
        <a:ext cx="2731644" cy="876875"/>
      </dsp:txXfrm>
    </dsp:sp>
    <dsp:sp modelId="{05B92ADA-3F37-402E-BE26-A5EB9D54423F}">
      <dsp:nvSpPr>
        <dsp:cNvPr id="0" name=""/>
        <dsp:cNvSpPr/>
      </dsp:nvSpPr>
      <dsp:spPr>
        <a:xfrm>
          <a:off x="8977538" y="4204"/>
          <a:ext cx="2731644" cy="1628483"/>
        </a:xfrm>
        <a:prstGeom prst="roundRect">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04764" y="1632687"/>
          <a:ext cx="2877192" cy="87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scene3d>
            <a:camera prst="orthographicFront"/>
            <a:lightRig rig="threePt" dir="t"/>
          </a:scene3d>
          <a:sp3d extrusionH="57150">
            <a:bevelT w="38100" h="38100"/>
          </a:sp3d>
        </a:bodyPr>
        <a:lstStyle/>
        <a:p>
          <a:pPr marL="0" lvl="0" indent="0" algn="ctr" defTabSz="977900">
            <a:lnSpc>
              <a:spcPct val="90000"/>
            </a:lnSpc>
            <a:spcBef>
              <a:spcPct val="0"/>
            </a:spcBef>
            <a:spcAft>
              <a:spcPct val="35000"/>
            </a:spcAft>
            <a:buNone/>
          </a:pPr>
          <a:r>
            <a:rPr lang="hr-HR" sz="2200" b="1" kern="1200" noProof="0" dirty="0">
              <a:solidFill>
                <a:srgbClr val="C46200"/>
              </a:solidFill>
            </a:rPr>
            <a:t>Kroz božanske dojmove (2. Pt 1,21)</a:t>
          </a:r>
          <a:endParaRPr lang="hr-HR" sz="2200" kern="1200" noProof="0" dirty="0">
            <a:solidFill>
              <a:srgbClr val="C46200"/>
            </a:solidFill>
          </a:endParaRPr>
        </a:p>
      </dsp:txBody>
      <dsp:txXfrm>
        <a:off x="8904764" y="1632687"/>
        <a:ext cx="2877192" cy="8768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hr-HR" sz="2100" b="1" kern="1200" noProof="0" dirty="0">
              <a:solidFill>
                <a:schemeClr val="bg1"/>
              </a:solidFill>
              <a:effectLst>
                <a:outerShdw blurRad="38100" dist="38100" dir="2700000" algn="tl">
                  <a:srgbClr val="000000">
                    <a:alpha val="43137"/>
                  </a:srgbClr>
                </a:outerShdw>
              </a:effectLst>
            </a:rPr>
            <a:t>Adamu i Evi </a:t>
          </a:r>
          <a:br>
            <a:rPr lang="hr-HR" sz="2100" b="1" kern="1200" noProof="0" dirty="0">
              <a:solidFill>
                <a:schemeClr val="bg1"/>
              </a:solidFill>
              <a:effectLst>
                <a:outerShdw blurRad="38100" dist="38100" dir="2700000" algn="tl">
                  <a:srgbClr val="000000">
                    <a:alpha val="43137"/>
                  </a:srgbClr>
                </a:outerShdw>
              </a:effectLst>
            </a:rPr>
          </a:br>
          <a:r>
            <a:rPr lang="hr-HR" sz="2100" b="1" kern="1200" noProof="0" dirty="0">
              <a:solidFill>
                <a:schemeClr val="bg1"/>
              </a:solidFill>
              <a:effectLst>
                <a:outerShdw blurRad="38100" dist="38100" dir="2700000" algn="tl">
                  <a:srgbClr val="000000">
                    <a:alpha val="43137"/>
                  </a:srgbClr>
                </a:outerShdw>
              </a:effectLst>
            </a:rPr>
            <a:t>(Post 2,16-17)</a:t>
          </a:r>
          <a:endParaRPr lang="hr-HR" sz="2100" kern="1200" noProof="0" dirty="0">
            <a:solidFill>
              <a:schemeClr val="bg1"/>
            </a:solidFill>
            <a:effectLst>
              <a:outerShdw blurRad="38100" dist="38100" dir="2700000" algn="tl">
                <a:srgbClr val="000000">
                  <a:alpha val="43137"/>
                </a:srgbClr>
              </a:outerShdw>
            </a:effectLst>
          </a:endParaRPr>
        </a:p>
      </dsp:txBody>
      <dsp:txXfrm>
        <a:off x="1041" y="1065374"/>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hr-HR" sz="2100" b="1" kern="1200" noProof="0" dirty="0">
              <a:effectLst>
                <a:outerShdw blurRad="38100" dist="38100" dir="2700000" algn="tl">
                  <a:srgbClr val="000000">
                    <a:alpha val="43137"/>
                  </a:srgbClr>
                </a:outerShdw>
              </a:effectLst>
            </a:rPr>
            <a:t>Kada je davao 10 zapovijedi (</a:t>
          </a:r>
          <a:r>
            <a:rPr lang="hr-HR" sz="2100" b="1" kern="1200" noProof="0" dirty="0" err="1">
              <a:effectLst>
                <a:outerShdw blurRad="38100" dist="38100" dir="2700000" algn="tl">
                  <a:srgbClr val="000000">
                    <a:alpha val="43137"/>
                  </a:srgbClr>
                </a:outerShdw>
              </a:effectLst>
            </a:rPr>
            <a:t>Pnz</a:t>
          </a:r>
          <a:r>
            <a:rPr lang="hr-HR" sz="2100" b="1" kern="1200" noProof="0" dirty="0">
              <a:effectLst>
                <a:outerShdw blurRad="38100" dist="38100" dir="2700000" algn="tl">
                  <a:srgbClr val="000000">
                    <a:alpha val="43137"/>
                  </a:srgbClr>
                </a:outerShdw>
              </a:effectLst>
            </a:rPr>
            <a:t> 4,12)</a:t>
          </a:r>
          <a:endParaRPr lang="hr-HR" sz="2100" kern="1200" noProof="0" dirty="0">
            <a:effectLst>
              <a:outerShdw blurRad="38100" dist="38100" dir="2700000" algn="tl">
                <a:srgbClr val="000000">
                  <a:alpha val="43137"/>
                </a:srgbClr>
              </a:outerShdw>
            </a:effectLst>
          </a:endParaRPr>
        </a:p>
      </dsp:txBody>
      <dsp:txXfrm>
        <a:off x="2960000" y="1065374"/>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hr-HR" sz="2100" b="1" kern="1200" noProof="0" dirty="0">
              <a:effectLst>
                <a:outerShdw blurRad="38100" dist="38100" dir="2700000" algn="tl">
                  <a:srgbClr val="000000">
                    <a:alpha val="43137"/>
                  </a:srgbClr>
                </a:outerShdw>
              </a:effectLst>
            </a:rPr>
            <a:t>Pri Isusovom krštenju (Mt 3,17)</a:t>
          </a:r>
          <a:endParaRPr lang="hr-HR" sz="2100" kern="1200" noProof="0" dirty="0">
            <a:effectLst>
              <a:outerShdw blurRad="38100" dist="38100" dir="2700000" algn="tl">
                <a:srgbClr val="000000">
                  <a:alpha val="43137"/>
                </a:srgbClr>
              </a:outerShdw>
            </a:effectLst>
          </a:endParaRPr>
        </a:p>
      </dsp:txBody>
      <dsp:txXfrm>
        <a:off x="6275644" y="1065374"/>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hr-HR" sz="2100" b="1" kern="1200" noProof="0" dirty="0">
              <a:effectLst>
                <a:outerShdw blurRad="38100" dist="38100" dir="2700000" algn="tl">
                  <a:srgbClr val="000000">
                    <a:alpha val="43137"/>
                  </a:srgbClr>
                </a:outerShdw>
              </a:effectLst>
            </a:rPr>
            <a:t>U preobraženju </a:t>
          </a:r>
          <a:br>
            <a:rPr lang="hr-HR" sz="2100" b="1" kern="1200" noProof="0" dirty="0">
              <a:effectLst>
                <a:outerShdw blurRad="38100" dist="38100" dir="2700000" algn="tl">
                  <a:srgbClr val="000000">
                    <a:alpha val="43137"/>
                  </a:srgbClr>
                </a:outerShdw>
              </a:effectLst>
            </a:rPr>
          </a:br>
          <a:r>
            <a:rPr lang="hr-HR" sz="2100" b="1" kern="1200" noProof="0" dirty="0">
              <a:effectLst>
                <a:outerShdw blurRad="38100" dist="38100" dir="2700000" algn="tl">
                  <a:srgbClr val="000000">
                    <a:alpha val="43137"/>
                  </a:srgbClr>
                </a:outerShdw>
              </a:effectLst>
            </a:rPr>
            <a:t>(Marko 9,7)</a:t>
          </a:r>
          <a:endParaRPr lang="hr-HR" sz="2100" kern="1200" noProof="0" dirty="0">
            <a:effectLst>
              <a:outerShdw blurRad="38100" dist="38100" dir="2700000" algn="tl">
                <a:srgbClr val="000000">
                  <a:alpha val="43137"/>
                </a:srgbClr>
              </a:outerShdw>
            </a:effectLst>
          </a:endParaRPr>
        </a:p>
      </dsp:txBody>
      <dsp:txXfrm>
        <a:off x="9234603"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87075" y="986"/>
          <a:ext cx="8647062"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hr-HR" sz="2000" b="1" kern="1200" noProof="0" dirty="0">
              <a:effectLst>
                <a:outerShdw blurRad="38100" dist="38100" dir="2700000" algn="tl">
                  <a:srgbClr val="000000">
                    <a:alpha val="43137"/>
                  </a:srgbClr>
                </a:outerShdw>
              </a:effectLst>
            </a:rPr>
            <a:t>Da se sjetimo događaja (</a:t>
          </a:r>
          <a:r>
            <a:rPr lang="hr-HR" sz="2000" b="1" kern="1200" noProof="0" dirty="0" err="1">
              <a:effectLst>
                <a:outerShdw blurRad="38100" dist="38100" dir="2700000" algn="tl">
                  <a:srgbClr val="000000">
                    <a:alpha val="43137"/>
                  </a:srgbClr>
                </a:outerShdw>
              </a:effectLst>
            </a:rPr>
            <a:t>Izl</a:t>
          </a:r>
          <a:r>
            <a:rPr lang="hr-HR" sz="2000" b="1" kern="1200" noProof="0" dirty="0">
              <a:effectLst>
                <a:outerShdw blurRad="38100" dist="38100" dir="2700000" algn="tl">
                  <a:srgbClr val="000000">
                    <a:alpha val="43137"/>
                  </a:srgbClr>
                </a:outerShdw>
              </a:effectLst>
            </a:rPr>
            <a:t> 17,14)</a:t>
          </a:r>
          <a:endParaRPr lang="hr-HR" sz="2000" kern="1200" noProof="0" dirty="0">
            <a:effectLst>
              <a:outerShdw blurRad="38100" dist="38100" dir="2700000" algn="tl">
                <a:srgbClr val="000000">
                  <a:alpha val="43137"/>
                </a:srgbClr>
              </a:outerShdw>
            </a:effectLst>
          </a:endParaRPr>
        </a:p>
      </dsp:txBody>
      <dsp:txXfrm rot="10800000">
        <a:off x="371173" y="986"/>
        <a:ext cx="8562964" cy="336391"/>
      </dsp:txXfrm>
    </dsp:sp>
    <dsp:sp modelId="{A308793B-12F1-43E3-929E-EF0BD488BAAB}">
      <dsp:nvSpPr>
        <dsp:cNvPr id="0" name=""/>
        <dsp:cNvSpPr/>
      </dsp:nvSpPr>
      <dsp:spPr>
        <a:xfrm>
          <a:off x="220962"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87075" y="421475"/>
          <a:ext cx="8647062"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hr-HR" sz="2000" b="1" kern="1200" noProof="0" dirty="0">
              <a:effectLst>
                <a:outerShdw blurRad="38100" dist="38100" dir="2700000" algn="tl">
                  <a:srgbClr val="000000">
                    <a:alpha val="43137"/>
                  </a:srgbClr>
                </a:outerShdw>
              </a:effectLst>
            </a:rPr>
            <a:t>Da nas pouči (</a:t>
          </a:r>
          <a:r>
            <a:rPr lang="hr-HR" sz="2000" b="1" kern="1200" noProof="0" dirty="0" err="1">
              <a:effectLst>
                <a:outerShdw blurRad="38100" dist="38100" dir="2700000" algn="tl">
                  <a:srgbClr val="000000">
                    <a:alpha val="43137"/>
                  </a:srgbClr>
                </a:outerShdw>
              </a:effectLst>
            </a:rPr>
            <a:t>Prop</a:t>
          </a:r>
          <a:r>
            <a:rPr lang="hr-HR" sz="2000" b="1" kern="1200" noProof="0" dirty="0">
              <a:effectLst>
                <a:outerShdw blurRad="38100" dist="38100" dir="2700000" algn="tl">
                  <a:srgbClr val="000000">
                    <a:alpha val="43137"/>
                  </a:srgbClr>
                </a:outerShdw>
              </a:effectLst>
            </a:rPr>
            <a:t>. 12,10)</a:t>
          </a:r>
          <a:endParaRPr lang="hr-HR" sz="2000" kern="1200" noProof="0" dirty="0">
            <a:effectLst>
              <a:outerShdw blurRad="38100" dist="38100" dir="2700000" algn="tl">
                <a:srgbClr val="000000">
                  <a:alpha val="43137"/>
                </a:srgbClr>
              </a:outerShdw>
            </a:effectLst>
          </a:endParaRPr>
        </a:p>
      </dsp:txBody>
      <dsp:txXfrm rot="10800000">
        <a:off x="371173" y="421475"/>
        <a:ext cx="8562964" cy="336391"/>
      </dsp:txXfrm>
    </dsp:sp>
    <dsp:sp modelId="{8F843BFC-B751-49E1-B135-FD287F0E4255}">
      <dsp:nvSpPr>
        <dsp:cNvPr id="0" name=""/>
        <dsp:cNvSpPr/>
      </dsp:nvSpPr>
      <dsp:spPr>
        <a:xfrm>
          <a:off x="220962"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87075" y="841965"/>
          <a:ext cx="8647062"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hr-HR" sz="2000" b="1" kern="1200" noProof="0" dirty="0">
              <a:effectLst>
                <a:outerShdw blurRad="38100" dist="38100" dir="2700000" algn="tl">
                  <a:srgbClr val="000000">
                    <a:alpha val="43137"/>
                  </a:srgbClr>
                </a:outerShdw>
              </a:effectLst>
            </a:rPr>
            <a:t>Da nas pozove na pokajanje (Jer 36,2-3)</a:t>
          </a:r>
          <a:endParaRPr lang="hr-HR" sz="2000" kern="1200" noProof="0" dirty="0">
            <a:effectLst>
              <a:outerShdw blurRad="38100" dist="38100" dir="2700000" algn="tl">
                <a:srgbClr val="000000">
                  <a:alpha val="43137"/>
                </a:srgbClr>
              </a:outerShdw>
            </a:effectLst>
          </a:endParaRPr>
        </a:p>
      </dsp:txBody>
      <dsp:txXfrm rot="10800000">
        <a:off x="371173" y="841965"/>
        <a:ext cx="8562964" cy="336391"/>
      </dsp:txXfrm>
    </dsp:sp>
    <dsp:sp modelId="{9BE63587-2385-416F-B130-94D323BB29E8}">
      <dsp:nvSpPr>
        <dsp:cNvPr id="0" name=""/>
        <dsp:cNvSpPr/>
      </dsp:nvSpPr>
      <dsp:spPr>
        <a:xfrm>
          <a:off x="220962"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87075" y="1262454"/>
          <a:ext cx="8647062"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hr-HR" sz="2000" b="1" kern="1200" noProof="0" dirty="0">
              <a:effectLst>
                <a:outerShdw blurRad="38100" dist="38100" dir="2700000" algn="tl">
                  <a:srgbClr val="000000">
                    <a:alpha val="43137"/>
                  </a:srgbClr>
                </a:outerShdw>
              </a:effectLst>
            </a:rPr>
            <a:t>Da nam da primjere koje možemo oponašati ili odbaciti (1 Kor 10,11)</a:t>
          </a:r>
          <a:endParaRPr lang="hr-HR" sz="2000" kern="1200" noProof="0" dirty="0">
            <a:effectLst>
              <a:outerShdw blurRad="38100" dist="38100" dir="2700000" algn="tl">
                <a:srgbClr val="000000">
                  <a:alpha val="43137"/>
                </a:srgbClr>
              </a:outerShdw>
            </a:effectLst>
          </a:endParaRPr>
        </a:p>
      </dsp:txBody>
      <dsp:txXfrm rot="10800000">
        <a:off x="371173" y="1262454"/>
        <a:ext cx="8562964" cy="336391"/>
      </dsp:txXfrm>
    </dsp:sp>
    <dsp:sp modelId="{CBB3F906-2B05-4180-8C33-2EDA539C8BA8}">
      <dsp:nvSpPr>
        <dsp:cNvPr id="0" name=""/>
        <dsp:cNvSpPr/>
      </dsp:nvSpPr>
      <dsp:spPr>
        <a:xfrm>
          <a:off x="220962"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87075" y="1682944"/>
          <a:ext cx="8647062"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hr-HR" sz="2000" b="1" kern="1200" noProof="0" dirty="0">
              <a:effectLst>
                <a:outerShdw blurRad="38100" dist="38100" dir="2700000" algn="tl">
                  <a:srgbClr val="000000">
                    <a:alpha val="43137"/>
                  </a:srgbClr>
                </a:outerShdw>
              </a:effectLst>
            </a:rPr>
            <a:t>Da bismo znali budućnost (</a:t>
          </a:r>
          <a:r>
            <a:rPr lang="hr-HR" sz="2000" b="1" kern="1200" noProof="0" dirty="0" err="1">
              <a:effectLst>
                <a:outerShdw blurRad="38100" dist="38100" dir="2700000" algn="tl">
                  <a:srgbClr val="000000">
                    <a:alpha val="43137"/>
                  </a:srgbClr>
                </a:outerShdw>
              </a:effectLst>
            </a:rPr>
            <a:t>Otk</a:t>
          </a:r>
          <a:r>
            <a:rPr lang="hr-HR" sz="2000" b="1" kern="1200" noProof="0" dirty="0">
              <a:effectLst>
                <a:outerShdw blurRad="38100" dist="38100" dir="2700000" algn="tl">
                  <a:srgbClr val="000000">
                    <a:alpha val="43137"/>
                  </a:srgbClr>
                </a:outerShdw>
              </a:effectLst>
            </a:rPr>
            <a:t> 1,19)</a:t>
          </a:r>
          <a:endParaRPr lang="hr-HR" sz="2000" kern="1200" noProof="0" dirty="0">
            <a:effectLst>
              <a:outerShdw blurRad="38100" dist="38100" dir="2700000" algn="tl">
                <a:srgbClr val="000000">
                  <a:alpha val="43137"/>
                </a:srgbClr>
              </a:outerShdw>
            </a:effectLst>
          </a:endParaRPr>
        </a:p>
      </dsp:txBody>
      <dsp:txXfrm rot="10800000">
        <a:off x="371173" y="1682944"/>
        <a:ext cx="8562964" cy="336391"/>
      </dsp:txXfrm>
    </dsp:sp>
    <dsp:sp modelId="{461E40C4-482A-4E02-A3F1-7F44F3EB4A43}">
      <dsp:nvSpPr>
        <dsp:cNvPr id="0" name=""/>
        <dsp:cNvSpPr/>
      </dsp:nvSpPr>
      <dsp:spPr>
        <a:xfrm>
          <a:off x="220962"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21/10/2026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21/10/2026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21/10/2026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e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eg"/><Relationship Id="rId11" Type="http://schemas.microsoft.com/office/2007/relationships/diagramDrawing" Target="../diagrams/drawing3.xml"/><Relationship Id="rId5" Type="http://schemas.openxmlformats.org/officeDocument/2006/relationships/image" Target="../media/image32.jpe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r-HR" sz="6600" b="1" noProof="0"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OTKRIVENJE</a:t>
            </a:r>
          </a:p>
          <a:p>
            <a:pPr algn="ctr"/>
            <a:r>
              <a:rPr lang="hr-HR" sz="6600" b="1" noProof="0"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I</a:t>
            </a:r>
          </a:p>
          <a:p>
            <a:pPr algn="ctr"/>
            <a:r>
              <a:rPr lang="hr-HR" sz="6600" b="1" noProof="0"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NADAHNUĆE</a:t>
            </a:r>
          </a:p>
        </p:txBody>
      </p:sp>
      <p:sp>
        <p:nvSpPr>
          <p:cNvPr id="5" name="CuadroTexto 4">
            <a:extLst>
              <a:ext uri="{FF2B5EF4-FFF2-40B4-BE49-F238E27FC236}">
                <a16:creationId xmlns:a16="http://schemas.microsoft.com/office/drawing/2014/main" id="{DBF389B4-9CED-21C5-D416-6FA8CE3E569E}"/>
              </a:ext>
            </a:extLst>
          </p:cNvPr>
          <p:cNvSpPr txBox="1"/>
          <p:nvPr/>
        </p:nvSpPr>
        <p:spPr>
          <a:xfrm>
            <a:off x="0" y="5986016"/>
            <a:ext cx="1499015" cy="830997"/>
          </a:xfrm>
          <a:prstGeom prst="rect">
            <a:avLst/>
          </a:prstGeom>
          <a:noFill/>
        </p:spPr>
        <p:txBody>
          <a:bodyPr wrap="square" rtlCol="0">
            <a:spAutoFit/>
          </a:bodyPr>
          <a:lstStyle/>
          <a:p>
            <a:r>
              <a:rPr lang="hr-HR" sz="1600" b="1" noProof="0" dirty="0">
                <a:solidFill>
                  <a:schemeClr val="accent1">
                    <a:lumMod val="50000"/>
                  </a:schemeClr>
                </a:solidFill>
              </a:rPr>
              <a:t>5. pouka za 31. listopada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795313"/>
            <a:ext cx="4967444" cy="4755148"/>
          </a:xfrm>
          <a:prstGeom prst="rect">
            <a:avLst/>
          </a:prstGeom>
          <a:noFill/>
        </p:spPr>
        <p:txBody>
          <a:bodyPr wrap="square">
            <a:spAutoFit/>
            <a:scene3d>
              <a:camera prst="orthographicFront"/>
              <a:lightRig rig="threePt" dir="t"/>
            </a:scene3d>
            <a:sp3d extrusionH="57150">
              <a:bevelT w="38100" h="38100"/>
            </a:sp3d>
          </a:bodyPr>
          <a:lstStyle/>
          <a:p>
            <a:pPr lvl="0" algn="ctr">
              <a:spcBef>
                <a:spcPts val="600"/>
              </a:spcBef>
              <a:defRPr/>
            </a:pPr>
            <a:r>
              <a:rPr kumimoji="0" lang="hr-HR" sz="2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„Otkrivenje Isusa Krista, </a:t>
            </a:r>
            <a:r>
              <a:rPr lang="hr-HR" sz="2800" b="1" noProof="0" dirty="0">
                <a:solidFill>
                  <a:srgbClr val="9E3939"/>
                </a:solidFill>
                <a:latin typeface="Comic Sans MS" panose="030F0702030302020204" pitchFamily="66" charset="0"/>
              </a:rPr>
              <a:t>koje je njemu dao </a:t>
            </a:r>
            <a:r>
              <a:rPr kumimoji="0" lang="hr-HR" sz="2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Bog da svojim slugama pokaže što se treba uskoro dogoditi. I on je to pokazao, poslavši svojega anđela svome sluzi Ivanu, koji svjedoči za riječ Božju i za svjedočanstvo Isusa Krista, za sve što je vidio“</a:t>
            </a:r>
          </a:p>
          <a:p>
            <a:pPr lvl="0" algn="ctr">
              <a:spcBef>
                <a:spcPts val="600"/>
              </a:spcBef>
              <a:defRPr/>
            </a:pPr>
            <a:r>
              <a:rPr kumimoji="0" lang="hr-HR" sz="20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(Otkrivenje 1,1-2)</a:t>
            </a:r>
            <a:endParaRPr kumimoji="0" lang="hr-HR" sz="2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863541"/>
          </a:xfrm>
          <a:prstGeom prst="rect">
            <a:avLst/>
          </a:prstGeom>
          <a:noFill/>
        </p:spPr>
        <p:txBody>
          <a:bodyPr wrap="square" rtlCol="0">
            <a:spAutoFit/>
            <a:scene3d>
              <a:camera prst="orthographicFront"/>
              <a:lightRig rig="threePt" dir="t"/>
            </a:scene3d>
            <a:sp3d extrusionH="57150">
              <a:bevelT w="38100" h="38100"/>
            </a:sp3d>
          </a:bodyPr>
          <a:lstStyle/>
          <a:p>
            <a:pPr>
              <a:lnSpc>
                <a:spcPts val="2400"/>
              </a:lnSpc>
              <a:spcBef>
                <a:spcPts val="600"/>
              </a:spcBef>
            </a:pPr>
            <a:r>
              <a:rPr lang="hr-HR" sz="2200" b="1" noProof="0" dirty="0">
                <a:solidFill>
                  <a:srgbClr val="FA46B9"/>
                </a:solidFill>
              </a:rPr>
              <a:t>Otkrivenje i nadahnuće:</a:t>
            </a:r>
          </a:p>
          <a:p>
            <a:pPr lvl="1">
              <a:lnSpc>
                <a:spcPts val="2400"/>
              </a:lnSpc>
              <a:spcBef>
                <a:spcPts val="600"/>
              </a:spcBef>
            </a:pPr>
            <a:r>
              <a:rPr lang="hr-HR" sz="2200" b="1" noProof="0" dirty="0"/>
              <a:t>Opće i posebno otkrivenje</a:t>
            </a:r>
          </a:p>
          <a:p>
            <a:pPr lvl="1">
              <a:lnSpc>
                <a:spcPts val="2400"/>
              </a:lnSpc>
              <a:spcBef>
                <a:spcPts val="600"/>
              </a:spcBef>
            </a:pPr>
            <a:r>
              <a:rPr lang="hr-HR" sz="2200" b="1" noProof="0" dirty="0"/>
              <a:t>Proces​ nadahnuća</a:t>
            </a:r>
          </a:p>
          <a:p>
            <a:pPr>
              <a:lnSpc>
                <a:spcPts val="2400"/>
              </a:lnSpc>
              <a:spcBef>
                <a:spcPts val="1800"/>
              </a:spcBef>
            </a:pPr>
            <a:r>
              <a:rPr lang="hr-HR" sz="2200" b="1" noProof="0" dirty="0">
                <a:solidFill>
                  <a:srgbClr val="3E5EF9"/>
                </a:solidFill>
              </a:rPr>
              <a:t>Vrste proročke komunikacije:</a:t>
            </a:r>
          </a:p>
          <a:p>
            <a:pPr lvl="1">
              <a:lnSpc>
                <a:spcPts val="2400"/>
              </a:lnSpc>
              <a:spcBef>
                <a:spcPts val="600"/>
              </a:spcBef>
            </a:pPr>
            <a:r>
              <a:rPr lang="hr-HR" sz="2200" b="1" noProof="0" dirty="0"/>
              <a:t>Usmene poruke</a:t>
            </a:r>
          </a:p>
          <a:p>
            <a:pPr lvl="1">
              <a:lnSpc>
                <a:spcPts val="2400"/>
              </a:lnSpc>
              <a:spcBef>
                <a:spcPts val="600"/>
              </a:spcBef>
            </a:pPr>
            <a:r>
              <a:rPr lang="hr-HR" sz="2200" b="1" noProof="0" dirty="0"/>
              <a:t>Pisane poruke</a:t>
            </a:r>
          </a:p>
          <a:p>
            <a:pPr lvl="1">
              <a:lnSpc>
                <a:spcPts val="2400"/>
              </a:lnSpc>
              <a:spcBef>
                <a:spcPts val="600"/>
              </a:spcBef>
            </a:pPr>
            <a:r>
              <a:rPr lang="hr-HR" sz="2200" b="1" noProof="0" dirty="0"/>
              <a:t>Drama, simboli, parabole</a:t>
            </a: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9105"/>
          </a:xfrm>
          <a:prstGeom prst="rect">
            <a:avLst/>
          </a:prstGeom>
          <a:noFill/>
        </p:spPr>
        <p:txBody>
          <a:bodyPr wrap="square" rtlCol="0">
            <a:spAutoFit/>
          </a:bodyPr>
          <a:lstStyle/>
          <a:p>
            <a:pPr>
              <a:lnSpc>
                <a:spcPts val="2400"/>
              </a:lnSpc>
              <a:spcBef>
                <a:spcPts val="600"/>
              </a:spcBef>
            </a:pPr>
            <a:r>
              <a:rPr lang="hr-HR" sz="2200" b="1" noProof="0" dirty="0"/>
              <a:t>Otkrivenje 1,1-2. sadrži primjer kako nam Bog otkriva svoju poruku preko proroka:</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1090460049"/>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4658"/>
          </a:xfrm>
          <a:prstGeom prst="rect">
            <a:avLst/>
          </a:prstGeom>
          <a:noFill/>
        </p:spPr>
        <p:txBody>
          <a:bodyPr wrap="square" rtlCol="0">
            <a:spAutoFit/>
          </a:bodyPr>
          <a:lstStyle/>
          <a:p>
            <a:pPr>
              <a:lnSpc>
                <a:spcPts val="2400"/>
              </a:lnSpc>
              <a:spcBef>
                <a:spcPts val="600"/>
              </a:spcBef>
            </a:pPr>
            <a:r>
              <a:rPr lang="hr-HR" sz="2200" b="1" noProof="0" dirty="0"/>
              <a:t>Ali to nije jedini način na koji se Bog objavio prorocima, niti jedini način na koji je božanska poruka prenesena kroz njih. Proučavat ćemo različite načine na koje se Bog objavio prorocima i nadahnuo ih.</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4015357"/>
            <a:ext cx="6049929" cy="1938992"/>
          </a:xfrm>
          <a:prstGeom prst="rect">
            <a:avLst/>
          </a:prstGeom>
          <a:noFill/>
        </p:spPr>
        <p:txBody>
          <a:bodyPr wrap="square">
            <a:spAutoFit/>
          </a:bodyPr>
          <a:lstStyle/>
          <a:p>
            <a:pPr algn="ctr"/>
            <a:r>
              <a:rPr lang="hr-HR" sz="6000" b="1" noProof="0"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OTKRIVENJE I NADAHNUĆE</a:t>
            </a: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85725"/>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hr-HR" sz="4400" b="1" spc="300" noProof="0" dirty="0">
                <a:ln/>
                <a:solidFill>
                  <a:schemeClr val="tx2">
                    <a:lumMod val="50000"/>
                    <a:lumOff val="50000"/>
                  </a:schemeClr>
                </a:solidFill>
              </a:rPr>
              <a:t>OPĆE </a:t>
            </a:r>
            <a:r>
              <a:rPr lang="hr-HR" sz="4400" b="1" spc="300" noProof="0" dirty="0">
                <a:ln/>
                <a:solidFill>
                  <a:schemeClr val="accent3">
                    <a:lumMod val="75000"/>
                  </a:schemeClr>
                </a:solidFill>
              </a:rPr>
              <a:t>I</a:t>
            </a:r>
            <a:r>
              <a:rPr lang="hr-HR" sz="4400" b="1" spc="300" noProof="0" dirty="0">
                <a:ln/>
                <a:solidFill>
                  <a:schemeClr val="accent6">
                    <a:lumMod val="75000"/>
                  </a:schemeClr>
                </a:solidFill>
              </a:rPr>
              <a:t> </a:t>
            </a:r>
            <a:r>
              <a:rPr lang="hr-HR" sz="4400" b="1" spc="300" noProof="0" dirty="0">
                <a:ln/>
                <a:solidFill>
                  <a:schemeClr val="accent4"/>
                </a:solidFill>
              </a:rPr>
              <a:t>POSEBNO </a:t>
            </a:r>
            <a:r>
              <a:rPr lang="hr-HR" sz="4400" b="1" spc="300" noProof="0" dirty="0">
                <a:ln/>
                <a:solidFill>
                  <a:schemeClr val="accent3">
                    <a:lumMod val="75000"/>
                  </a:schemeClr>
                </a:solidFill>
              </a:rPr>
              <a:t>OTKRIVENJE</a:t>
            </a:r>
            <a:endParaRPr lang="hr-HR" sz="4400" b="1" spc="300" noProof="0" dirty="0">
              <a:ln/>
              <a:solidFill>
                <a:schemeClr val="accent4"/>
              </a:solidFill>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51139"/>
            <a:ext cx="5514975" cy="954107"/>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hr-HR" sz="2000" b="1" noProof="0" dirty="0">
                <a:effectLst>
                  <a:outerShdw blurRad="38100" dist="38100" dir="2700000" algn="tl">
                    <a:srgbClr val="000000">
                      <a:alpha val="43137"/>
                    </a:srgbClr>
                  </a:outerShdw>
                </a:effectLst>
                <a:latin typeface="Comic Sans MS" panose="030F0702030302020204" pitchFamily="66" charset="0"/>
              </a:rPr>
              <a:t>„Nebesa kazuju slavu Božju, svodovi naviještaju djelo ruku njegovih.“</a:t>
            </a:r>
          </a:p>
          <a:p>
            <a:pPr algn="ctr"/>
            <a:r>
              <a:rPr lang="hr-HR" sz="1600" b="1" noProof="0" dirty="0">
                <a:effectLst>
                  <a:outerShdw blurRad="38100" dist="38100" dir="2700000" algn="tl">
                    <a:srgbClr val="000000">
                      <a:alpha val="43137"/>
                    </a:srgbClr>
                  </a:outerShdw>
                </a:effectLst>
                <a:latin typeface="Comic Sans MS" panose="030F0702030302020204" pitchFamily="66" charset="0"/>
              </a:rPr>
              <a:t>(Psalam 19,1)</a:t>
            </a:r>
            <a:endParaRPr lang="hr-HR" sz="2000" b="1" noProof="0"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520361"/>
            <a:ext cx="6157912" cy="1015663"/>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hr-HR" sz="2000" b="1" noProof="0" dirty="0">
                <a:effectLst>
                  <a:outerShdw blurRad="38100" dist="38100" dir="2700000" algn="tl">
                    <a:srgbClr val="000000">
                      <a:alpha val="43137"/>
                    </a:srgbClr>
                  </a:outerShdw>
                </a:effectLst>
                <a:latin typeface="Comic Sans MS" panose="030F0702030302020204" pitchFamily="66" charset="0"/>
              </a:rPr>
              <a:t>„Kad je među vama prorok, ja, Gospodin, objavljujem mu se u viđenjima, govorim mu u snovima” </a:t>
            </a:r>
            <a:r>
              <a:rPr lang="hr-HR" b="1" noProof="0" dirty="0">
                <a:effectLst>
                  <a:outerShdw blurRad="38100" dist="38100" dir="2700000" algn="tl">
                    <a:srgbClr val="000000">
                      <a:alpha val="43137"/>
                    </a:srgbClr>
                  </a:outerShdw>
                </a:effectLst>
                <a:latin typeface="Comic Sans MS" panose="030F0702030302020204" pitchFamily="66" charset="0"/>
              </a:rPr>
              <a:t>(Brojevi 12,6)</a:t>
            </a:r>
            <a:r>
              <a:rPr lang="hr-HR" sz="1200" b="1" noProof="0" dirty="0">
                <a:effectLst>
                  <a:outerShdw blurRad="38100" dist="38100" dir="2700000" algn="tl">
                    <a:srgbClr val="000000">
                      <a:alpha val="43137"/>
                    </a:srgbClr>
                  </a:outerShdw>
                </a:effectLst>
                <a:latin typeface="Comic Sans MS" panose="030F0702030302020204" pitchFamily="66" charset="0"/>
              </a:rPr>
              <a:t> </a:t>
            </a:r>
            <a:endParaRPr lang="hr-HR" b="1" noProof="0"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478339"/>
            <a:ext cx="7553324" cy="1374735"/>
          </a:xfrm>
          <a:prstGeom prst="rect">
            <a:avLst/>
          </a:prstGeom>
          <a:noFill/>
        </p:spPr>
        <p:txBody>
          <a:bodyPr wrap="square" rtlCol="0">
            <a:spAutoFit/>
          </a:bodyPr>
          <a:lstStyle/>
          <a:p>
            <a:pPr>
              <a:lnSpc>
                <a:spcPts val="2500"/>
              </a:lnSpc>
              <a:spcBef>
                <a:spcPts val="600"/>
              </a:spcBef>
            </a:pPr>
            <a:r>
              <a:rPr lang="hr-HR" sz="2200" b="1" noProof="0" dirty="0"/>
              <a:t>Pavao kaže da oni koji niječu postojanje Boga „nemaju ispriku“, jer priroda otkriva da „njegova nevidljiva svojstva jasno se vide, … čak i njegova vječna moć i božanstvo“ </a:t>
            </a:r>
            <a:br>
              <a:rPr lang="hr-HR" sz="2200" b="1" noProof="0" dirty="0"/>
            </a:br>
            <a:r>
              <a:rPr lang="hr-HR" sz="2200" b="1" noProof="0" dirty="0"/>
              <a:t>(Rim 1,20; </a:t>
            </a:r>
            <a:r>
              <a:rPr lang="hr-HR" sz="2200" b="1" noProof="0" dirty="0" err="1"/>
              <a:t>Ps</a:t>
            </a:r>
            <a:r>
              <a:rPr lang="hr-HR" sz="2200" b="1" noProof="0" dirty="0"/>
              <a:t>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15250" y="4486855"/>
            <a:ext cx="4333875" cy="2268158"/>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 y="515486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4" y="5097280"/>
            <a:ext cx="4533900" cy="1695336"/>
          </a:xfrm>
          <a:prstGeom prst="rect">
            <a:avLst/>
          </a:prstGeom>
          <a:noFill/>
        </p:spPr>
        <p:txBody>
          <a:bodyPr wrap="square">
            <a:spAutoFit/>
          </a:bodyPr>
          <a:lstStyle/>
          <a:p>
            <a:pPr>
              <a:lnSpc>
                <a:spcPts val="2500"/>
              </a:lnSpc>
              <a:spcBef>
                <a:spcPts val="600"/>
              </a:spcBef>
            </a:pPr>
            <a:r>
              <a:rPr lang="hr-HR" sz="2200" b="1" noProof="0" dirty="0"/>
              <a:t>Zbog toga je Bog koristio izravnije metode da bi se objavio: posebno otkrivenje preko proroka i Isusa Krista, kako je zapisano u Bibliji, Božjoj Riječi (</a:t>
            </a:r>
            <a:r>
              <a:rPr lang="hr-HR" sz="2200" b="1" noProof="0" dirty="0" err="1"/>
              <a:t>Heb</a:t>
            </a:r>
            <a:r>
              <a:rPr lang="hr-HR" sz="2200" b="1" noProof="0" dirty="0"/>
              <a:t> 1,1-2).</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425300"/>
            <a:ext cx="7553324" cy="733534"/>
          </a:xfrm>
          <a:prstGeom prst="rect">
            <a:avLst/>
          </a:prstGeom>
          <a:noFill/>
        </p:spPr>
        <p:txBody>
          <a:bodyPr wrap="square">
            <a:spAutoFit/>
          </a:bodyPr>
          <a:lstStyle/>
          <a:p>
            <a:pPr>
              <a:lnSpc>
                <a:spcPts val="2500"/>
              </a:lnSpc>
            </a:pPr>
            <a:r>
              <a:rPr lang="hr-HR" sz="2200" b="1" noProof="0" dirty="0"/>
              <a:t>Ali priroda, od pada Adama i Eve, također ima posljedice grijeha (predatore, potrese, ...)</a:t>
            </a:r>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791519"/>
            <a:ext cx="7421470" cy="1695336"/>
          </a:xfrm>
          <a:prstGeom prst="rect">
            <a:avLst/>
          </a:prstGeom>
          <a:noFill/>
        </p:spPr>
        <p:txBody>
          <a:bodyPr wrap="square">
            <a:spAutoFit/>
          </a:bodyPr>
          <a:lstStyle/>
          <a:p>
            <a:pPr lvl="0">
              <a:lnSpc>
                <a:spcPts val="2500"/>
              </a:lnSpc>
              <a:spcBef>
                <a:spcPts val="600"/>
              </a:spcBef>
              <a:defRPr/>
            </a:pPr>
            <a:r>
              <a:rPr lang="hr-HR" sz="2200" b="1" noProof="0" dirty="0">
                <a:solidFill>
                  <a:prstClr val="black"/>
                </a:solidFill>
              </a:rPr>
              <a:t>Možemo vidjeti kako je Bog predvidio ulazak grijeha u obnavljajuće moći koju je primijenio u živim bićima. Kada smo ozlijeđeni, pokreću se mehanizmi koji zatvaraju ranu i obnavljaju tkivo. A ti su mehanizmi već bili tu prije nego što se ozljeda dogodila!</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cstate="email">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769441"/>
          </a:xfrm>
          <a:prstGeom prst="rect">
            <a:avLst/>
          </a:prstGeom>
          <a:noFill/>
        </p:spPr>
        <p:txBody>
          <a:bodyPr wrap="square">
            <a:spAutoFit/>
          </a:bodyPr>
          <a:lstStyle/>
          <a:p>
            <a:pPr algn="ctr"/>
            <a:r>
              <a:rPr lang="hr-HR" sz="4400" b="1" noProof="0" dirty="0">
                <a:ln w="19050">
                  <a:solidFill>
                    <a:srgbClr val="996600"/>
                  </a:solidFill>
                  <a:prstDash val="solid"/>
                </a:ln>
                <a:solidFill>
                  <a:schemeClr val="bg1"/>
                </a:solidFill>
                <a:effectLst>
                  <a:outerShdw dist="38100" dir="2700000" algn="bl" rotWithShape="0">
                    <a:srgbClr val="7E5400"/>
                  </a:outerShdw>
                </a:effectLst>
              </a:rPr>
              <a:t>PROCES​ NADAHNUĆA</a:t>
            </a:r>
          </a:p>
        </p:txBody>
      </p:sp>
      <p:sp>
        <p:nvSpPr>
          <p:cNvPr id="5" name="CuadroTexto 4">
            <a:extLst>
              <a:ext uri="{FF2B5EF4-FFF2-40B4-BE49-F238E27FC236}">
                <a16:creationId xmlns:a16="http://schemas.microsoft.com/office/drawing/2014/main" id="{A3E0AE05-B3C1-D1F2-833F-5EBFEC866924}"/>
              </a:ext>
            </a:extLst>
          </p:cNvPr>
          <p:cNvSpPr txBox="1"/>
          <p:nvPr/>
        </p:nvSpPr>
        <p:spPr>
          <a:xfrm>
            <a:off x="-1" y="647282"/>
            <a:ext cx="8818347" cy="707886"/>
          </a:xfrm>
          <a:prstGeom prst="rect">
            <a:avLst/>
          </a:prstGeom>
          <a:noFill/>
        </p:spPr>
        <p:txBody>
          <a:bodyPr wrap="square">
            <a:spAutoFit/>
            <a:scene3d>
              <a:camera prst="orthographicFront"/>
              <a:lightRig rig="threePt" dir="t"/>
            </a:scene3d>
            <a:sp3d extrusionH="57150">
              <a:bevelT w="38100" h="38100"/>
            </a:sp3d>
          </a:bodyPr>
          <a:lstStyle/>
          <a:p>
            <a:pPr algn="ctr"/>
            <a:r>
              <a:rPr lang="hr-HR" sz="2000" b="1" noProof="0" dirty="0">
                <a:solidFill>
                  <a:schemeClr val="accent3">
                    <a:lumMod val="75000"/>
                  </a:schemeClr>
                </a:solidFill>
                <a:latin typeface="Comic Sans MS" panose="030F0702030302020204" pitchFamily="66" charset="0"/>
              </a:rPr>
              <a:t>„Sve je Pismo nadahnuto od Boga i korisno za poučavanje, uvjeravanje, popravljanje, odgajanje u pravednosti“ </a:t>
            </a:r>
            <a:r>
              <a:rPr lang="hr-HR" sz="1600" b="1" noProof="0" dirty="0">
                <a:solidFill>
                  <a:schemeClr val="accent3">
                    <a:lumMod val="75000"/>
                  </a:schemeClr>
                </a:solidFill>
                <a:latin typeface="Comic Sans MS" panose="030F0702030302020204" pitchFamily="66" charset="0"/>
              </a:rPr>
              <a:t>(2. Timoteju 3,16)</a:t>
            </a:r>
            <a:endParaRPr lang="hr-HR" sz="2000" b="1" noProof="0"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378994" y="1428958"/>
            <a:ext cx="8020254" cy="769441"/>
          </a:xfrm>
          <a:prstGeom prst="rect">
            <a:avLst/>
          </a:prstGeom>
          <a:noFill/>
        </p:spPr>
        <p:txBody>
          <a:bodyPr wrap="square" rtlCol="0">
            <a:spAutoFit/>
          </a:bodyPr>
          <a:lstStyle/>
          <a:p>
            <a:pPr>
              <a:spcBef>
                <a:spcPts val="600"/>
              </a:spcBef>
            </a:pPr>
            <a:r>
              <a:rPr lang="hr-HR" sz="2200" b="1" noProof="0" dirty="0"/>
              <a:t>Stoljećima su se Božja djela i poruke prenosile usmeno, sve dok Bog nije nadahnuo Mojsija da ta djela i izreke zapiše.</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1611492531"/>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446550"/>
          </a:xfrm>
          <a:prstGeom prst="rect">
            <a:avLst/>
          </a:prstGeom>
          <a:noFill/>
        </p:spPr>
        <p:txBody>
          <a:bodyPr wrap="square">
            <a:spAutoFit/>
          </a:bodyPr>
          <a:lstStyle/>
          <a:p>
            <a:pPr>
              <a:spcBef>
                <a:spcPts val="600"/>
              </a:spcBef>
            </a:pPr>
            <a:r>
              <a:rPr lang="hr-HR" sz="2200" b="1" noProof="0" dirty="0"/>
              <a:t>Od tog trenutka nadalje, poruke koje je Bog želio sačuvati pisali su „nadahnuti“ ljudi, odnosno vođeni Duhom Svetim </a:t>
            </a:r>
            <a:br>
              <a:rPr lang="hr-HR" sz="2200" b="1" noProof="0" dirty="0"/>
            </a:br>
            <a:r>
              <a:rPr lang="hr-HR" sz="2200" b="1" noProof="0" dirty="0"/>
              <a:t>(2. Petrova 1,21). To Bibliju čini jedinstvenom knjigom koja sadrži cjelovito božansko otkrivenje.</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30887"/>
          </a:xfrm>
          <a:prstGeom prst="rect">
            <a:avLst/>
          </a:prstGeom>
          <a:noFill/>
        </p:spPr>
        <p:txBody>
          <a:bodyPr wrap="square">
            <a:spAutoFit/>
          </a:bodyPr>
          <a:lstStyle/>
          <a:p>
            <a:pPr lvl="0">
              <a:spcBef>
                <a:spcPts val="600"/>
              </a:spcBef>
              <a:defRPr/>
            </a:pPr>
            <a:r>
              <a:rPr lang="hr-HR" sz="2200" b="1" noProof="0" dirty="0">
                <a:solidFill>
                  <a:prstClr val="black"/>
                </a:solidFill>
              </a:rPr>
              <a:t>Kakav je bio taj proces inspiracije?</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6" y="4223199"/>
            <a:ext cx="6049930" cy="1754326"/>
          </a:xfrm>
          <a:prstGeom prst="rect">
            <a:avLst/>
          </a:prstGeom>
          <a:noFill/>
        </p:spPr>
        <p:txBody>
          <a:bodyPr wrap="square">
            <a:spAutoFit/>
          </a:bodyPr>
          <a:lstStyle/>
          <a:p>
            <a:pPr algn="ctr"/>
            <a:r>
              <a:rPr lang="hr-HR" sz="5400" b="1" noProof="0"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VRSTE PROROČKE KOMUNIKACIJE</a:t>
            </a: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noProof="0" dirty="0"/>
          </a:p>
        </p:txBody>
      </p:sp>
      <p:sp>
        <p:nvSpPr>
          <p:cNvPr id="3" name="CuadroTexto 2">
            <a:extLst>
              <a:ext uri="{FF2B5EF4-FFF2-40B4-BE49-F238E27FC236}">
                <a16:creationId xmlns:a16="http://schemas.microsoft.com/office/drawing/2014/main" id="{EFCE088F-CBEE-4961-B496-D5CAC0D14862}"/>
              </a:ext>
            </a:extLst>
          </p:cNvPr>
          <p:cNvSpPr txBox="1"/>
          <p:nvPr/>
        </p:nvSpPr>
        <p:spPr>
          <a:xfrm>
            <a:off x="0" y="-125043"/>
            <a:ext cx="12192000" cy="769441"/>
          </a:xfrm>
          <a:prstGeom prst="rect">
            <a:avLst/>
          </a:prstGeom>
          <a:noFill/>
        </p:spPr>
        <p:txBody>
          <a:bodyPr wrap="square">
            <a:spAutoFit/>
          </a:bodyPr>
          <a:lstStyle/>
          <a:p>
            <a:pPr algn="ctr"/>
            <a:r>
              <a:rPr lang="hr-HR" sz="4400" b="1" spc="600" noProof="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USMENE PORUKE</a:t>
            </a: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426930"/>
            <a:ext cx="12192000" cy="1015663"/>
          </a:xfrm>
          <a:prstGeom prst="rect">
            <a:avLst/>
          </a:prstGeom>
          <a:noFill/>
        </p:spPr>
        <p:txBody>
          <a:bodyPr wrap="square">
            <a:spAutoFit/>
          </a:bodyPr>
          <a:lstStyle/>
          <a:p>
            <a:pPr algn="ctr"/>
            <a:r>
              <a:rPr lang="hr-HR" sz="2000" b="1" noProof="0" dirty="0">
                <a:solidFill>
                  <a:srgbClr val="FFFF99"/>
                </a:solidFill>
                <a:effectLst>
                  <a:outerShdw blurRad="38100" dist="38100" dir="2700000" algn="tl">
                    <a:srgbClr val="000000">
                      <a:alpha val="43137"/>
                    </a:srgbClr>
                  </a:outerShdw>
                </a:effectLst>
                <a:latin typeface="Comic Sans MS" panose="030F0702030302020204" pitchFamily="66" charset="0"/>
              </a:rPr>
              <a:t>„Postavio je </a:t>
            </a:r>
            <a:r>
              <a:rPr lang="hr-HR" sz="2000" b="1" noProof="0" dirty="0" err="1">
                <a:solidFill>
                  <a:srgbClr val="FFFF99"/>
                </a:solidFill>
                <a:effectLst>
                  <a:outerShdw blurRad="38100" dist="38100" dir="2700000" algn="tl">
                    <a:srgbClr val="000000">
                      <a:alpha val="43137"/>
                    </a:srgbClr>
                  </a:outerShdw>
                </a:effectLst>
                <a:latin typeface="Comic Sans MS" panose="030F0702030302020204" pitchFamily="66" charset="0"/>
              </a:rPr>
              <a:t>Levite</a:t>
            </a:r>
            <a:r>
              <a:rPr lang="hr-HR" sz="2000" b="1" noProof="0" dirty="0">
                <a:solidFill>
                  <a:srgbClr val="FFFF99"/>
                </a:solidFill>
                <a:effectLst>
                  <a:outerShdw blurRad="38100" dist="38100" dir="2700000" algn="tl">
                    <a:srgbClr val="000000">
                      <a:alpha val="43137"/>
                    </a:srgbClr>
                  </a:outerShdw>
                </a:effectLst>
                <a:latin typeface="Comic Sans MS" panose="030F0702030302020204" pitchFamily="66" charset="0"/>
              </a:rPr>
              <a:t> u Domu Gospodnjem s </a:t>
            </a:r>
            <a:r>
              <a:rPr lang="hr-HR" sz="2000" b="1" noProof="0" dirty="0" err="1">
                <a:solidFill>
                  <a:srgbClr val="FFFF99"/>
                </a:solidFill>
                <a:effectLst>
                  <a:outerShdw blurRad="38100" dist="38100" dir="2700000" algn="tl">
                    <a:srgbClr val="000000">
                      <a:alpha val="43137"/>
                    </a:srgbClr>
                  </a:outerShdw>
                </a:effectLst>
                <a:latin typeface="Comic Sans MS" panose="030F0702030302020204" pitchFamily="66" charset="0"/>
              </a:rPr>
              <a:t>činelima</a:t>
            </a:r>
            <a:r>
              <a:rPr lang="hr-HR" sz="2000" b="1" noProof="0" dirty="0">
                <a:solidFill>
                  <a:srgbClr val="FFFF99"/>
                </a:solidFill>
                <a:effectLst>
                  <a:outerShdw blurRad="38100" dist="38100" dir="2700000" algn="tl">
                    <a:srgbClr val="000000">
                      <a:alpha val="43137"/>
                    </a:srgbClr>
                  </a:outerShdw>
                </a:effectLst>
                <a:latin typeface="Comic Sans MS" panose="030F0702030302020204" pitchFamily="66" charset="0"/>
              </a:rPr>
              <a:t>, harfama i lirama, kako su propisali David i Gad, kraljev vidjelac, i </a:t>
            </a:r>
            <a:r>
              <a:rPr lang="hr-HR" sz="2000" b="1" noProof="0" dirty="0" err="1">
                <a:solidFill>
                  <a:srgbClr val="FFFF99"/>
                </a:solidFill>
                <a:effectLst>
                  <a:outerShdw blurRad="38100" dist="38100" dir="2700000" algn="tl">
                    <a:srgbClr val="000000">
                      <a:alpha val="43137"/>
                    </a:srgbClr>
                  </a:outerShdw>
                </a:effectLst>
                <a:latin typeface="Comic Sans MS" panose="030F0702030302020204" pitchFamily="66" charset="0"/>
              </a:rPr>
              <a:t>Natan</a:t>
            </a:r>
            <a:r>
              <a:rPr lang="hr-HR" sz="2000" b="1" noProof="0" dirty="0">
                <a:solidFill>
                  <a:srgbClr val="FFFF99"/>
                </a:solidFill>
                <a:effectLst>
                  <a:outerShdw blurRad="38100" dist="38100" dir="2700000" algn="tl">
                    <a:srgbClr val="000000">
                      <a:alpha val="43137"/>
                    </a:srgbClr>
                  </a:outerShdw>
                </a:effectLst>
                <a:latin typeface="Comic Sans MS" panose="030F0702030302020204" pitchFamily="66" charset="0"/>
              </a:rPr>
              <a:t>, prorok; to je Jahve naredio preko svojih proroka. </a:t>
            </a:r>
            <a:r>
              <a:rPr lang="hr-HR" sz="2000" b="1" noProof="0" dirty="0" err="1">
                <a:solidFill>
                  <a:srgbClr val="FFFF99"/>
                </a:solidFill>
                <a:effectLst>
                  <a:outerShdw blurRad="38100" dist="38100" dir="2700000" algn="tl">
                    <a:srgbClr val="000000">
                      <a:alpha val="43137"/>
                    </a:srgbClr>
                  </a:outerShdw>
                </a:effectLst>
                <a:latin typeface="Comic Sans MS" panose="030F0702030302020204" pitchFamily="66" charset="0"/>
              </a:rPr>
              <a:t>Leviti</a:t>
            </a:r>
            <a:r>
              <a:rPr lang="hr-HR" sz="2000" b="1" noProof="0" dirty="0">
                <a:solidFill>
                  <a:srgbClr val="FFFF99"/>
                </a:solidFill>
                <a:effectLst>
                  <a:outerShdw blurRad="38100" dist="38100" dir="2700000" algn="tl">
                    <a:srgbClr val="000000">
                      <a:alpha val="43137"/>
                    </a:srgbClr>
                  </a:outerShdw>
                </a:effectLst>
                <a:latin typeface="Comic Sans MS" panose="030F0702030302020204" pitchFamily="66" charset="0"/>
              </a:rPr>
              <a:t> su stajali spremni s Davidovim instrumentima, a svećenici sa svojim trubama.“ </a:t>
            </a:r>
            <a:r>
              <a:rPr lang="hr-HR" sz="1600" b="1" noProof="0" dirty="0">
                <a:solidFill>
                  <a:srgbClr val="FFFF99"/>
                </a:solidFill>
                <a:effectLst>
                  <a:outerShdw blurRad="38100" dist="38100" dir="2700000" algn="tl">
                    <a:srgbClr val="000000">
                      <a:alpha val="43137"/>
                    </a:srgbClr>
                  </a:outerShdw>
                </a:effectLst>
                <a:latin typeface="Comic Sans MS" panose="030F0702030302020204" pitchFamily="66" charset="0"/>
              </a:rPr>
              <a:t>(2. Ljetopisa 29,25)</a:t>
            </a: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1107996"/>
          </a:xfrm>
          <a:prstGeom prst="rect">
            <a:avLst/>
          </a:prstGeom>
          <a:noFill/>
        </p:spPr>
        <p:txBody>
          <a:bodyPr wrap="square" rtlCol="0">
            <a:spAutoFit/>
          </a:bodyPr>
          <a:lstStyle/>
          <a:p>
            <a:pPr>
              <a:spcBef>
                <a:spcPts val="600"/>
              </a:spcBef>
            </a:pPr>
            <a:r>
              <a:rPr lang="hr-HR" sz="2200" b="1" noProof="0" dirty="0"/>
              <a:t>Proroci su, sa svoje strane, usmeno prenosili riječi koje je Bog prenio, jasno navodeći: „Ovako govori Jahve” (Sud 6,8). Te poruke - kao u slučaju Noe - nisu uvijek bile načinjene u pisanom obliku.</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2604080555"/>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30887"/>
          </a:xfrm>
          <a:prstGeom prst="rect">
            <a:avLst/>
          </a:prstGeom>
          <a:noFill/>
        </p:spPr>
        <p:txBody>
          <a:bodyPr wrap="square">
            <a:spAutoFit/>
          </a:bodyPr>
          <a:lstStyle/>
          <a:p>
            <a:r>
              <a:rPr lang="hr-HR" sz="2200" b="1" noProof="0" dirty="0"/>
              <a:t>Bog je četiri puta izravno govorio ljudima:</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2123658"/>
          </a:xfrm>
          <a:prstGeom prst="rect">
            <a:avLst/>
          </a:prstGeom>
          <a:noFill/>
        </p:spPr>
        <p:txBody>
          <a:bodyPr wrap="square">
            <a:spAutoFit/>
          </a:bodyPr>
          <a:lstStyle/>
          <a:p>
            <a:pPr>
              <a:spcBef>
                <a:spcPts val="600"/>
              </a:spcBef>
            </a:pPr>
            <a:r>
              <a:rPr lang="hr-HR" sz="2200" b="1" noProof="0" dirty="0"/>
              <a:t>Riječi mnogih proroka poznajemo samo kroz spise drugih, no oni su imali isti autoritet kao i oni koji su svoje poruke ostavili u pisanom obliku. Među njima su </a:t>
            </a:r>
            <a:r>
              <a:rPr lang="hr-HR" sz="2200" b="1" noProof="0" dirty="0" err="1"/>
              <a:t>Natan</a:t>
            </a:r>
            <a:r>
              <a:rPr lang="hr-HR" sz="2200" b="1" noProof="0" dirty="0"/>
              <a:t>, Ilija, Elizej i Ivan Krstitelj.</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hr-HR" sz="4400" b="1" spc="600" noProof="0" dirty="0">
                <a:ln w="22225">
                  <a:noFill/>
                  <a:prstDash val="solid"/>
                </a:ln>
                <a:solidFill>
                  <a:srgbClr val="FFFFAF"/>
                </a:solidFill>
                <a:effectLst>
                  <a:outerShdw blurRad="50800" dist="50800" dir="5400000" algn="ctr" rotWithShape="0">
                    <a:schemeClr val="tx1"/>
                  </a:outerShdw>
                </a:effectLst>
              </a:rPr>
              <a:t>PISANE PORUKE</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400110"/>
          </a:xfrm>
          <a:prstGeom prst="rect">
            <a:avLst/>
          </a:prstGeom>
          <a:noFill/>
        </p:spPr>
        <p:txBody>
          <a:bodyPr wrap="square">
            <a:spAutoFit/>
          </a:bodyPr>
          <a:lstStyle/>
          <a:p>
            <a:pPr algn="ctr"/>
            <a:r>
              <a:rPr lang="hr-HR" sz="2000" b="1" noProof="0" dirty="0">
                <a:solidFill>
                  <a:srgbClr val="EEC3F5"/>
                </a:solidFill>
                <a:effectLst>
                  <a:outerShdw blurRad="38100" dist="38100" dir="2700000" algn="tl">
                    <a:srgbClr val="000000">
                      <a:alpha val="43137"/>
                    </a:srgbClr>
                  </a:outerShdw>
                </a:effectLst>
                <a:latin typeface="Comic Sans MS" panose="030F0702030302020204" pitchFamily="66" charset="0"/>
              </a:rPr>
              <a:t>„Tada reče Jahve Mojsiju: Zapiši ovo za spomen u knjigu.“ </a:t>
            </a:r>
            <a:r>
              <a:rPr lang="hr-HR" sz="1600" b="1" noProof="0" dirty="0">
                <a:solidFill>
                  <a:srgbClr val="EEC3F5"/>
                </a:solidFill>
                <a:effectLst>
                  <a:outerShdw blurRad="38100" dist="38100" dir="2700000" algn="tl">
                    <a:srgbClr val="000000">
                      <a:alpha val="43137"/>
                    </a:srgbClr>
                  </a:outerShdw>
                </a:effectLst>
                <a:latin typeface="Comic Sans MS" panose="030F0702030302020204" pitchFamily="66" charset="0"/>
              </a:rPr>
              <a:t>(Izlazak 17,14a)</a:t>
            </a:r>
            <a:endParaRPr lang="hr-HR" sz="2000" b="1" noProof="0"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69441"/>
          </a:xfrm>
          <a:prstGeom prst="rect">
            <a:avLst/>
          </a:prstGeom>
          <a:noFill/>
        </p:spPr>
        <p:txBody>
          <a:bodyPr wrap="square" rtlCol="0">
            <a:spAutoFit/>
          </a:bodyPr>
          <a:lstStyle/>
          <a:p>
            <a:pPr>
              <a:spcBef>
                <a:spcPts val="600"/>
              </a:spcBef>
            </a:pPr>
            <a:r>
              <a:rPr lang="hr-HR" sz="2200" b="1" noProof="0" dirty="0"/>
              <a:t>Koji su bili neki od razloga zašto je Bog odlučio ostaviti svoju poruku u pisanom obliku?</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600305389"/>
              </p:ext>
            </p:extLst>
          </p:nvPr>
        </p:nvGraphicFramePr>
        <p:xfrm>
          <a:off x="-239843" y="1854027"/>
          <a:ext cx="8934138"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446550"/>
          </a:xfrm>
          <a:prstGeom prst="rect">
            <a:avLst/>
          </a:prstGeom>
          <a:noFill/>
        </p:spPr>
        <p:txBody>
          <a:bodyPr wrap="square" rtlCol="0">
            <a:spAutoFit/>
          </a:bodyPr>
          <a:lstStyle/>
          <a:p>
            <a:pPr>
              <a:spcBef>
                <a:spcPts val="600"/>
              </a:spcBef>
            </a:pPr>
            <a:r>
              <a:rPr lang="hr-HR" sz="2200" b="1" noProof="0" dirty="0"/>
              <a:t>U Bibliji su proroci izražavali vlastite reakcije, kao i reakcije drugih ljudi. Sadrži poeziju, povijesne zapise i pisane propovijedi. Ponekad uključuje citate </a:t>
            </a:r>
            <a:r>
              <a:rPr lang="hr-HR" sz="2200" b="1" noProof="0" dirty="0" err="1"/>
              <a:t>nebiblijskih</a:t>
            </a:r>
            <a:r>
              <a:rPr lang="hr-HR" sz="2200" b="1" noProof="0" dirty="0"/>
              <a:t> autora ili uredbe </a:t>
            </a:r>
            <a:r>
              <a:rPr lang="hr-HR" sz="2200" b="1" noProof="0" dirty="0" err="1"/>
              <a:t>paganskih</a:t>
            </a:r>
            <a:r>
              <a:rPr lang="hr-HR" sz="2200" b="1" noProof="0" dirty="0"/>
              <a:t> kraljeva.</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19540" y="1205071"/>
            <a:ext cx="38724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411450"/>
            <a:ext cx="7439025" cy="1446550"/>
          </a:xfrm>
          <a:prstGeom prst="rect">
            <a:avLst/>
          </a:prstGeom>
          <a:noFill/>
        </p:spPr>
        <p:txBody>
          <a:bodyPr wrap="square">
            <a:spAutoFit/>
          </a:bodyPr>
          <a:lstStyle/>
          <a:p>
            <a:pPr lvl="0">
              <a:spcBef>
                <a:spcPts val="600"/>
              </a:spcBef>
              <a:defRPr/>
            </a:pPr>
            <a:r>
              <a:rPr lang="hr-HR" sz="2200" b="1" noProof="0" dirty="0">
                <a:solidFill>
                  <a:prstClr val="black"/>
                </a:solidFill>
              </a:rPr>
              <a:t>Međutim, u Bibliji ne postoje stupnjevi nadahnuća. Bilo da se radi o propovijedima, događajima ili proročanstvima, sve je nadahnuto od Boga i vjerno nam prenosi Njegove poruke kroz vrijeme (2 Tim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hr-HR" sz="4000" b="1" noProof="0" dirty="0">
                <a:ln/>
                <a:solidFill>
                  <a:schemeClr val="accent1">
                    <a:lumMod val="75000"/>
                  </a:schemeClr>
                </a:solidFill>
              </a:rPr>
              <a:t>DRAMA, SIMBOLI, PARABOLE</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707886"/>
          </a:xfrm>
          <a:prstGeom prst="rect">
            <a:avLst/>
          </a:prstGeom>
          <a:noFill/>
        </p:spPr>
        <p:txBody>
          <a:bodyPr wrap="square">
            <a:spAutoFit/>
            <a:scene3d>
              <a:camera prst="orthographicFront"/>
              <a:lightRig rig="threePt" dir="t"/>
            </a:scene3d>
            <a:sp3d extrusionH="57150">
              <a:bevelT w="38100" h="38100"/>
            </a:sp3d>
          </a:bodyPr>
          <a:lstStyle/>
          <a:p>
            <a:pPr algn="ctr"/>
            <a:r>
              <a:rPr lang="hr-HR" sz="2000" b="1" noProof="0" dirty="0">
                <a:solidFill>
                  <a:schemeClr val="accent3">
                    <a:lumMod val="75000"/>
                  </a:schemeClr>
                </a:solidFill>
                <a:latin typeface="Comic Sans MS" panose="030F0702030302020204" pitchFamily="66" charset="0"/>
              </a:rPr>
              <a:t>„Govorio sam i po prorocima i umnožio sam viđenja; dao sam simbole po svjedočanstvu proroka.“ </a:t>
            </a:r>
            <a:r>
              <a:rPr lang="hr-HR" sz="1600" b="1" noProof="0" dirty="0">
                <a:solidFill>
                  <a:schemeClr val="accent3">
                    <a:lumMod val="75000"/>
                  </a:schemeClr>
                </a:solidFill>
                <a:latin typeface="Comic Sans MS" panose="030F0702030302020204" pitchFamily="66" charset="0"/>
              </a:rPr>
              <a:t>(Hošea 12,10)</a:t>
            </a:r>
            <a:endParaRPr lang="hr-HR" sz="2000"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981615"/>
          </a:xfrm>
          <a:prstGeom prst="rect">
            <a:avLst/>
          </a:prstGeom>
          <a:noFill/>
        </p:spPr>
        <p:txBody>
          <a:bodyPr wrap="square" rtlCol="0">
            <a:spAutoFit/>
          </a:bodyPr>
          <a:lstStyle/>
          <a:p>
            <a:pPr>
              <a:lnSpc>
                <a:spcPts val="2300"/>
              </a:lnSpc>
              <a:spcBef>
                <a:spcPts val="600"/>
              </a:spcBef>
            </a:pPr>
            <a:r>
              <a:rPr lang="hr-HR" sz="2200" b="1" noProof="0" dirty="0"/>
              <a:t>Osim povijesnih izvještaja, izreka, pjesama ili govora, Biblija sadrži mnoge poruke prenesene kroz dramu, simbole i parabole.</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3917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lnSpc>
                <a:spcPts val="2300"/>
              </a:lnSpc>
              <a:spcBef>
                <a:spcPts val="600"/>
              </a:spcBef>
            </a:pPr>
            <a:r>
              <a:rPr lang="hr-HR" sz="2200" b="1" noProof="0" dirty="0">
                <a:solidFill>
                  <a:schemeClr val="accent3">
                    <a:lumMod val="75000"/>
                  </a:schemeClr>
                </a:solidFill>
              </a:rPr>
              <a:t>DRAMA</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84511" y="2159563"/>
            <a:ext cx="6211874" cy="981615"/>
          </a:xfrm>
          <a:prstGeom prst="rect">
            <a:avLst/>
          </a:prstGeom>
          <a:noFill/>
        </p:spPr>
        <p:txBody>
          <a:bodyPr wrap="square" rtlCol="0">
            <a:spAutoFit/>
            <a:scene3d>
              <a:camera prst="orthographicFront"/>
              <a:lightRig rig="threePt" dir="t"/>
            </a:scene3d>
            <a:sp3d extrusionH="57150">
              <a:bevelT w="38100" h="38100"/>
            </a:sp3d>
          </a:bodyPr>
          <a:lstStyle/>
          <a:p>
            <a:pPr>
              <a:lnSpc>
                <a:spcPts val="2300"/>
              </a:lnSpc>
              <a:spcBef>
                <a:spcPts val="600"/>
              </a:spcBef>
            </a:pPr>
            <a:r>
              <a:rPr lang="hr-HR" sz="2200" b="1" noProof="0" dirty="0">
                <a:solidFill>
                  <a:schemeClr val="accent3"/>
                </a:solidFill>
              </a:rPr>
              <a:t>Ezekiel 4,1-8 </a:t>
            </a:r>
            <a:r>
              <a:rPr lang="hr-HR" sz="2200" b="1" noProof="0" dirty="0"/>
              <a:t>. Bog je zamolio Ezekiela da napravi model Jeruzalema koji će prikazivati opsadu i pad grada.</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cstate="email">
            <a:extLst>
              <a:ext uri="{28A0092B-C50C-407E-A947-70E740481C1C}">
                <a14:useLocalDpi xmlns:a14="http://schemas.microsoft.com/office/drawing/2010/main"/>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cstate="email">
            <a:extLst>
              <a:ext uri="{28A0092B-C50C-407E-A947-70E740481C1C}">
                <a14:useLocalDpi xmlns:a14="http://schemas.microsoft.com/office/drawing/2010/main"/>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96763" y="4099369"/>
            <a:ext cx="5333871" cy="1276568"/>
          </a:xfrm>
          <a:prstGeom prst="rect">
            <a:avLst/>
          </a:prstGeom>
          <a:noFill/>
        </p:spPr>
        <p:txBody>
          <a:bodyPr wrap="square">
            <a:spAutoFit/>
            <a:scene3d>
              <a:camera prst="orthographicFront"/>
              <a:lightRig rig="threePt" dir="t"/>
            </a:scene3d>
            <a:sp3d extrusionH="57150">
              <a:bevelT w="38100" h="38100"/>
            </a:sp3d>
          </a:bodyPr>
          <a:lstStyle/>
          <a:p>
            <a:pPr>
              <a:lnSpc>
                <a:spcPts val="2300"/>
              </a:lnSpc>
              <a:spcBef>
                <a:spcPts val="600"/>
              </a:spcBef>
            </a:pPr>
            <a:r>
              <a:rPr lang="hr-HR" sz="2200" b="1" noProof="0" dirty="0">
                <a:solidFill>
                  <a:schemeClr val="accent1"/>
                </a:solidFill>
              </a:rPr>
              <a:t>1 o kraljevima 20,37-42 </a:t>
            </a:r>
            <a:r>
              <a:rPr lang="hr-HR" sz="2200" b="1" noProof="0" dirty="0"/>
              <a:t>. Prorok traži od drugog proroka da ga udari i pretvara se da je ranjen u bitci kako bi ukorio </a:t>
            </a:r>
            <a:r>
              <a:rPr lang="hr-HR" sz="2200" b="1" noProof="0" dirty="0" err="1"/>
              <a:t>Ahabov</a:t>
            </a:r>
            <a:r>
              <a:rPr lang="hr-HR" sz="2200" b="1" noProof="0" dirty="0"/>
              <a:t> grijeh.</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84510" y="3117754"/>
            <a:ext cx="6208147" cy="981615"/>
          </a:xfrm>
          <a:prstGeom prst="rect">
            <a:avLst/>
          </a:prstGeom>
          <a:noFill/>
        </p:spPr>
        <p:txBody>
          <a:bodyPr wrap="square">
            <a:spAutoFit/>
            <a:scene3d>
              <a:camera prst="orthographicFront"/>
              <a:lightRig rig="threePt" dir="t"/>
            </a:scene3d>
            <a:sp3d extrusionH="57150">
              <a:bevelT w="38100" h="38100"/>
            </a:sp3d>
          </a:bodyPr>
          <a:lstStyle/>
          <a:p>
            <a:pPr lvl="0">
              <a:lnSpc>
                <a:spcPts val="2300"/>
              </a:lnSpc>
              <a:spcBef>
                <a:spcPts val="600"/>
              </a:spcBef>
              <a:defRPr/>
            </a:pPr>
            <a:r>
              <a:rPr lang="hr-HR" sz="2200" b="1" noProof="0" dirty="0">
                <a:solidFill>
                  <a:srgbClr val="CC9900">
                    <a:lumMod val="75000"/>
                  </a:srgbClr>
                </a:solidFill>
              </a:rPr>
              <a:t>Hošea </a:t>
            </a:r>
            <a:r>
              <a:rPr kumimoji="0" lang="hr-HR" sz="2200" b="1" i="0" u="none" strike="noStrike" kern="1200" cap="none" spc="0" normalizeH="0" baseline="0" noProof="0" dirty="0">
                <a:ln>
                  <a:noFill/>
                </a:ln>
                <a:solidFill>
                  <a:srgbClr val="CC9900">
                    <a:lumMod val="75000"/>
                  </a:srgbClr>
                </a:solidFill>
                <a:effectLst/>
                <a:uLnTx/>
                <a:uFillTx/>
                <a:latin typeface="Aptos" panose="02110004020202020204"/>
              </a:rPr>
              <a:t>1,2-9 </a:t>
            </a:r>
            <a:r>
              <a:rPr kumimoji="0" lang="hr-HR" sz="2200" b="1" i="0" u="none" strike="noStrike" kern="1200" cap="none" spc="0" normalizeH="0" baseline="0" noProof="0" dirty="0">
                <a:ln>
                  <a:noFill/>
                </a:ln>
                <a:solidFill>
                  <a:prstClr val="black"/>
                </a:solidFill>
                <a:effectLst/>
                <a:uLnTx/>
                <a:uFillTx/>
                <a:latin typeface="Aptos" panose="02110004020202020204"/>
              </a:rPr>
              <a:t>. </a:t>
            </a:r>
            <a:r>
              <a:rPr lang="hr-HR" sz="2200" b="1" noProof="0" dirty="0">
                <a:solidFill>
                  <a:prstClr val="black"/>
                </a:solidFill>
              </a:rPr>
              <a:t>Bog je zapovjedio Hošei da se oženi preljubnicom kako bi predstavljao nevjernost Izraela</a:t>
            </a:r>
            <a:r>
              <a:rPr kumimoji="0" lang="hr-HR" sz="2200" b="1" i="0" u="none" strike="noStrike" kern="1200" cap="none" spc="0" normalizeH="0" baseline="0" noProof="0" dirty="0">
                <a:ln>
                  <a:noFill/>
                </a:ln>
                <a:solidFill>
                  <a:prstClr val="black"/>
                </a:solidFill>
                <a:effectLst/>
                <a:uLnTx/>
                <a:uFillTx/>
                <a:latin typeface="Aptos" panose="02110004020202020204"/>
              </a:rPr>
              <a:t>.</a:t>
            </a: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310364"/>
            <a:ext cx="5322777" cy="1571520"/>
          </a:xfrm>
          <a:prstGeom prst="rect">
            <a:avLst/>
          </a:prstGeom>
          <a:noFill/>
        </p:spPr>
        <p:txBody>
          <a:bodyPr wrap="square">
            <a:spAutoFit/>
            <a:scene3d>
              <a:camera prst="orthographicFront"/>
              <a:lightRig rig="threePt" dir="t"/>
            </a:scene3d>
            <a:sp3d extrusionH="57150">
              <a:bevelT w="38100" h="38100"/>
            </a:sp3d>
          </a:bodyPr>
          <a:lstStyle/>
          <a:p>
            <a:pPr lvl="0">
              <a:lnSpc>
                <a:spcPts val="2300"/>
              </a:lnSpc>
              <a:spcBef>
                <a:spcPts val="600"/>
              </a:spcBef>
              <a:defRPr/>
            </a:pPr>
            <a:r>
              <a:rPr lang="hr-HR" sz="2200" b="1" noProof="0" dirty="0">
                <a:solidFill>
                  <a:srgbClr val="0099CC"/>
                </a:solidFill>
              </a:rPr>
              <a:t>Jeremija </a:t>
            </a:r>
            <a:r>
              <a:rPr kumimoji="0" lang="hr-HR" sz="2200" b="1" i="0" u="none" strike="noStrike" kern="1200" cap="none" spc="0" normalizeH="0" baseline="0" noProof="0" dirty="0">
                <a:ln>
                  <a:noFill/>
                </a:ln>
                <a:solidFill>
                  <a:srgbClr val="0099CC"/>
                </a:solidFill>
                <a:effectLst/>
                <a:uLnTx/>
                <a:uFillTx/>
                <a:latin typeface="Aptos" panose="02110004020202020204"/>
              </a:rPr>
              <a:t>13,1-11</a:t>
            </a:r>
            <a:r>
              <a:rPr kumimoji="0" lang="hr-HR" sz="2200" b="1" i="0" u="none" strike="noStrike" kern="1200" cap="none" spc="0" normalizeH="0" baseline="0" noProof="0" dirty="0">
                <a:ln>
                  <a:noFill/>
                </a:ln>
                <a:solidFill>
                  <a:prstClr val="black"/>
                </a:solidFill>
                <a:effectLst/>
                <a:uLnTx/>
                <a:uFillTx/>
                <a:latin typeface="Aptos" panose="02110004020202020204"/>
              </a:rPr>
              <a:t>. </a:t>
            </a:r>
            <a:r>
              <a:rPr lang="hr-HR" sz="2200" b="1" noProof="0" dirty="0">
                <a:solidFill>
                  <a:prstClr val="black"/>
                </a:solidFill>
              </a:rPr>
              <a:t>Na Božju zapovijed, Jeremija je kupio pojas i zakopao ga. Kasnije mu je Bog rekao da se vrati po njega kako bi pokazao moralno stanje Jeruzalema</a:t>
            </a:r>
            <a:r>
              <a:rPr kumimoji="0" lang="hr-HR" sz="2200" b="1" i="0" u="none" strike="noStrike" kern="1200" cap="none" spc="0" normalizeH="0" baseline="0" noProof="0" dirty="0">
                <a:ln>
                  <a:noFill/>
                </a:ln>
                <a:solidFill>
                  <a:prstClr val="black"/>
                </a:solidFill>
                <a:effectLst/>
                <a:uLnTx/>
                <a:uFillTx/>
                <a:latin typeface="Aptos" panose="02110004020202020204"/>
              </a:rPr>
              <a:t>.</a:t>
            </a: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hr-HR" noProof="0" dirty="0"/>
              <a:t>DRAMA, SIMBOLI, PARABOLE</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638433"/>
            <a:ext cx="2285143" cy="43088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r-HR" sz="2200" noProof="0" dirty="0"/>
              <a:t>SIMBOLI</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7" y="1069320"/>
            <a:ext cx="5124612" cy="110799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hr-HR" sz="2200" b="1" noProof="0" dirty="0">
                <a:solidFill>
                  <a:srgbClr val="2F3195"/>
                </a:solidFill>
              </a:rPr>
              <a:t>Izlazak 25,8</a:t>
            </a:r>
            <a:r>
              <a:rPr lang="hr-HR" sz="2200" b="1" noProof="0" dirty="0"/>
              <a:t>. Svećenici, svetište i njegove službe su simboli koji detaljno objašnjavaju Plan otkupljenja.</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3088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r-HR" sz="2200" noProof="0" dirty="0"/>
              <a:t>PARABOLE</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056433"/>
            <a:ext cx="5747584" cy="110799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hr-HR" sz="2200" b="1" noProof="0" dirty="0">
                <a:solidFill>
                  <a:schemeClr val="accent1">
                    <a:lumMod val="75000"/>
                  </a:schemeClr>
                </a:solidFill>
              </a:rPr>
              <a:t>Izaija 5,1-7</a:t>
            </a:r>
            <a:r>
              <a:rPr lang="hr-HR" sz="2200" b="1" noProof="0" dirty="0"/>
              <a:t>. Proroci su koristili prispodobe kako bi pozvali ljude na razmišljanje o svom duhovnom stanju.</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434278"/>
            <a:ext cx="5124612" cy="110799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hr-HR" sz="2200" b="1" noProof="0" dirty="0">
                <a:solidFill>
                  <a:srgbClr val="BEA60B"/>
                </a:solidFill>
              </a:rPr>
              <a:t>Ivan </a:t>
            </a:r>
            <a:r>
              <a:rPr kumimoji="0" lang="hr-HR" sz="2200" b="1" i="0" u="none" strike="noStrike" kern="1200" cap="none" spc="0" normalizeH="0" baseline="0" noProof="0" dirty="0">
                <a:ln>
                  <a:noFill/>
                </a:ln>
                <a:solidFill>
                  <a:srgbClr val="BEA60B"/>
                </a:solidFill>
                <a:effectLst/>
                <a:uLnTx/>
                <a:uFillTx/>
                <a:latin typeface="Aptos" panose="02110004020202020204"/>
              </a:rPr>
              <a:t>15,1</a:t>
            </a:r>
            <a:r>
              <a:rPr kumimoji="0" lang="hr-HR" sz="2200" b="1" i="0" u="none" strike="noStrike" kern="1200" cap="none" spc="0" normalizeH="0" baseline="0" noProof="0" dirty="0">
                <a:ln>
                  <a:noFill/>
                </a:ln>
                <a:solidFill>
                  <a:prstClr val="black"/>
                </a:solidFill>
                <a:effectLst/>
                <a:uLnTx/>
                <a:uFillTx/>
                <a:latin typeface="Aptos" panose="02110004020202020204"/>
              </a:rPr>
              <a:t>. </a:t>
            </a:r>
            <a:r>
              <a:rPr lang="hr-HR" sz="2200" b="1" noProof="0" dirty="0">
                <a:solidFill>
                  <a:prstClr val="black"/>
                </a:solidFill>
              </a:rPr>
              <a:t>Isus je koristio simbole kako bi objasnio vlastitu misiju, poput svjetla, vinove loze, dobrog pastira</a:t>
            </a:r>
            <a:r>
              <a:rPr kumimoji="0" lang="hr-HR" sz="2200" b="1" i="0" u="none" strike="noStrike" kern="1200" cap="none" spc="0" normalizeH="0" baseline="0" noProof="0" dirty="0">
                <a:ln>
                  <a:noFill/>
                </a:ln>
                <a:solidFill>
                  <a:prstClr val="black"/>
                </a:solidFill>
                <a:effectLst/>
                <a:uLnTx/>
                <a:uFillTx/>
                <a:latin typeface="Aptos" panose="02110004020202020204"/>
              </a:rPr>
              <a:t>…</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7" y="2084983"/>
            <a:ext cx="5124612" cy="1446550"/>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hr-HR" sz="2200" b="1" noProof="0" dirty="0">
                <a:solidFill>
                  <a:srgbClr val="CC0000"/>
                </a:solidFill>
              </a:rPr>
              <a:t>Otkrivenje </a:t>
            </a:r>
            <a:r>
              <a:rPr kumimoji="0" lang="hr-HR" sz="2200" b="1" i="0" u="none" strike="noStrike" kern="1200" cap="none" spc="0" normalizeH="0" baseline="0" noProof="0" dirty="0">
                <a:ln>
                  <a:noFill/>
                </a:ln>
                <a:solidFill>
                  <a:srgbClr val="CC0000"/>
                </a:solidFill>
                <a:effectLst/>
                <a:uLnTx/>
                <a:uFillTx/>
                <a:latin typeface="Aptos" panose="02110004020202020204"/>
              </a:rPr>
              <a:t>13,2</a:t>
            </a:r>
            <a:r>
              <a:rPr kumimoji="0" lang="hr-HR" sz="2200" b="1" i="0" u="none" strike="noStrike" kern="1200" cap="none" spc="0" normalizeH="0" baseline="0" noProof="0" dirty="0">
                <a:ln>
                  <a:noFill/>
                </a:ln>
                <a:solidFill>
                  <a:prstClr val="black"/>
                </a:solidFill>
                <a:effectLst/>
                <a:uLnTx/>
                <a:uFillTx/>
                <a:latin typeface="Aptos" panose="02110004020202020204"/>
              </a:rPr>
              <a:t>. </a:t>
            </a:r>
            <a:r>
              <a:rPr lang="hr-HR" sz="2200" b="1" noProof="0" dirty="0">
                <a:solidFill>
                  <a:prstClr val="black"/>
                </a:solidFill>
              </a:rPr>
              <a:t>Daniel i Otkrivenje koriste simbole (poput zvijeri, rogova...) kako bi predstavili povijesne stvarnosti</a:t>
            </a:r>
            <a:r>
              <a:rPr kumimoji="0" lang="hr-HR" sz="2200" b="1" i="0" u="none" strike="noStrike" kern="1200" cap="none" spc="0" normalizeH="0" baseline="0" noProof="0" dirty="0">
                <a:ln>
                  <a:noFill/>
                </a:ln>
                <a:solidFill>
                  <a:prstClr val="black"/>
                </a:solidFill>
                <a:effectLst/>
                <a:uLnTx/>
                <a:uFillTx/>
                <a:latin typeface="Aptos" panose="02110004020202020204"/>
              </a:rPr>
              <a:t>.</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769441"/>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hr-HR" sz="2200" b="1" noProof="0" dirty="0">
                <a:solidFill>
                  <a:srgbClr val="339933"/>
                </a:solidFill>
              </a:rPr>
              <a:t>Matej </a:t>
            </a:r>
            <a:r>
              <a:rPr kumimoji="0" lang="hr-HR" sz="2200" b="1" i="0" u="none" strike="noStrike" kern="1200" cap="none" spc="0" normalizeH="0" baseline="0" noProof="0" dirty="0">
                <a:ln>
                  <a:noFill/>
                </a:ln>
                <a:solidFill>
                  <a:srgbClr val="339933"/>
                </a:solidFill>
                <a:effectLst/>
                <a:uLnTx/>
                <a:uFillTx/>
                <a:latin typeface="Aptos" panose="02110004020202020204"/>
              </a:rPr>
              <a:t>13,5</a:t>
            </a:r>
            <a:r>
              <a:rPr kumimoji="0" lang="hr-HR" sz="2200" b="1" i="0" u="none" strike="noStrike" kern="1200" cap="none" spc="0" normalizeH="0" baseline="0" noProof="0" dirty="0">
                <a:ln>
                  <a:noFill/>
                </a:ln>
                <a:solidFill>
                  <a:prstClr val="black"/>
                </a:solidFill>
                <a:effectLst/>
                <a:uLnTx/>
                <a:uFillTx/>
                <a:latin typeface="Aptos" panose="02110004020202020204"/>
              </a:rPr>
              <a:t>. </a:t>
            </a:r>
            <a:r>
              <a:rPr lang="hr-HR" sz="2200" b="1" noProof="0" dirty="0">
                <a:solidFill>
                  <a:prstClr val="black"/>
                </a:solidFill>
              </a:rPr>
              <a:t>Isus je obilno koristio prispodobe kako bi poučio duhovne istine</a:t>
            </a:r>
            <a:r>
              <a:rPr kumimoji="0" lang="hr-HR" sz="2200" b="1" i="0" u="none" strike="noStrike" kern="1200" cap="none" spc="0" normalizeH="0" baseline="0" noProof="0" dirty="0">
                <a:ln>
                  <a:noFill/>
                </a:ln>
                <a:solidFill>
                  <a:prstClr val="black"/>
                </a:solidFill>
                <a:effectLst/>
                <a:uLnTx/>
                <a:uFillTx/>
                <a:latin typeface="Aptos" panose="02110004020202020204"/>
              </a:rPr>
              <a:t>.</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319017" y="612844"/>
            <a:ext cx="9553965" cy="5632311"/>
          </a:xfrm>
          <a:prstGeom prst="rect">
            <a:avLst/>
          </a:prstGeom>
          <a:noFill/>
        </p:spPr>
        <p:txBody>
          <a:bodyPr wrap="square">
            <a:spAutoFit/>
          </a:bodyPr>
          <a:lstStyle/>
          <a:p>
            <a:pPr>
              <a:spcBef>
                <a:spcPts val="600"/>
              </a:spcBef>
            </a:pPr>
            <a:r>
              <a:rPr lang="hr-HR" sz="3000" b="1" noProof="0" dirty="0">
                <a:latin typeface="Constantia" panose="02030602050306030303" pitchFamily="18" charset="0"/>
              </a:rPr>
              <a:t>„Biblija otkriva istinu s jednostavnošću i savršenom prilagodbom potrebama i čežnjama ljudskog srca, koja je zadivila i očarala i najobrazovanije umove, dok omogućuje najponiznijima i neobrazovanima da razaznaju put spasenja... Tako nam se otvara plan otkupljenja, kako bi svaka duša mogla vidjeti korake koje treba poduzeti u pokajanju prema Bogu i vjeri u našeg Gospodina Isusa Krista, kako bi se spasila na Božji način... Što više istražuje Bibliju, to je dublje njegovo uvjerenje da je to riječ živoga Boga, a ljudski razum se klanja pred veličanstvom božanskog otkrivenja.“</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8058506" y="6519446"/>
            <a:ext cx="2828658" cy="338554"/>
          </a:xfrm>
          <a:prstGeom prst="rect">
            <a:avLst/>
          </a:prstGeom>
          <a:noFill/>
        </p:spPr>
        <p:txBody>
          <a:bodyPr wrap="none" rtlCol="0">
            <a:spAutoFit/>
          </a:bodyPr>
          <a:lstStyle/>
          <a:p>
            <a:pPr algn="r"/>
            <a:r>
              <a:rPr lang="hr-HR" sz="1600" b="1" noProof="0" dirty="0"/>
              <a:t>EGW (Put Kristu, str.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cstate="email">
            <a:alphaModFix amt="20000"/>
            <a:extLst>
              <a:ext uri="{28A0092B-C50C-407E-A947-70E740481C1C}">
                <a14:useLocalDpi xmlns:a14="http://schemas.microsoft.com/office/drawing/2010/main"/>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44366" y="4168039"/>
            <a:ext cx="5165387" cy="2462213"/>
          </a:xfrm>
          <a:prstGeom prst="rect">
            <a:avLst/>
          </a:prstGeom>
          <a:noFill/>
        </p:spPr>
        <p:txBody>
          <a:bodyPr wrap="square">
            <a:spAutoFit/>
          </a:bodyPr>
          <a:lstStyle/>
          <a:p>
            <a:pPr>
              <a:spcBef>
                <a:spcPts val="600"/>
              </a:spcBef>
            </a:pPr>
            <a:r>
              <a:rPr lang="hr-HR" sz="2200" b="1" noProof="0" dirty="0"/>
              <a:t>Istaknula je da nisu sva ljudska iskustva i komunikacije koje je prenijela bili nadahnuti. Važno je imati na umu tu razliku prilikom čitanja i interakcije s njezinim spisima i iskustvima, posebno s njezinom korespondencijom i dnevnicima.</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584775"/>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hr-HR" sz="3200" noProof="0" dirty="0">
                <a:ln w="6600">
                  <a:solidFill>
                    <a:srgbClr val="78BEFD"/>
                  </a:solidFill>
                  <a:prstDash val="solid"/>
                </a:ln>
                <a:effectLst>
                  <a:outerShdw dist="38100" dir="2700000" algn="tl" rotWithShape="0">
                    <a:srgbClr val="78BEFD"/>
                  </a:outerShdw>
                </a:effectLst>
              </a:rPr>
              <a:t>DODATAK :</a:t>
            </a:r>
            <a:r>
              <a:rPr lang="hr-HR" sz="3200" noProof="0" dirty="0"/>
              <a:t> OTKRIVENJE I NADAHNUĆE KOD ELLEN G. WHITE</a:t>
            </a:r>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424660"/>
            <a:ext cx="8046373" cy="1785104"/>
          </a:xfrm>
          <a:prstGeom prst="rect">
            <a:avLst/>
          </a:prstGeom>
          <a:noFill/>
        </p:spPr>
        <p:txBody>
          <a:bodyPr wrap="square">
            <a:spAutoFit/>
          </a:bodyPr>
          <a:lstStyle/>
          <a:p>
            <a:pPr lvl="0">
              <a:spcBef>
                <a:spcPts val="600"/>
              </a:spcBef>
              <a:defRPr/>
            </a:pPr>
            <a:r>
              <a:rPr lang="hr-HR" sz="2200" b="1" noProof="0" dirty="0">
                <a:solidFill>
                  <a:prstClr val="black"/>
                </a:solidFill>
              </a:rPr>
              <a:t>Prepoznala je da proces inspiracije uključuje interakciju između božanskog i ljudskog. Bog je prenosio svoje poruke, ali je prorok zatim prenosio božanske upute vlastitim riječima. Božansku inspiraciju ljudskih misli shvaćala je kao sjedinjenje božanskog otkrivenja i ljudskog iskustva.</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93444"/>
            <a:ext cx="8254730" cy="1785104"/>
          </a:xfrm>
          <a:prstGeom prst="rect">
            <a:avLst/>
          </a:prstGeom>
          <a:noFill/>
        </p:spPr>
        <p:txBody>
          <a:bodyPr wrap="square">
            <a:spAutoFit/>
          </a:bodyPr>
          <a:lstStyle/>
          <a:p>
            <a:pPr>
              <a:spcBef>
                <a:spcPts val="600"/>
              </a:spcBef>
            </a:pPr>
            <a:r>
              <a:rPr lang="hr-HR" sz="2200" b="1" noProof="0" dirty="0"/>
              <a:t>Ellen White bila je božanski nadahnuta. Njeni spisi, njen život i njena služba su spisi istinskog proroka. Posjedovala je istu inspiraciju kao i proroci Biblije, iako nikada nije smatrala da su njeni spisi jednaki spisima Svetog pisma. Bibliju je uvijek smatrala autoritativnom i nepogrešivom Božjom objavom.</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667</TotalTime>
  <Words>1312</Words>
  <Application>Microsoft Office PowerPoint</Application>
  <PresentationFormat>Panorámica</PresentationFormat>
  <Paragraphs>80</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Constantia</vt:lpstr>
      <vt:lpstr>Aptos</vt:lpstr>
      <vt:lpstr>Arial</vt:lpstr>
      <vt:lpstr>Comic Sans MS</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85</cp:revision>
  <dcterms:created xsi:type="dcterms:W3CDTF">2026-10-10T16:05:30Z</dcterms:created>
  <dcterms:modified xsi:type="dcterms:W3CDTF">2026-10-21T19:09:46Z</dcterms:modified>
</cp:coreProperties>
</file>