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292"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hr" sz="2200" b="1" dirty="0">
              <a:effectLst>
                <a:outerShdw blurRad="38100" dist="38100" dir="2700000" algn="tl">
                  <a:srgbClr val="000000"/>
                </a:outerShdw>
              </a:effectLst>
            </a:rPr>
            <a:t>Odbacivanje glasnika</a:t>
          </a:r>
          <a:endParaRPr lang="es-ES" sz="220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es-ES" sz="22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2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hr" sz="2200" b="1" dirty="0">
              <a:effectLst>
                <a:outerShdw blurRad="38100" dist="38100" dir="2700000" algn="tl">
                  <a:srgbClr val="000000"/>
                </a:outerShdw>
              </a:effectLst>
            </a:rPr>
            <a:t>Odbacivanje poruke</a:t>
          </a:r>
          <a:endParaRPr lang="es-ES" sz="2200" dirty="0">
            <a:effectLst>
              <a:outerShdw blurRad="38100" dist="38100" dir="2700000" algn="tl">
                <a:srgbClr val="000000"/>
              </a:outerShdw>
            </a:effectLst>
          </a:endParaRPr>
        </a:p>
      </dgm:t>
    </dgm:pt>
    <dgm:pt modelId="{07E14A94-EA49-4E8F-9E3E-22F425755DA7}" type="parTrans" cxnId="{D8A3C268-370F-47B4-8F64-020AF8F62765}">
      <dgm:prSet/>
      <dgm:spPr/>
      <dgm:t>
        <a:bodyPr/>
        <a:lstStyle/>
        <a:p>
          <a:endParaRPr lang="es-ES" sz="22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2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hr" sz="2200" b="1" dirty="0">
              <a:effectLst>
                <a:outerShdw blurRad="38100" dist="38100" dir="2700000" algn="tl">
                  <a:srgbClr val="000000"/>
                </a:outerShdw>
              </a:effectLst>
            </a:rPr>
            <a:t>Prezir</a:t>
          </a:r>
          <a:endParaRPr lang="es-ES" sz="2200" dirty="0">
            <a:effectLst>
              <a:outerShdw blurRad="38100" dist="38100" dir="2700000" algn="tl">
                <a:srgbClr val="000000"/>
              </a:outerShdw>
            </a:effectLst>
          </a:endParaRPr>
        </a:p>
      </dgm:t>
    </dgm:pt>
    <dgm:pt modelId="{9255275F-79F3-4B67-9813-DF971EFB4535}" type="parTrans" cxnId="{29E5DA05-F81D-4517-B875-0428AD6D5CF2}">
      <dgm:prSet/>
      <dgm:spPr>
        <a:ln>
          <a:solidFill>
            <a:srgbClr val="0070C0"/>
          </a:solidFill>
        </a:ln>
      </dgm:spPr>
      <dgm:t>
        <a:bodyPr/>
        <a:lstStyle/>
        <a:p>
          <a:endParaRPr lang="es-ES" sz="22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2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hr" sz="2200" b="1" dirty="0">
              <a:effectLst>
                <a:outerShdw blurRad="38100" dist="38100" dir="2700000" algn="tl">
                  <a:srgbClr val="000000"/>
                </a:outerShdw>
              </a:effectLst>
            </a:rPr>
            <a:t>Tvrdoglavost</a:t>
          </a:r>
          <a:endParaRPr lang="es-ES" sz="2200" dirty="0">
            <a:effectLst>
              <a:outerShdw blurRad="38100" dist="38100" dir="2700000" algn="tl">
                <a:srgbClr val="000000"/>
              </a:outerShdw>
            </a:effectLst>
          </a:endParaRPr>
        </a:p>
      </dgm:t>
    </dgm:pt>
    <dgm:pt modelId="{C8B45A36-47D5-4CA5-AE7E-2F46C1180F39}" type="parTrans" cxnId="{B765AE59-A236-4ED9-9FE1-B0F0A475479F}">
      <dgm:prSet/>
      <dgm:spPr>
        <a:ln>
          <a:solidFill>
            <a:srgbClr val="CC6600"/>
          </a:solidFill>
        </a:ln>
      </dgm:spPr>
      <dgm:t>
        <a:bodyPr/>
        <a:lstStyle/>
        <a:p>
          <a:endParaRPr lang="es-ES" sz="22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2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hr" sz="2200" b="1" dirty="0">
              <a:effectLst>
                <a:outerShdw blurRad="38100" dist="38100" dir="2700000" algn="tl">
                  <a:srgbClr val="000000"/>
                </a:outerShdw>
              </a:effectLst>
            </a:rPr>
            <a:t>Licemjerje</a:t>
          </a:r>
          <a:endParaRPr lang="es-ES" sz="2200" dirty="0">
            <a:effectLst>
              <a:outerShdw blurRad="38100" dist="38100" dir="2700000" algn="tl">
                <a:srgbClr val="000000"/>
              </a:outerShdw>
            </a:effectLst>
          </a:endParaRPr>
        </a:p>
      </dgm:t>
    </dgm:pt>
    <dgm:pt modelId="{DCD0A4AE-31EB-42E3-8D40-F7E01BC46CC5}" type="parTrans" cxnId="{AA2EA2C3-603A-4E15-BEF0-4728001E9286}">
      <dgm:prSet/>
      <dgm:spPr>
        <a:ln>
          <a:solidFill>
            <a:srgbClr val="808000"/>
          </a:solidFill>
        </a:ln>
      </dgm:spPr>
      <dgm:t>
        <a:bodyPr/>
        <a:lstStyle/>
        <a:p>
          <a:endParaRPr lang="es-ES" sz="22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2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hr" sz="2200" b="1" dirty="0">
              <a:effectLst>
                <a:outerShdw blurRad="38100" dist="38100" dir="2700000" algn="tl">
                  <a:srgbClr val="000000"/>
                </a:outerShdw>
              </a:effectLst>
            </a:rPr>
            <a:t>Praktična primjena</a:t>
          </a:r>
          <a:endParaRPr lang="es-ES" sz="220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es-ES" sz="22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2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hr" sz="2200" b="1" i="0" baseline="0" dirty="0"/>
            <a:t>Jer su jedno </a:t>
          </a:r>
          <a:r>
            <a:rPr lang="en-US" sz="2200" b="1" i="0" baseline="0" dirty="0" err="1"/>
            <a:t>govorili</a:t>
          </a:r>
          <a:r>
            <a:rPr lang="hr" sz="2200" b="1" i="0" baseline="0" dirty="0"/>
            <a:t>, a drugo činili</a:t>
          </a:r>
          <a:br>
            <a:rPr lang="es-ES" sz="2200" b="1" i="0" baseline="0" dirty="0"/>
          </a:br>
          <a:r>
            <a:rPr lang="hr" sz="2200" b="1" i="0" baseline="0" dirty="0"/>
            <a:t>(Mt 23,3)</a:t>
          </a:r>
          <a:endParaRPr lang="es-ES" sz="2200" dirty="0"/>
        </a:p>
      </dgm:t>
    </dgm:pt>
    <dgm:pt modelId="{56C804C0-B900-4E33-B487-CE0BBCF3079B}" type="parTrans" cxnId="{2854ED6D-B280-4EDA-AD58-906260AED1BC}">
      <dgm:prSet/>
      <dgm:spPr/>
      <dgm:t>
        <a:bodyPr/>
        <a:lstStyle/>
        <a:p>
          <a:endParaRPr lang="es-ES" sz="2200"/>
        </a:p>
      </dgm:t>
    </dgm:pt>
    <dgm:pt modelId="{C7999196-FEA7-41DD-B87A-0BDE2D755850}" type="sibTrans" cxnId="{2854ED6D-B280-4EDA-AD58-906260AED1BC}">
      <dgm:prSet/>
      <dgm:spPr/>
      <dgm:t>
        <a:bodyPr/>
        <a:lstStyle/>
        <a:p>
          <a:endParaRPr lang="es-ES" sz="22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hr" sz="2200" b="1" dirty="0"/>
            <a:t>Jer su drugima nametali teške terete, a sami ih nisu htjeli nositi (Mt 23,4)</a:t>
          </a:r>
          <a:endParaRPr lang="es-ES" sz="2200" dirty="0"/>
        </a:p>
      </dgm:t>
    </dgm:pt>
    <dgm:pt modelId="{87BAC808-7686-47E1-ADF0-0782199FEE77}" type="parTrans" cxnId="{05B83243-1972-45A5-83FB-85D91F1E80B0}">
      <dgm:prSet/>
      <dgm:spPr/>
      <dgm:t>
        <a:bodyPr/>
        <a:lstStyle/>
        <a:p>
          <a:endParaRPr lang="es-ES" sz="2200"/>
        </a:p>
      </dgm:t>
    </dgm:pt>
    <dgm:pt modelId="{29227FB0-16DB-412E-959C-E546F12F97A1}" type="sibTrans" cxnId="{05B83243-1972-45A5-83FB-85D91F1E80B0}">
      <dgm:prSet/>
      <dgm:spPr/>
      <dgm:t>
        <a:bodyPr/>
        <a:lstStyle/>
        <a:p>
          <a:endParaRPr lang="es-ES" sz="22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hr" sz="2200" b="1" i="0" baseline="0" dirty="0"/>
            <a:t>Jer sve što su činili bila je fasada, samo da bi je drugi vidjeli (Mt 23,5)</a:t>
          </a:r>
          <a:endParaRPr lang="es-ES" sz="2200" dirty="0"/>
        </a:p>
      </dgm:t>
    </dgm:pt>
    <dgm:pt modelId="{D0E1D52F-20DA-4F4E-B678-1AF2903143A7}" type="parTrans" cxnId="{B31FF79A-293B-4D33-8E21-7366DD7FE68B}">
      <dgm:prSet/>
      <dgm:spPr/>
      <dgm:t>
        <a:bodyPr/>
        <a:lstStyle/>
        <a:p>
          <a:endParaRPr lang="es-ES" sz="2200"/>
        </a:p>
      </dgm:t>
    </dgm:pt>
    <dgm:pt modelId="{9D824E77-F4A0-4F9B-A9CB-F10706074D27}" type="sibTrans" cxnId="{B31FF79A-293B-4D33-8E21-7366DD7FE68B}">
      <dgm:prSet/>
      <dgm:spPr/>
      <dgm:t>
        <a:bodyPr/>
        <a:lstStyle/>
        <a:p>
          <a:endParaRPr lang="es-ES" sz="22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hr" sz="2200" b="1" dirty="0"/>
            <a:t>Jer su voljeli primati počasti, ali nisu častili druge </a:t>
          </a:r>
          <a:br>
            <a:rPr lang="es-ES" sz="2200" b="1" dirty="0"/>
          </a:br>
          <a:r>
            <a:rPr lang="hr" sz="2200" b="1" dirty="0"/>
            <a:t>(Mt 23,6-7,</a:t>
          </a:r>
          <a:br>
            <a:rPr lang="es-ES" sz="2200" b="1" dirty="0"/>
          </a:br>
          <a:r>
            <a:rPr lang="hr" sz="2200" b="1" dirty="0"/>
            <a:t>11-12)</a:t>
          </a:r>
          <a:endParaRPr lang="es-ES" sz="2200" dirty="0"/>
        </a:p>
      </dgm:t>
    </dgm:pt>
    <dgm:pt modelId="{06568278-9B11-4D14-9F5E-2A83586AC5F7}" type="parTrans" cxnId="{7FF45EC8-18B2-43CC-96CB-B3ED1014E73C}">
      <dgm:prSet/>
      <dgm:spPr/>
      <dgm:t>
        <a:bodyPr/>
        <a:lstStyle/>
        <a:p>
          <a:endParaRPr lang="es-ES" sz="2200"/>
        </a:p>
      </dgm:t>
    </dgm:pt>
    <dgm:pt modelId="{24C9ABBE-10A0-4A2A-A802-456E31A7A5A8}" type="sibTrans" cxnId="{7FF45EC8-18B2-43CC-96CB-B3ED1014E73C}">
      <dgm:prSet/>
      <dgm:spPr/>
      <dgm:t>
        <a:bodyPr/>
        <a:lstStyle/>
        <a:p>
          <a:endParaRPr lang="es-ES" sz="22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hr" sz="2200" b="1" i="0" baseline="0" dirty="0"/>
            <a:t>Jer su hvalili proroke</a:t>
          </a:r>
          <a:r>
            <a:rPr lang="hr" sz="2200" b="1" dirty="0"/>
            <a:t>, ali nisu htjeli poslušati njihove poruke </a:t>
          </a:r>
          <a:br>
            <a:rPr lang="es-ES" sz="2200" b="1" dirty="0"/>
          </a:br>
          <a:r>
            <a:rPr lang="hr" sz="2200" b="1" dirty="0"/>
            <a:t>(Mt 23,29-31)</a:t>
          </a:r>
          <a:endParaRPr lang="es-ES" sz="2200" dirty="0"/>
        </a:p>
      </dgm:t>
    </dgm:pt>
    <dgm:pt modelId="{D61BA580-998E-4240-B20D-D4258B4C5412}" type="parTrans" cxnId="{427A3130-DB51-438C-8808-DFBDF5F8B1D6}">
      <dgm:prSet/>
      <dgm:spPr/>
      <dgm:t>
        <a:bodyPr/>
        <a:lstStyle/>
        <a:p>
          <a:endParaRPr lang="es-ES" sz="2200"/>
        </a:p>
      </dgm:t>
    </dgm:pt>
    <dgm:pt modelId="{960D5583-40C0-42C1-BAA8-DB7924388666}" type="sibTrans" cxnId="{427A3130-DB51-438C-8808-DFBDF5F8B1D6}">
      <dgm:prSet/>
      <dgm:spPr/>
      <dgm:t>
        <a:bodyPr/>
        <a:lstStyle/>
        <a:p>
          <a:endParaRPr lang="es-ES" sz="22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pPr>
            <a:lnSpc>
              <a:spcPts val="2400"/>
            </a:lnSpc>
          </a:pPr>
          <a:r>
            <a:rPr lang="hr" sz="2200" b="1" i="0" baseline="0" dirty="0"/>
            <a:t>Jer su tvrdili da služe Bogu, a </a:t>
          </a:r>
          <a:r>
            <a:rPr lang="hr" sz="2200" b="1" dirty="0"/>
            <a:t>htjeli su ubiti one koji su im govorili u Njegovo ime (Mt 23,34)</a:t>
          </a:r>
          <a:endParaRPr lang="es-ES" sz="2200" dirty="0"/>
        </a:p>
      </dgm:t>
    </dgm:pt>
    <dgm:pt modelId="{05B078FC-4784-4619-9677-8136700BB763}" type="parTrans" cxnId="{E3229FF0-1009-4A55-BDDB-49B05545B0A8}">
      <dgm:prSet/>
      <dgm:spPr/>
      <dgm:t>
        <a:bodyPr/>
        <a:lstStyle/>
        <a:p>
          <a:endParaRPr lang="es-ES" sz="2200"/>
        </a:p>
      </dgm:t>
    </dgm:pt>
    <dgm:pt modelId="{CBFCB720-1E6D-4775-A176-855BE1D66516}" type="sibTrans" cxnId="{E3229FF0-1009-4A55-BDDB-49B05545B0A8}">
      <dgm:prSet/>
      <dgm:spPr/>
      <dgm:t>
        <a:bodyPr/>
        <a:lstStyle/>
        <a:p>
          <a:endParaRPr lang="es-ES" sz="22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31856">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61541">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807952" y="1609285"/>
          <a:ext cx="314338" cy="838466"/>
        </a:xfrm>
        <a:custGeom>
          <a:avLst/>
          <a:gdLst/>
          <a:ahLst/>
          <a:cxnLst/>
          <a:rect l="0" t="0" r="0" b="0"/>
          <a:pathLst>
            <a:path>
              <a:moveTo>
                <a:pt x="0" y="0"/>
              </a:moveTo>
              <a:lnTo>
                <a:pt x="157169" y="0"/>
              </a:lnTo>
              <a:lnTo>
                <a:pt x="157169" y="838466"/>
              </a:lnTo>
              <a:lnTo>
                <a:pt x="314338" y="838466"/>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807952" y="1563565"/>
          <a:ext cx="314338" cy="91440"/>
        </a:xfrm>
        <a:custGeom>
          <a:avLst/>
          <a:gdLst/>
          <a:ahLst/>
          <a:cxnLst/>
          <a:rect l="0" t="0" r="0" b="0"/>
          <a:pathLst>
            <a:path>
              <a:moveTo>
                <a:pt x="0" y="45720"/>
              </a:moveTo>
              <a:lnTo>
                <a:pt x="314338"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807952" y="770818"/>
          <a:ext cx="314338" cy="838466"/>
        </a:xfrm>
        <a:custGeom>
          <a:avLst/>
          <a:gdLst/>
          <a:ahLst/>
          <a:cxnLst/>
          <a:rect l="0" t="0" r="0" b="0"/>
          <a:pathLst>
            <a:path>
              <a:moveTo>
                <a:pt x="0" y="838466"/>
              </a:moveTo>
              <a:lnTo>
                <a:pt x="157169" y="838466"/>
              </a:lnTo>
              <a:lnTo>
                <a:pt x="157169" y="0"/>
              </a:lnTo>
              <a:lnTo>
                <a:pt x="314338"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80" y="11008"/>
          <a:ext cx="1807571" cy="9345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outerShdw>
              </a:effectLst>
            </a:rPr>
            <a:t>Odbacivanje glasnika</a:t>
          </a:r>
          <a:endParaRPr lang="es-ES" sz="2200" kern="1200" dirty="0">
            <a:effectLst>
              <a:outerShdw blurRad="38100" dist="38100" dir="2700000" algn="tl">
                <a:srgbClr val="000000"/>
              </a:outerShdw>
            </a:effectLst>
          </a:endParaRPr>
        </a:p>
      </dsp:txBody>
      <dsp:txXfrm>
        <a:off x="380" y="11008"/>
        <a:ext cx="1807571" cy="934543"/>
      </dsp:txXfrm>
    </dsp:sp>
    <dsp:sp modelId="{DD87C50B-9C70-4345-8067-92610E4AEDAF}">
      <dsp:nvSpPr>
        <dsp:cNvPr id="0" name=""/>
        <dsp:cNvSpPr/>
      </dsp:nvSpPr>
      <dsp:spPr>
        <a:xfrm>
          <a:off x="380" y="1142013"/>
          <a:ext cx="1807571" cy="934543"/>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outerShdw>
              </a:effectLst>
            </a:rPr>
            <a:t>Odbacivanje poruke</a:t>
          </a:r>
          <a:endParaRPr lang="es-ES" sz="2200" kern="1200" dirty="0">
            <a:effectLst>
              <a:outerShdw blurRad="38100" dist="38100" dir="2700000" algn="tl">
                <a:srgbClr val="000000"/>
              </a:outerShdw>
            </a:effectLst>
          </a:endParaRPr>
        </a:p>
      </dsp:txBody>
      <dsp:txXfrm>
        <a:off x="380" y="1142013"/>
        <a:ext cx="1807571" cy="934543"/>
      </dsp:txXfrm>
    </dsp:sp>
    <dsp:sp modelId="{878D0928-B8C8-4BBB-A1D5-4BF2EF10DF52}">
      <dsp:nvSpPr>
        <dsp:cNvPr id="0" name=""/>
        <dsp:cNvSpPr/>
      </dsp:nvSpPr>
      <dsp:spPr>
        <a:xfrm>
          <a:off x="2122291" y="449815"/>
          <a:ext cx="1732209" cy="642005"/>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outerShdw>
              </a:effectLst>
            </a:rPr>
            <a:t>Prezir</a:t>
          </a:r>
          <a:endParaRPr lang="es-ES" sz="2200" kern="1200" dirty="0">
            <a:effectLst>
              <a:outerShdw blurRad="38100" dist="38100" dir="2700000" algn="tl">
                <a:srgbClr val="000000"/>
              </a:outerShdw>
            </a:effectLst>
          </a:endParaRPr>
        </a:p>
      </dsp:txBody>
      <dsp:txXfrm>
        <a:off x="2153631" y="481155"/>
        <a:ext cx="1669529" cy="579325"/>
      </dsp:txXfrm>
    </dsp:sp>
    <dsp:sp modelId="{9AF5D716-779C-403A-9FDA-6100614CF01A}">
      <dsp:nvSpPr>
        <dsp:cNvPr id="0" name=""/>
        <dsp:cNvSpPr/>
      </dsp:nvSpPr>
      <dsp:spPr>
        <a:xfrm>
          <a:off x="2122291" y="1288282"/>
          <a:ext cx="1732209" cy="642005"/>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outerShdw>
              </a:effectLst>
            </a:rPr>
            <a:t>Tvrdoglavost</a:t>
          </a:r>
          <a:endParaRPr lang="es-ES" sz="2200" kern="1200" dirty="0">
            <a:effectLst>
              <a:outerShdw blurRad="38100" dist="38100" dir="2700000" algn="tl">
                <a:srgbClr val="000000"/>
              </a:outerShdw>
            </a:effectLst>
          </a:endParaRPr>
        </a:p>
      </dsp:txBody>
      <dsp:txXfrm>
        <a:off x="2153631" y="1319622"/>
        <a:ext cx="1669529" cy="579325"/>
      </dsp:txXfrm>
    </dsp:sp>
    <dsp:sp modelId="{BDB0EA9F-55D1-41A2-8D92-4145715F1451}">
      <dsp:nvSpPr>
        <dsp:cNvPr id="0" name=""/>
        <dsp:cNvSpPr/>
      </dsp:nvSpPr>
      <dsp:spPr>
        <a:xfrm>
          <a:off x="2122291" y="2126749"/>
          <a:ext cx="1732209" cy="642005"/>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outerShdw>
              </a:effectLst>
            </a:rPr>
            <a:t>Licemjerje</a:t>
          </a:r>
          <a:endParaRPr lang="es-ES" sz="2200" kern="1200" dirty="0">
            <a:effectLst>
              <a:outerShdw blurRad="38100" dist="38100" dir="2700000" algn="tl">
                <a:srgbClr val="000000"/>
              </a:outerShdw>
            </a:effectLst>
          </a:endParaRPr>
        </a:p>
      </dsp:txBody>
      <dsp:txXfrm>
        <a:off x="2153631" y="2158089"/>
        <a:ext cx="1669529" cy="579325"/>
      </dsp:txXfrm>
    </dsp:sp>
    <dsp:sp modelId="{DE84B528-BDF9-4BF2-81CC-33D90CCC2AE4}">
      <dsp:nvSpPr>
        <dsp:cNvPr id="0" name=""/>
        <dsp:cNvSpPr/>
      </dsp:nvSpPr>
      <dsp:spPr>
        <a:xfrm>
          <a:off x="380" y="2273018"/>
          <a:ext cx="1807571" cy="934543"/>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hr" sz="2200" b="1" kern="1200" dirty="0">
              <a:effectLst>
                <a:outerShdw blurRad="38100" dist="38100" dir="2700000" algn="tl">
                  <a:srgbClr val="000000"/>
                </a:outerShdw>
              </a:effectLst>
            </a:rPr>
            <a:t>Praktična primjena</a:t>
          </a:r>
          <a:endParaRPr lang="es-ES" sz="2200" kern="1200" dirty="0">
            <a:effectLst>
              <a:outerShdw blurRad="38100" dist="38100" dir="2700000" algn="tl">
                <a:srgbClr val="000000"/>
              </a:outerShdw>
            </a:effectLst>
          </a:endParaRPr>
        </a:p>
      </dsp:txBody>
      <dsp:txXfrm>
        <a:off x="380" y="2273018"/>
        <a:ext cx="1807571" cy="9345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398377" y="2718"/>
          <a:ext cx="2165420" cy="188338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i="0" kern="1200" baseline="0" dirty="0"/>
            <a:t>Jer su jedno </a:t>
          </a:r>
          <a:r>
            <a:rPr lang="en-US" sz="2200" b="1" i="0" kern="1200" baseline="0" dirty="0" err="1"/>
            <a:t>govorili</a:t>
          </a:r>
          <a:r>
            <a:rPr lang="hr" sz="2200" b="1" i="0" kern="1200" baseline="0" dirty="0"/>
            <a:t>, a drugo činili</a:t>
          </a:r>
          <a:br>
            <a:rPr lang="es-ES" sz="2200" b="1" i="0" kern="1200" baseline="0" dirty="0"/>
          </a:br>
          <a:r>
            <a:rPr lang="hr" sz="2200" b="1" i="0" kern="1200" baseline="0" dirty="0"/>
            <a:t>(Mt 23,3)</a:t>
          </a:r>
          <a:endParaRPr lang="es-ES" sz="2200" kern="1200" dirty="0"/>
        </a:p>
      </dsp:txBody>
      <dsp:txXfrm>
        <a:off x="398377" y="2718"/>
        <a:ext cx="2165420" cy="1883383"/>
      </dsp:txXfrm>
    </dsp:sp>
    <dsp:sp modelId="{738EA7AD-A3D3-4269-964F-78B4E94F7DD2}">
      <dsp:nvSpPr>
        <dsp:cNvPr id="0" name=""/>
        <dsp:cNvSpPr/>
      </dsp:nvSpPr>
      <dsp:spPr>
        <a:xfrm>
          <a:off x="2780340" y="2718"/>
          <a:ext cx="2165420" cy="1883383"/>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t>Jer su drugima nametali teške terete, a sami ih nisu htjeli nositi (Mt 23,4)</a:t>
          </a:r>
          <a:endParaRPr lang="es-ES" sz="2200" kern="1200" dirty="0"/>
        </a:p>
      </dsp:txBody>
      <dsp:txXfrm>
        <a:off x="2780340" y="2718"/>
        <a:ext cx="2165420" cy="1883383"/>
      </dsp:txXfrm>
    </dsp:sp>
    <dsp:sp modelId="{C4EB8120-C2BC-4210-B1B0-1752F8E13E5A}">
      <dsp:nvSpPr>
        <dsp:cNvPr id="0" name=""/>
        <dsp:cNvSpPr/>
      </dsp:nvSpPr>
      <dsp:spPr>
        <a:xfrm>
          <a:off x="5162303" y="87839"/>
          <a:ext cx="2165420" cy="1713142"/>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i="0" kern="1200" baseline="0" dirty="0"/>
            <a:t>Jer sve što su činili bila je fasada, samo da bi je drugi vidjeli (Mt 23,5)</a:t>
          </a:r>
          <a:endParaRPr lang="es-ES" sz="2200" kern="1200" dirty="0"/>
        </a:p>
      </dsp:txBody>
      <dsp:txXfrm>
        <a:off x="5162303" y="87839"/>
        <a:ext cx="2165420" cy="1713142"/>
      </dsp:txXfrm>
    </dsp:sp>
    <dsp:sp modelId="{B95E04DF-B5CC-45D8-AD69-80BFE68366EF}">
      <dsp:nvSpPr>
        <dsp:cNvPr id="0" name=""/>
        <dsp:cNvSpPr/>
      </dsp:nvSpPr>
      <dsp:spPr>
        <a:xfrm>
          <a:off x="398377" y="2210365"/>
          <a:ext cx="2165420" cy="1883383"/>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kern="1200" dirty="0"/>
            <a:t>Jer su voljeli primati počasti, ali nisu častili druge </a:t>
          </a:r>
          <a:br>
            <a:rPr lang="es-ES" sz="2200" b="1" kern="1200" dirty="0"/>
          </a:br>
          <a:r>
            <a:rPr lang="hr" sz="2200" b="1" kern="1200" dirty="0"/>
            <a:t>(Mt 23,6-7,</a:t>
          </a:r>
          <a:br>
            <a:rPr lang="es-ES" sz="2200" b="1" kern="1200" dirty="0"/>
          </a:br>
          <a:r>
            <a:rPr lang="hr" sz="2200" b="1" kern="1200" dirty="0"/>
            <a:t>11-12)</a:t>
          </a:r>
          <a:endParaRPr lang="es-ES" sz="2200" kern="1200" dirty="0"/>
        </a:p>
      </dsp:txBody>
      <dsp:txXfrm>
        <a:off x="398377" y="2210365"/>
        <a:ext cx="2165420" cy="1883383"/>
      </dsp:txXfrm>
    </dsp:sp>
    <dsp:sp modelId="{DC9B0F42-F748-4B63-91ED-E7616E5EBE15}">
      <dsp:nvSpPr>
        <dsp:cNvPr id="0" name=""/>
        <dsp:cNvSpPr/>
      </dsp:nvSpPr>
      <dsp:spPr>
        <a:xfrm>
          <a:off x="2780340" y="2210365"/>
          <a:ext cx="2165420" cy="1883383"/>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r" sz="2200" b="1" i="0" kern="1200" baseline="0" dirty="0"/>
            <a:t>Jer su hvalili proroke</a:t>
          </a:r>
          <a:r>
            <a:rPr lang="hr" sz="2200" b="1" kern="1200" dirty="0"/>
            <a:t>, ali nisu htjeli poslušati njihove poruke </a:t>
          </a:r>
          <a:br>
            <a:rPr lang="es-ES" sz="2200" b="1" kern="1200" dirty="0"/>
          </a:br>
          <a:r>
            <a:rPr lang="hr" sz="2200" b="1" kern="1200" dirty="0"/>
            <a:t>(Mt 23,29-31)</a:t>
          </a:r>
          <a:endParaRPr lang="es-ES" sz="2200" kern="1200" dirty="0"/>
        </a:p>
      </dsp:txBody>
      <dsp:txXfrm>
        <a:off x="2780340" y="2210365"/>
        <a:ext cx="2165420" cy="1883383"/>
      </dsp:txXfrm>
    </dsp:sp>
    <dsp:sp modelId="{0730256A-A870-4AC2-9DEC-515F3F6C7F44}">
      <dsp:nvSpPr>
        <dsp:cNvPr id="0" name=""/>
        <dsp:cNvSpPr/>
      </dsp:nvSpPr>
      <dsp:spPr>
        <a:xfrm>
          <a:off x="5162303" y="2102644"/>
          <a:ext cx="2165420" cy="2098825"/>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ts val="2400"/>
            </a:lnSpc>
            <a:spcBef>
              <a:spcPct val="0"/>
            </a:spcBef>
            <a:spcAft>
              <a:spcPct val="35000"/>
            </a:spcAft>
            <a:buNone/>
          </a:pPr>
          <a:r>
            <a:rPr lang="hr" sz="2200" b="1" i="0" kern="1200" baseline="0" dirty="0"/>
            <a:t>Jer su tvrdili da služe Bogu, a </a:t>
          </a:r>
          <a:r>
            <a:rPr lang="hr" sz="2200" b="1" kern="1200" dirty="0"/>
            <a:t>htjeli su ubiti one koji su im govorili u Njegovo ime (Mt 23,34)</a:t>
          </a:r>
          <a:endParaRPr lang="es-ES" sz="2200" kern="1200" dirty="0"/>
        </a:p>
      </dsp:txBody>
      <dsp:txXfrm>
        <a:off x="5162303" y="2102644"/>
        <a:ext cx="2165420" cy="2098825"/>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01/11/2026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01/11/2026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01/11/2026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01/11/2026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eg"/><Relationship Id="rId4" Type="http://schemas.openxmlformats.org/officeDocument/2006/relationships/diagramData" Target="../diagrams/data1.xml"/><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2.jpe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42900" y="202461"/>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2993961" cy="338554"/>
          </a:xfrm>
          <a:prstGeom prst="rect">
            <a:avLst/>
          </a:prstGeom>
          <a:noFill/>
        </p:spPr>
        <p:txBody>
          <a:bodyPr wrap="none" rtlCol="0">
            <a:spAutoFit/>
          </a:bodyPr>
          <a:lstStyle/>
          <a:p>
            <a:r>
              <a:rPr lang="hr" sz="1600" b="1" dirty="0">
                <a:solidFill>
                  <a:srgbClr val="FFD1D1"/>
                </a:solidFill>
                <a:effectLst>
                  <a:outerShdw blurRad="38100" dist="38100" dir="2700000" algn="tl">
                    <a:srgbClr val="000000"/>
                  </a:outerShdw>
                </a:effectLst>
              </a:rPr>
              <a:t>7. pouka za 14. studenog 2026.</a:t>
            </a:r>
          </a:p>
        </p:txBody>
      </p:sp>
      <p:sp>
        <p:nvSpPr>
          <p:cNvPr id="6" name="CuadroTexto 5">
            <a:extLst>
              <a:ext uri="{FF2B5EF4-FFF2-40B4-BE49-F238E27FC236}">
                <a16:creationId xmlns:a16="http://schemas.microsoft.com/office/drawing/2014/main" id="{C7A9E193-80B5-D428-0E27-6C09C7283269}"/>
              </a:ext>
            </a:extLst>
          </p:cNvPr>
          <p:cNvSpPr txBox="1"/>
          <p:nvPr/>
        </p:nvSpPr>
        <p:spPr>
          <a:xfrm>
            <a:off x="342900" y="-76339"/>
            <a:ext cx="7639050" cy="144655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hr" sz="8800" b="1" spc="600" baseline="120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POSLUŠAJTE OVO!</a:t>
            </a:r>
            <a:endParaRPr lang="hr" sz="5400" b="1" spc="60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a:t>
            </a:r>
            <a:r>
              <a:rPr kumimoji="0" lang="sr-Latn-R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A ovo se sve u slici događalo njima, a napisano je za opomenu nama, koji živimo u </a:t>
            </a:r>
            <a:r>
              <a:rPr kumimoji="0" lang="sr-Latn-RS" sz="2800" b="1" i="0" u="none" strike="noStrike" kern="1200" cap="none" spc="0" normalizeH="0" baseline="0" noProof="0" dirty="0" err="1">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posljednj</a:t>
            </a:r>
            <a:r>
              <a:rPr kumimoji="0" lang="en-US" sz="2800" b="1" i="0" u="none" strike="noStrike" kern="1200" cap="none" spc="0" normalizeH="0" baseline="0" noProof="0" dirty="0" err="1">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im</a:t>
            </a:r>
            <a:r>
              <a:rPr kumimoji="0" lang="sr-Latn-R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 </a:t>
            </a:r>
            <a:r>
              <a:rPr kumimoji="0" lang="sr-Latn-RS" sz="2800" b="1" i="0" u="none" strike="noStrike" kern="1200" cap="none" spc="0" normalizeH="0" baseline="0" noProof="0" dirty="0" err="1">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vremen</a:t>
            </a:r>
            <a:r>
              <a:rPr kumimoji="0" lang="en-US" sz="2800" b="1" i="0" u="none" strike="noStrike" kern="1200" cap="none" spc="0" normalizeH="0" baseline="0" noProof="0" dirty="0" err="1">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im</a:t>
            </a:r>
            <a:r>
              <a:rPr kumimoji="0" lang="sr-Latn-R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a</a:t>
            </a:r>
            <a:r>
              <a:rPr kumimoji="0" lang="hr"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a:t>
            </a:r>
            <a:br>
              <a:rPr kumimoji="0" lang="hr"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br>
            <a:r>
              <a:rPr kumimoji="0" lang="hr" sz="20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(1. Kor 10,11)</a:t>
            </a:r>
            <a:endParaRPr kumimoji="0" lang="es-ES" sz="2800"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52524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4010149769"/>
              </p:ext>
            </p:extLst>
          </p:nvPr>
        </p:nvGraphicFramePr>
        <p:xfrm>
          <a:off x="8337119" y="3487366"/>
          <a:ext cx="3854881"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51178"/>
            <a:ext cx="4075828" cy="1785104"/>
          </a:xfrm>
          <a:prstGeom prst="rect">
            <a:avLst/>
          </a:prstGeom>
          <a:noFill/>
        </p:spPr>
        <p:txBody>
          <a:bodyPr wrap="square" rtlCol="0">
            <a:spAutoFit/>
          </a:bodyPr>
          <a:lstStyle/>
          <a:p>
            <a:pPr>
              <a:spcBef>
                <a:spcPts val="600"/>
              </a:spcBef>
            </a:pPr>
            <a:r>
              <a:rPr lang="hr" sz="2200" b="1" dirty="0"/>
              <a:t>Biblijski proroci podržavali su najviše moralne standarde, vodili ljude k većoj odanosti Bogu, upozoravali na grijeh te pružali utjehu i snagu.</a:t>
            </a: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140912"/>
            <a:ext cx="4075828"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Kako reagiram na njihovu poruku?</a:t>
            </a: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165996"/>
            <a:ext cx="4075828"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Ali nažalost, to nije bio opći trend među izraelskim narodom. Vrlo često je poruka proroka bila odbačena. Danas Bog nastavlja govoriti kroz svoje proroke.</a:t>
            </a: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1" y="2868188"/>
            <a:ext cx="4075828"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To se dogodilo, na primjer, s Asom (2 Ljet 15,1-8), Jošafatom (2 Ljet 20,14-23) ili Amasjom (2 Ljet 25,7-10).</a:t>
            </a: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1883962"/>
            <a:ext cx="407582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Oni koji su ih slušali i prihvatili njihovu poruku imali su velike koristi.</a:t>
            </a: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hr" sz="4400" b="1" dirty="0">
                <a:ln w="9525">
                  <a:solidFill>
                    <a:schemeClr val="bg1"/>
                  </a:solidFill>
                  <a:prstDash val="solid"/>
                </a:ln>
                <a:solidFill>
                  <a:srgbClr val="814600"/>
                </a:solidFill>
                <a:effectLst>
                  <a:outerShdw blurRad="12700" dist="38100" dir="2700000" algn="tl" rotWithShape="0">
                    <a:srgbClr val="C00000"/>
                  </a:outerShdw>
                </a:effectLst>
              </a:rPr>
              <a:t>ODBACIVAJE GLASNIKA</a:t>
            </a: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228600" y="134402"/>
            <a:ext cx="11734800" cy="1015663"/>
          </a:xfrm>
          <a:prstGeom prst="rect">
            <a:avLst/>
          </a:prstGeom>
          <a:noFill/>
        </p:spPr>
        <p:txBody>
          <a:bodyPr wrap="square">
            <a:spAutoFit/>
            <a:scene3d>
              <a:camera prst="orthographicFront"/>
              <a:lightRig rig="threePt" dir="t"/>
            </a:scene3d>
            <a:sp3d extrusionH="57150">
              <a:bevelT w="38100" h="38100"/>
            </a:sp3d>
          </a:bodyPr>
          <a:lstStyle/>
          <a:p>
            <a:pPr algn="ctr"/>
            <a:r>
              <a:rPr lang="hr" sz="2000" b="1" dirty="0">
                <a:solidFill>
                  <a:srgbClr val="7030A0"/>
                </a:solidFill>
                <a:latin typeface="Comic Sans MS" panose="030F0702030302020204" pitchFamily="66" charset="0"/>
              </a:rPr>
              <a:t>„I svi su sinovi Izraelovi mrmljali protiv Mojsija i protiv Arona… Jošua, sin Nunov, i Kaleb, sin Jefuneov , koji su bili od onih koji su izvidjeli zemlju, razderaše svoje haljine i rekoše svoj zajednici</a:t>
            </a:r>
            <a:r>
              <a:rPr lang="en-US" sz="2000" b="1" dirty="0">
                <a:solidFill>
                  <a:srgbClr val="7030A0"/>
                </a:solidFill>
                <a:latin typeface="Comic Sans MS" panose="030F0702030302020204" pitchFamily="66" charset="0"/>
              </a:rPr>
              <a:t>…</a:t>
            </a:r>
            <a:r>
              <a:rPr lang="hr" sz="2000" b="1" dirty="0">
                <a:solidFill>
                  <a:srgbClr val="7030A0"/>
                </a:solidFill>
                <a:latin typeface="Comic Sans MS" panose="030F0702030302020204" pitchFamily="66" charset="0"/>
              </a:rPr>
              <a:t> Tada sva zajednica reče da ih kamenuju“ </a:t>
            </a:r>
            <a:r>
              <a:rPr lang="hr" sz="1600" b="1" dirty="0">
                <a:solidFill>
                  <a:srgbClr val="7030A0"/>
                </a:solidFill>
                <a:latin typeface="Comic Sans MS" panose="030F0702030302020204" pitchFamily="66" charset="0"/>
              </a:rPr>
              <a:t>(Brojevi 14,2-10)</a:t>
            </a: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103383"/>
            <a:ext cx="9229725" cy="1785104"/>
          </a:xfrm>
          <a:prstGeom prst="rect">
            <a:avLst/>
          </a:prstGeom>
          <a:noFill/>
        </p:spPr>
        <p:txBody>
          <a:bodyPr wrap="square" rtlCol="0">
            <a:spAutoFit/>
          </a:bodyPr>
          <a:lstStyle/>
          <a:p>
            <a:pPr>
              <a:spcBef>
                <a:spcPts val="600"/>
              </a:spcBef>
            </a:pPr>
            <a:r>
              <a:rPr lang="hr" sz="2200" b="1" dirty="0"/>
              <a:t>Na vratima obećane zemlje poslani su špijuni da je izvide. Njihov izvještaj je govorio da je zemlja onako dobra kao što je Bog rekao (Brojevi 13,27). Ali dodana je obeshrabrujuća poruka (Brojevi 13,28, 31). Tada je Bog progovorio preko Kaleba kako bi ih ohrabrio da je osvoje (Brojevi 13,30).</a:t>
            </a: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cstate="email">
            <a:extLst>
              <a:ext uri="{28A0092B-C50C-407E-A947-70E740481C1C}">
                <a14:useLocalDpi xmlns:a14="http://schemas.microsoft.com/office/drawing/2010/main"/>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46638" y="4082259"/>
            <a:ext cx="4343400" cy="1107996"/>
          </a:xfrm>
          <a:prstGeom prst="rect">
            <a:avLst/>
          </a:prstGeom>
          <a:noFill/>
        </p:spPr>
        <p:txBody>
          <a:bodyPr wrap="square">
            <a:spAutoFit/>
          </a:bodyPr>
          <a:lstStyle/>
          <a:p>
            <a:pPr>
              <a:spcBef>
                <a:spcPts val="600"/>
              </a:spcBef>
            </a:pPr>
            <a:r>
              <a:rPr lang="hr" sz="2200" b="1" dirty="0"/>
              <a:t>Nakon toga, mnogi drugi glasnici su također bili odbačeni (2 Ljet 25,15-16; Amos 7,10-13).</a:t>
            </a: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778610"/>
            <a:ext cx="9229725"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Nakon noći meditacije, narod je donio odluku: odbaciti Božje glasnike koji su ih vodili (</a:t>
            </a:r>
            <a:r>
              <a:rPr kumimoji="0" lang="en-US" sz="2200" b="1" i="0" u="none" strike="noStrike" kern="1200" cap="none" spc="0" normalizeH="0" baseline="0" noProof="0" dirty="0">
                <a:ln>
                  <a:noFill/>
                </a:ln>
                <a:solidFill>
                  <a:srgbClr val="000000"/>
                </a:solidFill>
                <a:effectLst/>
                <a:uLnTx/>
                <a:uFillTx/>
                <a:latin typeface="Aptos" panose="02110004020202020204"/>
                <a:ea typeface="+mn-ea"/>
                <a:cs typeface="+mn-cs"/>
              </a:rPr>
              <a:t>Br</a:t>
            </a: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 14,1-4). Kad su im Jošua i Kaleb ponovili riječi ohrabrenja, odlučili su ih</a:t>
            </a:r>
            <a:b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b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kamenovati (</a:t>
            </a:r>
            <a:r>
              <a:rPr kumimoji="0" lang="en-US" sz="2200" b="1" i="0" u="none" strike="noStrike" kern="1200" cap="none" spc="0" normalizeH="0" baseline="0" noProof="0" dirty="0">
                <a:ln>
                  <a:noFill/>
                </a:ln>
                <a:solidFill>
                  <a:srgbClr val="000000"/>
                </a:solidFill>
                <a:effectLst/>
                <a:uLnTx/>
                <a:uFillTx/>
                <a:latin typeface="Aptos" panose="02110004020202020204"/>
                <a:ea typeface="+mn-ea"/>
                <a:cs typeface="+mn-cs"/>
              </a:rPr>
              <a:t>Br</a:t>
            </a: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 14,6-10).</a:t>
            </a: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096890"/>
            <a:ext cx="4458601"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Koji je bio razlog odbijanja? Poruka koju su donijeli od Boga nije odgovarala njihovim očekivanjima, niti su htjeli napustiti svoj grešni način života.</a:t>
            </a: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sr-Latn-RS"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ODBACIVAJE</a:t>
            </a:r>
            <a:r>
              <a:rPr lang="hr" sz="4400" b="1"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 PORUKE</a:t>
            </a: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1" y="-58368"/>
            <a:ext cx="3072984" cy="769441"/>
          </a:xfrm>
          <a:prstGeom prst="rect">
            <a:avLst/>
          </a:prstGeom>
          <a:noFill/>
        </p:spPr>
        <p:txBody>
          <a:bodyPr wrap="square">
            <a:spAutoFit/>
          </a:bodyPr>
          <a:lstStyle/>
          <a:p>
            <a:pPr algn="ctr"/>
            <a:r>
              <a:rPr lang="hr" sz="44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rPr>
              <a:t>PREZIR</a:t>
            </a:r>
          </a:p>
        </p:txBody>
      </p:sp>
      <p:sp>
        <p:nvSpPr>
          <p:cNvPr id="5" name="CuadroTexto 4">
            <a:extLst>
              <a:ext uri="{FF2B5EF4-FFF2-40B4-BE49-F238E27FC236}">
                <a16:creationId xmlns:a16="http://schemas.microsoft.com/office/drawing/2014/main" id="{4F8F2FF5-5ECC-61AE-F3AF-F074A85A01CD}"/>
              </a:ext>
            </a:extLst>
          </p:cNvPr>
          <p:cNvSpPr txBox="1"/>
          <p:nvPr/>
        </p:nvSpPr>
        <p:spPr>
          <a:xfrm>
            <a:off x="2945242" y="43403"/>
            <a:ext cx="9118012" cy="1292662"/>
          </a:xfrm>
          <a:prstGeom prst="rect">
            <a:avLst/>
          </a:prstGeom>
          <a:noFill/>
        </p:spPr>
        <p:txBody>
          <a:bodyPr wrap="square">
            <a:spAutoFit/>
          </a:bodyPr>
          <a:lstStyle/>
          <a:p>
            <a:pPr algn="ctr"/>
            <a:r>
              <a:rPr lang="hr"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t>
            </a:r>
            <a:r>
              <a:rPr lang="sr-Latn-RS"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Kadgod je Jehudi bio pročitao tri do četiri lista, </a:t>
            </a:r>
            <a:r>
              <a:rPr lang="sr-Latn-RS" sz="2000" b="1" dirty="0" err="1">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isjekao</a:t>
            </a:r>
            <a:r>
              <a:rPr lang="sr-Latn-RS"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 bi ih kralj nožem pisarskim i bacio ih u vatru na ognjište, dok nije bio sav svitak </a:t>
            </a:r>
            <a:r>
              <a:rPr lang="sr-Latn-RS" sz="2000" b="1" dirty="0" err="1">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izgorio</a:t>
            </a:r>
            <a:r>
              <a:rPr lang="sr-Latn-RS"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 u vatri na ognjištu</a:t>
            </a:r>
            <a:r>
              <a:rPr lang="en-US"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t>
            </a:r>
            <a:r>
              <a:rPr lang="hr"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a:t>
            </a:r>
            <a:endParaRPr lang="en-US" sz="20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endParaRPr>
          </a:p>
          <a:p>
            <a:pPr algn="ctr"/>
            <a:r>
              <a:rPr lang="hr" sz="1600" b="1"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(Jeremija 36,23).</a:t>
            </a:r>
          </a:p>
        </p:txBody>
      </p:sp>
      <p:sp>
        <p:nvSpPr>
          <p:cNvPr id="6" name="CuadroTexto 5">
            <a:extLst>
              <a:ext uri="{FF2B5EF4-FFF2-40B4-BE49-F238E27FC236}">
                <a16:creationId xmlns:a16="http://schemas.microsoft.com/office/drawing/2014/main" id="{4EEDFA87-C1C8-7DDD-DE24-0181ABDFE5E9}"/>
              </a:ext>
            </a:extLst>
          </p:cNvPr>
          <p:cNvSpPr txBox="1"/>
          <p:nvPr/>
        </p:nvSpPr>
        <p:spPr>
          <a:xfrm>
            <a:off x="43774" y="1406722"/>
            <a:ext cx="8210145" cy="1446550"/>
          </a:xfrm>
          <a:prstGeom prst="rect">
            <a:avLst/>
          </a:prstGeom>
          <a:noFill/>
        </p:spPr>
        <p:txBody>
          <a:bodyPr wrap="square" rtlCol="0">
            <a:spAutoFit/>
          </a:bodyPr>
          <a:lstStyle/>
          <a:p>
            <a:pPr>
              <a:spcBef>
                <a:spcPts val="600"/>
              </a:spcBef>
            </a:pPr>
            <a:r>
              <a:rPr lang="hr" sz="2200" b="1" dirty="0"/>
              <a:t>U vrijeme kralja Jojakima, narod je bio upleten u ozbiljne grijehe. Bog je zapovjedio Jeremiji da napiše svitak s proročanskom porukom kako bi kralj i njegovi savjetnici bili upozoreni i pokajali se za svoje zle putove (Jer 36,1-3).</a:t>
            </a: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cstate="email">
            <a:extLst>
              <a:ext uri="{28A0092B-C50C-407E-A947-70E740481C1C}">
                <a14:useLocalDpi xmlns:a14="http://schemas.microsoft.com/office/drawing/2010/main"/>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191965" y="4239280"/>
            <a:ext cx="3865123" cy="2554545"/>
          </a:xfrm>
          <a:prstGeom prst="rect">
            <a:avLst/>
          </a:prstGeom>
          <a:noFill/>
        </p:spPr>
        <p:txBody>
          <a:bodyPr wrap="square">
            <a:spAutoFit/>
          </a:bodyPr>
          <a:lstStyle/>
          <a:p>
            <a:pPr>
              <a:spcBef>
                <a:spcPts val="600"/>
              </a:spcBef>
            </a:pPr>
            <a:r>
              <a:rPr lang="hr" sz="2200" b="1" dirty="0"/>
              <a:t>Možda mislimo da ako ne čitamo Bibliju, možemo činiti što god želimo i živjeti mirno. Ali ako zanemarimo Božja upozorenja, požnjet ćemo posljedice svog grijeha i zloće.</a:t>
            </a: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cstate="email">
            <a:extLst>
              <a:ext uri="{28A0092B-C50C-407E-A947-70E740481C1C}">
                <a14:useLocalDpi xmlns:a14="http://schemas.microsoft.com/office/drawing/2010/main"/>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89" y="3546782"/>
            <a:ext cx="823333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Kao odgovor, protiv Jojakima je izrečeno oštro proročanstvo, a uništena poruka je prepisana i proširena (Jer 36,27-31).</a:t>
            </a:r>
          </a:p>
        </p:txBody>
      </p:sp>
      <p:sp>
        <p:nvSpPr>
          <p:cNvPr id="11" name="CuadroTexto 10">
            <a:extLst>
              <a:ext uri="{FF2B5EF4-FFF2-40B4-BE49-F238E27FC236}">
                <a16:creationId xmlns:a16="http://schemas.microsoft.com/office/drawing/2014/main" id="{B008EADE-C7B0-C068-F0E6-7A591BA8E10B}"/>
              </a:ext>
            </a:extLst>
          </p:cNvPr>
          <p:cNvSpPr txBox="1"/>
          <p:nvPr/>
        </p:nvSpPr>
        <p:spPr>
          <a:xfrm>
            <a:off x="-1" y="2853272"/>
            <a:ext cx="821014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Ali Jojakim je prezreo poruku i uništio je bacivši je u vatru, iako su ga neki molili da to ne učini (Jer 36,21-25).</a:t>
            </a: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0"/>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hr" sz="4800" b="1" spc="100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TVRDOGLAVOST</a:t>
            </a:r>
          </a:p>
        </p:txBody>
      </p:sp>
      <p:sp>
        <p:nvSpPr>
          <p:cNvPr id="5" name="CuadroTexto 4">
            <a:extLst>
              <a:ext uri="{FF2B5EF4-FFF2-40B4-BE49-F238E27FC236}">
                <a16:creationId xmlns:a16="http://schemas.microsoft.com/office/drawing/2014/main" id="{F4DA636F-1729-A74B-2B41-1142E461B181}"/>
              </a:ext>
            </a:extLst>
          </p:cNvPr>
          <p:cNvSpPr txBox="1"/>
          <p:nvPr/>
        </p:nvSpPr>
        <p:spPr>
          <a:xfrm>
            <a:off x="576263" y="691894"/>
            <a:ext cx="11039474" cy="707886"/>
          </a:xfrm>
          <a:prstGeom prst="rect">
            <a:avLst/>
          </a:prstGeom>
          <a:noFill/>
        </p:spPr>
        <p:txBody>
          <a:bodyPr wrap="square">
            <a:spAutoFit/>
          </a:bodyPr>
          <a:lstStyle/>
          <a:p>
            <a:pPr algn="ctr"/>
            <a:r>
              <a:rPr lang="hr" sz="20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a:t>
            </a:r>
            <a:r>
              <a:rPr lang="en-US" sz="20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N</a:t>
            </a:r>
            <a:r>
              <a:rPr lang="sr-Latn-RS" sz="20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ego se još i pobunio protiv kralja </a:t>
            </a:r>
            <a:r>
              <a:rPr lang="sr-Latn-RS" sz="2000" b="1" dirty="0" err="1">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Nabukodonozora</a:t>
            </a:r>
            <a:r>
              <a:rPr lang="sr-Latn-RS" sz="20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 koji ga bijaše zakleo Bogom; ostao je tvrdoglav i uporan u srcu da se ne obrati </a:t>
            </a:r>
            <a:r>
              <a:rPr lang="sr-Latn-RS" sz="2000" b="1" dirty="0" err="1">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Jahvi</a:t>
            </a:r>
            <a:r>
              <a:rPr lang="sr-Latn-RS" sz="20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 Bogu Izraelovu</a:t>
            </a:r>
            <a:r>
              <a:rPr lang="hr" sz="20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 </a:t>
            </a:r>
            <a:r>
              <a:rPr lang="hr" sz="1600" b="1"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(2 Ljet 36,13)</a:t>
            </a: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785104"/>
          </a:xfrm>
          <a:prstGeom prst="rect">
            <a:avLst/>
          </a:prstGeom>
          <a:noFill/>
        </p:spPr>
        <p:txBody>
          <a:bodyPr wrap="square" rtlCol="0">
            <a:spAutoFit/>
          </a:bodyPr>
          <a:lstStyle/>
          <a:p>
            <a:pPr>
              <a:spcBef>
                <a:spcPts val="600"/>
              </a:spcBef>
            </a:pPr>
            <a:r>
              <a:rPr lang="hr" sz="2200" b="1" dirty="0"/>
              <a:t>Posljednji judejski kralj, Sidkija, zakleo se na vjernost Babilonu, ali je prekršio svoj savez. Više je puta odbijao prihvatiti poruke upozorenja koje mu je Bog dao preko Jeremije (2. Ljetopisa 36,12).</a:t>
            </a: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745" r="1745"/>
          <a:stretch>
            <a:fillRect/>
          </a:stretch>
        </p:blipFill>
        <p:spPr>
          <a:xfrm>
            <a:off x="116728" y="1705311"/>
            <a:ext cx="2324915" cy="274022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539465"/>
            <a:ext cx="7952764" cy="1446550"/>
          </a:xfrm>
          <a:prstGeom prst="rect">
            <a:avLst/>
          </a:prstGeom>
          <a:noFill/>
        </p:spPr>
        <p:txBody>
          <a:bodyPr wrap="square">
            <a:spAutoFit/>
          </a:bodyPr>
          <a:lstStyle/>
          <a:p>
            <a:pPr>
              <a:spcBef>
                <a:spcPts val="600"/>
              </a:spcBef>
            </a:pPr>
            <a:r>
              <a:rPr lang="hr" sz="2200" b="1" dirty="0"/>
              <a:t>Poruka je bila jasna: predaj se Babilonu i spasit ćeš vlastiti život i Jeruzalem (Jer 38,17-23). Ali </a:t>
            </a:r>
            <a:r>
              <a:rPr lang="hr" sz="2200" b="1" dirty="0" err="1"/>
              <a:t>Sidkija </a:t>
            </a:r>
            <a:r>
              <a:rPr lang="hr" sz="2200" b="1" dirty="0"/>
              <a:t>je odbacio poruku. Njegova tvrdoglavost dovela je do konačnog uništenja Jeruzalema (2 Ljet 36,13).</a:t>
            </a: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330150"/>
            <a:ext cx="5687841"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Kad je Jeruzalem bio opkoljen babilonskom vojskom, </a:t>
            </a:r>
            <a:r>
              <a:rPr kumimoji="0" lang="en-US" sz="2200" b="1" i="0" u="none" strike="noStrike" kern="1200" cap="none" spc="0" normalizeH="0" baseline="0" noProof="0" dirty="0">
                <a:ln>
                  <a:noFill/>
                </a:ln>
                <a:solidFill>
                  <a:srgbClr val="000000"/>
                </a:solidFill>
                <a:effectLst/>
                <a:uLnTx/>
                <a:uFillTx/>
                <a:latin typeface="Aptos" panose="02110004020202020204"/>
                <a:ea typeface="+mn-ea"/>
                <a:cs typeface="+mn-cs"/>
              </a:rPr>
              <a:t>Sidi</a:t>
            </a: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kija je pozvao Jeremiju da mu prenese poruku od Boga (Jer 38,14).</a:t>
            </a:r>
          </a:p>
        </p:txBody>
      </p:sp>
      <p:sp>
        <p:nvSpPr>
          <p:cNvPr id="11" name="CuadroTexto 10">
            <a:extLst>
              <a:ext uri="{FF2B5EF4-FFF2-40B4-BE49-F238E27FC236}">
                <a16:creationId xmlns:a16="http://schemas.microsoft.com/office/drawing/2014/main" id="{31696EC3-54EB-9D77-A80D-FF7DBF9EF46C}"/>
              </a:ext>
            </a:extLst>
          </p:cNvPr>
          <p:cNvSpPr txBox="1"/>
          <p:nvPr/>
        </p:nvSpPr>
        <p:spPr>
          <a:xfrm>
            <a:off x="59988" y="5862904"/>
            <a:ext cx="7952764"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Jedanaest godina Bog mu je prenosio poruke nade ako se pokaje i promijeni svoje ponašanje. Ponekad je čak i pozitivno reagirao, ali nije napravio trajne reforme (Jer 34,8-11).</a:t>
            </a: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0"/>
            <a:ext cx="3998068" cy="769441"/>
          </a:xfrm>
          <a:prstGeom prst="rect">
            <a:avLst/>
          </a:prstGeom>
          <a:noFill/>
        </p:spPr>
        <p:txBody>
          <a:bodyPr wrap="square">
            <a:spAutoFit/>
          </a:bodyPr>
          <a:lstStyle/>
          <a:p>
            <a:pPr algn="ctr"/>
            <a:r>
              <a:rPr lang="hr"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rPr>
              <a:t>LICEMJERJE</a:t>
            </a:r>
          </a:p>
        </p:txBody>
      </p:sp>
      <p:sp>
        <p:nvSpPr>
          <p:cNvPr id="5" name="CuadroTexto 4">
            <a:extLst>
              <a:ext uri="{FF2B5EF4-FFF2-40B4-BE49-F238E27FC236}">
                <a16:creationId xmlns:a16="http://schemas.microsoft.com/office/drawing/2014/main" id="{16762D6E-721D-785B-4975-B6E5075C48B6}"/>
              </a:ext>
            </a:extLst>
          </p:cNvPr>
          <p:cNvSpPr txBox="1"/>
          <p:nvPr/>
        </p:nvSpPr>
        <p:spPr>
          <a:xfrm>
            <a:off x="3998068" y="75128"/>
            <a:ext cx="8193932" cy="707886"/>
          </a:xfrm>
          <a:prstGeom prst="rect">
            <a:avLst/>
          </a:prstGeom>
          <a:noFill/>
        </p:spPr>
        <p:txBody>
          <a:bodyPr wrap="square">
            <a:spAutoFit/>
          </a:bodyPr>
          <a:lstStyle/>
          <a:p>
            <a:pPr algn="ctr"/>
            <a:r>
              <a:rPr lang="hr" sz="2000" b="1" dirty="0">
                <a:solidFill>
                  <a:schemeClr val="bg1"/>
                </a:solidFill>
                <a:effectLst>
                  <a:outerShdw blurRad="38100" dist="38100" dir="2700000" algn="tl">
                    <a:srgbClr val="000000">
                      <a:alpha val="43137"/>
                    </a:srgbClr>
                  </a:outerShdw>
                </a:effectLst>
                <a:latin typeface="Comic Sans MS" panose="030F0702030302020204" pitchFamily="66" charset="0"/>
              </a:rPr>
              <a:t>„Pazite dakle i činite sve što vam kažu. Ali ne činite ono što oni čine, jer ne čine ono što </a:t>
            </a:r>
            <a:r>
              <a:rPr lang="en-US" sz="2000" b="1" dirty="0" err="1">
                <a:solidFill>
                  <a:schemeClr val="bg1"/>
                </a:solidFill>
                <a:effectLst>
                  <a:outerShdw blurRad="38100" dist="38100" dir="2700000" algn="tl">
                    <a:srgbClr val="000000">
                      <a:alpha val="43137"/>
                    </a:srgbClr>
                  </a:outerShdw>
                </a:effectLst>
                <a:latin typeface="Comic Sans MS" panose="030F0702030302020204" pitchFamily="66" charset="0"/>
              </a:rPr>
              <a:t>govore</a:t>
            </a:r>
            <a:r>
              <a:rPr lang="hr" sz="2000" b="1" dirty="0">
                <a:solidFill>
                  <a:schemeClr val="bg1"/>
                </a:solidFill>
                <a:effectLst>
                  <a:outerShdw blurRad="38100" dist="38100" dir="2700000" algn="tl">
                    <a:srgbClr val="000000">
                      <a:alpha val="43137"/>
                    </a:srgbClr>
                  </a:outerShdw>
                </a:effectLst>
                <a:latin typeface="Comic Sans MS" panose="030F0702030302020204" pitchFamily="66" charset="0"/>
              </a:rPr>
              <a:t>.“ </a:t>
            </a:r>
            <a:r>
              <a:rPr lang="hr" sz="1600" b="1" dirty="0">
                <a:solidFill>
                  <a:schemeClr val="bg1"/>
                </a:solidFill>
                <a:effectLst>
                  <a:outerShdw blurRad="38100" dist="38100" dir="2700000" algn="tl">
                    <a:srgbClr val="000000">
                      <a:alpha val="43137"/>
                    </a:srgbClr>
                  </a:outerShdw>
                </a:effectLst>
                <a:latin typeface="Comic Sans MS" panose="030F0702030302020204" pitchFamily="66" charset="0"/>
              </a:rPr>
              <a:t>(Matej 23,3)</a:t>
            </a: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30887"/>
          </a:xfrm>
          <a:prstGeom prst="rect">
            <a:avLst/>
          </a:prstGeom>
          <a:noFill/>
        </p:spPr>
        <p:txBody>
          <a:bodyPr wrap="square" rtlCol="0">
            <a:spAutoFit/>
          </a:bodyPr>
          <a:lstStyle/>
          <a:p>
            <a:pPr algn="ctr">
              <a:spcBef>
                <a:spcPts val="600"/>
              </a:spcBef>
            </a:pPr>
            <a:r>
              <a:rPr lang="hr" sz="2200" b="1" dirty="0"/>
              <a:t>Zašto je Isus farizeje nazvao licemjerima?</a:t>
            </a: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702405877"/>
              </p:ext>
            </p:extLst>
          </p:nvPr>
        </p:nvGraphicFramePr>
        <p:xfrm>
          <a:off x="4465898" y="1278269"/>
          <a:ext cx="7726101"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528206"/>
            <a:ext cx="7494656" cy="1446550"/>
          </a:xfrm>
          <a:prstGeom prst="rect">
            <a:avLst/>
          </a:prstGeom>
          <a:noFill/>
        </p:spPr>
        <p:txBody>
          <a:bodyPr wrap="square" rtlCol="0">
            <a:spAutoFit/>
          </a:bodyPr>
          <a:lstStyle/>
          <a:p>
            <a:pPr>
              <a:spcBef>
                <a:spcPts val="600"/>
              </a:spcBef>
            </a:pPr>
            <a:r>
              <a:rPr lang="hr" sz="2200" b="1" dirty="0"/>
              <a:t>Isusove riječi protiv licemjernih farizeja napisane su kako bismo izbjegli slijeđenje njihovog primjera i napustili svaki stav ili misao koja nas navodi na odbacivanje poruke koju nam Bog daje.</a:t>
            </a: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cstate="email">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hr" sz="4400" b="1" dirty="0">
                <a:ln w="9525">
                  <a:solidFill>
                    <a:srgbClr val="7030A0"/>
                  </a:solidFill>
                  <a:prstDash val="solid"/>
                </a:ln>
                <a:solidFill>
                  <a:srgbClr val="FFFF75"/>
                </a:solidFill>
                <a:effectLst>
                  <a:outerShdw blurRad="12700" dist="38100" dir="2700000" algn="tl" rotWithShape="0">
                    <a:srgbClr val="7030A0"/>
                  </a:outerShdw>
                </a:effectLst>
              </a:rPr>
              <a:t>PRAKTIČNA PRIMJENA</a:t>
            </a: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707886"/>
          </a:xfrm>
          <a:prstGeom prst="rect">
            <a:avLst/>
          </a:prstGeom>
          <a:noFill/>
        </p:spPr>
        <p:txBody>
          <a:bodyPr wrap="square">
            <a:spAutoFit/>
            <a:scene3d>
              <a:camera prst="orthographicFront"/>
              <a:lightRig rig="threePt" dir="t"/>
            </a:scene3d>
            <a:sp3d extrusionH="57150">
              <a:bevelT w="38100" h="38100"/>
            </a:sp3d>
          </a:bodyPr>
          <a:lstStyle/>
          <a:p>
            <a:pPr algn="ctr"/>
            <a:r>
              <a:rPr lang="hr" sz="2000" b="1" dirty="0">
                <a:solidFill>
                  <a:schemeClr val="accent6">
                    <a:lumMod val="50000"/>
                  </a:schemeClr>
                </a:solidFill>
                <a:latin typeface="Comic Sans MS" panose="030F0702030302020204" pitchFamily="66" charset="0"/>
              </a:rPr>
              <a:t>„</a:t>
            </a:r>
            <a:r>
              <a:rPr lang="sr-Latn-RS" sz="2000" b="1" dirty="0">
                <a:solidFill>
                  <a:schemeClr val="accent6">
                    <a:lumMod val="50000"/>
                  </a:schemeClr>
                </a:solidFill>
                <a:latin typeface="Comic Sans MS" panose="030F0702030302020204" pitchFamily="66" charset="0"/>
              </a:rPr>
              <a:t>A ovo se sve u slici događalo njima, a napisano je za opomenu nama, koji živimo u posljednjim vremenima.</a:t>
            </a:r>
            <a:r>
              <a:rPr lang="hr" sz="2000" b="1" dirty="0">
                <a:solidFill>
                  <a:schemeClr val="accent6">
                    <a:lumMod val="50000"/>
                  </a:schemeClr>
                </a:solidFill>
                <a:latin typeface="Comic Sans MS" panose="030F0702030302020204" pitchFamily="66" charset="0"/>
              </a:rPr>
              <a:t>“ </a:t>
            </a:r>
            <a:r>
              <a:rPr lang="hr" sz="1600" b="1" dirty="0">
                <a:solidFill>
                  <a:schemeClr val="accent6">
                    <a:lumMod val="50000"/>
                  </a:schemeClr>
                </a:solidFill>
                <a:latin typeface="Comic Sans MS" panose="030F0702030302020204" pitchFamily="66" charset="0"/>
              </a:rPr>
              <a:t>(1. Kor 10,11)</a:t>
            </a:r>
            <a:endParaRPr lang="es-ES" sz="2000" b="1"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69441"/>
          </a:xfrm>
          <a:prstGeom prst="rect">
            <a:avLst/>
          </a:prstGeom>
          <a:noFill/>
        </p:spPr>
        <p:txBody>
          <a:bodyPr wrap="square">
            <a:spAutoFit/>
          </a:bodyPr>
          <a:lstStyle/>
          <a:p>
            <a:pPr>
              <a:spcBef>
                <a:spcPts val="600"/>
              </a:spcBef>
            </a:pPr>
            <a:r>
              <a:rPr lang="hr" sz="2200" b="1" dirty="0"/>
              <a:t>„Oni koji se ne sjećaju prošlosti osuđeni su da je ponavljaju.“ (George Santayana)</a:t>
            </a: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810516" y="5245037"/>
            <a:ext cx="4221804" cy="1446550"/>
          </a:xfrm>
          <a:custGeom>
            <a:avLst/>
            <a:gdLst>
              <a:gd name="csX0" fmla="*/ 0 w 4221804"/>
              <a:gd name="csY0" fmla="*/ 0 h 1446550"/>
              <a:gd name="csX1" fmla="*/ 485507 w 4221804"/>
              <a:gd name="csY1" fmla="*/ 0 h 1446550"/>
              <a:gd name="csX2" fmla="*/ 928797 w 4221804"/>
              <a:gd name="csY2" fmla="*/ 0 h 1446550"/>
              <a:gd name="csX3" fmla="*/ 1372086 w 4221804"/>
              <a:gd name="csY3" fmla="*/ 0 h 1446550"/>
              <a:gd name="csX4" fmla="*/ 1942030 w 4221804"/>
              <a:gd name="csY4" fmla="*/ 0 h 1446550"/>
              <a:gd name="csX5" fmla="*/ 2343101 w 4221804"/>
              <a:gd name="csY5" fmla="*/ 0 h 1446550"/>
              <a:gd name="csX6" fmla="*/ 2870827 w 4221804"/>
              <a:gd name="csY6" fmla="*/ 0 h 1446550"/>
              <a:gd name="csX7" fmla="*/ 3440770 w 4221804"/>
              <a:gd name="csY7" fmla="*/ 0 h 1446550"/>
              <a:gd name="csX8" fmla="*/ 4221804 w 4221804"/>
              <a:gd name="csY8" fmla="*/ 0 h 1446550"/>
              <a:gd name="csX9" fmla="*/ 4221804 w 4221804"/>
              <a:gd name="csY9" fmla="*/ 511114 h 1446550"/>
              <a:gd name="csX10" fmla="*/ 4221804 w 4221804"/>
              <a:gd name="csY10" fmla="*/ 949901 h 1446550"/>
              <a:gd name="csX11" fmla="*/ 4221804 w 4221804"/>
              <a:gd name="csY11" fmla="*/ 1446550 h 1446550"/>
              <a:gd name="csX12" fmla="*/ 3694079 w 4221804"/>
              <a:gd name="csY12" fmla="*/ 1446550 h 1446550"/>
              <a:gd name="csX13" fmla="*/ 3166353 w 4221804"/>
              <a:gd name="csY13" fmla="*/ 1446550 h 1446550"/>
              <a:gd name="csX14" fmla="*/ 2596409 w 4221804"/>
              <a:gd name="csY14" fmla="*/ 1446550 h 1446550"/>
              <a:gd name="csX15" fmla="*/ 2195338 w 4221804"/>
              <a:gd name="csY15" fmla="*/ 1446550 h 1446550"/>
              <a:gd name="csX16" fmla="*/ 1583177 w 4221804"/>
              <a:gd name="csY16" fmla="*/ 1446550 h 1446550"/>
              <a:gd name="csX17" fmla="*/ 1182105 w 4221804"/>
              <a:gd name="csY17" fmla="*/ 1446550 h 1446550"/>
              <a:gd name="csX18" fmla="*/ 738816 w 4221804"/>
              <a:gd name="csY18" fmla="*/ 1446550 h 1446550"/>
              <a:gd name="csX19" fmla="*/ 0 w 4221804"/>
              <a:gd name="csY19" fmla="*/ 1446550 h 1446550"/>
              <a:gd name="csX20" fmla="*/ 0 w 4221804"/>
              <a:gd name="csY20" fmla="*/ 949901 h 1446550"/>
              <a:gd name="csX21" fmla="*/ 0 w 4221804"/>
              <a:gd name="csY21" fmla="*/ 453252 h 1446550"/>
              <a:gd name="csX22" fmla="*/ 0 w 4221804"/>
              <a:gd name="csY22" fmla="*/ 0 h 1446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446550"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73961" y="103575"/>
                  <a:pt x="4199140" y="366204"/>
                  <a:pt x="4221804" y="511114"/>
                </a:cubicBezTo>
                <a:cubicBezTo>
                  <a:pt x="4244468" y="656024"/>
                  <a:pt x="4207559" y="814821"/>
                  <a:pt x="4221804" y="949901"/>
                </a:cubicBezTo>
                <a:cubicBezTo>
                  <a:pt x="4236049" y="1084981"/>
                  <a:pt x="4164559" y="1326420"/>
                  <a:pt x="4221804" y="1446550"/>
                </a:cubicBezTo>
                <a:cubicBezTo>
                  <a:pt x="3991621" y="1446738"/>
                  <a:pt x="3808864" y="1436969"/>
                  <a:pt x="3694079" y="1446550"/>
                </a:cubicBezTo>
                <a:cubicBezTo>
                  <a:pt x="3579295" y="1456131"/>
                  <a:pt x="3281106" y="1410974"/>
                  <a:pt x="3166353" y="1446550"/>
                </a:cubicBezTo>
                <a:cubicBezTo>
                  <a:pt x="3051600" y="1482126"/>
                  <a:pt x="2864491" y="1422940"/>
                  <a:pt x="2596409" y="1446550"/>
                </a:cubicBezTo>
                <a:cubicBezTo>
                  <a:pt x="2328327" y="1470160"/>
                  <a:pt x="2383419" y="1439079"/>
                  <a:pt x="2195338" y="1446550"/>
                </a:cubicBezTo>
                <a:cubicBezTo>
                  <a:pt x="2007257" y="1454021"/>
                  <a:pt x="1726067" y="1385727"/>
                  <a:pt x="1583177" y="1446550"/>
                </a:cubicBezTo>
                <a:cubicBezTo>
                  <a:pt x="1440287" y="1507373"/>
                  <a:pt x="1361809" y="1435816"/>
                  <a:pt x="1182105" y="1446550"/>
                </a:cubicBezTo>
                <a:cubicBezTo>
                  <a:pt x="1002401" y="1457284"/>
                  <a:pt x="918538" y="1412009"/>
                  <a:pt x="738816" y="1446550"/>
                </a:cubicBezTo>
                <a:cubicBezTo>
                  <a:pt x="559094" y="1481091"/>
                  <a:pt x="165575" y="1443192"/>
                  <a:pt x="0" y="1446550"/>
                </a:cubicBezTo>
                <a:cubicBezTo>
                  <a:pt x="-44293" y="1198312"/>
                  <a:pt x="11714" y="1062657"/>
                  <a:pt x="0" y="949901"/>
                </a:cubicBezTo>
                <a:cubicBezTo>
                  <a:pt x="-11714" y="837145"/>
                  <a:pt x="40369" y="555715"/>
                  <a:pt x="0" y="453252"/>
                </a:cubicBezTo>
                <a:cubicBezTo>
                  <a:pt x="-40369" y="350789"/>
                  <a:pt x="28784" y="157925"/>
                  <a:pt x="0" y="0"/>
                </a:cubicBezTo>
                <a:close/>
              </a:path>
              <a:path w="4221804" h="1446550"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59055" y="158219"/>
                  <a:pt x="4218258" y="329092"/>
                  <a:pt x="4221804" y="467718"/>
                </a:cubicBezTo>
                <a:cubicBezTo>
                  <a:pt x="4225350" y="606344"/>
                  <a:pt x="4171692" y="731214"/>
                  <a:pt x="4221804" y="964367"/>
                </a:cubicBezTo>
                <a:cubicBezTo>
                  <a:pt x="4271916" y="1197520"/>
                  <a:pt x="4172784" y="1335754"/>
                  <a:pt x="4221804" y="1446550"/>
                </a:cubicBezTo>
                <a:cubicBezTo>
                  <a:pt x="3974530" y="1458371"/>
                  <a:pt x="3861736" y="1437797"/>
                  <a:pt x="3651860" y="1446550"/>
                </a:cubicBezTo>
                <a:cubicBezTo>
                  <a:pt x="3441984" y="1455303"/>
                  <a:pt x="3303796" y="1415899"/>
                  <a:pt x="3039699" y="1446550"/>
                </a:cubicBezTo>
                <a:cubicBezTo>
                  <a:pt x="2775602" y="1477201"/>
                  <a:pt x="2760264" y="1400237"/>
                  <a:pt x="2554191" y="1446550"/>
                </a:cubicBezTo>
                <a:cubicBezTo>
                  <a:pt x="2348118" y="1492863"/>
                  <a:pt x="2267783" y="1398964"/>
                  <a:pt x="2153120" y="1446550"/>
                </a:cubicBezTo>
                <a:cubicBezTo>
                  <a:pt x="2038457" y="1494136"/>
                  <a:pt x="1800730" y="1395663"/>
                  <a:pt x="1709831" y="1446550"/>
                </a:cubicBezTo>
                <a:cubicBezTo>
                  <a:pt x="1618932" y="1497437"/>
                  <a:pt x="1485791" y="1425227"/>
                  <a:pt x="1266541" y="1446550"/>
                </a:cubicBezTo>
                <a:cubicBezTo>
                  <a:pt x="1047291" y="1467873"/>
                  <a:pt x="956901" y="1407801"/>
                  <a:pt x="738816" y="1446550"/>
                </a:cubicBezTo>
                <a:cubicBezTo>
                  <a:pt x="520732" y="1485299"/>
                  <a:pt x="244372" y="1381429"/>
                  <a:pt x="0" y="1446550"/>
                </a:cubicBezTo>
                <a:cubicBezTo>
                  <a:pt x="-2505" y="1273443"/>
                  <a:pt x="31281" y="1151311"/>
                  <a:pt x="0" y="949901"/>
                </a:cubicBezTo>
                <a:cubicBezTo>
                  <a:pt x="-31281" y="748491"/>
                  <a:pt x="6295" y="630204"/>
                  <a:pt x="0" y="511114"/>
                </a:cubicBezTo>
                <a:cubicBezTo>
                  <a:pt x="-6295" y="392024"/>
                  <a:pt x="2283" y="157098"/>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hr" sz="2200" b="1" dirty="0">
                <a:solidFill>
                  <a:srgbClr val="23066A"/>
                </a:solidFill>
              </a:rPr>
              <a:t>„Uzdaj se u Jahvu, Boga svoga, i bit ćeš siguran; uzdaj se u svoje proroke i </a:t>
            </a:r>
            <a:r>
              <a:rPr lang="en-US" sz="2200" b="1" dirty="0">
                <a:solidFill>
                  <a:srgbClr val="23066A"/>
                </a:solidFill>
              </a:rPr>
              <a:t>bit </a:t>
            </a:r>
            <a:r>
              <a:rPr lang="hr-HR" sz="2200" b="1" dirty="0">
                <a:solidFill>
                  <a:srgbClr val="23066A"/>
                </a:solidFill>
              </a:rPr>
              <a:t>ć</a:t>
            </a:r>
            <a:r>
              <a:rPr lang="en-US" sz="2200" b="1" dirty="0">
                <a:solidFill>
                  <a:srgbClr val="23066A"/>
                </a:solidFill>
              </a:rPr>
              <a:t>e</a:t>
            </a:r>
            <a:r>
              <a:rPr lang="hr-HR" sz="2200" b="1" dirty="0">
                <a:solidFill>
                  <a:srgbClr val="23066A"/>
                </a:solidFill>
              </a:rPr>
              <a:t>š</a:t>
            </a:r>
            <a:r>
              <a:rPr lang="en-US" sz="2200" b="1" dirty="0">
                <a:solidFill>
                  <a:srgbClr val="23066A"/>
                </a:solidFill>
              </a:rPr>
              <a:t> </a:t>
            </a:r>
            <a:r>
              <a:rPr lang="en-US" sz="2200" b="1" dirty="0" err="1">
                <a:solidFill>
                  <a:srgbClr val="23066A"/>
                </a:solidFill>
              </a:rPr>
              <a:t>sretan</a:t>
            </a:r>
            <a:r>
              <a:rPr lang="hr" sz="2200" b="1" dirty="0">
                <a:solidFill>
                  <a:srgbClr val="23066A"/>
                </a:solidFill>
              </a:rPr>
              <a:t>.“</a:t>
            </a:r>
            <a:br>
              <a:rPr lang="hr" sz="2200" b="1" dirty="0">
                <a:solidFill>
                  <a:srgbClr val="23066A"/>
                </a:solidFill>
              </a:rPr>
            </a:br>
            <a:r>
              <a:rPr lang="hr" sz="2200" b="1" dirty="0">
                <a:solidFill>
                  <a:srgbClr val="23066A"/>
                </a:solidFill>
              </a:rPr>
              <a:t>(2. Ljetopisa 20,20 )</a:t>
            </a:r>
            <a:endParaRPr lang="es-ES" sz="2200" b="1"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23478" y="3703227"/>
            <a:ext cx="7996394"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Nismo osuđeni ponavljati pogreške prošlih generacija ako obratimo pažnju na upozorenja Svetog pisma i poruke koje nam Bog šalje preko svojih proroka (1 Kor 10,11).</a:t>
            </a: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714632"/>
            <a:ext cx="7996394"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Prošlost je često prolog budućnosti i često služi kao kontekst za ono što se događa u sadašnjosti i što će se dogoditi u budućnosti.</a:t>
            </a: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10456"/>
            <a:ext cx="7996393" cy="769441"/>
          </a:xfrm>
          <a:prstGeom prst="rect">
            <a:avLst/>
          </a:prstGeom>
          <a:noFill/>
        </p:spPr>
        <p:txBody>
          <a:bodyPr wrap="square">
            <a:spAutoFit/>
          </a:bodyPr>
          <a:lstStyle/>
          <a:p>
            <a:pPr lvl="0">
              <a:spcBef>
                <a:spcPts val="600"/>
              </a:spcBef>
              <a:defRPr/>
            </a:pPr>
            <a:r>
              <a:rPr lang="hr" sz="2200" b="1" dirty="0">
                <a:solidFill>
                  <a:srgbClr val="000000"/>
                </a:solidFill>
                <a:latin typeface="Aptos" panose="02110004020202020204"/>
              </a:rPr>
              <a:t>I</a:t>
            </a: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skustva </a:t>
            </a:r>
            <a:r>
              <a:rPr lang="hr" sz="2200" b="1" dirty="0">
                <a:solidFill>
                  <a:srgbClr val="000000"/>
                </a:solidFill>
              </a:rPr>
              <a:t>ljudi </a:t>
            </a: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s Bogom, bila dobra ili loša, ne smiju se zanemariti ili omalovažavati.</a:t>
            </a: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lum/>
          </a:blip>
          <a:srcRect/>
          <a:stretch>
            <a:fillRect t="-1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79470" y="962401"/>
            <a:ext cx="12033059" cy="5509200"/>
          </a:xfrm>
          <a:prstGeom prst="rect">
            <a:avLst/>
          </a:prstGeom>
          <a:noFill/>
        </p:spPr>
        <p:txBody>
          <a:bodyPr wrap="square">
            <a:spAutoFit/>
          </a:bodyPr>
          <a:lstStyle/>
          <a:p>
            <a:pPr>
              <a:spcBef>
                <a:spcPts val="600"/>
              </a:spcBef>
            </a:pPr>
            <a:r>
              <a:rPr lang="hr" sz="3200" b="1" dirty="0">
                <a:latin typeface="Constantia" panose="02030602050306030303" pitchFamily="18" charset="0"/>
              </a:rPr>
              <a:t>„Duh otpora prema ukorima, koji je doveo do progona i zatočeništva Jeremije, postoji i danas. Mnogi odbijaju poslušati ponovljene opomene, radije slušajući lažne učitelje koji laskaju njihovoj taštini i previđaju njihove nepravde. U dan nevolje takvi ljudi neće imati sigurno utočište ni pomoć s Neba. Božji izabrani sluge moraju se hrabro i strpljivo suočiti s kušnjama i patnjama koje im nanose prijekor, zanemarivanje i kleveta. Moraju vjerno nastaviti djelo koje im je Bog dao i sjetiti se da su u davna vremena proroci, Spasitelj čovječanstva i Njegovi apostoli također trpjeli uvrede i progon zbog Njegove Riječi.“</a:t>
            </a:r>
          </a:p>
        </p:txBody>
      </p:sp>
      <p:sp>
        <p:nvSpPr>
          <p:cNvPr id="4" name="CuadroTexto 3">
            <a:extLst>
              <a:ext uri="{FF2B5EF4-FFF2-40B4-BE49-F238E27FC236}">
                <a16:creationId xmlns:a16="http://schemas.microsoft.com/office/drawing/2014/main" id="{B10E0542-0571-637F-6ABA-4727C5276625}"/>
              </a:ext>
            </a:extLst>
          </p:cNvPr>
          <p:cNvSpPr txBox="1"/>
          <p:nvPr/>
        </p:nvSpPr>
        <p:spPr>
          <a:xfrm>
            <a:off x="8694693" y="6407282"/>
            <a:ext cx="3181064" cy="338554"/>
          </a:xfrm>
          <a:prstGeom prst="rect">
            <a:avLst/>
          </a:prstGeom>
          <a:noFill/>
        </p:spPr>
        <p:txBody>
          <a:bodyPr wrap="none" rtlCol="0">
            <a:spAutoFit/>
          </a:bodyPr>
          <a:lstStyle/>
          <a:p>
            <a:pPr algn="r"/>
            <a:r>
              <a:rPr lang="hr" sz="1600" b="1" dirty="0"/>
              <a:t>EGW (Proroci i kraljevi, str. 322)</a:t>
            </a: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hr" sz="4400" b="1" dirty="0">
                <a:ln w="6600">
                  <a:solidFill>
                    <a:srgbClr val="FF66F9"/>
                  </a:solidFill>
                  <a:prstDash val="solid"/>
                </a:ln>
                <a:solidFill>
                  <a:srgbClr val="FFFFFF"/>
                </a:solidFill>
                <a:effectLst>
                  <a:outerShdw dist="38100" dir="2700000" algn="tl" rotWithShape="0">
                    <a:srgbClr val="FF66F9"/>
                  </a:outerShdw>
                </a:effectLst>
              </a:rPr>
              <a:t>IZLOŽBA:</a:t>
            </a:r>
            <a:r>
              <a:rPr lang="hr" sz="4400" b="1" dirty="0"/>
              <a:t> </a:t>
            </a:r>
            <a:r>
              <a:rPr lang="hr" sz="4400" b="1" dirty="0">
                <a:ln w="6600">
                  <a:solidFill>
                    <a:srgbClr val="CCCC00"/>
                  </a:solidFill>
                  <a:prstDash val="solid"/>
                </a:ln>
                <a:solidFill>
                  <a:srgbClr val="FFFFFF"/>
                </a:solidFill>
                <a:effectLst>
                  <a:outerShdw dist="38100" dir="2700000" algn="tl" rotWithShape="0">
                    <a:srgbClr val="CCCC00"/>
                  </a:outerShdw>
                </a:effectLst>
              </a:rPr>
              <a:t>VIZIJE ELLEN G. WHITE</a:t>
            </a: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2462213"/>
          </a:xfrm>
          <a:prstGeom prst="rect">
            <a:avLst/>
          </a:prstGeom>
          <a:noFill/>
        </p:spPr>
        <p:txBody>
          <a:bodyPr wrap="square" rtlCol="0">
            <a:spAutoFit/>
          </a:bodyPr>
          <a:lstStyle/>
          <a:p>
            <a:pPr>
              <a:spcBef>
                <a:spcPts val="600"/>
              </a:spcBef>
            </a:pPr>
            <a:r>
              <a:rPr lang="hr" sz="2200" b="1" dirty="0"/>
              <a:t>Vizije koje je Ellen G. White primila u javnosti bile su popraćene izvanrednim fenomenima: nije disala; oči su joj ostale otvorene; kretala se potpuno nesvjesna onoga što se događa oko nje; …</a:t>
            </a:r>
          </a:p>
        </p:txBody>
      </p:sp>
      <p:pic>
        <p:nvPicPr>
          <p:cNvPr id="5" name="Imagen 4">
            <a:extLst>
              <a:ext uri="{FF2B5EF4-FFF2-40B4-BE49-F238E27FC236}">
                <a16:creationId xmlns:a16="http://schemas.microsoft.com/office/drawing/2014/main" id="{64A0EA81-5C25-6873-79ED-AE7ACE759F56}"/>
              </a:ext>
            </a:extLst>
          </p:cNvPr>
          <p:cNvPicPr>
            <a:picLocks noChangeAspect="1"/>
          </p:cNvPicPr>
          <p:nvPr/>
        </p:nvPicPr>
        <p:blipFill>
          <a:blip r:embed="rId3" cstate="email">
            <a:alphaModFix amt="20000"/>
            <a:extLst>
              <a:ext uri="{28A0092B-C50C-407E-A947-70E740481C1C}">
                <a14:useLocalDpi xmlns:a14="http://schemas.microsoft.com/office/drawing/2010/main"/>
              </a:ext>
            </a:extLst>
          </a:blip>
          <a:stretch>
            <a:fillRect/>
          </a:stretch>
        </p:blipFill>
        <p:spPr>
          <a:xfrm>
            <a:off x="9024025" y="3224719"/>
            <a:ext cx="2960801" cy="3429000"/>
          </a:xfrm>
          <a:prstGeom prst="rect">
            <a:avLst/>
          </a:prstGeom>
        </p:spPr>
      </p:pic>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15507" y="2977300"/>
            <a:ext cx="4884113" cy="1446550"/>
          </a:xfrm>
          <a:prstGeom prst="rect">
            <a:avLst/>
          </a:prstGeom>
          <a:noFill/>
        </p:spPr>
        <p:txBody>
          <a:bodyPr wrap="square">
            <a:spAutoFit/>
          </a:bodyPr>
          <a:lstStyle/>
          <a:p>
            <a:pPr>
              <a:spcBef>
                <a:spcPts val="600"/>
              </a:spcBef>
            </a:pPr>
            <a:r>
              <a:rPr lang="hr" sz="2200" b="1" dirty="0"/>
              <a:t>Iako su je neki optuživali za samohipnotiziranje (mesmerizam), ona nije kontrolirala kada će ući u viziju, niti kada će iz nje izašla.</a:t>
            </a: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300739"/>
            <a:ext cx="8550614" cy="1446550"/>
          </a:xfrm>
          <a:prstGeom prst="rect">
            <a:avLst/>
          </a:prstGeom>
          <a:noFill/>
        </p:spPr>
        <p:txBody>
          <a:bodyPr wrap="square">
            <a:spAutoFit/>
          </a:bodyPr>
          <a:lstStyle/>
          <a:p>
            <a:pPr>
              <a:spcBef>
                <a:spcPts val="600"/>
              </a:spcBef>
            </a:pPr>
            <a:r>
              <a:rPr lang="hr" sz="2200" b="1" dirty="0"/>
              <a:t>Kad je Elena imala viziju, James White je pozvao prisutne da je ispitaju kako bi otklonio svaku sumnju u vezi s njezinim nadnaravnim podrijetlom koju bi njezini protivnici mogli imati i kako bi ojačao one koji su vjerovali u nju.</a:t>
            </a: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srgbClr val="000000"/>
                </a:solidFill>
                <a:effectLst/>
                <a:uLnTx/>
                <a:uFillTx/>
                <a:latin typeface="Aptos" panose="02110004020202020204"/>
                <a:ea typeface="+mn-ea"/>
                <a:cs typeface="+mn-cs"/>
              </a:rPr>
              <a:t>Oni koji su je optužili za mesmerizam bili su zapanjeni kad su vidjeli da doista ne diše i u strahu su pobjegli s mjesta gdje se vizija događala.</a:t>
            </a: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989</TotalTime>
  <Words>1267</Words>
  <Application>Microsoft Office PowerPoint</Application>
  <PresentationFormat>Panorámica</PresentationFormat>
  <Paragraphs>60</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Constantia</vt:lpstr>
      <vt:lpstr>Arial</vt:lpstr>
      <vt:lpstr>Aptos Display</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92</cp:revision>
  <dcterms:created xsi:type="dcterms:W3CDTF">2026-10-24T16:41:53Z</dcterms:created>
  <dcterms:modified xsi:type="dcterms:W3CDTF">2026-11-01T16:54:28Z</dcterms:modified>
</cp:coreProperties>
</file>