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sldIdLst>
    <p:sldId id="301" r:id="rId4"/>
    <p:sldId id="302"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9" autoAdjust="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 qsCatId="3D" csTypeId="urn:microsoft.com/office/officeart/2005/8/colors/colorful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Tumačenje Biblije Biblijom</a:t>
          </a:r>
        </a:p>
      </dgm:t>
    </dgm:pt>
    <dgm:pt modelId="{126D3CF2-1590-44BD-985F-DFBFAF743461}" type="parTrans" cxnId="{873A798B-432F-48D4-BCDB-217A96685B73}">
      <dgm:prSet/>
      <dgm:spPr/>
      <dgm:t>
        <a:bodyPr/>
        <a:lstStyle/>
        <a:p>
          <a:endParaRPr lang="es-ES" sz="2200">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es-ES" sz="2200">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Povijesni kontekst</a:t>
          </a:r>
        </a:p>
      </dgm:t>
    </dgm:pt>
    <dgm:pt modelId="{4D4150DC-A0E3-473C-B3F9-F5A26476D277}" type="parTrans" cxnId="{3D4DED62-B7AC-456B-B207-9390DA026FE1}">
      <dgm:prSet/>
      <dgm:spPr/>
      <dgm:t>
        <a:bodyPr/>
        <a:lstStyle/>
        <a:p>
          <a:endParaRPr lang="es-ES" sz="2200">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es-ES" sz="2200">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hr" sz="2200" b="1" dirty="0">
              <a:effectLst>
                <a:outerShdw blurRad="38100" dist="38100" dir="2700000" algn="tl">
                  <a:srgbClr val="000000">
                    <a:alpha val="48000"/>
                  </a:srgbClr>
                </a:outerShdw>
              </a:effectLst>
            </a:rPr>
            <a:t>Kulturološki kontekst</a:t>
          </a:r>
          <a:endParaRPr lang="es-ES" sz="2200" dirty="0">
            <a:effectLst>
              <a:outerShdw blurRad="38100" dist="38100" dir="2700000" algn="tl">
                <a:srgbClr val="000000">
                  <a:alpha val="48000"/>
                </a:srgbClr>
              </a:outerShdw>
            </a:effectLst>
          </a:endParaRPr>
        </a:p>
      </dgm:t>
    </dgm:pt>
    <dgm:pt modelId="{C98E0EAB-7F78-4C8C-A695-716DA1386ECF}" type="parTrans" cxnId="{123362EB-8C1F-4DD0-8F10-34754502A75D}">
      <dgm:prSet/>
      <dgm:spPr/>
      <dgm:t>
        <a:bodyPr/>
        <a:lstStyle/>
        <a:p>
          <a:endParaRPr lang="es-ES" sz="2200">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es-ES" sz="2200">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hr" sz="2200" b="1" dirty="0">
              <a:effectLst>
                <a:outerShdw blurRad="38100" dist="38100" dir="2700000" algn="tl">
                  <a:srgbClr val="000000">
                    <a:alpha val="48000"/>
                  </a:srgbClr>
                </a:outerShdw>
              </a:effectLst>
            </a:rPr>
            <a:t>Književni kontekst</a:t>
          </a:r>
          <a:endParaRPr lang="es-ES" sz="2200" dirty="0">
            <a:effectLst>
              <a:outerShdw blurRad="38100" dist="38100" dir="2700000" algn="tl">
                <a:srgbClr val="000000">
                  <a:alpha val="48000"/>
                </a:srgbClr>
              </a:outerShdw>
            </a:effectLst>
          </a:endParaRPr>
        </a:p>
      </dgm:t>
    </dgm:pt>
    <dgm:pt modelId="{A18613F1-9E57-4126-B2BE-3C59066937D6}" type="parTrans" cxnId="{0357C9E5-0474-4F62-9637-F79E65030046}">
      <dgm:prSet/>
      <dgm:spPr/>
      <dgm:t>
        <a:bodyPr/>
        <a:lstStyle/>
        <a:p>
          <a:endParaRPr lang="es-ES" sz="2200">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es-ES" sz="2200">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Otkrij značenje teksta</a:t>
          </a:r>
        </a:p>
      </dgm:t>
    </dgm:pt>
    <dgm:pt modelId="{4311CD47-8AE6-4CA0-88E1-8F33B6AF8DAA}" type="parTrans" cxnId="{3CA25D8E-F468-43BB-A9C6-55040665F426}">
      <dgm:prSet/>
      <dgm:spPr/>
      <dgm:t>
        <a:bodyPr/>
        <a:lstStyle/>
        <a:p>
          <a:endParaRPr lang="es-ES" sz="2200">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es-ES" sz="2200">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Tematski studij Biblije</a:t>
          </a:r>
        </a:p>
      </dgm:t>
    </dgm:pt>
    <dgm:pt modelId="{CE379BFC-413E-4051-BEB6-00781CAC2B33}" type="parTrans" cxnId="{E28F4669-CEF3-470E-8393-40F784988E0E}">
      <dgm:prSet/>
      <dgm:spPr/>
      <dgm:t>
        <a:bodyPr/>
        <a:lstStyle/>
        <a:p>
          <a:endParaRPr lang="es-ES" sz="2200">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es-ES" sz="2200">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 qsCatId="3D" csTypeId="urn:microsoft.com/office/officeart/2005/8/colors/colorful3"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r>
            <a:rPr lang="hr" sz="2400" b="1" u="none" dirty="0">
              <a:solidFill>
                <a:srgbClr val="7E0054"/>
              </a:solidFill>
              <a:effectLst/>
            </a:rPr>
            <a:t>Interpretirano u vlastitom tekstu</a:t>
          </a:r>
          <a:endParaRPr lang="es-ES" sz="2400" u="none" dirty="0">
            <a:solidFill>
              <a:srgbClr val="7E0054"/>
            </a:solidFill>
            <a:effectLst/>
          </a:endParaRPr>
        </a:p>
      </dgm:t>
    </dgm:pt>
    <dgm:pt modelId="{4EA46B2D-5BFD-4B50-A1A1-CC78CDF92370}" type="parTrans" cxnId="{79D9C8B5-9F73-4525-97AC-8B7CD30DE7D6}">
      <dgm:prSet/>
      <dgm:spPr/>
      <dgm:t>
        <a:bodyPr/>
        <a:lstStyle/>
        <a:p>
          <a:endParaRPr lang="es-ES" sz="24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4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r>
            <a:rPr lang="hr" sz="2200" b="1" dirty="0">
              <a:solidFill>
                <a:schemeClr val="tx1"/>
              </a:solidFill>
              <a:effectLst/>
            </a:rPr>
            <a:t>Na primjer, Daniel objašnjava značenje svoje vizije rekavši da su zvijeri koje je vidio kraljevstva</a:t>
          </a:r>
          <a:br>
            <a:rPr lang="es-ES" sz="2200" b="1" dirty="0">
              <a:solidFill>
                <a:schemeClr val="tx1"/>
              </a:solidFill>
              <a:effectLst/>
            </a:rPr>
          </a:br>
          <a:r>
            <a:rPr lang="hr" sz="2200" b="1" dirty="0">
              <a:solidFill>
                <a:schemeClr val="tx1"/>
              </a:solidFill>
              <a:effectLst/>
            </a:rPr>
            <a:t>(Dn 7,3.17).</a:t>
          </a:r>
          <a:endParaRPr lang="es-ES" sz="2200" dirty="0">
            <a:solidFill>
              <a:schemeClr val="tx1"/>
            </a:solidFill>
            <a:effectLst/>
          </a:endParaRPr>
        </a:p>
      </dgm:t>
    </dgm:pt>
    <dgm:pt modelId="{0E0096C5-2624-4812-987A-6D43FDF4C95F}" type="parTrans" cxnId="{D48F685C-0B84-44AD-B733-94BA9AF42E51}">
      <dgm:prSet/>
      <dgm:spPr/>
      <dgm:t>
        <a:bodyPr/>
        <a:lstStyle/>
        <a:p>
          <a:endParaRPr lang="es-ES" sz="24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4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r>
            <a:rPr lang="hr" sz="2400" b="1" u="none" dirty="0">
              <a:solidFill>
                <a:srgbClr val="003A74"/>
              </a:solidFill>
              <a:effectLst/>
            </a:rPr>
            <a:t>Protumačio drugi prorok</a:t>
          </a:r>
          <a:endParaRPr lang="es-ES" sz="2400" u="none" dirty="0">
            <a:solidFill>
              <a:srgbClr val="003A74"/>
            </a:solidFill>
            <a:effectLst/>
          </a:endParaRPr>
        </a:p>
      </dgm:t>
    </dgm:pt>
    <dgm:pt modelId="{F3EF0DD2-EB4D-4F6F-BC45-4FBD7DFCCFF4}" type="parTrans" cxnId="{B0373BF7-6561-4B81-8945-AE9689558696}">
      <dgm:prSet/>
      <dgm:spPr/>
      <dgm:t>
        <a:bodyPr/>
        <a:lstStyle/>
        <a:p>
          <a:endParaRPr lang="es-ES" sz="24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400">
            <a:effectLst>
              <a:outerShdw blurRad="38100" dist="38100" dir="2700000" algn="tl">
                <a:srgbClr val="000000">
                  <a:alpha val="43137"/>
                </a:srgbClr>
              </a:outerShdw>
            </a:effectLst>
          </a:endParaRPr>
        </a:p>
      </dgm:t>
    </dgm:pt>
    <dgm:pt modelId="{46D050CC-22BB-4967-A087-C0633540D76D}">
      <dgm:prSet custT="1"/>
      <dgm:spPr>
        <a:solidFill>
          <a:srgbClr val="8FC7FF"/>
        </a:solidFill>
        <a:effectLst>
          <a:outerShdw blurRad="50800" dist="38100" dir="2700000" algn="tl" rotWithShape="0">
            <a:prstClr val="black">
              <a:alpha val="40000"/>
            </a:prstClr>
          </a:outerShdw>
        </a:effectLst>
      </dgm:spPr>
      <dgm:t>
        <a:bodyPr/>
        <a:lstStyle/>
        <a:p>
          <a:r>
            <a:rPr lang="hr" sz="2200" b="1" dirty="0">
              <a:solidFill>
                <a:schemeClr val="tx1"/>
              </a:solidFill>
              <a:effectLst/>
            </a:rPr>
            <a:t>Ezra je protumačio značenje 70 godina Jeremijinog proročanstva (Jer 25,11-12; 2 Ljet 36,22-23)</a:t>
          </a:r>
          <a:endParaRPr lang="es-ES" sz="2200" dirty="0">
            <a:solidFill>
              <a:schemeClr val="tx1"/>
            </a:solidFill>
            <a:effectLst/>
          </a:endParaRPr>
        </a:p>
      </dgm:t>
    </dgm:pt>
    <dgm:pt modelId="{BB0D16DC-8DC6-47DF-9F97-9FA137FF8E13}" type="parTrans" cxnId="{762E9B47-F0A6-471D-9511-F9EE00716854}">
      <dgm:prSet/>
      <dgm:spPr/>
      <dgm:t>
        <a:bodyPr/>
        <a:lstStyle/>
        <a:p>
          <a:endParaRPr lang="es-ES" sz="2400">
            <a:effectLst>
              <a:outerShdw blurRad="38100" dist="38100" dir="2700000" algn="tl">
                <a:srgbClr val="000000">
                  <a:alpha val="43137"/>
                </a:srgbClr>
              </a:outerShdw>
            </a:effectLst>
          </a:endParaRPr>
        </a:p>
      </dgm:t>
    </dgm:pt>
    <dgm:pt modelId="{30B05551-3B96-48E6-B8D3-3CE7E5D51135}" type="sibTrans" cxnId="{762E9B47-F0A6-471D-9511-F9EE00716854}">
      <dgm:prSet/>
      <dgm:spPr/>
      <dgm:t>
        <a:bodyPr/>
        <a:lstStyle/>
        <a:p>
          <a:endParaRPr lang="es-ES" sz="24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r>
            <a:rPr lang="hr" sz="2400" b="1" u="none" dirty="0">
              <a:solidFill>
                <a:srgbClr val="00582E"/>
              </a:solidFill>
              <a:effectLst/>
            </a:rPr>
            <a:t>Novi zavjet tumači Stari zavjet</a:t>
          </a:r>
          <a:endParaRPr lang="es-ES" sz="2400" u="none" dirty="0">
            <a:solidFill>
              <a:srgbClr val="00582E"/>
            </a:solidFill>
            <a:effectLst/>
          </a:endParaRPr>
        </a:p>
      </dgm:t>
    </dgm:pt>
    <dgm:pt modelId="{DDDF8BBE-BB8C-4740-8A7C-609883BCAE52}" type="parTrans" cxnId="{5B83BB7F-C38C-42BE-A3BF-1F6EDF847F15}">
      <dgm:prSet/>
      <dgm:spPr/>
      <dgm:t>
        <a:bodyPr/>
        <a:lstStyle/>
        <a:p>
          <a:endParaRPr lang="es-ES" sz="24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400">
            <a:effectLst>
              <a:outerShdw blurRad="38100" dist="38100" dir="2700000" algn="tl">
                <a:srgbClr val="000000">
                  <a:alpha val="43137"/>
                </a:srgbClr>
              </a:outerShdw>
            </a:effectLst>
          </a:endParaRPr>
        </a:p>
      </dgm:t>
    </dgm:pt>
    <dgm:pt modelId="{BCA71EDA-D220-408D-9C68-779CCE88A402}">
      <dgm:prSet custT="1"/>
      <dgm:spPr>
        <a:solidFill>
          <a:srgbClr val="75FFBD"/>
        </a:solidFill>
        <a:effectLst>
          <a:outerShdw blurRad="50800" dist="38100" dir="2700000" algn="tl" rotWithShape="0">
            <a:prstClr val="black">
              <a:alpha val="40000"/>
            </a:prstClr>
          </a:outerShdw>
        </a:effectLst>
      </dgm:spPr>
      <dgm:t>
        <a:bodyPr/>
        <a:lstStyle/>
        <a:p>
          <a:r>
            <a:rPr lang="hr" sz="2200" b="1" dirty="0">
              <a:solidFill>
                <a:schemeClr val="tx1"/>
              </a:solidFill>
              <a:effectLst/>
            </a:rPr>
            <a:t>Matej je Isusovo rođenje protumačio kao ispunjenje Izaijinog proročanstva (Izaija 7,14; </a:t>
          </a:r>
          <a:br>
            <a:rPr lang="es-ES" sz="2200" b="1" dirty="0">
              <a:solidFill>
                <a:schemeClr val="tx1"/>
              </a:solidFill>
              <a:effectLst/>
            </a:rPr>
          </a:br>
          <a:r>
            <a:rPr lang="hr" sz="2200" b="1" dirty="0">
              <a:solidFill>
                <a:schemeClr val="tx1"/>
              </a:solidFill>
              <a:effectLst/>
            </a:rPr>
            <a:t>Matej 1,22-23)</a:t>
          </a:r>
          <a:endParaRPr lang="es-ES" sz="2200" dirty="0">
            <a:solidFill>
              <a:schemeClr val="tx1"/>
            </a:solidFill>
            <a:effectLst/>
          </a:endParaRPr>
        </a:p>
      </dgm:t>
    </dgm:pt>
    <dgm:pt modelId="{86D4BF8F-7694-4CC2-B6E2-9B65A28FCE12}" type="parTrans" cxnId="{1200DE6C-FC1A-4E22-8FE3-7CB85469A9E5}">
      <dgm:prSet/>
      <dgm:spPr/>
      <dgm:t>
        <a:bodyPr/>
        <a:lstStyle/>
        <a:p>
          <a:endParaRPr lang="es-ES" sz="2400">
            <a:effectLst>
              <a:outerShdw blurRad="38100" dist="38100" dir="2700000" algn="tl">
                <a:srgbClr val="000000">
                  <a:alpha val="43137"/>
                </a:srgbClr>
              </a:outerShdw>
            </a:effectLst>
          </a:endParaRPr>
        </a:p>
      </dgm:t>
    </dgm:pt>
    <dgm:pt modelId="{72393384-E1A8-4702-8F0D-0BCE2CA3E93A}" type="sibTrans" cxnId="{1200DE6C-FC1A-4E22-8FE3-7CB85469A9E5}">
      <dgm:prSet/>
      <dgm:spPr/>
      <dgm:t>
        <a:bodyPr/>
        <a:lstStyle/>
        <a:p>
          <a:endParaRPr lang="es-ES" sz="2400">
            <a:effectLst>
              <a:outerShdw blurRad="38100" dist="38100" dir="2700000" algn="tl">
                <a:srgbClr val="000000">
                  <a:alpha val="43137"/>
                </a:srgbClr>
              </a:outerShdw>
            </a:effectLst>
          </a:endParaRPr>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A71DF731-BEE3-40DB-9003-5E4EE698045F}" type="presOf" srcId="{BCA71EDA-D220-408D-9C68-779CCE88A402}" destId="{EB067F0F-56DD-40EB-8A9B-104C792958F3}" srcOrd="1" destOrd="1"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0C209A67-CA50-4C13-9620-0747F10A1C0F}" type="presOf" srcId="{46D050CC-22BB-4967-A087-C0633540D76D}" destId="{FDA3502E-6064-4DCD-878F-9B2CC77A752A}" srcOrd="0" destOrd="1" presId="urn:microsoft.com/office/officeart/2005/8/layout/vList4"/>
    <dgm:cxn modelId="{762E9B47-F0A6-471D-9511-F9EE00716854}" srcId="{BA476432-1646-4814-83DA-49B6AABF2A51}" destId="{46D050CC-22BB-4967-A087-C0633540D76D}" srcOrd="0" destOrd="0" parTransId="{BB0D16DC-8DC6-47DF-9F97-9FA137FF8E13}" sibTransId="{30B05551-3B96-48E6-B8D3-3CE7E5D51135}"/>
    <dgm:cxn modelId="{1200DE6C-FC1A-4E22-8FE3-7CB85469A9E5}" srcId="{D2F50CAA-9B8E-459C-97E2-A11A441C1966}" destId="{BCA71EDA-D220-408D-9C68-779CCE88A402}" srcOrd="0" destOrd="0" parTransId="{86D4BF8F-7694-4CC2-B6E2-9B65A28FCE12}" sibTransId="{72393384-E1A8-4702-8F0D-0BCE2CA3E93A}"/>
    <dgm:cxn modelId="{9301316D-1D7B-4243-94CE-8D9E01369BF8}" type="presOf" srcId="{7AE3A04F-D4F3-49C3-9AE8-32DAA8333F4A}" destId="{877E3514-54CD-4D0A-A34D-A40088F4F4AB}" srcOrd="0"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12071B70-76A5-4F69-8E3B-975BAEAC2CB0}" type="presOf" srcId="{BCA71EDA-D220-408D-9C68-779CCE88A402}" destId="{49354D60-8EDF-4D36-909A-19A356E0919F}" srcOrd="0" destOrd="1"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B691ABFA-B632-472F-A220-C3BC3AF4709B}" type="presOf" srcId="{46D050CC-22BB-4967-A087-C0633540D76D}" destId="{1FAEBC03-2BE5-4F7D-AF97-A3D82B990178}" srcOrd="1" destOrd="1" presId="urn:microsoft.com/office/officeart/2005/8/layout/vList4"/>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hr" sz="2800" b="1" dirty="0">
              <a:solidFill>
                <a:schemeClr val="accent1">
                  <a:lumMod val="50000"/>
                </a:schemeClr>
              </a:solidFill>
            </a:rPr>
            <a:t>STARI ZAVJET</a:t>
          </a:r>
        </a:p>
      </dgm:t>
    </dgm:pt>
    <dgm:pt modelId="{6FBA6B84-29B3-456C-B86E-F00DA20E6104}" type="parTrans" cxnId="{60232C89-0972-4C01-9488-25C0A2B154EA}">
      <dgm:prSet/>
      <dgm:spPr/>
      <dgm:t>
        <a:bodyPr/>
        <a:lstStyle/>
        <a:p>
          <a:endParaRPr lang="es-ES" sz="2200" b="1"/>
        </a:p>
      </dgm:t>
    </dgm:pt>
    <dgm:pt modelId="{E0CE847E-ACA5-4636-9F1A-DFB852EE21B2}" type="sibTrans" cxnId="{60232C89-0972-4C01-9488-25C0A2B154EA}">
      <dgm:prSet/>
      <dgm:spPr/>
      <dgm:t>
        <a:bodyPr/>
        <a:lstStyle/>
        <a:p>
          <a:endParaRPr lang="es-ES" sz="2200" b="1"/>
        </a:p>
      </dgm:t>
    </dgm:pt>
    <dgm:pt modelId="{CAF56EAD-EEB4-49D5-82D3-CC3CDCA7129C}">
      <dgm:prSet phldrT="[Texto]" phldr="0" custT="1"/>
      <dgm:spPr>
        <a:solidFill>
          <a:schemeClr val="accent3">
            <a:lumMod val="50000"/>
          </a:schemeClr>
        </a:solidFill>
      </dgm:spPr>
      <dgm:t>
        <a:bodyPr/>
        <a:lstStyle/>
        <a:p>
          <a:r>
            <a:rPr lang="hr" sz="2200" b="1" dirty="0">
              <a:effectLst>
                <a:outerShdw blurRad="38100" dist="38100" dir="2700000" algn="tl">
                  <a:srgbClr val="000000">
                    <a:alpha val="43137"/>
                  </a:srgbClr>
                </a:outerShdw>
              </a:effectLst>
            </a:rPr>
            <a:t>Izlazak 20,13.</a:t>
          </a:r>
        </a:p>
      </dgm:t>
    </dgm:pt>
    <dgm:pt modelId="{44E8E11E-C197-453C-BFA1-67E3ABCA2504}" type="parTrans" cxnId="{A036A43E-BACB-420B-B153-4A4E6B35E802}">
      <dgm:prSet/>
      <dgm:spPr/>
      <dgm:t>
        <a:bodyPr/>
        <a:lstStyle/>
        <a:p>
          <a:endParaRPr lang="es-ES" sz="2200" b="1"/>
        </a:p>
      </dgm:t>
    </dgm:pt>
    <dgm:pt modelId="{DE23B5D5-E32F-47A1-9F50-49BD62F8F4A9}" type="sibTrans" cxnId="{A036A43E-BACB-420B-B153-4A4E6B35E802}">
      <dgm:prSet/>
      <dgm:spPr/>
      <dgm:t>
        <a:bodyPr/>
        <a:lstStyle/>
        <a:p>
          <a:endParaRPr lang="es-ES" sz="2200" b="1"/>
        </a:p>
      </dgm:t>
    </dgm:pt>
    <dgm:pt modelId="{266AB0C8-E45A-4A89-BB4D-330604129A6E}">
      <dgm:prSet phldrT="[Texto]" custT="1"/>
      <dgm:spPr>
        <a:solidFill>
          <a:schemeClr val="accent4">
            <a:lumMod val="50000"/>
          </a:schemeClr>
        </a:solidFill>
      </dgm:spPr>
      <dgm:t>
        <a:bodyPr/>
        <a:lstStyle/>
        <a:p>
          <a:r>
            <a:rPr lang="hr" sz="2200" b="1" dirty="0">
              <a:effectLst>
                <a:outerShdw blurRad="38100" dist="38100" dir="2700000" algn="tl">
                  <a:srgbClr val="000000">
                    <a:alpha val="43137"/>
                  </a:srgbClr>
                </a:outerShdw>
              </a:effectLst>
            </a:rPr>
            <a:t>Izlazak 20,14.</a:t>
          </a:r>
        </a:p>
      </dgm:t>
    </dgm:pt>
    <dgm:pt modelId="{D9EC5122-CBC0-4E20-94D0-FBF774D92A00}" type="parTrans" cxnId="{C8B70A56-0E78-4E4A-A926-01671A974A73}">
      <dgm:prSet/>
      <dgm:spPr/>
      <dgm:t>
        <a:bodyPr/>
        <a:lstStyle/>
        <a:p>
          <a:endParaRPr lang="es-ES" sz="2200" b="1"/>
        </a:p>
      </dgm:t>
    </dgm:pt>
    <dgm:pt modelId="{26463781-1E22-421D-82F0-68F760A91A48}" type="sibTrans" cxnId="{C8B70A56-0E78-4E4A-A926-01671A974A73}">
      <dgm:prSet/>
      <dgm:spPr/>
      <dgm:t>
        <a:bodyPr/>
        <a:lstStyle/>
        <a:p>
          <a:endParaRPr lang="es-ES" sz="22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hr" sz="2800" b="1" dirty="0">
              <a:solidFill>
                <a:schemeClr val="accent6">
                  <a:lumMod val="50000"/>
                </a:schemeClr>
              </a:solidFill>
            </a:rPr>
            <a:t>ČULI STE…</a:t>
          </a:r>
        </a:p>
      </dgm:t>
    </dgm:pt>
    <dgm:pt modelId="{258329BB-A988-48C8-BF71-13DEAC4A310E}" type="parTrans" cxnId="{CB4E1552-F0B5-4BAC-A7FF-CEB075E20D0F}">
      <dgm:prSet/>
      <dgm:spPr/>
      <dgm:t>
        <a:bodyPr/>
        <a:lstStyle/>
        <a:p>
          <a:endParaRPr lang="es-ES" sz="2200" b="1"/>
        </a:p>
      </dgm:t>
    </dgm:pt>
    <dgm:pt modelId="{5BE25FF4-69AD-467F-98F9-0C20D0CE7DC2}" type="sibTrans" cxnId="{CB4E1552-F0B5-4BAC-A7FF-CEB075E20D0F}">
      <dgm:prSet/>
      <dgm:spPr/>
      <dgm:t>
        <a:bodyPr/>
        <a:lstStyle/>
        <a:p>
          <a:endParaRPr lang="es-ES" sz="2200" b="1"/>
        </a:p>
      </dgm:t>
    </dgm:pt>
    <dgm:pt modelId="{EF5F4276-BA4A-4E82-AA5D-98D1674B2EDC}">
      <dgm:prSet phldrT="[Texto]" custT="1"/>
      <dgm:spPr>
        <a:solidFill>
          <a:schemeClr val="accent3">
            <a:lumMod val="50000"/>
          </a:schemeClr>
        </a:solidFill>
      </dgm:spPr>
      <dgm:t>
        <a:bodyPr/>
        <a:lstStyle/>
        <a:p>
          <a:r>
            <a:rPr lang="hr" sz="2200" b="1" dirty="0">
              <a:effectLst>
                <a:outerShdw blurRad="38100" dist="38100" dir="2700000" algn="tl">
                  <a:srgbClr val="000000">
                    <a:alpha val="43137"/>
                  </a:srgbClr>
                </a:outerShdw>
              </a:effectLst>
            </a:rPr>
            <a:t>Ne ubij</a:t>
          </a:r>
        </a:p>
      </dgm:t>
    </dgm:pt>
    <dgm:pt modelId="{1F5E7886-33CB-4F2C-951F-9BF7E487A542}" type="parTrans" cxnId="{9C171185-A2FF-4BCD-8B8C-3ECBE5727E70}">
      <dgm:prSet/>
      <dgm:spPr/>
      <dgm:t>
        <a:bodyPr/>
        <a:lstStyle/>
        <a:p>
          <a:endParaRPr lang="es-ES" sz="2200" b="1"/>
        </a:p>
      </dgm:t>
    </dgm:pt>
    <dgm:pt modelId="{470D69EE-4F76-4C8F-9B82-49CF0FBB67D0}" type="sibTrans" cxnId="{9C171185-A2FF-4BCD-8B8C-3ECBE5727E70}">
      <dgm:prSet/>
      <dgm:spPr/>
      <dgm:t>
        <a:bodyPr/>
        <a:lstStyle/>
        <a:p>
          <a:endParaRPr lang="es-ES" sz="2200" b="1"/>
        </a:p>
      </dgm:t>
    </dgm:pt>
    <dgm:pt modelId="{EFF89F00-350A-42E5-8DF6-2AA5BCA22337}">
      <dgm:prSet phldrT="[Texto]" custT="1"/>
      <dgm:spPr>
        <a:solidFill>
          <a:schemeClr val="accent4">
            <a:lumMod val="50000"/>
          </a:schemeClr>
        </a:solidFill>
      </dgm:spPr>
      <dgm:t>
        <a:bodyPr/>
        <a:lstStyle/>
        <a:p>
          <a:r>
            <a:rPr lang="hr" sz="2200" b="1" dirty="0">
              <a:effectLst>
                <a:outerShdw blurRad="38100" dist="38100" dir="2700000" algn="tl">
                  <a:srgbClr val="000000">
                    <a:alpha val="43137"/>
                  </a:srgbClr>
                </a:outerShdw>
              </a:effectLst>
            </a:rPr>
            <a:t>Ne počini preljuba</a:t>
          </a:r>
        </a:p>
      </dgm:t>
    </dgm:pt>
    <dgm:pt modelId="{B643CFC1-352E-48F8-965C-35098FE56108}" type="parTrans" cxnId="{A15C643B-2543-4F7A-B1B1-BB75FACC16F1}">
      <dgm:prSet/>
      <dgm:spPr/>
      <dgm:t>
        <a:bodyPr/>
        <a:lstStyle/>
        <a:p>
          <a:endParaRPr lang="es-ES" sz="2200" b="1"/>
        </a:p>
      </dgm:t>
    </dgm:pt>
    <dgm:pt modelId="{DDA316E9-E62A-4BE2-A656-496F7FA7B695}" type="sibTrans" cxnId="{A15C643B-2543-4F7A-B1B1-BB75FACC16F1}">
      <dgm:prSet/>
      <dgm:spPr/>
      <dgm:t>
        <a:bodyPr/>
        <a:lstStyle/>
        <a:p>
          <a:endParaRPr lang="es-ES" sz="22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hr" sz="2200" b="1" dirty="0">
              <a:effectLst>
                <a:outerShdw blurRad="38100" dist="38100" dir="2700000" algn="tl">
                  <a:srgbClr val="000000">
                    <a:alpha val="43137"/>
                  </a:srgbClr>
                </a:outerShdw>
              </a:effectLst>
            </a:rPr>
            <a:t>Dajte ženi potvrdu o razvodu braka</a:t>
          </a:r>
        </a:p>
      </dgm:t>
    </dgm:pt>
    <dgm:pt modelId="{853B8386-8FB2-49F0-AA5E-75AF81E9814F}" type="parTrans" cxnId="{CA777298-7F13-445A-993D-DA891B7112FF}">
      <dgm:prSet/>
      <dgm:spPr/>
      <dgm:t>
        <a:bodyPr/>
        <a:lstStyle/>
        <a:p>
          <a:endParaRPr lang="es-ES" sz="2200" b="1"/>
        </a:p>
      </dgm:t>
    </dgm:pt>
    <dgm:pt modelId="{9CEF19C7-63CA-4874-A34E-192C4D5AAF4B}" type="sibTrans" cxnId="{CA777298-7F13-445A-993D-DA891B7112FF}">
      <dgm:prSet/>
      <dgm:spPr/>
      <dgm:t>
        <a:bodyPr/>
        <a:lstStyle/>
        <a:p>
          <a:endParaRPr lang="es-ES" sz="22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hr" sz="2800" b="1" dirty="0">
              <a:solidFill>
                <a:srgbClr val="663300"/>
              </a:solidFill>
            </a:rPr>
            <a:t>NOVI ZAVJET</a:t>
          </a:r>
        </a:p>
      </dgm:t>
    </dgm:pt>
    <dgm:pt modelId="{AAD29090-1E7E-449D-BD1D-123371820055}" type="parTrans" cxnId="{B9B659D6-E4A6-4546-BEBA-BE6160DB165B}">
      <dgm:prSet/>
      <dgm:spPr/>
      <dgm:t>
        <a:bodyPr/>
        <a:lstStyle/>
        <a:p>
          <a:endParaRPr lang="es-ES" sz="2200" b="1"/>
        </a:p>
      </dgm:t>
    </dgm:pt>
    <dgm:pt modelId="{A874D7C9-53C7-4A1B-8FD5-72EACA19B217}" type="sibTrans" cxnId="{B9B659D6-E4A6-4546-BEBA-BE6160DB165B}">
      <dgm:prSet/>
      <dgm:spPr/>
      <dgm:t>
        <a:bodyPr/>
        <a:lstStyle/>
        <a:p>
          <a:endParaRPr lang="es-ES" sz="2200" b="1"/>
        </a:p>
      </dgm:t>
    </dgm:pt>
    <dgm:pt modelId="{6746190C-BFAA-4E91-9844-733E0D5881E6}">
      <dgm:prSet phldrT="[Texto]" phldr="0" custT="1"/>
      <dgm:spPr>
        <a:solidFill>
          <a:schemeClr val="accent3">
            <a:lumMod val="50000"/>
          </a:schemeClr>
        </a:solidFill>
      </dgm:spPr>
      <dgm:t>
        <a:bodyPr/>
        <a:lstStyle/>
        <a:p>
          <a:r>
            <a:rPr lang="hr" sz="2200" b="1" dirty="0">
              <a:effectLst>
                <a:outerShdw blurRad="38100" dist="38100" dir="2700000" algn="tl">
                  <a:srgbClr val="000000">
                    <a:alpha val="43137"/>
                  </a:srgbClr>
                </a:outerShdw>
              </a:effectLst>
            </a:rPr>
            <a:t>Matej 5,21-22.</a:t>
          </a:r>
        </a:p>
      </dgm:t>
    </dgm:pt>
    <dgm:pt modelId="{C169B573-0586-49D8-B0F7-39ABF5F3F793}" type="parTrans" cxnId="{0F858037-2C95-4728-814E-9214F8997A0C}">
      <dgm:prSet/>
      <dgm:spPr/>
      <dgm:t>
        <a:bodyPr/>
        <a:lstStyle/>
        <a:p>
          <a:endParaRPr lang="es-ES" sz="2200" b="1"/>
        </a:p>
      </dgm:t>
    </dgm:pt>
    <dgm:pt modelId="{CBCCB018-3F00-4696-9263-50E38971780B}" type="sibTrans" cxnId="{0F858037-2C95-4728-814E-9214F8997A0C}">
      <dgm:prSet/>
      <dgm:spPr/>
      <dgm:t>
        <a:bodyPr/>
        <a:lstStyle/>
        <a:p>
          <a:endParaRPr lang="es-ES" sz="22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hr" sz="2200" b="1" dirty="0">
              <a:effectLst>
                <a:outerShdw blurRad="38100" dist="38100" dir="2700000" algn="tl">
                  <a:srgbClr val="000000">
                    <a:alpha val="43137"/>
                  </a:srgbClr>
                </a:outerShdw>
              </a:effectLst>
            </a:rPr>
            <a:t>Nemoj se ljutiti niti vrijeđati nikoga</a:t>
          </a:r>
        </a:p>
      </dgm:t>
    </dgm:pt>
    <dgm:pt modelId="{BE43C58B-0303-47AA-A56C-70CD9B38A0FA}" type="parTrans" cxnId="{F4F1B859-4F7E-4683-A8FE-28D8CB43B31A}">
      <dgm:prSet/>
      <dgm:spPr/>
      <dgm:t>
        <a:bodyPr/>
        <a:lstStyle/>
        <a:p>
          <a:endParaRPr lang="es-ES" sz="2200" b="1"/>
        </a:p>
      </dgm:t>
    </dgm:pt>
    <dgm:pt modelId="{82E65A77-216C-47BA-ACF8-76C8E77305C0}" type="sibTrans" cxnId="{F4F1B859-4F7E-4683-A8FE-28D8CB43B31A}">
      <dgm:prSet/>
      <dgm:spPr/>
      <dgm:t>
        <a:bodyPr/>
        <a:lstStyle/>
        <a:p>
          <a:endParaRPr lang="es-ES" sz="2200" b="1"/>
        </a:p>
      </dgm:t>
    </dgm:pt>
    <dgm:pt modelId="{1719F6EF-ED4C-49AC-B365-B87447DB990F}">
      <dgm:prSet phldrT="[Texto]" custT="1"/>
      <dgm:spPr>
        <a:solidFill>
          <a:schemeClr val="accent2">
            <a:lumMod val="50000"/>
          </a:schemeClr>
        </a:solidFill>
      </dgm:spPr>
      <dgm:t>
        <a:bodyPr/>
        <a:lstStyle/>
        <a:p>
          <a:r>
            <a:rPr lang="hr" sz="2200" b="1" dirty="0">
              <a:effectLst>
                <a:outerShdw blurRad="38100" dist="38100" dir="2700000" algn="tl">
                  <a:srgbClr val="000000">
                    <a:alpha val="43137"/>
                  </a:srgbClr>
                </a:outerShdw>
              </a:effectLst>
            </a:rPr>
            <a:t>Ponovljeni zakon 24,1.</a:t>
          </a:r>
        </a:p>
      </dgm:t>
    </dgm:pt>
    <dgm:pt modelId="{140A1BCB-5D25-4875-9DEF-83E3C2C9EA34}" type="parTrans" cxnId="{A7B5483E-BBC4-46A1-B8D6-84B7AA578907}">
      <dgm:prSet/>
      <dgm:spPr/>
      <dgm:t>
        <a:bodyPr/>
        <a:lstStyle/>
        <a:p>
          <a:endParaRPr lang="es-ES" sz="2200" b="1"/>
        </a:p>
      </dgm:t>
    </dgm:pt>
    <dgm:pt modelId="{58BCB83A-F44F-4634-B77D-14B175B19930}" type="sibTrans" cxnId="{A7B5483E-BBC4-46A1-B8D6-84B7AA578907}">
      <dgm:prSet/>
      <dgm:spPr/>
      <dgm:t>
        <a:bodyPr/>
        <a:lstStyle/>
        <a:p>
          <a:endParaRPr lang="es-ES" sz="2200" b="1"/>
        </a:p>
      </dgm:t>
    </dgm:pt>
    <dgm:pt modelId="{CA5C7F49-DC0A-4BA2-9236-072834E021CE}">
      <dgm:prSet phldrT="[Texto]" custT="1"/>
      <dgm:spPr>
        <a:solidFill>
          <a:schemeClr val="accent1">
            <a:lumMod val="50000"/>
          </a:schemeClr>
        </a:solidFill>
      </dgm:spPr>
      <dgm:t>
        <a:bodyPr/>
        <a:lstStyle/>
        <a:p>
          <a:r>
            <a:rPr lang="hr" sz="2200" b="1" dirty="0">
              <a:effectLst>
                <a:outerShdw blurRad="38100" dist="38100" dir="2700000" algn="tl">
                  <a:srgbClr val="000000">
                    <a:alpha val="43137"/>
                  </a:srgbClr>
                </a:outerShdw>
              </a:effectLst>
            </a:rPr>
            <a:t>Levitski zakonik 19,12.</a:t>
          </a:r>
        </a:p>
      </dgm:t>
    </dgm:pt>
    <dgm:pt modelId="{3349CE67-7652-40FD-AF65-530923BD5FA7}" type="parTrans" cxnId="{5F1F4991-467F-411F-8E30-6D7EADFBE579}">
      <dgm:prSet/>
      <dgm:spPr/>
      <dgm:t>
        <a:bodyPr/>
        <a:lstStyle/>
        <a:p>
          <a:endParaRPr lang="es-ES" sz="2200" b="1"/>
        </a:p>
      </dgm:t>
    </dgm:pt>
    <dgm:pt modelId="{12404B79-59BF-437F-B250-907B6FF7E3CB}" type="sibTrans" cxnId="{5F1F4991-467F-411F-8E30-6D7EADFBE579}">
      <dgm:prSet/>
      <dgm:spPr/>
      <dgm:t>
        <a:bodyPr/>
        <a:lstStyle/>
        <a:p>
          <a:endParaRPr lang="es-ES" sz="2200" b="1"/>
        </a:p>
      </dgm:t>
    </dgm:pt>
    <dgm:pt modelId="{89B3C89A-F742-416E-BA97-250DE20CFDD0}">
      <dgm:prSet phldrT="[Texto]" custT="1"/>
      <dgm:spPr>
        <a:solidFill>
          <a:srgbClr val="A40000"/>
        </a:solidFill>
      </dgm:spPr>
      <dgm:t>
        <a:bodyPr/>
        <a:lstStyle/>
        <a:p>
          <a:r>
            <a:rPr lang="hr" sz="2200" b="1" dirty="0">
              <a:effectLst>
                <a:outerShdw blurRad="38100" dist="38100" dir="2700000" algn="tl">
                  <a:srgbClr val="000000">
                    <a:alpha val="43137"/>
                  </a:srgbClr>
                </a:outerShdw>
              </a:effectLst>
            </a:rPr>
            <a:t>Levitski zakonik 24,20.</a:t>
          </a:r>
        </a:p>
      </dgm:t>
    </dgm:pt>
    <dgm:pt modelId="{5E1EF3BB-D5CA-4A09-8861-04540746CBD6}" type="parTrans" cxnId="{F57411EC-13B4-4B46-8434-AEBF9C3B086A}">
      <dgm:prSet/>
      <dgm:spPr/>
      <dgm:t>
        <a:bodyPr/>
        <a:lstStyle/>
        <a:p>
          <a:endParaRPr lang="es-ES" sz="2200" b="1"/>
        </a:p>
      </dgm:t>
    </dgm:pt>
    <dgm:pt modelId="{53CC338A-86F4-46DA-A7FF-05338A8760A3}" type="sibTrans" cxnId="{F57411EC-13B4-4B46-8434-AEBF9C3B086A}">
      <dgm:prSet/>
      <dgm:spPr/>
      <dgm:t>
        <a:bodyPr/>
        <a:lstStyle/>
        <a:p>
          <a:endParaRPr lang="es-ES" sz="2200" b="1"/>
        </a:p>
      </dgm:t>
    </dgm:pt>
    <dgm:pt modelId="{AC672752-0705-4928-8569-36983D5B7DBF}">
      <dgm:prSet phldrT="[Texto]" custT="1"/>
      <dgm:spPr>
        <a:solidFill>
          <a:srgbClr val="7030A0"/>
        </a:solidFill>
      </dgm:spPr>
      <dgm:t>
        <a:bodyPr/>
        <a:lstStyle/>
        <a:p>
          <a:r>
            <a:rPr lang="hr" sz="2200" b="1" dirty="0">
              <a:effectLst>
                <a:outerShdw blurRad="38100" dist="38100" dir="2700000" algn="tl">
                  <a:srgbClr val="000000">
                    <a:alpha val="43137"/>
                  </a:srgbClr>
                </a:outerShdw>
              </a:effectLst>
            </a:rPr>
            <a:t>Levitski zakonik 19,18.</a:t>
          </a:r>
          <a:endParaRPr lang="es-ES" sz="2200" b="1" dirty="0">
            <a:effectLst>
              <a:outerShdw blurRad="38100" dist="38100" dir="2700000" algn="tl">
                <a:srgbClr val="000000">
                  <a:alpha val="43137"/>
                </a:srgbClr>
              </a:outerShdw>
            </a:effectLst>
          </a:endParaRPr>
        </a:p>
      </dgm:t>
    </dgm:pt>
    <dgm:pt modelId="{CA403285-A8AE-474C-B1FE-73E0E05F33D1}" type="parTrans" cxnId="{A070EBA7-1808-4C53-A3FC-2FF1638C3C2F}">
      <dgm:prSet/>
      <dgm:spPr/>
      <dgm:t>
        <a:bodyPr/>
        <a:lstStyle/>
        <a:p>
          <a:endParaRPr lang="es-ES" sz="2200" b="1"/>
        </a:p>
      </dgm:t>
    </dgm:pt>
    <dgm:pt modelId="{E09D8AE0-8F1B-480E-9D17-B80B0A66DA7B}" type="sibTrans" cxnId="{A070EBA7-1808-4C53-A3FC-2FF1638C3C2F}">
      <dgm:prSet/>
      <dgm:spPr/>
      <dgm:t>
        <a:bodyPr/>
        <a:lstStyle/>
        <a:p>
          <a:endParaRPr lang="es-ES" sz="2200" b="1"/>
        </a:p>
      </dgm:t>
    </dgm:pt>
    <dgm:pt modelId="{C7890009-C80B-4B85-9538-B6030A845018}">
      <dgm:prSet phldrT="[Texto]" phldr="0" custT="1"/>
      <dgm:spPr>
        <a:solidFill>
          <a:schemeClr val="accent1">
            <a:lumMod val="50000"/>
          </a:schemeClr>
        </a:solidFill>
      </dgm:spPr>
      <dgm:t>
        <a:bodyPr/>
        <a:lstStyle/>
        <a:p>
          <a:r>
            <a:rPr lang="hr" sz="2200" b="1" dirty="0">
              <a:effectLst>
                <a:outerShdw blurRad="38100" dist="38100" dir="2700000" algn="tl">
                  <a:srgbClr val="000000">
                    <a:alpha val="43137"/>
                  </a:srgbClr>
                </a:outerShdw>
              </a:effectLst>
            </a:rPr>
            <a:t>Ne </a:t>
          </a:r>
          <a:r>
            <a:rPr lang="en-US" sz="2200" b="1" dirty="0" err="1">
              <a:effectLst>
                <a:outerShdw blurRad="38100" dist="38100" dir="2700000" algn="tl">
                  <a:srgbClr val="000000">
                    <a:alpha val="43137"/>
                  </a:srgbClr>
                </a:outerShdw>
              </a:effectLst>
            </a:rPr>
            <a:t>kuni</a:t>
          </a:r>
          <a:r>
            <a:rPr lang="en-US" sz="2200" b="1" dirty="0">
              <a:effectLst>
                <a:outerShdw blurRad="38100" dist="38100" dir="2700000" algn="tl">
                  <a:srgbClr val="000000">
                    <a:alpha val="43137"/>
                  </a:srgbClr>
                </a:outerShdw>
              </a:effectLst>
            </a:rPr>
            <a:t> se </a:t>
          </a:r>
          <a:r>
            <a:rPr lang="en-US" sz="2200" b="1" dirty="0" err="1">
              <a:effectLst>
                <a:outerShdw blurRad="38100" dist="38100" dir="2700000" algn="tl">
                  <a:srgbClr val="000000">
                    <a:alpha val="43137"/>
                  </a:srgbClr>
                </a:outerShdw>
              </a:effectLst>
            </a:rPr>
            <a:t>krivo</a:t>
          </a:r>
          <a:endParaRPr lang="hr" sz="2200" b="1" dirty="0">
            <a:effectLst>
              <a:outerShdw blurRad="38100" dist="38100" dir="2700000" algn="tl">
                <a:srgbClr val="000000">
                  <a:alpha val="43137"/>
                </a:srgbClr>
              </a:outerShdw>
            </a:effectLst>
          </a:endParaRPr>
        </a:p>
      </dgm:t>
    </dgm:pt>
    <dgm:pt modelId="{615997FF-D45A-4464-A552-694D5A33F99F}" type="parTrans" cxnId="{DC855B5A-5E86-4B59-9D8C-D6FE400986D6}">
      <dgm:prSet/>
      <dgm:spPr/>
      <dgm:t>
        <a:bodyPr/>
        <a:lstStyle/>
        <a:p>
          <a:endParaRPr lang="es-ES" sz="2200" b="1"/>
        </a:p>
      </dgm:t>
    </dgm:pt>
    <dgm:pt modelId="{21982C5C-A37F-4253-8B3F-5AC149B7E7EC}" type="sibTrans" cxnId="{DC855B5A-5E86-4B59-9D8C-D6FE400986D6}">
      <dgm:prSet/>
      <dgm:spPr/>
      <dgm:t>
        <a:bodyPr/>
        <a:lstStyle/>
        <a:p>
          <a:endParaRPr lang="es-ES" sz="2200" b="1"/>
        </a:p>
      </dgm:t>
    </dgm:pt>
    <dgm:pt modelId="{5609B5CD-C85A-4EC6-95AB-B15D196B5038}">
      <dgm:prSet phldrT="[Texto]" phldr="0" custT="1"/>
      <dgm:spPr>
        <a:solidFill>
          <a:srgbClr val="A40000"/>
        </a:solidFill>
      </dgm:spPr>
      <dgm:t>
        <a:bodyPr/>
        <a:lstStyle/>
        <a:p>
          <a:r>
            <a:rPr lang="hr" sz="2200" b="1" dirty="0">
              <a:effectLst>
                <a:outerShdw blurRad="38100" dist="38100" dir="2700000" algn="tl">
                  <a:srgbClr val="000000">
                    <a:alpha val="43137"/>
                  </a:srgbClr>
                </a:outerShdw>
              </a:effectLst>
            </a:rPr>
            <a:t>Oko za oko</a:t>
          </a:r>
        </a:p>
      </dgm:t>
    </dgm:pt>
    <dgm:pt modelId="{FDDE4743-E4F8-479A-B9FA-7EA76A105B76}" type="parTrans" cxnId="{2D86E6EF-FA73-4E54-830C-B06EC85F87A8}">
      <dgm:prSet/>
      <dgm:spPr/>
      <dgm:t>
        <a:bodyPr/>
        <a:lstStyle/>
        <a:p>
          <a:endParaRPr lang="es-ES" sz="2200" b="1"/>
        </a:p>
      </dgm:t>
    </dgm:pt>
    <dgm:pt modelId="{A6477ED0-52B0-4DFD-B23B-049AF75411FF}" type="sibTrans" cxnId="{2D86E6EF-FA73-4E54-830C-B06EC85F87A8}">
      <dgm:prSet/>
      <dgm:spPr/>
      <dgm:t>
        <a:bodyPr/>
        <a:lstStyle/>
        <a:p>
          <a:endParaRPr lang="es-ES" sz="2200" b="1"/>
        </a:p>
      </dgm:t>
    </dgm:pt>
    <dgm:pt modelId="{DE539972-CAA3-49EE-A583-8F4B7A9A3988}">
      <dgm:prSet phldrT="[Texto]" phldr="0" custT="1"/>
      <dgm:spPr>
        <a:solidFill>
          <a:srgbClr val="7030A0"/>
        </a:solidFill>
      </dgm:spPr>
      <dgm:t>
        <a:bodyPr/>
        <a:lstStyle/>
        <a:p>
          <a:r>
            <a:rPr lang="hr" sz="2200" b="1" dirty="0">
              <a:effectLst>
                <a:outerShdw blurRad="38100" dist="38100" dir="2700000" algn="tl">
                  <a:srgbClr val="000000">
                    <a:alpha val="43137"/>
                  </a:srgbClr>
                </a:outerShdw>
              </a:effectLst>
            </a:rPr>
            <a:t>Ljubi svoga bližnjega</a:t>
          </a:r>
        </a:p>
      </dgm:t>
    </dgm:pt>
    <dgm:pt modelId="{8F474C89-AF01-4B1D-80F4-2A7CD880D7A2}" type="parTrans" cxnId="{361BC39E-FC83-4AE7-BCCB-977B7B57626A}">
      <dgm:prSet/>
      <dgm:spPr/>
      <dgm:t>
        <a:bodyPr/>
        <a:lstStyle/>
        <a:p>
          <a:endParaRPr lang="es-ES" sz="2200" b="1"/>
        </a:p>
      </dgm:t>
    </dgm:pt>
    <dgm:pt modelId="{386A31DF-487D-4374-B3FD-5D42E4007659}" type="sibTrans" cxnId="{361BC39E-FC83-4AE7-BCCB-977B7B57626A}">
      <dgm:prSet/>
      <dgm:spPr/>
      <dgm:t>
        <a:bodyPr/>
        <a:lstStyle/>
        <a:p>
          <a:endParaRPr lang="es-ES" sz="2200" b="1"/>
        </a:p>
      </dgm:t>
    </dgm:pt>
    <dgm:pt modelId="{CF1EB8D6-83B4-42FA-9191-12528C020C38}">
      <dgm:prSet phldrT="[Texto]" phldr="0" custT="1"/>
      <dgm:spPr>
        <a:solidFill>
          <a:schemeClr val="accent4">
            <a:lumMod val="50000"/>
          </a:schemeClr>
        </a:solidFill>
      </dgm:spPr>
      <dgm:t>
        <a:bodyPr/>
        <a:lstStyle/>
        <a:p>
          <a:r>
            <a:rPr lang="hr" sz="2200" b="1" dirty="0">
              <a:effectLst>
                <a:outerShdw blurRad="38100" dist="38100" dir="2700000" algn="tl">
                  <a:srgbClr val="000000">
                    <a:alpha val="43137"/>
                  </a:srgbClr>
                </a:outerShdw>
              </a:effectLst>
            </a:rPr>
            <a:t>Matej 5,27-28.</a:t>
          </a:r>
        </a:p>
      </dgm:t>
    </dgm:pt>
    <dgm:pt modelId="{A5A506D4-B5D3-4F48-9906-A58467B973BE}" type="parTrans" cxnId="{C7F16B06-7146-4066-82CB-2E0DE8754F2E}">
      <dgm:prSet/>
      <dgm:spPr/>
      <dgm:t>
        <a:bodyPr/>
        <a:lstStyle/>
        <a:p>
          <a:endParaRPr lang="es-ES" sz="2200" b="1"/>
        </a:p>
      </dgm:t>
    </dgm:pt>
    <dgm:pt modelId="{00F1E0FE-4DE7-4BB2-B9EE-A8F733F0B180}" type="sibTrans" cxnId="{C7F16B06-7146-4066-82CB-2E0DE8754F2E}">
      <dgm:prSet/>
      <dgm:spPr/>
      <dgm:t>
        <a:bodyPr/>
        <a:lstStyle/>
        <a:p>
          <a:endParaRPr lang="es-ES" sz="2200" b="1"/>
        </a:p>
      </dgm:t>
    </dgm:pt>
    <dgm:pt modelId="{C13E0B36-636E-4081-8DF7-54872D1C09C6}">
      <dgm:prSet phldrT="[Texto]" phldr="0" custT="1"/>
      <dgm:spPr>
        <a:solidFill>
          <a:schemeClr val="accent2">
            <a:lumMod val="50000"/>
          </a:schemeClr>
        </a:solidFill>
      </dgm:spPr>
      <dgm:t>
        <a:bodyPr/>
        <a:lstStyle/>
        <a:p>
          <a:r>
            <a:rPr lang="hr" sz="2200" b="1" dirty="0">
              <a:effectLst>
                <a:outerShdw blurRad="38100" dist="38100" dir="2700000" algn="tl">
                  <a:srgbClr val="000000">
                    <a:alpha val="43137"/>
                  </a:srgbClr>
                </a:outerShdw>
              </a:effectLst>
            </a:rPr>
            <a:t>Matej 5,31-32.</a:t>
          </a:r>
        </a:p>
      </dgm:t>
    </dgm:pt>
    <dgm:pt modelId="{ABA0EEA7-867C-4CD3-8683-5DCF9EB5D929}" type="parTrans" cxnId="{114C7605-8646-4C4D-8CDD-1468F8B0D8B8}">
      <dgm:prSet/>
      <dgm:spPr/>
      <dgm:t>
        <a:bodyPr/>
        <a:lstStyle/>
        <a:p>
          <a:endParaRPr lang="es-ES" sz="2200" b="1"/>
        </a:p>
      </dgm:t>
    </dgm:pt>
    <dgm:pt modelId="{D0AF343B-6139-4B70-8418-6C1BE60411E1}" type="sibTrans" cxnId="{114C7605-8646-4C4D-8CDD-1468F8B0D8B8}">
      <dgm:prSet/>
      <dgm:spPr/>
      <dgm:t>
        <a:bodyPr/>
        <a:lstStyle/>
        <a:p>
          <a:endParaRPr lang="es-ES" sz="2200" b="1"/>
        </a:p>
      </dgm:t>
    </dgm:pt>
    <dgm:pt modelId="{D86FC3A0-B5E5-47FD-850F-AF1CE917666B}">
      <dgm:prSet phldrT="[Texto]" phldr="0" custT="1"/>
      <dgm:spPr>
        <a:solidFill>
          <a:schemeClr val="accent1">
            <a:lumMod val="50000"/>
          </a:schemeClr>
        </a:solidFill>
      </dgm:spPr>
      <dgm:t>
        <a:bodyPr/>
        <a:lstStyle/>
        <a:p>
          <a:r>
            <a:rPr lang="hr" sz="2200" b="1" dirty="0">
              <a:effectLst>
                <a:outerShdw blurRad="38100" dist="38100" dir="2700000" algn="tl">
                  <a:srgbClr val="000000">
                    <a:alpha val="43137"/>
                  </a:srgbClr>
                </a:outerShdw>
              </a:effectLst>
            </a:rPr>
            <a:t>Matej 5,33-34.</a:t>
          </a:r>
        </a:p>
      </dgm:t>
    </dgm:pt>
    <dgm:pt modelId="{54F23F29-6131-4DBD-9034-DCE139CEB4AB}" type="parTrans" cxnId="{47E5A7E5-8767-4C29-82CC-28F0E52CD0C2}">
      <dgm:prSet/>
      <dgm:spPr/>
      <dgm:t>
        <a:bodyPr/>
        <a:lstStyle/>
        <a:p>
          <a:endParaRPr lang="es-ES" sz="2200" b="1"/>
        </a:p>
      </dgm:t>
    </dgm:pt>
    <dgm:pt modelId="{274288AF-3B68-4620-9B63-04FD3CE93CE6}" type="sibTrans" cxnId="{47E5A7E5-8767-4C29-82CC-28F0E52CD0C2}">
      <dgm:prSet/>
      <dgm:spPr/>
      <dgm:t>
        <a:bodyPr/>
        <a:lstStyle/>
        <a:p>
          <a:endParaRPr lang="es-ES" sz="2200" b="1"/>
        </a:p>
      </dgm:t>
    </dgm:pt>
    <dgm:pt modelId="{9D0F2BBC-4A47-460E-AD5A-F117B4E832DD}">
      <dgm:prSet phldrT="[Texto]" phldr="0" custT="1"/>
      <dgm:spPr>
        <a:solidFill>
          <a:srgbClr val="A40000"/>
        </a:solidFill>
      </dgm:spPr>
      <dgm:t>
        <a:bodyPr/>
        <a:lstStyle/>
        <a:p>
          <a:r>
            <a:rPr lang="hr" sz="2200" b="1" dirty="0">
              <a:effectLst>
                <a:outerShdw blurRad="38100" dist="38100" dir="2700000" algn="tl">
                  <a:srgbClr val="000000">
                    <a:alpha val="43137"/>
                  </a:srgbClr>
                </a:outerShdw>
              </a:effectLst>
            </a:rPr>
            <a:t>Matej 5,38-39.</a:t>
          </a:r>
        </a:p>
      </dgm:t>
    </dgm:pt>
    <dgm:pt modelId="{16B3992B-7FD8-4FD0-AE41-89890C1B1FB9}" type="parTrans" cxnId="{FE7035EC-60FD-4E83-AB57-0047110BFD1A}">
      <dgm:prSet/>
      <dgm:spPr/>
      <dgm:t>
        <a:bodyPr/>
        <a:lstStyle/>
        <a:p>
          <a:endParaRPr lang="es-ES" sz="2200" b="1"/>
        </a:p>
      </dgm:t>
    </dgm:pt>
    <dgm:pt modelId="{154861DA-2B6F-4E19-9BFC-827D5506B75A}" type="sibTrans" cxnId="{FE7035EC-60FD-4E83-AB57-0047110BFD1A}">
      <dgm:prSet/>
      <dgm:spPr/>
      <dgm:t>
        <a:bodyPr/>
        <a:lstStyle/>
        <a:p>
          <a:endParaRPr lang="es-ES" sz="22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hr" sz="2200" b="1" dirty="0">
              <a:effectLst>
                <a:outerShdw blurRad="38100" dist="38100" dir="2700000" algn="tl">
                  <a:srgbClr val="000000">
                    <a:alpha val="43137"/>
                  </a:srgbClr>
                </a:outerShdw>
              </a:effectLst>
            </a:rPr>
            <a:t>Ne gledaj ženu s požudom.</a:t>
          </a:r>
        </a:p>
      </dgm:t>
    </dgm:pt>
    <dgm:pt modelId="{06FB1236-F00C-46AD-BFB5-565F9322B6AF}" type="parTrans" cxnId="{94011A6E-FC44-4E94-8760-E2B598F949A9}">
      <dgm:prSet/>
      <dgm:spPr/>
      <dgm:t>
        <a:bodyPr/>
        <a:lstStyle/>
        <a:p>
          <a:endParaRPr lang="es-ES" sz="2200" b="1"/>
        </a:p>
      </dgm:t>
    </dgm:pt>
    <dgm:pt modelId="{A4887716-8776-47B8-8090-8C5C0D022ED8}" type="sibTrans" cxnId="{94011A6E-FC44-4E94-8760-E2B598F949A9}">
      <dgm:prSet/>
      <dgm:spPr/>
      <dgm:t>
        <a:bodyPr/>
        <a:lstStyle/>
        <a:p>
          <a:endParaRPr lang="es-ES" sz="22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hr" sz="2200" b="1" dirty="0">
              <a:effectLst>
                <a:outerShdw blurRad="38100" dist="38100" dir="2700000" algn="tl">
                  <a:srgbClr val="000000">
                    <a:alpha val="43137"/>
                  </a:srgbClr>
                </a:outerShdw>
              </a:effectLst>
            </a:rPr>
            <a:t>Razvod je moguć samo zbog preljuba.</a:t>
          </a:r>
        </a:p>
      </dgm:t>
    </dgm:pt>
    <dgm:pt modelId="{497A88F4-6B5E-4701-A4A2-A6E73A517132}" type="parTrans" cxnId="{F3ED2929-E689-46A0-9C80-C0AB0D3D393C}">
      <dgm:prSet/>
      <dgm:spPr/>
      <dgm:t>
        <a:bodyPr/>
        <a:lstStyle/>
        <a:p>
          <a:endParaRPr lang="es-ES" sz="2200" b="1"/>
        </a:p>
      </dgm:t>
    </dgm:pt>
    <dgm:pt modelId="{E6248B91-D256-4217-973B-941F7E3703AC}" type="sibTrans" cxnId="{F3ED2929-E689-46A0-9C80-C0AB0D3D393C}">
      <dgm:prSet/>
      <dgm:spPr/>
      <dgm:t>
        <a:bodyPr/>
        <a:lstStyle/>
        <a:p>
          <a:endParaRPr lang="es-ES" sz="22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hr" sz="2200" b="1" dirty="0">
              <a:effectLst>
                <a:outerShdw blurRad="38100" dist="38100" dir="2700000" algn="tl">
                  <a:srgbClr val="000000">
                    <a:alpha val="43137"/>
                  </a:srgbClr>
                </a:outerShdw>
              </a:effectLst>
            </a:rPr>
            <a:t>Ne psuj ni pod kojim okolnostima</a:t>
          </a:r>
        </a:p>
      </dgm:t>
    </dgm:pt>
    <dgm:pt modelId="{3AFE390A-B2C1-4831-A12E-55EFE9F0FEF5}" type="parTrans" cxnId="{FD2F2AA9-7725-44E2-8E7E-D88160D97DC1}">
      <dgm:prSet/>
      <dgm:spPr/>
      <dgm:t>
        <a:bodyPr/>
        <a:lstStyle/>
        <a:p>
          <a:endParaRPr lang="es-ES" sz="2200" b="1"/>
        </a:p>
      </dgm:t>
    </dgm:pt>
    <dgm:pt modelId="{491D784E-08E5-4332-9333-79A2D7874B2F}" type="sibTrans" cxnId="{FD2F2AA9-7725-44E2-8E7E-D88160D97DC1}">
      <dgm:prSet/>
      <dgm:spPr/>
      <dgm:t>
        <a:bodyPr/>
        <a:lstStyle/>
        <a:p>
          <a:endParaRPr lang="es-ES" sz="2200" b="1"/>
        </a:p>
      </dgm:t>
    </dgm:pt>
    <dgm:pt modelId="{0B0B3EB4-6E9E-463B-AB41-8F8DD2FE7346}">
      <dgm:prSet phldrT="[Texto]" phldr="0" custT="1"/>
      <dgm:spPr>
        <a:solidFill>
          <a:srgbClr val="A40000"/>
        </a:solidFill>
      </dgm:spPr>
      <dgm:t>
        <a:bodyPr/>
        <a:lstStyle/>
        <a:p>
          <a:r>
            <a:rPr lang="hr" sz="2200" b="1" dirty="0">
              <a:effectLst>
                <a:outerShdw blurRad="38100" dist="38100" dir="2700000" algn="tl">
                  <a:srgbClr val="000000">
                    <a:alpha val="43137"/>
                  </a:srgbClr>
                </a:outerShdw>
              </a:effectLst>
            </a:rPr>
            <a:t>Ne opirite se zlu</a:t>
          </a:r>
        </a:p>
      </dgm:t>
    </dgm:pt>
    <dgm:pt modelId="{152B78AD-B962-4732-AA55-A5016E878AC9}" type="parTrans" cxnId="{B97C76B6-EFF9-4F4F-B989-E46D04014DC5}">
      <dgm:prSet/>
      <dgm:spPr/>
      <dgm:t>
        <a:bodyPr/>
        <a:lstStyle/>
        <a:p>
          <a:endParaRPr lang="es-ES" sz="2200" b="1"/>
        </a:p>
      </dgm:t>
    </dgm:pt>
    <dgm:pt modelId="{D7C1E569-6661-4CD3-A469-50B5FD63C87F}" type="sibTrans" cxnId="{B97C76B6-EFF9-4F4F-B989-E46D04014DC5}">
      <dgm:prSet/>
      <dgm:spPr/>
      <dgm:t>
        <a:bodyPr/>
        <a:lstStyle/>
        <a:p>
          <a:endParaRPr lang="es-ES" sz="2200" b="1"/>
        </a:p>
      </dgm:t>
    </dgm:pt>
    <dgm:pt modelId="{EA1E9F74-9205-4A0D-8248-180D3A69ACA5}">
      <dgm:prSet phldrT="[Texto]" phldr="0" custT="1"/>
      <dgm:spPr>
        <a:solidFill>
          <a:srgbClr val="7030A0"/>
        </a:solidFill>
      </dgm:spPr>
      <dgm:t>
        <a:bodyPr tIns="72000"/>
        <a:lstStyle/>
        <a:p>
          <a:pPr>
            <a:lnSpc>
              <a:spcPts val="1700"/>
            </a:lnSpc>
            <a:spcAft>
              <a:spcPts val="0"/>
            </a:spcAft>
          </a:pPr>
          <a:r>
            <a:rPr lang="hr" sz="2200" b="1">
              <a:effectLst>
                <a:outerShdw blurRad="38100" dist="38100" dir="2700000" algn="tl">
                  <a:srgbClr val="000000">
                    <a:alpha val="43137"/>
                  </a:srgbClr>
                </a:outerShdw>
              </a:effectLst>
            </a:rPr>
            <a:t>Ljubi svoje neprijatelje</a:t>
          </a:r>
          <a:endParaRPr lang="es-ES" sz="2200" b="1" dirty="0">
            <a:effectLst>
              <a:outerShdw blurRad="38100" dist="38100" dir="2700000" algn="tl">
                <a:srgbClr val="000000">
                  <a:alpha val="43137"/>
                </a:srgbClr>
              </a:outerShdw>
            </a:effectLst>
          </a:endParaRPr>
        </a:p>
      </dgm:t>
    </dgm:pt>
    <dgm:pt modelId="{29275FB7-DA94-46E5-A6D8-977D50D32CDB}" type="parTrans" cxnId="{DC63A76F-611C-4323-BBE3-C8CA95E16D31}">
      <dgm:prSet/>
      <dgm:spPr/>
      <dgm:t>
        <a:bodyPr/>
        <a:lstStyle/>
        <a:p>
          <a:endParaRPr lang="es-ES" sz="2200" b="1"/>
        </a:p>
      </dgm:t>
    </dgm:pt>
    <dgm:pt modelId="{7775B52A-6765-4B9F-BBD0-A9AD446A1AA4}" type="sibTrans" cxnId="{DC63A76F-611C-4323-BBE3-C8CA95E16D31}">
      <dgm:prSet/>
      <dgm:spPr/>
      <dgm:t>
        <a:bodyPr/>
        <a:lstStyle/>
        <a:p>
          <a:endParaRPr lang="es-ES" sz="2200" b="1"/>
        </a:p>
      </dgm:t>
    </dgm:pt>
    <dgm:pt modelId="{2E6D84F9-9F4D-4022-BD28-73C0215DC2A8}">
      <dgm:prSet phldrT="[Texto]" phldr="0" custT="1"/>
      <dgm:spPr>
        <a:solidFill>
          <a:srgbClr val="7030A0"/>
        </a:solidFill>
      </dgm:spPr>
      <dgm:t>
        <a:bodyPr/>
        <a:lstStyle/>
        <a:p>
          <a:r>
            <a:rPr lang="hr" sz="2200" b="1" dirty="0">
              <a:effectLst>
                <a:outerShdw blurRad="38100" dist="38100" dir="2700000" algn="tl">
                  <a:srgbClr val="000000">
                    <a:alpha val="43137"/>
                  </a:srgbClr>
                </a:outerShdw>
              </a:effectLst>
            </a:rPr>
            <a:t>Matej 5,43-44.</a:t>
          </a:r>
        </a:p>
      </dgm:t>
    </dgm:pt>
    <dgm:pt modelId="{8BB03B9C-FBA0-4E0F-83F2-08C5A4D7016E}" type="sibTrans" cxnId="{612A048C-35B6-46D9-9B9A-D15DF1ACE28A}">
      <dgm:prSet/>
      <dgm:spPr/>
      <dgm:t>
        <a:bodyPr/>
        <a:lstStyle/>
        <a:p>
          <a:endParaRPr lang="es-ES" sz="2200" b="1"/>
        </a:p>
      </dgm:t>
    </dgm:pt>
    <dgm:pt modelId="{8D77788C-51C3-4069-9637-9A3DD1807C68}" type="parTrans" cxnId="{612A048C-35B6-46D9-9B9A-D15DF1ACE28A}">
      <dgm:prSet/>
      <dgm:spPr/>
      <dgm:t>
        <a:bodyPr/>
        <a:lstStyle/>
        <a:p>
          <a:endParaRPr lang="es-ES" sz="22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hr" sz="2800" b="1" dirty="0">
              <a:solidFill>
                <a:schemeClr val="accent4">
                  <a:lumMod val="50000"/>
                </a:schemeClr>
              </a:solidFill>
            </a:rPr>
            <a:t>KAŽEM TI…</a:t>
          </a:r>
        </a:p>
      </dgm:t>
    </dgm:pt>
    <dgm:pt modelId="{A3A98775-2378-441C-A04C-DA9D8A208D94}" type="sibTrans" cxnId="{9BC93C44-5B3F-4B09-BFBE-760FD5E1ED5C}">
      <dgm:prSet/>
      <dgm:spPr/>
      <dgm:t>
        <a:bodyPr/>
        <a:lstStyle/>
        <a:p>
          <a:endParaRPr lang="es-ES" sz="2200" b="1"/>
        </a:p>
      </dgm:t>
    </dgm:pt>
    <dgm:pt modelId="{12D7A26D-9036-4A6F-A6AC-A96459646772}" type="parTrans" cxnId="{9BC93C44-5B3F-4B09-BFBE-760FD5E1ED5C}">
      <dgm:prSet/>
      <dgm:spPr/>
      <dgm:t>
        <a:bodyPr/>
        <a:lstStyle/>
        <a:p>
          <a:endParaRPr lang="es-ES" sz="22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 qsCatId="3D" csTypeId="urn:microsoft.com/office/officeart/2005/8/colors/colorful3"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hr" sz="2200" b="1" dirty="0"/>
            <a:t>Moramo razumjeti riječi teksta (ako je moguće, koristeći izvorne jezike ili različite prijevode)</a:t>
          </a:r>
          <a:endParaRPr lang="es-ES" sz="2200" dirty="0"/>
        </a:p>
      </dgm:t>
    </dgm:pt>
    <dgm:pt modelId="{2E6CF773-7B4D-44A9-B9C7-52687CED8526}" type="parTrans" cxnId="{035F5A0D-661A-4E60-870F-DEE8319FD327}">
      <dgm:prSet/>
      <dgm:spPr/>
      <dgm:t>
        <a:bodyPr/>
        <a:lstStyle/>
        <a:p>
          <a:endParaRPr lang="es-ES" sz="2200"/>
        </a:p>
      </dgm:t>
    </dgm:pt>
    <dgm:pt modelId="{E09CB2D4-C9B8-4B83-AB04-2206D55EDF76}" type="sibTrans" cxnId="{035F5A0D-661A-4E60-870F-DEE8319FD327}">
      <dgm:prSet/>
      <dgm:spPr/>
      <dgm:t>
        <a:bodyPr/>
        <a:lstStyle/>
        <a:p>
          <a:endParaRPr lang="es-ES" sz="2200"/>
        </a:p>
      </dgm:t>
    </dgm:pt>
    <dgm:pt modelId="{E2173E6A-51A2-4D13-9CE1-6226FDD5E6F3}">
      <dgm:prSet custT="1"/>
      <dgm:spPr>
        <a:solidFill>
          <a:schemeClr val="accent1">
            <a:lumMod val="20000"/>
            <a:lumOff val="80000"/>
            <a:alpha val="90000"/>
          </a:schemeClr>
        </a:solidFill>
      </dgm:spPr>
      <dgm:t>
        <a:bodyPr/>
        <a:lstStyle/>
        <a:p>
          <a:r>
            <a:rPr lang="hr" sz="2200" b="1" dirty="0"/>
            <a:t>Poštujte sve kontekste teksta (povijesni, kulturni i književni)</a:t>
          </a:r>
          <a:endParaRPr lang="es-ES" sz="2200" dirty="0"/>
        </a:p>
      </dgm:t>
    </dgm:pt>
    <dgm:pt modelId="{0FE34ABC-0B1E-46A8-9476-34EC50B68A9F}" type="parTrans" cxnId="{18F10076-E3B0-4B46-B0C8-DA3269D3E547}">
      <dgm:prSet/>
      <dgm:spPr/>
      <dgm:t>
        <a:bodyPr/>
        <a:lstStyle/>
        <a:p>
          <a:endParaRPr lang="es-ES" sz="2200"/>
        </a:p>
      </dgm:t>
    </dgm:pt>
    <dgm:pt modelId="{A7B1F514-FACA-4BDB-A637-7DEA8F19154E}" type="sibTrans" cxnId="{18F10076-E3B0-4B46-B0C8-DA3269D3E547}">
      <dgm:prSet/>
      <dgm:spPr/>
      <dgm:t>
        <a:bodyPr/>
        <a:lstStyle/>
        <a:p>
          <a:endParaRPr lang="es-ES" sz="2200"/>
        </a:p>
      </dgm:t>
    </dgm:pt>
    <dgm:pt modelId="{72A70CED-DA55-4AF0-8645-15145FDF5D3E}">
      <dgm:prSet custT="1"/>
      <dgm:spPr>
        <a:solidFill>
          <a:schemeClr val="tx2">
            <a:lumMod val="20000"/>
            <a:lumOff val="80000"/>
            <a:alpha val="90000"/>
          </a:schemeClr>
        </a:solidFill>
      </dgm:spPr>
      <dgm:t>
        <a:bodyPr/>
        <a:lstStyle/>
        <a:p>
          <a:r>
            <a:rPr lang="hr" sz="2200" b="1" dirty="0"/>
            <a:t>Usporedite s paralelnim odlomcima (kao što su Evanđelja) ili odlomcima koji se bave istom temom</a:t>
          </a:r>
          <a:endParaRPr lang="es-ES" sz="2200" dirty="0"/>
        </a:p>
      </dgm:t>
    </dgm:pt>
    <dgm:pt modelId="{59DF43A0-F809-4D42-8656-5D81218C5CD5}" type="parTrans" cxnId="{F7464F44-6FB4-4997-B965-EC9C887511B7}">
      <dgm:prSet/>
      <dgm:spPr/>
      <dgm:t>
        <a:bodyPr/>
        <a:lstStyle/>
        <a:p>
          <a:endParaRPr lang="es-ES" sz="2200"/>
        </a:p>
      </dgm:t>
    </dgm:pt>
    <dgm:pt modelId="{882688D3-60B3-444D-9C7E-4DF83B4F9BB6}" type="sibTrans" cxnId="{F7464F44-6FB4-4997-B965-EC9C887511B7}">
      <dgm:prSet/>
      <dgm:spPr/>
      <dgm:t>
        <a:bodyPr/>
        <a:lstStyle/>
        <a:p>
          <a:endParaRPr lang="es-ES" sz="2200"/>
        </a:p>
      </dgm:t>
    </dgm:pt>
    <dgm:pt modelId="{7F79B6CD-8176-4CE8-B185-22160D443DC0}">
      <dgm:prSet custT="1"/>
      <dgm:spPr>
        <a:solidFill>
          <a:schemeClr val="accent4">
            <a:lumMod val="20000"/>
            <a:lumOff val="80000"/>
            <a:alpha val="90000"/>
          </a:schemeClr>
        </a:solidFill>
      </dgm:spPr>
      <dgm:t>
        <a:bodyPr/>
        <a:lstStyle/>
        <a:p>
          <a:r>
            <a:rPr lang="hr" sz="2200" b="1"/>
            <a:t>Konačno tumačenje mora biti u skladu s učenjem ostatka Biblije.</a:t>
          </a:r>
          <a:endParaRPr lang="es-ES" sz="2200"/>
        </a:p>
      </dgm:t>
    </dgm:pt>
    <dgm:pt modelId="{67DAFA3E-2A30-4D27-A955-2CB8422651FE}" type="parTrans" cxnId="{A59F65E5-E508-4297-BEF2-5A47C86D31CD}">
      <dgm:prSet/>
      <dgm:spPr/>
      <dgm:t>
        <a:bodyPr/>
        <a:lstStyle/>
        <a:p>
          <a:endParaRPr lang="es-ES" sz="2200"/>
        </a:p>
      </dgm:t>
    </dgm:pt>
    <dgm:pt modelId="{B0B45E22-39FE-451D-9BE5-B488558996ED}" type="sibTrans" cxnId="{A59F65E5-E508-4297-BEF2-5A47C86D31CD}">
      <dgm:prSet/>
      <dgm:spPr/>
      <dgm:t>
        <a:bodyPr/>
        <a:lstStyle/>
        <a:p>
          <a:endParaRPr lang="es-ES" sz="22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Tumačenje Biblije Biblijom</a:t>
          </a: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Povijesni kontekst</a:t>
          </a: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8000"/>
                  </a:srgbClr>
                </a:outerShdw>
              </a:effectLst>
            </a:rPr>
            <a:t>Kulturološki kontekst</a:t>
          </a:r>
          <a:endParaRPr lang="es-ES" sz="2200" kern="1200" dirty="0">
            <a:effectLst>
              <a:outerShdw blurRad="38100" dist="38100" dir="2700000" algn="tl">
                <a:srgbClr val="000000">
                  <a:alpha val="48000"/>
                </a:srgbClr>
              </a:outerShdw>
            </a:effectLst>
          </a:endParaRP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8000"/>
                  </a:srgbClr>
                </a:outerShdw>
              </a:effectLst>
            </a:rPr>
            <a:t>Književni kontekst</a:t>
          </a:r>
          <a:endParaRPr lang="es-ES" sz="2200" kern="1200" dirty="0">
            <a:effectLst>
              <a:outerShdw blurRad="38100" dist="38100" dir="2700000" algn="tl">
                <a:srgbClr val="000000">
                  <a:alpha val="48000"/>
                </a:srgbClr>
              </a:outerShdw>
            </a:effectLst>
          </a:endParaRP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Otkrij značenje teksta</a:t>
          </a: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 sz="22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Tematski studij Biblije</a:t>
          </a: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hr" sz="2400" b="1" u="none" kern="1200" dirty="0">
              <a:solidFill>
                <a:srgbClr val="7E0054"/>
              </a:solidFill>
              <a:effectLst/>
            </a:rPr>
            <a:t>Interpretirano u vlastitom tekstu</a:t>
          </a:r>
          <a:endParaRPr lang="es-ES" sz="2400" u="none" kern="1200" dirty="0">
            <a:solidFill>
              <a:srgbClr val="7E0054"/>
            </a:solidFill>
            <a:effectLst/>
          </a:endParaRPr>
        </a:p>
        <a:p>
          <a:pPr marL="228600" lvl="1" indent="-228600" algn="l" defTabSz="977900">
            <a:lnSpc>
              <a:spcPct val="90000"/>
            </a:lnSpc>
            <a:spcBef>
              <a:spcPct val="0"/>
            </a:spcBef>
            <a:spcAft>
              <a:spcPct val="15000"/>
            </a:spcAft>
            <a:buChar char="•"/>
          </a:pPr>
          <a:r>
            <a:rPr lang="hr" sz="2200" b="1" kern="1200" dirty="0">
              <a:solidFill>
                <a:schemeClr val="tx1"/>
              </a:solidFill>
              <a:effectLst/>
            </a:rPr>
            <a:t>Na primjer, Daniel objašnjava značenje svoje vizije rekavši da su zvijeri koje je vidio kraljevstva</a:t>
          </a:r>
          <a:br>
            <a:rPr lang="es-ES" sz="2200" b="1" kern="1200" dirty="0">
              <a:solidFill>
                <a:schemeClr val="tx1"/>
              </a:solidFill>
              <a:effectLst/>
            </a:rPr>
          </a:br>
          <a:r>
            <a:rPr lang="hr" sz="2200" b="1" kern="1200" dirty="0">
              <a:solidFill>
                <a:schemeClr val="tx1"/>
              </a:solidFill>
              <a:effectLst/>
            </a:rPr>
            <a:t>(Dn 7,3.17).</a:t>
          </a:r>
          <a:endParaRPr lang="es-ES" sz="2200" kern="1200" dirty="0">
            <a:solidFill>
              <a:schemeClr val="tx1"/>
            </a:solidFill>
            <a:effectLst/>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hr" sz="2400" b="1" u="none" kern="1200" dirty="0">
              <a:solidFill>
                <a:srgbClr val="003A74"/>
              </a:solidFill>
              <a:effectLst/>
            </a:rPr>
            <a:t>Protumačio drugi prorok</a:t>
          </a:r>
          <a:endParaRPr lang="es-ES" sz="2400" u="none" kern="1200" dirty="0">
            <a:solidFill>
              <a:srgbClr val="003A74"/>
            </a:solidFill>
            <a:effectLst/>
          </a:endParaRPr>
        </a:p>
        <a:p>
          <a:pPr marL="228600" lvl="1" indent="-228600" algn="l" defTabSz="977900">
            <a:lnSpc>
              <a:spcPct val="90000"/>
            </a:lnSpc>
            <a:spcBef>
              <a:spcPct val="0"/>
            </a:spcBef>
            <a:spcAft>
              <a:spcPct val="15000"/>
            </a:spcAft>
            <a:buChar char="•"/>
          </a:pPr>
          <a:r>
            <a:rPr lang="hr" sz="2200" b="1" kern="1200" dirty="0">
              <a:solidFill>
                <a:schemeClr val="tx1"/>
              </a:solidFill>
              <a:effectLst/>
            </a:rPr>
            <a:t>Ezra je protumačio značenje 70 godina Jeremijinog proročanstva (Jer 25,11-12; 2 Ljet 36,22-23)</a:t>
          </a:r>
          <a:endParaRPr lang="es-ES" sz="2200" kern="1200" dirty="0">
            <a:solidFill>
              <a:schemeClr val="tx1"/>
            </a:solidFill>
            <a:effectLst/>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hr" sz="2400" b="1" u="none" kern="1200" dirty="0">
              <a:solidFill>
                <a:srgbClr val="00582E"/>
              </a:solidFill>
              <a:effectLst/>
            </a:rPr>
            <a:t>Novi zavjet tumači Stari zavjet</a:t>
          </a:r>
          <a:endParaRPr lang="es-ES" sz="2400" u="none" kern="1200" dirty="0">
            <a:solidFill>
              <a:srgbClr val="00582E"/>
            </a:solidFill>
            <a:effectLst/>
          </a:endParaRPr>
        </a:p>
        <a:p>
          <a:pPr marL="228600" lvl="1" indent="-228600" algn="l" defTabSz="977900">
            <a:lnSpc>
              <a:spcPct val="90000"/>
            </a:lnSpc>
            <a:spcBef>
              <a:spcPct val="0"/>
            </a:spcBef>
            <a:spcAft>
              <a:spcPct val="15000"/>
            </a:spcAft>
            <a:buChar char="•"/>
          </a:pPr>
          <a:r>
            <a:rPr lang="hr" sz="2200" b="1" kern="1200" dirty="0">
              <a:solidFill>
                <a:schemeClr val="tx1"/>
              </a:solidFill>
              <a:effectLst/>
            </a:rPr>
            <a:t>Matej je Isusovo rođenje protumačio kao ispunjenje Izaijinog proročanstva (Izaija 7,14; </a:t>
          </a:r>
          <a:br>
            <a:rPr lang="es-ES" sz="2200" b="1" kern="1200" dirty="0">
              <a:solidFill>
                <a:schemeClr val="tx1"/>
              </a:solidFill>
              <a:effectLst/>
            </a:rPr>
          </a:br>
          <a:r>
            <a:rPr lang="hr" sz="2200" b="1" kern="1200" dirty="0">
              <a:solidFill>
                <a:schemeClr val="tx1"/>
              </a:solidFill>
              <a:effectLst/>
            </a:rPr>
            <a:t>Matej 1,22-23)</a:t>
          </a:r>
          <a:endParaRPr lang="es-ES" sz="2200" kern="1200" dirty="0">
            <a:solidFill>
              <a:schemeClr val="tx1"/>
            </a:solidFill>
            <a:effectLst/>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886327"/>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288000" rIns="106680" bIns="106680" numCol="1" spcCol="1270" anchor="t" anchorCtr="0">
          <a:noAutofit/>
        </a:bodyPr>
        <a:lstStyle/>
        <a:p>
          <a:pPr marL="0" lvl="0" indent="0" algn="ctr" defTabSz="1244600">
            <a:lnSpc>
              <a:spcPct val="90000"/>
            </a:lnSpc>
            <a:spcBef>
              <a:spcPct val="0"/>
            </a:spcBef>
            <a:spcAft>
              <a:spcPct val="35000"/>
            </a:spcAft>
            <a:buNone/>
          </a:pPr>
          <a:r>
            <a:rPr lang="hr" sz="2800" b="1" kern="1200" dirty="0">
              <a:solidFill>
                <a:schemeClr val="accent1">
                  <a:lumMod val="50000"/>
                </a:schemeClr>
              </a:solidFill>
            </a:rPr>
            <a:t>STARI ZAVJET</a:t>
          </a:r>
        </a:p>
      </dsp:txBody>
      <dsp:txXfrm>
        <a:off x="4578" y="0"/>
        <a:ext cx="2448005" cy="1465898"/>
      </dsp:txXfrm>
    </dsp:sp>
    <dsp:sp modelId="{DC2D5DCA-B686-46EB-87E5-7A67E7393752}">
      <dsp:nvSpPr>
        <dsp:cNvPr id="0" name=""/>
        <dsp:cNvSpPr/>
      </dsp:nvSpPr>
      <dsp:spPr>
        <a:xfrm>
          <a:off x="10061" y="972143"/>
          <a:ext cx="2437038" cy="525345"/>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Izlazak 20,13.</a:t>
          </a:r>
        </a:p>
      </dsp:txBody>
      <dsp:txXfrm>
        <a:off x="25448" y="987530"/>
        <a:ext cx="2406264" cy="494571"/>
      </dsp:txXfrm>
    </dsp:sp>
    <dsp:sp modelId="{E9B534A6-48A8-487F-914D-00FCD2B30DA3}">
      <dsp:nvSpPr>
        <dsp:cNvPr id="0" name=""/>
        <dsp:cNvSpPr/>
      </dsp:nvSpPr>
      <dsp:spPr>
        <a:xfrm>
          <a:off x="10061" y="1582050"/>
          <a:ext cx="2437038" cy="525345"/>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Izlazak 20,14.</a:t>
          </a:r>
        </a:p>
      </dsp:txBody>
      <dsp:txXfrm>
        <a:off x="25448" y="1597437"/>
        <a:ext cx="2406264" cy="494571"/>
      </dsp:txXfrm>
    </dsp:sp>
    <dsp:sp modelId="{8145816C-6DBB-49FF-B351-B6C60F9F7769}">
      <dsp:nvSpPr>
        <dsp:cNvPr id="0" name=""/>
        <dsp:cNvSpPr/>
      </dsp:nvSpPr>
      <dsp:spPr>
        <a:xfrm>
          <a:off x="10061" y="2191958"/>
          <a:ext cx="2437038" cy="525345"/>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Ponovljeni zakon 24,1.</a:t>
          </a:r>
        </a:p>
      </dsp:txBody>
      <dsp:txXfrm>
        <a:off x="25448" y="2207345"/>
        <a:ext cx="2406264" cy="494571"/>
      </dsp:txXfrm>
    </dsp:sp>
    <dsp:sp modelId="{AB35B402-A37A-4706-ABCE-844B3226783A}">
      <dsp:nvSpPr>
        <dsp:cNvPr id="0" name=""/>
        <dsp:cNvSpPr/>
      </dsp:nvSpPr>
      <dsp:spPr>
        <a:xfrm>
          <a:off x="10061" y="2793136"/>
          <a:ext cx="2437038" cy="525345"/>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Levitski zakonik 19,12.</a:t>
          </a:r>
        </a:p>
      </dsp:txBody>
      <dsp:txXfrm>
        <a:off x="25448" y="2808523"/>
        <a:ext cx="2406264" cy="494571"/>
      </dsp:txXfrm>
    </dsp:sp>
    <dsp:sp modelId="{09EBC334-6A4D-4E2C-8FD8-258D624B2E82}">
      <dsp:nvSpPr>
        <dsp:cNvPr id="0" name=""/>
        <dsp:cNvSpPr/>
      </dsp:nvSpPr>
      <dsp:spPr>
        <a:xfrm>
          <a:off x="10061" y="3398270"/>
          <a:ext cx="2437038" cy="525345"/>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Levitski zakonik 24,20.</a:t>
          </a:r>
        </a:p>
      </dsp:txBody>
      <dsp:txXfrm>
        <a:off x="25448" y="3413657"/>
        <a:ext cx="2406264" cy="494571"/>
      </dsp:txXfrm>
    </dsp:sp>
    <dsp:sp modelId="{8A1BF71D-8D70-4401-91CA-05C612706F41}">
      <dsp:nvSpPr>
        <dsp:cNvPr id="0" name=""/>
        <dsp:cNvSpPr/>
      </dsp:nvSpPr>
      <dsp:spPr>
        <a:xfrm>
          <a:off x="10061" y="4014624"/>
          <a:ext cx="2437038" cy="525345"/>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Levitski zakonik 19,18.</a:t>
          </a:r>
          <a:endParaRPr lang="es-ES" sz="2200" b="1" kern="1200" dirty="0">
            <a:effectLst>
              <a:outerShdw blurRad="38100" dist="38100" dir="2700000" algn="tl">
                <a:srgbClr val="000000">
                  <a:alpha val="43137"/>
                </a:srgbClr>
              </a:outerShdw>
            </a:effectLst>
          </a:endParaRPr>
        </a:p>
      </dsp:txBody>
      <dsp:txXfrm>
        <a:off x="25448" y="4030011"/>
        <a:ext cx="2406264" cy="494571"/>
      </dsp:txXfrm>
    </dsp:sp>
    <dsp:sp modelId="{8257C899-7A61-404E-8FE8-2D34DF7AFCAA}">
      <dsp:nvSpPr>
        <dsp:cNvPr id="0" name=""/>
        <dsp:cNvSpPr/>
      </dsp:nvSpPr>
      <dsp:spPr>
        <a:xfrm>
          <a:off x="2681056" y="0"/>
          <a:ext cx="3046298" cy="4886327"/>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288000" rIns="106680" bIns="106680" numCol="1" spcCol="1270" anchor="t" anchorCtr="0">
          <a:noAutofit/>
        </a:bodyPr>
        <a:lstStyle/>
        <a:p>
          <a:pPr marL="0" lvl="0" indent="0" algn="ctr" defTabSz="1244600">
            <a:lnSpc>
              <a:spcPct val="90000"/>
            </a:lnSpc>
            <a:spcBef>
              <a:spcPct val="0"/>
            </a:spcBef>
            <a:spcAft>
              <a:spcPct val="35000"/>
            </a:spcAft>
            <a:buNone/>
          </a:pPr>
          <a:r>
            <a:rPr lang="hr" sz="2800" b="1" kern="1200" dirty="0">
              <a:solidFill>
                <a:schemeClr val="accent6">
                  <a:lumMod val="50000"/>
                </a:schemeClr>
              </a:solidFill>
            </a:rPr>
            <a:t>ČULI STE…</a:t>
          </a:r>
        </a:p>
      </dsp:txBody>
      <dsp:txXfrm>
        <a:off x="2681056" y="0"/>
        <a:ext cx="3046298" cy="1465898"/>
      </dsp:txXfrm>
    </dsp:sp>
    <dsp:sp modelId="{9BD77059-6AF7-4ADC-9A3C-45AD5185C67B}">
      <dsp:nvSpPr>
        <dsp:cNvPr id="0" name=""/>
        <dsp:cNvSpPr/>
      </dsp:nvSpPr>
      <dsp:spPr>
        <a:xfrm>
          <a:off x="2746210" y="972143"/>
          <a:ext cx="2915989" cy="525345"/>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Ne ubij</a:t>
          </a:r>
        </a:p>
      </dsp:txBody>
      <dsp:txXfrm>
        <a:off x="2761597" y="987530"/>
        <a:ext cx="2885215" cy="494571"/>
      </dsp:txXfrm>
    </dsp:sp>
    <dsp:sp modelId="{7F695D53-D8D0-4281-93C7-9EF45BCD12D7}">
      <dsp:nvSpPr>
        <dsp:cNvPr id="0" name=""/>
        <dsp:cNvSpPr/>
      </dsp:nvSpPr>
      <dsp:spPr>
        <a:xfrm>
          <a:off x="2746210" y="1582050"/>
          <a:ext cx="2915989" cy="525345"/>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Ne počini preljuba</a:t>
          </a:r>
        </a:p>
      </dsp:txBody>
      <dsp:txXfrm>
        <a:off x="2761597" y="1597437"/>
        <a:ext cx="2885215" cy="494571"/>
      </dsp:txXfrm>
    </dsp:sp>
    <dsp:sp modelId="{EEC685A3-7684-458D-8694-97C3AE770527}">
      <dsp:nvSpPr>
        <dsp:cNvPr id="0" name=""/>
        <dsp:cNvSpPr/>
      </dsp:nvSpPr>
      <dsp:spPr>
        <a:xfrm>
          <a:off x="2746210" y="2191958"/>
          <a:ext cx="2915989" cy="525345"/>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dirty="0">
              <a:effectLst>
                <a:outerShdw blurRad="38100" dist="38100" dir="2700000" algn="tl">
                  <a:srgbClr val="000000">
                    <a:alpha val="43137"/>
                  </a:srgbClr>
                </a:outerShdw>
              </a:effectLst>
            </a:rPr>
            <a:t>Dajte ženi potvrdu o razvodu braka</a:t>
          </a:r>
        </a:p>
      </dsp:txBody>
      <dsp:txXfrm>
        <a:off x="2761597" y="2207345"/>
        <a:ext cx="2885215" cy="494571"/>
      </dsp:txXfrm>
    </dsp:sp>
    <dsp:sp modelId="{DEF58F6C-14CA-4766-A243-8D07A7FCC031}">
      <dsp:nvSpPr>
        <dsp:cNvPr id="0" name=""/>
        <dsp:cNvSpPr/>
      </dsp:nvSpPr>
      <dsp:spPr>
        <a:xfrm>
          <a:off x="2746210" y="2793136"/>
          <a:ext cx="2915989" cy="525345"/>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Ne </a:t>
          </a:r>
          <a:r>
            <a:rPr lang="en-US" sz="2200" b="1" kern="1200" dirty="0" err="1">
              <a:effectLst>
                <a:outerShdw blurRad="38100" dist="38100" dir="2700000" algn="tl">
                  <a:srgbClr val="000000">
                    <a:alpha val="43137"/>
                  </a:srgbClr>
                </a:outerShdw>
              </a:effectLst>
            </a:rPr>
            <a:t>kuni</a:t>
          </a:r>
          <a:r>
            <a:rPr lang="en-US" sz="2200" b="1" kern="1200" dirty="0">
              <a:effectLst>
                <a:outerShdw blurRad="38100" dist="38100" dir="2700000" algn="tl">
                  <a:srgbClr val="000000">
                    <a:alpha val="43137"/>
                  </a:srgbClr>
                </a:outerShdw>
              </a:effectLst>
            </a:rPr>
            <a:t> se </a:t>
          </a:r>
          <a:r>
            <a:rPr lang="en-US" sz="2200" b="1" kern="1200" dirty="0" err="1">
              <a:effectLst>
                <a:outerShdw blurRad="38100" dist="38100" dir="2700000" algn="tl">
                  <a:srgbClr val="000000">
                    <a:alpha val="43137"/>
                  </a:srgbClr>
                </a:outerShdw>
              </a:effectLst>
            </a:rPr>
            <a:t>krivo</a:t>
          </a:r>
          <a:endParaRPr lang="hr" sz="2200" b="1" kern="1200" dirty="0">
            <a:effectLst>
              <a:outerShdw blurRad="38100" dist="38100" dir="2700000" algn="tl">
                <a:srgbClr val="000000">
                  <a:alpha val="43137"/>
                </a:srgbClr>
              </a:outerShdw>
            </a:effectLst>
          </a:endParaRPr>
        </a:p>
      </dsp:txBody>
      <dsp:txXfrm>
        <a:off x="2761597" y="2808523"/>
        <a:ext cx="2885215" cy="494571"/>
      </dsp:txXfrm>
    </dsp:sp>
    <dsp:sp modelId="{A96B1B90-CA27-4466-828D-75EB9C47B880}">
      <dsp:nvSpPr>
        <dsp:cNvPr id="0" name=""/>
        <dsp:cNvSpPr/>
      </dsp:nvSpPr>
      <dsp:spPr>
        <a:xfrm>
          <a:off x="2746210" y="3398270"/>
          <a:ext cx="2915989" cy="525345"/>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Oko za oko</a:t>
          </a:r>
        </a:p>
      </dsp:txBody>
      <dsp:txXfrm>
        <a:off x="2761597" y="3413657"/>
        <a:ext cx="2885215" cy="494571"/>
      </dsp:txXfrm>
    </dsp:sp>
    <dsp:sp modelId="{E59DF098-9DAE-4477-BF59-003FA1CA5D67}">
      <dsp:nvSpPr>
        <dsp:cNvPr id="0" name=""/>
        <dsp:cNvSpPr/>
      </dsp:nvSpPr>
      <dsp:spPr>
        <a:xfrm>
          <a:off x="2746210" y="4014624"/>
          <a:ext cx="2915989" cy="525345"/>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Ljubi svoga bližnjega</a:t>
          </a:r>
        </a:p>
      </dsp:txBody>
      <dsp:txXfrm>
        <a:off x="2761597" y="4030011"/>
        <a:ext cx="2885215" cy="494571"/>
      </dsp:txXfrm>
    </dsp:sp>
    <dsp:sp modelId="{6E00E8E9-F371-4A6B-8CFD-CB71F6B2C584}">
      <dsp:nvSpPr>
        <dsp:cNvPr id="0" name=""/>
        <dsp:cNvSpPr/>
      </dsp:nvSpPr>
      <dsp:spPr>
        <a:xfrm>
          <a:off x="5955826" y="0"/>
          <a:ext cx="2448005" cy="4886327"/>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288000" rIns="106680" bIns="106680" numCol="1" spcCol="1270" anchor="t" anchorCtr="0">
          <a:noAutofit/>
        </a:bodyPr>
        <a:lstStyle/>
        <a:p>
          <a:pPr marL="0" lvl="0" indent="0" algn="ctr" defTabSz="1244600">
            <a:lnSpc>
              <a:spcPct val="90000"/>
            </a:lnSpc>
            <a:spcBef>
              <a:spcPct val="0"/>
            </a:spcBef>
            <a:spcAft>
              <a:spcPct val="35000"/>
            </a:spcAft>
            <a:buNone/>
          </a:pPr>
          <a:r>
            <a:rPr lang="hr" sz="2800" b="1" kern="1200" dirty="0">
              <a:solidFill>
                <a:srgbClr val="663300"/>
              </a:solidFill>
            </a:rPr>
            <a:t>NOVI ZAVJET</a:t>
          </a:r>
        </a:p>
      </dsp:txBody>
      <dsp:txXfrm>
        <a:off x="5955826" y="0"/>
        <a:ext cx="2448005" cy="1465898"/>
      </dsp:txXfrm>
    </dsp:sp>
    <dsp:sp modelId="{39627FBC-4BD0-4D45-AB7F-3489DB5F5547}">
      <dsp:nvSpPr>
        <dsp:cNvPr id="0" name=""/>
        <dsp:cNvSpPr/>
      </dsp:nvSpPr>
      <dsp:spPr>
        <a:xfrm>
          <a:off x="5961310" y="972143"/>
          <a:ext cx="2437038" cy="525345"/>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5,21-22.</a:t>
          </a:r>
        </a:p>
      </dsp:txBody>
      <dsp:txXfrm>
        <a:off x="5976697" y="987530"/>
        <a:ext cx="2406264" cy="494571"/>
      </dsp:txXfrm>
    </dsp:sp>
    <dsp:sp modelId="{E8D35F08-C17E-495A-B0FD-A0A9F5373AC1}">
      <dsp:nvSpPr>
        <dsp:cNvPr id="0" name=""/>
        <dsp:cNvSpPr/>
      </dsp:nvSpPr>
      <dsp:spPr>
        <a:xfrm>
          <a:off x="5961310" y="1582050"/>
          <a:ext cx="2437038" cy="525345"/>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5,27-28.</a:t>
          </a:r>
        </a:p>
      </dsp:txBody>
      <dsp:txXfrm>
        <a:off x="5976697" y="1597437"/>
        <a:ext cx="2406264" cy="494571"/>
      </dsp:txXfrm>
    </dsp:sp>
    <dsp:sp modelId="{D1AAB2C6-B2CF-427C-8466-92B505094BC9}">
      <dsp:nvSpPr>
        <dsp:cNvPr id="0" name=""/>
        <dsp:cNvSpPr/>
      </dsp:nvSpPr>
      <dsp:spPr>
        <a:xfrm>
          <a:off x="5961310" y="2191958"/>
          <a:ext cx="2437038" cy="525345"/>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5,31-32.</a:t>
          </a:r>
        </a:p>
      </dsp:txBody>
      <dsp:txXfrm>
        <a:off x="5976697" y="2207345"/>
        <a:ext cx="2406264" cy="494571"/>
      </dsp:txXfrm>
    </dsp:sp>
    <dsp:sp modelId="{F59CAA1B-1D52-4F22-B577-A81F063E2F3F}">
      <dsp:nvSpPr>
        <dsp:cNvPr id="0" name=""/>
        <dsp:cNvSpPr/>
      </dsp:nvSpPr>
      <dsp:spPr>
        <a:xfrm>
          <a:off x="5961310" y="2793136"/>
          <a:ext cx="2437038" cy="525345"/>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5,33-34.</a:t>
          </a:r>
        </a:p>
      </dsp:txBody>
      <dsp:txXfrm>
        <a:off x="5976697" y="2808523"/>
        <a:ext cx="2406264" cy="494571"/>
      </dsp:txXfrm>
    </dsp:sp>
    <dsp:sp modelId="{DA870B53-07CE-4532-8758-33A6EEE13EB9}">
      <dsp:nvSpPr>
        <dsp:cNvPr id="0" name=""/>
        <dsp:cNvSpPr/>
      </dsp:nvSpPr>
      <dsp:spPr>
        <a:xfrm>
          <a:off x="5961310" y="3398270"/>
          <a:ext cx="2437038" cy="525345"/>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5,38-39.</a:t>
          </a:r>
        </a:p>
      </dsp:txBody>
      <dsp:txXfrm>
        <a:off x="5976697" y="3413657"/>
        <a:ext cx="2406264" cy="494571"/>
      </dsp:txXfrm>
    </dsp:sp>
    <dsp:sp modelId="{73EF9425-D539-4F79-8411-94F64B87CBD7}">
      <dsp:nvSpPr>
        <dsp:cNvPr id="0" name=""/>
        <dsp:cNvSpPr/>
      </dsp:nvSpPr>
      <dsp:spPr>
        <a:xfrm>
          <a:off x="5961310" y="4014624"/>
          <a:ext cx="2437038" cy="525345"/>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Matej 5,43-44.</a:t>
          </a:r>
        </a:p>
      </dsp:txBody>
      <dsp:txXfrm>
        <a:off x="5976697" y="4030011"/>
        <a:ext cx="2406264" cy="494571"/>
      </dsp:txXfrm>
    </dsp:sp>
    <dsp:sp modelId="{C34540E3-B98F-430B-AA96-4CB8D7D206E5}">
      <dsp:nvSpPr>
        <dsp:cNvPr id="0" name=""/>
        <dsp:cNvSpPr/>
      </dsp:nvSpPr>
      <dsp:spPr>
        <a:xfrm>
          <a:off x="8632304" y="0"/>
          <a:ext cx="3046298" cy="4886327"/>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106680" tIns="288000" rIns="106680" bIns="106680" numCol="1" spcCol="1270" anchor="t" anchorCtr="0">
          <a:noAutofit/>
        </a:bodyPr>
        <a:lstStyle/>
        <a:p>
          <a:pPr marL="0" lvl="0" indent="0" algn="ctr" defTabSz="1244600">
            <a:lnSpc>
              <a:spcPct val="90000"/>
            </a:lnSpc>
            <a:spcBef>
              <a:spcPct val="0"/>
            </a:spcBef>
            <a:spcAft>
              <a:spcPct val="35000"/>
            </a:spcAft>
            <a:buNone/>
          </a:pPr>
          <a:r>
            <a:rPr lang="hr" sz="2800" b="1" kern="1200" dirty="0">
              <a:solidFill>
                <a:schemeClr val="accent4">
                  <a:lumMod val="50000"/>
                </a:schemeClr>
              </a:solidFill>
            </a:rPr>
            <a:t>KAŽEM TI…</a:t>
          </a:r>
        </a:p>
      </dsp:txBody>
      <dsp:txXfrm>
        <a:off x="8632304" y="0"/>
        <a:ext cx="3046298" cy="1465898"/>
      </dsp:txXfrm>
    </dsp:sp>
    <dsp:sp modelId="{9D8BD83D-3C0F-400D-A6B2-7A34600C92CC}">
      <dsp:nvSpPr>
        <dsp:cNvPr id="0" name=""/>
        <dsp:cNvSpPr/>
      </dsp:nvSpPr>
      <dsp:spPr>
        <a:xfrm>
          <a:off x="8679448" y="972143"/>
          <a:ext cx="2952009" cy="525345"/>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dirty="0">
              <a:effectLst>
                <a:outerShdw blurRad="38100" dist="38100" dir="2700000" algn="tl">
                  <a:srgbClr val="000000">
                    <a:alpha val="43137"/>
                  </a:srgbClr>
                </a:outerShdw>
              </a:effectLst>
            </a:rPr>
            <a:t>Nemoj se ljutiti niti vrijeđati nikoga</a:t>
          </a:r>
        </a:p>
      </dsp:txBody>
      <dsp:txXfrm>
        <a:off x="8694835" y="987530"/>
        <a:ext cx="2921235" cy="494571"/>
      </dsp:txXfrm>
    </dsp:sp>
    <dsp:sp modelId="{FCB61BAB-6C55-4C59-ABC3-05D0CA758C59}">
      <dsp:nvSpPr>
        <dsp:cNvPr id="0" name=""/>
        <dsp:cNvSpPr/>
      </dsp:nvSpPr>
      <dsp:spPr>
        <a:xfrm>
          <a:off x="8679448" y="1582050"/>
          <a:ext cx="2952009" cy="525345"/>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dirty="0">
              <a:effectLst>
                <a:outerShdw blurRad="38100" dist="38100" dir="2700000" algn="tl">
                  <a:srgbClr val="000000">
                    <a:alpha val="43137"/>
                  </a:srgbClr>
                </a:outerShdw>
              </a:effectLst>
            </a:rPr>
            <a:t>Ne gledaj ženu s požudom.</a:t>
          </a:r>
        </a:p>
      </dsp:txBody>
      <dsp:txXfrm>
        <a:off x="8694835" y="1597437"/>
        <a:ext cx="2921235" cy="494571"/>
      </dsp:txXfrm>
    </dsp:sp>
    <dsp:sp modelId="{884ACAF6-6544-40E2-B4F9-A92C17458271}">
      <dsp:nvSpPr>
        <dsp:cNvPr id="0" name=""/>
        <dsp:cNvSpPr/>
      </dsp:nvSpPr>
      <dsp:spPr>
        <a:xfrm>
          <a:off x="8679448" y="2191958"/>
          <a:ext cx="2952009" cy="525345"/>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dirty="0">
              <a:effectLst>
                <a:outerShdw blurRad="38100" dist="38100" dir="2700000" algn="tl">
                  <a:srgbClr val="000000">
                    <a:alpha val="43137"/>
                  </a:srgbClr>
                </a:outerShdw>
              </a:effectLst>
            </a:rPr>
            <a:t>Razvod je moguć samo zbog preljuba.</a:t>
          </a:r>
        </a:p>
      </dsp:txBody>
      <dsp:txXfrm>
        <a:off x="8694835" y="2207345"/>
        <a:ext cx="2921235" cy="494571"/>
      </dsp:txXfrm>
    </dsp:sp>
    <dsp:sp modelId="{42B4BDB8-B83B-4B73-A585-C05E3FC090E6}">
      <dsp:nvSpPr>
        <dsp:cNvPr id="0" name=""/>
        <dsp:cNvSpPr/>
      </dsp:nvSpPr>
      <dsp:spPr>
        <a:xfrm>
          <a:off x="8679448" y="2793136"/>
          <a:ext cx="2952009" cy="525345"/>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dirty="0">
              <a:effectLst>
                <a:outerShdw blurRad="38100" dist="38100" dir="2700000" algn="tl">
                  <a:srgbClr val="000000">
                    <a:alpha val="43137"/>
                  </a:srgbClr>
                </a:outerShdw>
              </a:effectLst>
            </a:rPr>
            <a:t>Ne psuj ni pod kojim okolnostima</a:t>
          </a:r>
        </a:p>
      </dsp:txBody>
      <dsp:txXfrm>
        <a:off x="8694835" y="2808523"/>
        <a:ext cx="2921235" cy="494571"/>
      </dsp:txXfrm>
    </dsp:sp>
    <dsp:sp modelId="{52C90902-E05C-4F34-97A0-83E3B627FA27}">
      <dsp:nvSpPr>
        <dsp:cNvPr id="0" name=""/>
        <dsp:cNvSpPr/>
      </dsp:nvSpPr>
      <dsp:spPr>
        <a:xfrm>
          <a:off x="8679448" y="3398270"/>
          <a:ext cx="2952009" cy="525345"/>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alpha val="43137"/>
                  </a:srgbClr>
                </a:outerShdw>
              </a:effectLst>
            </a:rPr>
            <a:t>Ne opirite se zlu</a:t>
          </a:r>
        </a:p>
      </dsp:txBody>
      <dsp:txXfrm>
        <a:off x="8694835" y="3413657"/>
        <a:ext cx="2921235" cy="494571"/>
      </dsp:txXfrm>
    </dsp:sp>
    <dsp:sp modelId="{FF823CB1-2A21-48AD-8724-A2F3313BB960}">
      <dsp:nvSpPr>
        <dsp:cNvPr id="0" name=""/>
        <dsp:cNvSpPr/>
      </dsp:nvSpPr>
      <dsp:spPr>
        <a:xfrm>
          <a:off x="8679448" y="4014624"/>
          <a:ext cx="2952009" cy="525345"/>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72000" rIns="55880" bIns="41910" numCol="1" spcCol="1270" anchor="ctr" anchorCtr="0">
          <a:noAutofit/>
        </a:bodyPr>
        <a:lstStyle/>
        <a:p>
          <a:pPr marL="0" lvl="0" indent="0" algn="ctr" defTabSz="977900">
            <a:lnSpc>
              <a:spcPts val="1700"/>
            </a:lnSpc>
            <a:spcBef>
              <a:spcPct val="0"/>
            </a:spcBef>
            <a:spcAft>
              <a:spcPts val="0"/>
            </a:spcAft>
            <a:buNone/>
          </a:pPr>
          <a:r>
            <a:rPr lang="hr" sz="2200" b="1" kern="1200">
              <a:effectLst>
                <a:outerShdw blurRad="38100" dist="38100" dir="2700000" algn="tl">
                  <a:srgbClr val="000000">
                    <a:alpha val="43137"/>
                  </a:srgbClr>
                </a:outerShdw>
              </a:effectLst>
            </a:rPr>
            <a:t>Ljubi svoje neprijatelje</a:t>
          </a:r>
          <a:endParaRPr lang="es-ES" sz="2200" b="1" kern="1200" dirty="0">
            <a:effectLst>
              <a:outerShdw blurRad="38100" dist="38100" dir="2700000" algn="tl">
                <a:srgbClr val="000000">
                  <a:alpha val="43137"/>
                </a:srgbClr>
              </a:outerShdw>
            </a:effectLst>
          </a:endParaRPr>
        </a:p>
      </dsp:txBody>
      <dsp:txXfrm>
        <a:off x="8694835" y="4030011"/>
        <a:ext cx="2921235" cy="4945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t>Moramo razumjeti riječi teksta (ako je moguće, koristeći izvorne jezike ili različite prijevode)</a:t>
          </a:r>
          <a:endParaRPr lang="es-ES" sz="2200" kern="1200" dirty="0"/>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t>Poštujte sve kontekste teksta (povijesni, kulturni i književni)</a:t>
          </a:r>
          <a:endParaRPr lang="es-ES" sz="2200" kern="1200" dirty="0"/>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t>Usporedite s paralelnim odlomcima (kao što su Evanđelja) ili odlomcima koji se bave istom temom</a:t>
          </a:r>
          <a:endParaRPr lang="es-ES" sz="2200" kern="1200" dirty="0"/>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a:t>Konačno tumačenje mora biti u skladu s učenjem ostatka Biblije.</a:t>
          </a:r>
          <a:endParaRPr lang="es-ES" sz="2200" kern="1200"/>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01/11/2026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01/11/2026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01/11/2026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01/11/2026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e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hyperlink" Target="https://egwwritings.org/" TargetMode="External"/><Relationship Id="rId2"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hr"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TUMAČENJE PROROČKIH SPISA</a:t>
            </a:r>
          </a:p>
        </p:txBody>
      </p:sp>
      <p:sp>
        <p:nvSpPr>
          <p:cNvPr id="18" name="CuadroTexto 17">
            <a:extLst>
              <a:ext uri="{FF2B5EF4-FFF2-40B4-BE49-F238E27FC236}">
                <a16:creationId xmlns:a16="http://schemas.microsoft.com/office/drawing/2014/main" id="{C8554A47-FABE-7BF3-1D70-6D1EA787735A}"/>
              </a:ext>
            </a:extLst>
          </p:cNvPr>
          <p:cNvSpPr txBox="1"/>
          <p:nvPr/>
        </p:nvSpPr>
        <p:spPr>
          <a:xfrm>
            <a:off x="9071833" y="6404253"/>
            <a:ext cx="2993961" cy="338554"/>
          </a:xfrm>
          <a:prstGeom prst="rect">
            <a:avLst/>
          </a:prstGeom>
          <a:noFill/>
        </p:spPr>
        <p:txBody>
          <a:bodyPr wrap="none" rtlCol="0">
            <a:spAutoFit/>
          </a:bodyPr>
          <a:lstStyle/>
          <a:p>
            <a:pPr algn="r"/>
            <a:r>
              <a:rPr lang="hr" sz="1600" b="1" dirty="0">
                <a:solidFill>
                  <a:schemeClr val="accent4">
                    <a:lumMod val="20000"/>
                    <a:lumOff val="80000"/>
                  </a:schemeClr>
                </a:solidFill>
                <a:effectLst>
                  <a:outerShdw blurRad="38100" dist="38100" dir="2700000" algn="tl">
                    <a:srgbClr val="000000">
                      <a:alpha val="43137"/>
                    </a:srgbClr>
                  </a:outerShdw>
                </a:effectLst>
              </a:rPr>
              <a:t>8. pouka za 21. studenog 2026.</a:t>
            </a: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5772" t="10513" r="5772" b="12855"/>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58114" y="817930"/>
            <a:ext cx="3501142" cy="519661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ts val="4400"/>
              </a:lnSpc>
              <a:spcBef>
                <a:spcPts val="0"/>
              </a:spcBef>
              <a:spcAft>
                <a:spcPts val="0"/>
              </a:spcAft>
              <a:buClrTx/>
              <a:buSzTx/>
              <a:buFontTx/>
              <a:buNone/>
              <a:tabLst/>
              <a:defRPr/>
            </a:pPr>
            <a:r>
              <a:rPr kumimoji="0" lang="hr" sz="36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„Počevši od Mojsija i svih proroka, protumači im što je o Njemu rečeno u svim Pismima.“</a:t>
            </a:r>
          </a:p>
          <a:p>
            <a:pPr marL="0" marR="0" lvl="0" indent="0" algn="ctr" defTabSz="914400" rtl="0" eaLnBrk="1" fontAlgn="auto" latinLnBrk="0" hangingPunct="1">
              <a:lnSpc>
                <a:spcPts val="4400"/>
              </a:lnSpc>
              <a:spcBef>
                <a:spcPts val="600"/>
              </a:spcBef>
              <a:spcAft>
                <a:spcPts val="0"/>
              </a:spcAft>
              <a:buClrTx/>
              <a:buSzTx/>
              <a:buFontTx/>
              <a:buNone/>
              <a:tabLst/>
              <a:defRPr/>
            </a:pPr>
            <a:r>
              <a:rPr kumimoji="0" lang="hr"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(Luka 24,27)</a:t>
            </a:r>
            <a:endParaRPr kumimoji="0" lang="es-ES" sz="36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00414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2406295589"/>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114300" y="114538"/>
            <a:ext cx="6806010" cy="1446550"/>
          </a:xfrm>
          <a:prstGeom prst="rect">
            <a:avLst/>
          </a:prstGeom>
          <a:noFill/>
        </p:spPr>
        <p:txBody>
          <a:bodyPr wrap="square" rtlCol="0">
            <a:spAutoFit/>
          </a:bodyPr>
          <a:lstStyle/>
          <a:p>
            <a:pPr>
              <a:spcBef>
                <a:spcPts val="600"/>
              </a:spcBef>
            </a:pPr>
            <a:r>
              <a:rPr lang="hr" sz="2200" b="1" dirty="0"/>
              <a:t>Na putu za Emaus, Isus je dao biblijski studij dvojici svojih učenika. Ne znamo puni sadržaj, ali znamo metodu koju je koristio kako bi im pružio taj snažan biblijski studij koji je zapalio srca njegovih učenika.</a:t>
            </a: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114299" y="2284363"/>
            <a:ext cx="6600823"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U ovoj pouci pregledat ćemo nekoliko korisnih metoda za proučavanje Biblije koje će nam omogućiti da istinito i učinkovito dijelimo njezinu poruku.</a:t>
            </a:r>
          </a:p>
        </p:txBody>
      </p:sp>
      <p:sp>
        <p:nvSpPr>
          <p:cNvPr id="9" name="CuadroTexto 8">
            <a:extLst>
              <a:ext uri="{FF2B5EF4-FFF2-40B4-BE49-F238E27FC236}">
                <a16:creationId xmlns:a16="http://schemas.microsoft.com/office/drawing/2014/main" id="{42A735E5-6ACF-C018-19B2-248C4E5D255A}"/>
              </a:ext>
            </a:extLst>
          </p:cNvPr>
          <p:cNvSpPr txBox="1"/>
          <p:nvPr/>
        </p:nvSpPr>
        <p:spPr>
          <a:xfrm>
            <a:off x="114300" y="1561088"/>
            <a:ext cx="660082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Koja je najbolja metoda za proučavanje Svetog pisma i dijeljenje njegove poruke?</a:t>
            </a: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2139143794"/>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cstate="email">
            <a:extLst>
              <a:ext uri="{28A0092B-C50C-407E-A947-70E740481C1C}">
                <a14:useLocalDpi xmlns:a14="http://schemas.microsoft.com/office/drawing/2010/main"/>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707886"/>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hr" sz="2000" b="1" dirty="0">
                <a:effectLst>
                  <a:outerShdw blurRad="38100" dist="38100" dir="2700000" algn="tl">
                    <a:srgbClr val="000000">
                      <a:alpha val="43137"/>
                    </a:srgbClr>
                  </a:outerShdw>
                </a:effectLst>
                <a:latin typeface="Comic Sans MS" panose="030F0702030302020204" pitchFamily="66" charset="0"/>
              </a:rPr>
              <a:t>„Jer zapovijed do zapovijedi, zapovijed do zapovijedi, redak do redaka, redak do redaka, ovdje malo, ondje malo.“ </a:t>
            </a:r>
            <a:r>
              <a:rPr lang="hr" sz="1600" b="1" dirty="0">
                <a:effectLst>
                  <a:outerShdw blurRad="38100" dist="38100" dir="2700000" algn="tl">
                    <a:srgbClr val="000000">
                      <a:alpha val="43137"/>
                    </a:srgbClr>
                  </a:outerShdw>
                </a:effectLst>
                <a:latin typeface="Comic Sans MS" panose="030F0702030302020204" pitchFamily="66" charset="0"/>
              </a:rPr>
              <a:t>(Izaija 28,10)</a:t>
            </a:r>
            <a:endParaRPr lang="es-ES" sz="2000"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30887"/>
          </a:xfrm>
          <a:prstGeom prst="rect">
            <a:avLst/>
          </a:prstGeom>
          <a:noFill/>
        </p:spPr>
        <p:txBody>
          <a:bodyPr wrap="square" rtlCol="0">
            <a:spAutoFit/>
          </a:bodyPr>
          <a:lstStyle/>
          <a:p>
            <a:pPr>
              <a:spcBef>
                <a:spcPts val="600"/>
              </a:spcBef>
            </a:pPr>
            <a:r>
              <a:rPr lang="hr" sz="2200" b="1" dirty="0"/>
              <a:t>Biblija je svoj najbolji tumač.</a:t>
            </a: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hr" sz="4400" b="1" dirty="0">
                <a:ln/>
                <a:solidFill>
                  <a:schemeClr val="accent5"/>
                </a:solidFill>
              </a:rPr>
              <a:t>TUMAČENJE BIBLIJE BIBLIJOM</a:t>
            </a:r>
            <a:endParaRPr lang="es-ES" sz="4400" b="1" dirty="0">
              <a:ln/>
              <a:solidFill>
                <a:schemeClr val="accent5"/>
              </a:solidFill>
            </a:endParaRP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744918" cy="769441"/>
          </a:xfrm>
          <a:prstGeom prst="rect">
            <a:avLst/>
          </a:prstGeom>
          <a:noFill/>
        </p:spPr>
        <p:txBody>
          <a:bodyPr wrap="square" rtlCol="0">
            <a:spAutoFit/>
          </a:bodyPr>
          <a:lstStyle/>
          <a:p>
            <a:pPr>
              <a:spcBef>
                <a:spcPts val="600"/>
              </a:spcBef>
            </a:pPr>
            <a:r>
              <a:rPr lang="hr" sz="2200" b="1" dirty="0"/>
              <a:t>Isus nije samo tumačio Stari zavjet, već mu je dao njegovo pravo značenje, nadilazeći njegovo doslovno značenje.</a:t>
            </a: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3813042609"/>
              </p:ext>
            </p:extLst>
          </p:nvPr>
        </p:nvGraphicFramePr>
        <p:xfrm>
          <a:off x="254410" y="1971673"/>
          <a:ext cx="11683181" cy="48863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hr" sz="4000" b="1" spc="300" dirty="0">
                <a:ln/>
                <a:solidFill>
                  <a:schemeClr val="accent5"/>
                </a:solidFill>
              </a:rPr>
              <a:t>TUMAČENJE BIBLIJE BIBLIJOM</a:t>
            </a:r>
            <a:endParaRPr lang="es-ES" sz="4000" b="1" spc="300" dirty="0">
              <a:ln/>
              <a:solidFill>
                <a:schemeClr val="accent5"/>
              </a:solidFill>
            </a:endParaRP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cstate="email">
              <a:extLst>
                <a:ext uri="{28A0092B-C50C-407E-A947-70E740481C1C}">
                  <a14:useLocalDpi xmlns:a14="http://schemas.microsoft.com/office/drawing/2010/main"/>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EFECE1B-106C-0A24-5F82-F5A144658011}"/>
              </a:ext>
            </a:extLst>
          </p:cNvPr>
          <p:cNvSpPr txBox="1"/>
          <p:nvPr/>
        </p:nvSpPr>
        <p:spPr>
          <a:xfrm>
            <a:off x="2949314"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hr" sz="4400" b="1" spc="600" dirty="0">
                <a:ln w="15875">
                  <a:solidFill>
                    <a:schemeClr val="accent2"/>
                  </a:solidFill>
                  <a:prstDash val="solid"/>
                </a:ln>
                <a:solidFill>
                  <a:srgbClr val="FFFFFF"/>
                </a:solidFill>
                <a:effectLst>
                  <a:outerShdw blurRad="38100" dist="12700" dir="3000000" algn="tl" rotWithShape="0">
                    <a:srgbClr val="000000">
                      <a:alpha val="81000"/>
                    </a:srgbClr>
                  </a:outerShdw>
                </a:effectLst>
              </a:rPr>
              <a:t>POVIJESNI KONTEKST</a:t>
            </a:r>
          </a:p>
        </p:txBody>
      </p:sp>
      <p:sp>
        <p:nvSpPr>
          <p:cNvPr id="5" name="CuadroTexto 4">
            <a:extLst>
              <a:ext uri="{FF2B5EF4-FFF2-40B4-BE49-F238E27FC236}">
                <a16:creationId xmlns:a16="http://schemas.microsoft.com/office/drawing/2014/main" id="{F7E12F81-517E-E857-86C5-E29973118F18}"/>
              </a:ext>
            </a:extLst>
          </p:cNvPr>
          <p:cNvSpPr txBox="1"/>
          <p:nvPr/>
        </p:nvSpPr>
        <p:spPr>
          <a:xfrm>
            <a:off x="2781300" y="735745"/>
            <a:ext cx="9410700" cy="1015663"/>
          </a:xfrm>
          <a:prstGeom prst="rect">
            <a:avLst/>
          </a:prstGeom>
          <a:noFill/>
        </p:spPr>
        <p:txBody>
          <a:bodyPr wrap="square">
            <a:spAutoFit/>
          </a:bodyPr>
          <a:lstStyle/>
          <a:p>
            <a:pPr algn="ctr"/>
            <a:r>
              <a:rPr lang="hr" sz="2000"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„Nikada više u njemu neće biti dojenčeta koje živi samo nekoliko dana, ni starca koji ne bi doživio svoje godine; jer onaj koji umre u stotoj godini bit će proklet, čak i onaj koji ne doživi stotinu.“ </a:t>
            </a:r>
            <a:r>
              <a:rPr lang="hr" sz="1600"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(Izaija 65,20)</a:t>
            </a: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430887"/>
          </a:xfrm>
          <a:prstGeom prst="rect">
            <a:avLst/>
          </a:prstGeom>
          <a:noFill/>
        </p:spPr>
        <p:txBody>
          <a:bodyPr wrap="square" rtlCol="0">
            <a:spAutoFit/>
          </a:bodyPr>
          <a:lstStyle/>
          <a:p>
            <a:pPr>
              <a:spcBef>
                <a:spcPts val="600"/>
              </a:spcBef>
            </a:pPr>
            <a:r>
              <a:rPr lang="hr" sz="2200" b="1" dirty="0"/>
              <a:t>Hoće li djeca umirati i hoće li biti grešnika na novoj zemlji? (Iz. 65,17-20)</a:t>
            </a:r>
          </a:p>
        </p:txBody>
      </p:sp>
      <p:sp>
        <p:nvSpPr>
          <p:cNvPr id="4" name="CuadroTexto 3">
            <a:extLst>
              <a:ext uri="{FF2B5EF4-FFF2-40B4-BE49-F238E27FC236}">
                <a16:creationId xmlns:a16="http://schemas.microsoft.com/office/drawing/2014/main" id="{2B637351-4F30-F700-F1AC-25AFF4AD0D20}"/>
              </a:ext>
            </a:extLst>
          </p:cNvPr>
          <p:cNvSpPr txBox="1"/>
          <p:nvPr/>
        </p:nvSpPr>
        <p:spPr>
          <a:xfrm>
            <a:off x="0" y="5537061"/>
            <a:ext cx="8485546" cy="1446550"/>
          </a:xfrm>
          <a:prstGeom prst="rect">
            <a:avLst/>
          </a:prstGeom>
          <a:noFill/>
        </p:spPr>
        <p:txBody>
          <a:bodyPr wrap="square">
            <a:spAutoFit/>
          </a:bodyPr>
          <a:lstStyle/>
          <a:p>
            <a:pPr>
              <a:spcBef>
                <a:spcPts val="600"/>
              </a:spcBef>
            </a:pPr>
            <a:r>
              <a:rPr lang="hr" sz="2200" b="1" dirty="0"/>
              <a:t>Tada će, na kraju, mrtvi uskrsnuti i smrt će prestati postojati </a:t>
            </a:r>
            <a:br>
              <a:rPr lang="es-ES" sz="2200" b="1" dirty="0"/>
            </a:br>
            <a:r>
              <a:rPr lang="hr" sz="2200" b="1" dirty="0"/>
              <a:t>(Iz 26,19; 25,8). Samo će se ovaj posljednji dio Izaijinih proročanstava doslovno ispuniti, budući da ne ovisi o Izraelovoj odluci.</a:t>
            </a: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152066"/>
            <a:ext cx="8485547" cy="1446550"/>
          </a:xfrm>
          <a:prstGeom prst="rect">
            <a:avLst/>
          </a:prstGeom>
          <a:noFill/>
        </p:spPr>
        <p:txBody>
          <a:bodyPr wrap="square">
            <a:spAutoFit/>
          </a:bodyPr>
          <a:lstStyle/>
          <a:p>
            <a:pPr>
              <a:spcBef>
                <a:spcPts val="600"/>
              </a:spcBef>
            </a:pPr>
            <a:r>
              <a:rPr lang="hr" sz="2200" b="1" dirty="0"/>
              <a:t>Da je Izrael prihvatio Mesiju, došlo bi do značajne promjene: otkupljenje i preobrazba Zemlje i čovječanstva započeli bi postupno. Sveti ljudi živjeli bi koliko i drveće (Izaija 65,22), a životinje bi bile manje agresivne u svetoj zemlji (Izaija 65,25).</a:t>
            </a: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2844015"/>
            <a:ext cx="9242682" cy="1446550"/>
          </a:xfrm>
          <a:prstGeom prst="rect">
            <a:avLst/>
          </a:prstGeom>
          <a:noFill/>
        </p:spPr>
        <p:txBody>
          <a:bodyPr wrap="square">
            <a:spAutoFit/>
          </a:bodyPr>
          <a:lstStyle/>
          <a:p>
            <a:pPr>
              <a:spcBef>
                <a:spcPts val="600"/>
              </a:spcBef>
            </a:pPr>
            <a:r>
              <a:rPr lang="hr" sz="2200" b="1" dirty="0"/>
              <a:t>Moramo shvatiti da je povijesni kontekst Izaije jedno, a kontekst Otkrivenja drugo. Izaija je govorio o budućnosti Izraela kada prihvati Mesiju. Međutim, u Ivanovo vrijeme Izrael je odbacio Mesiju. Kontekst se promijenio.</a:t>
            </a: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136129"/>
            <a:ext cx="9242682" cy="769441"/>
          </a:xfrm>
          <a:prstGeom prst="rect">
            <a:avLst/>
          </a:prstGeom>
          <a:noFill/>
        </p:spPr>
        <p:txBody>
          <a:bodyPr wrap="square">
            <a:spAutoFit/>
          </a:bodyPr>
          <a:lstStyle/>
          <a:p>
            <a:pPr>
              <a:spcBef>
                <a:spcPts val="600"/>
              </a:spcBef>
            </a:pPr>
            <a:r>
              <a:rPr lang="hr" sz="2200" b="1" dirty="0"/>
              <a:t>Protumačeno u svjetlu apokaliptičnih proročanstava Novog zavjeta, Izaijino proročanstvo nije samo šokantno, već i proturječno (Otk 21,1-4).</a:t>
            </a: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50000"/>
            <a:lum/>
            <a:extLst>
              <a:ext uri="{28A0092B-C50C-407E-A947-70E740481C1C}">
                <a14:useLocalDpi xmlns:a14="http://schemas.microsoft.com/office/drawing/2010/main"/>
              </a:ext>
            </a:extLst>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6882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hr" sz="4400" b="1" spc="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KULTUROLOŠKI KONTEKST</a:t>
            </a:r>
          </a:p>
        </p:txBody>
      </p:sp>
      <p:sp>
        <p:nvSpPr>
          <p:cNvPr id="5" name="CuadroTexto 4">
            <a:extLst>
              <a:ext uri="{FF2B5EF4-FFF2-40B4-BE49-F238E27FC236}">
                <a16:creationId xmlns:a16="http://schemas.microsoft.com/office/drawing/2014/main" id="{9D1AEF1A-9C25-30F4-F6D7-0DA6DAFA59A2}"/>
              </a:ext>
            </a:extLst>
          </p:cNvPr>
          <p:cNvSpPr txBox="1"/>
          <p:nvPr/>
        </p:nvSpPr>
        <p:spPr>
          <a:xfrm>
            <a:off x="3876" y="624850"/>
            <a:ext cx="12192000" cy="400110"/>
          </a:xfrm>
          <a:prstGeom prst="rect">
            <a:avLst/>
          </a:prstGeom>
          <a:noFill/>
        </p:spPr>
        <p:txBody>
          <a:bodyPr wrap="square">
            <a:spAutoFit/>
          </a:bodyPr>
          <a:lstStyle/>
          <a:p>
            <a:pPr algn="ctr"/>
            <a:r>
              <a:rPr lang="hr" sz="2000" b="1" dirty="0">
                <a:solidFill>
                  <a:schemeClr val="bg2">
                    <a:lumMod val="25000"/>
                  </a:schemeClr>
                </a:solidFill>
                <a:latin typeface="Comic Sans MS" panose="030F0702030302020204" pitchFamily="66" charset="0"/>
              </a:rPr>
              <a:t>„Pozdravljaju vas sva braća i sestre. Pozdravite jedni druge svetim poljupcem.“ </a:t>
            </a:r>
            <a:r>
              <a:rPr lang="hr" sz="1600" b="1" dirty="0">
                <a:solidFill>
                  <a:schemeClr val="bg2">
                    <a:lumMod val="25000"/>
                  </a:schemeClr>
                </a:solidFill>
                <a:latin typeface="Comic Sans MS" panose="030F0702030302020204" pitchFamily="66" charset="0"/>
              </a:rPr>
              <a:t>(1. Kor. 16,20)</a:t>
            </a:r>
          </a:p>
        </p:txBody>
      </p:sp>
      <p:sp>
        <p:nvSpPr>
          <p:cNvPr id="6" name="CuadroTexto 5">
            <a:extLst>
              <a:ext uri="{FF2B5EF4-FFF2-40B4-BE49-F238E27FC236}">
                <a16:creationId xmlns:a16="http://schemas.microsoft.com/office/drawing/2014/main" id="{15D0E0FF-E912-BD94-5893-30007A383A46}"/>
              </a:ext>
            </a:extLst>
          </p:cNvPr>
          <p:cNvSpPr txBox="1"/>
          <p:nvPr/>
        </p:nvSpPr>
        <p:spPr>
          <a:xfrm>
            <a:off x="263628" y="1041312"/>
            <a:ext cx="6528621" cy="1276568"/>
          </a:xfrm>
          <a:prstGeom prst="rect">
            <a:avLst/>
          </a:prstGeom>
          <a:noFill/>
        </p:spPr>
        <p:txBody>
          <a:bodyPr wrap="square" rtlCol="0">
            <a:spAutoFit/>
          </a:bodyPr>
          <a:lstStyle/>
          <a:p>
            <a:pPr>
              <a:lnSpc>
                <a:spcPts val="2300"/>
              </a:lnSpc>
              <a:spcBef>
                <a:spcPts val="600"/>
              </a:spcBef>
            </a:pPr>
            <a:r>
              <a:rPr lang="hr" sz="2200" b="1" dirty="0"/>
              <a:t>U Rimskom Carstvu, kao i na mnogim mjestima danas, pozdravljanje poljupcem u obraz bilo je uobičajeno. U tom kulturnom kontekstu, Pavlov savjet bio je mudar (1 Kor 16,20).</a:t>
            </a: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16544" y="1092047"/>
            <a:ext cx="2439526" cy="2270707"/>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16731" y="1092048"/>
            <a:ext cx="2439525" cy="2270706"/>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544393" y="3429000"/>
            <a:ext cx="3647606" cy="2161426"/>
          </a:xfrm>
          <a:prstGeom prst="rect">
            <a:avLst/>
          </a:prstGeom>
          <a:noFill/>
        </p:spPr>
        <p:txBody>
          <a:bodyPr wrap="square">
            <a:spAutoFit/>
          </a:bodyPr>
          <a:lstStyle/>
          <a:p>
            <a:pPr>
              <a:lnSpc>
                <a:spcPts val="2300"/>
              </a:lnSpc>
              <a:spcBef>
                <a:spcPts val="600"/>
              </a:spcBef>
            </a:pPr>
            <a:r>
              <a:rPr lang="hr" sz="2200" b="1" dirty="0"/>
              <a:t>S obzirom na to da će u tom kulturnom kontekstu slijeđenje Pavlovog savjeta izazvati odbacivanje među ljudima, moramo primjeniti njegov savjet prilagođava-jući ga njihovom kontekstu.</a:t>
            </a: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2" y="6127455"/>
            <a:ext cx="10584425" cy="686663"/>
          </a:xfrm>
          <a:prstGeom prst="rect">
            <a:avLst/>
          </a:prstGeom>
          <a:noFill/>
        </p:spPr>
        <p:txBody>
          <a:bodyPr wrap="square">
            <a:spAutoFit/>
          </a:bodyPr>
          <a:lstStyle/>
          <a:p>
            <a:pPr>
              <a:lnSpc>
                <a:spcPts val="2300"/>
              </a:lnSpc>
              <a:spcBef>
                <a:spcPts val="600"/>
              </a:spcBef>
            </a:pPr>
            <a:r>
              <a:rPr lang="hr" sz="2200" b="1" dirty="0"/>
              <a:t>Bilo da smo u Japanu ili negdje drugdje u svijetu, pozdravljajmo se u skladu s kulturom, pokazujući tako svoju bratsku naklonost.</a:t>
            </a: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26434" y="3481670"/>
            <a:ext cx="1964554" cy="2609240"/>
            <a:chOff x="152130" y="3857300"/>
            <a:chExt cx="1964554" cy="2609240"/>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686663"/>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lnSpc>
                  <a:spcPts val="2300"/>
                </a:lnSpc>
              </a:pPr>
              <a:r>
                <a:rPr lang="hr" sz="2200" b="1" dirty="0"/>
                <a:t>Anglosaksonski pozdrav</a:t>
              </a:r>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176481" y="3481670"/>
            <a:ext cx="1964554" cy="2609241"/>
            <a:chOff x="2202177" y="3857300"/>
            <a:chExt cx="1964554" cy="2609241"/>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686663"/>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lnSpc>
                  <a:spcPts val="2300"/>
                </a:lnSpc>
              </a:pPr>
              <a:r>
                <a:rPr lang="hr" sz="2200" b="1" dirty="0"/>
                <a:t>Tajlandski pozdrav</a:t>
              </a: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35998" y="3481670"/>
            <a:ext cx="1964554" cy="2609241"/>
            <a:chOff x="4261694" y="3857300"/>
            <a:chExt cx="1964554" cy="2609241"/>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686663"/>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pPr>
                <a:lnSpc>
                  <a:spcPts val="2300"/>
                </a:lnSpc>
              </a:pPr>
              <a:r>
                <a:rPr lang="hr" sz="2200" dirty="0"/>
                <a:t>Tibetanski pozdrav</a:t>
              </a: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287935" y="3481670"/>
            <a:ext cx="2139674" cy="2609240"/>
            <a:chOff x="6313631" y="3857300"/>
            <a:chExt cx="1964554" cy="2924838"/>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313631" y="5800523"/>
              <a:ext cx="1964554" cy="981615"/>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lnSpc>
                  <a:spcPts val="2300"/>
                </a:lnSpc>
              </a:pPr>
              <a:r>
                <a:rPr lang="hr" sz="2200" b="1" dirty="0"/>
                <a:t>Pozdrav iz Novog Zelanda</a:t>
              </a:r>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cstate="email">
            <a:extLst>
              <a:ext uri="{28A0092B-C50C-407E-A947-70E740481C1C}">
                <a14:useLocalDpi xmlns:a14="http://schemas.microsoft.com/office/drawing/2010/main"/>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263628" y="2188750"/>
            <a:ext cx="6552916" cy="1276568"/>
          </a:xfrm>
          <a:prstGeom prst="rect">
            <a:avLst/>
          </a:prstGeom>
          <a:noFill/>
        </p:spPr>
        <p:txBody>
          <a:bodyPr wrap="square">
            <a:spAutoFit/>
          </a:bodyPr>
          <a:lstStyle/>
          <a:p>
            <a:pPr marL="0" marR="0" lvl="0" indent="0" algn="l" defTabSz="914400" rtl="0" eaLnBrk="1" fontAlgn="auto" latinLnBrk="0" hangingPunct="1">
              <a:lnSpc>
                <a:spcPts val="23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Međutim, u japanskoj kulturi – na primjer – fizički kontakt u javnosti se općenito izbjegava, pa kod većine ljudi obično izaziva iznenađenje, neobičnost ili nelagodu.</a:t>
            </a: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hr" sz="4400" b="1" spc="600" dirty="0">
                <a:ln w="13462">
                  <a:solidFill>
                    <a:srgbClr val="FFFF00"/>
                  </a:solidFill>
                  <a:prstDash val="solid"/>
                </a:ln>
                <a:solidFill>
                  <a:schemeClr val="accent6">
                    <a:lumMod val="75000"/>
                  </a:schemeClr>
                </a:solidFill>
                <a:effectLst>
                  <a:outerShdw dist="38100" dir="2700000" algn="bl" rotWithShape="0">
                    <a:srgbClr val="8A3CC4"/>
                  </a:outerShdw>
                </a:effectLst>
              </a:rPr>
              <a:t>KNJIŽEVNI KONTEKST</a:t>
            </a: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680948"/>
            <a:ext cx="12192000" cy="707886"/>
          </a:xfrm>
          <a:prstGeom prst="rect">
            <a:avLst/>
          </a:prstGeom>
          <a:noFill/>
        </p:spPr>
        <p:txBody>
          <a:bodyPr wrap="square">
            <a:spAutoFit/>
            <a:scene3d>
              <a:camera prst="orthographicFront"/>
              <a:lightRig rig="threePt" dir="t"/>
            </a:scene3d>
            <a:sp3d extrusionH="57150">
              <a:bevelT w="38100" h="38100"/>
            </a:sp3d>
          </a:bodyPr>
          <a:lstStyle/>
          <a:p>
            <a:pPr algn="ctr"/>
            <a:r>
              <a:rPr lang="hr" sz="2000" b="1" dirty="0">
                <a:solidFill>
                  <a:srgbClr val="8A3CC4"/>
                </a:solidFill>
                <a:latin typeface="Comic Sans MS" panose="030F0702030302020204" pitchFamily="66" charset="0"/>
              </a:rPr>
              <a:t>„</a:t>
            </a:r>
            <a:r>
              <a:rPr lang="en-US" sz="2000" b="1" dirty="0">
                <a:solidFill>
                  <a:srgbClr val="8A3CC4"/>
                </a:solidFill>
                <a:latin typeface="Comic Sans MS" panose="030F0702030302020204" pitchFamily="66" charset="0"/>
              </a:rPr>
              <a:t>I</a:t>
            </a:r>
            <a:r>
              <a:rPr lang="sr-Latn-RS" sz="2000" b="1" dirty="0">
                <a:solidFill>
                  <a:srgbClr val="8A3CC4"/>
                </a:solidFill>
                <a:latin typeface="Comic Sans MS" panose="030F0702030302020204" pitchFamily="66" charset="0"/>
              </a:rPr>
              <a:t> reče mu: "Ako si Sin Božji, baci se dolje! Ta pisano je: Anđelima će svojim </a:t>
            </a:r>
            <a:r>
              <a:rPr lang="sr-Latn-RS" sz="2000" b="1" dirty="0" err="1">
                <a:solidFill>
                  <a:srgbClr val="8A3CC4"/>
                </a:solidFill>
                <a:latin typeface="Comic Sans MS" panose="030F0702030302020204" pitchFamily="66" charset="0"/>
              </a:rPr>
              <a:t>zapovjediti</a:t>
            </a:r>
            <a:r>
              <a:rPr lang="sr-Latn-RS" sz="2000" b="1" dirty="0">
                <a:solidFill>
                  <a:srgbClr val="8A3CC4"/>
                </a:solidFill>
                <a:latin typeface="Comic Sans MS" panose="030F0702030302020204" pitchFamily="66" charset="0"/>
              </a:rPr>
              <a:t> za tebe i na rukama će te nositi da se </a:t>
            </a:r>
            <a:r>
              <a:rPr lang="sr-Latn-RS" sz="2000" b="1" dirty="0" err="1">
                <a:solidFill>
                  <a:srgbClr val="8A3CC4"/>
                </a:solidFill>
                <a:latin typeface="Comic Sans MS" panose="030F0702030302020204" pitchFamily="66" charset="0"/>
              </a:rPr>
              <a:t>gdje</a:t>
            </a:r>
            <a:r>
              <a:rPr lang="sr-Latn-RS" sz="2000" b="1" dirty="0">
                <a:solidFill>
                  <a:srgbClr val="8A3CC4"/>
                </a:solidFill>
                <a:latin typeface="Comic Sans MS" panose="030F0702030302020204" pitchFamily="66" charset="0"/>
              </a:rPr>
              <a:t> nogom ne spotakneš o kamen</a:t>
            </a:r>
            <a:r>
              <a:rPr lang="hr" sz="2000" b="1" dirty="0">
                <a:solidFill>
                  <a:srgbClr val="8A3CC4"/>
                </a:solidFill>
                <a:latin typeface="Comic Sans MS" panose="030F0702030302020204" pitchFamily="66" charset="0"/>
              </a:rPr>
              <a:t>.’“ </a:t>
            </a:r>
            <a:r>
              <a:rPr lang="hr" sz="1600" b="1" dirty="0">
                <a:solidFill>
                  <a:srgbClr val="8A3CC4"/>
                </a:solidFill>
                <a:latin typeface="Comic Sans MS" panose="030F0702030302020204" pitchFamily="66" charset="0"/>
              </a:rPr>
              <a:t>(Matej 4,6)</a:t>
            </a: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346507"/>
            <a:ext cx="8499505" cy="1446550"/>
          </a:xfrm>
          <a:prstGeom prst="rect">
            <a:avLst/>
          </a:prstGeom>
          <a:noFill/>
        </p:spPr>
        <p:txBody>
          <a:bodyPr wrap="square" rtlCol="0">
            <a:spAutoFit/>
          </a:bodyPr>
          <a:lstStyle/>
          <a:p>
            <a:pPr>
              <a:spcBef>
                <a:spcPts val="600"/>
              </a:spcBef>
            </a:pPr>
            <a:r>
              <a:rPr lang="hr" sz="2200" b="1" dirty="0"/>
              <a:t>Popularna izreka kaže da je „tekst bez konteksta izgovor“. Drugim riječima, korištenje teksta izolirano može dovesti do personaliziranog tumačenja koje odgovara našem ukusu i općenito je daleko od ispravnog biblijskog učenja.</a:t>
            </a: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482"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01" r="17079"/>
          <a:stretch>
            <a:fillRect/>
          </a:stretch>
        </p:blipFill>
        <p:spPr>
          <a:xfrm>
            <a:off x="8711382" y="2881220"/>
            <a:ext cx="3281692" cy="3836425"/>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481220"/>
            <a:ext cx="8501165" cy="1446550"/>
          </a:xfrm>
          <a:prstGeom prst="rect">
            <a:avLst/>
          </a:prstGeom>
          <a:noFill/>
        </p:spPr>
        <p:txBody>
          <a:bodyPr wrap="square">
            <a:spAutoFit/>
          </a:bodyPr>
          <a:lstStyle/>
          <a:p>
            <a:pPr>
              <a:spcBef>
                <a:spcPts val="600"/>
              </a:spcBef>
            </a:pPr>
            <a:r>
              <a:rPr lang="hr" sz="2200" b="1" dirty="0"/>
              <a:t>Neposredni kontekst sastoji se od stihova prije i poslije teksta. Širi kontekst je poglavlje u kojem se tekst nalazi. Kontekst možemo dodatno proširiti razmatranjem cijele knjige u kojoj se pojavljuje.</a:t>
            </a: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80619" y="4623176"/>
            <a:ext cx="5223468" cy="2123658"/>
          </a:xfrm>
          <a:prstGeom prst="rect">
            <a:avLst/>
          </a:prstGeom>
          <a:noFill/>
        </p:spPr>
        <p:txBody>
          <a:bodyPr wrap="square">
            <a:spAutoFit/>
          </a:bodyPr>
          <a:lstStyle/>
          <a:p>
            <a:pPr>
              <a:spcBef>
                <a:spcPts val="600"/>
              </a:spcBef>
            </a:pPr>
            <a:r>
              <a:rPr lang="hr" sz="2200" b="1" dirty="0"/>
              <a:t>Psalam 91</a:t>
            </a:r>
            <a:r>
              <a:rPr lang="en-US" sz="2200" b="1" dirty="0"/>
              <a:t>,</a:t>
            </a:r>
            <a:r>
              <a:rPr lang="hr" sz="2200" b="1" dirty="0"/>
              <a:t>11-12</a:t>
            </a:r>
            <a:r>
              <a:rPr lang="en-US" sz="2200" b="1" dirty="0"/>
              <a:t>.</a:t>
            </a:r>
            <a:r>
              <a:rPr lang="hr" sz="2200" b="1" dirty="0"/>
              <a:t> govori o Božjoj zaštiti od vanjskih opasnosti. Izvlačeći ga iz konteksta i citirajući ga nepotpuno, Sotona je pokušao navesti Isusa da se namjerno dovede u opasnost koristeći ovaj tekst kao izgovor (Matej 4</a:t>
            </a:r>
            <a:r>
              <a:rPr lang="en-US" sz="2200" b="1" dirty="0"/>
              <a:t>,</a:t>
            </a:r>
            <a:r>
              <a:rPr lang="hr" sz="2200" b="1" dirty="0"/>
              <a:t>6).</a:t>
            </a: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881220"/>
            <a:ext cx="4960148" cy="430887"/>
          </a:xfrm>
          <a:prstGeom prst="rect">
            <a:avLst/>
          </a:prstGeom>
          <a:noFill/>
        </p:spPr>
        <p:txBody>
          <a:bodyPr wrap="square">
            <a:spAutoFit/>
          </a:bodyPr>
          <a:lstStyle/>
          <a:p>
            <a:pPr>
              <a:spcBef>
                <a:spcPts val="600"/>
              </a:spcBef>
            </a:pPr>
            <a:r>
              <a:rPr lang="hr" sz="2200" b="1" dirty="0"/>
              <a:t>Kakav je kontekst biblijskog teksta?</a:t>
            </a: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903150" y="838403"/>
            <a:ext cx="10399433" cy="6019597"/>
          </a:xfrm>
          <a:prstGeom prst="rect">
            <a:avLst/>
          </a:prstGeom>
          <a:noFill/>
        </p:spPr>
        <p:txBody>
          <a:bodyPr wrap="square">
            <a:spAutoFit/>
          </a:bodyPr>
          <a:lstStyle/>
          <a:p>
            <a:pPr>
              <a:lnSpc>
                <a:spcPts val="3200"/>
              </a:lnSpc>
              <a:spcBef>
                <a:spcPts val="600"/>
              </a:spcBef>
            </a:pPr>
            <a:r>
              <a:rPr lang="hr" sz="3200" b="1" dirty="0">
                <a:latin typeface="Constantia" panose="02030602050306030303" pitchFamily="18" charset="0"/>
              </a:rPr>
              <a:t>„Kako bi podržali pogrešn</a:t>
            </a:r>
            <a:r>
              <a:rPr lang="en-US" sz="3200" b="1" dirty="0">
                <a:latin typeface="Constantia" panose="02030602050306030303" pitchFamily="18" charset="0"/>
              </a:rPr>
              <a:t>a</a:t>
            </a:r>
            <a:r>
              <a:rPr lang="hr" sz="3200" b="1" dirty="0">
                <a:latin typeface="Constantia" panose="02030602050306030303" pitchFamily="18" charset="0"/>
              </a:rPr>
              <a:t> </a:t>
            </a:r>
            <a:r>
              <a:rPr lang="en-US" sz="3200" b="1" dirty="0">
                <a:latin typeface="Constantia" panose="02030602050306030303" pitchFamily="18" charset="0"/>
              </a:rPr>
              <a:t>u</a:t>
            </a:r>
            <a:r>
              <a:rPr lang="hr-HR" sz="3200" b="1" dirty="0">
                <a:latin typeface="Constantia" panose="02030602050306030303" pitchFamily="18" charset="0"/>
              </a:rPr>
              <a:t>č</a:t>
            </a:r>
            <a:r>
              <a:rPr lang="en-US" sz="3200" b="1" dirty="0" err="1">
                <a:latin typeface="Constantia" panose="02030602050306030303" pitchFamily="18" charset="0"/>
              </a:rPr>
              <a:t>enja</a:t>
            </a:r>
            <a:r>
              <a:rPr lang="hr" sz="3200" b="1" dirty="0">
                <a:latin typeface="Constantia" panose="02030602050306030303" pitchFamily="18" charset="0"/>
              </a:rPr>
              <a:t> ili antikršćanske prakse, neki izvlače odlomke iz Svetog pisma iz konteksta, možda citirajući samo pola stiha kako bi dokazali svoju tvrdnju, a izostavljajući drugu polovicu koja bi mogla dokazati suprotno. S lukavošću zmije, ukopavaju se iza nepovezanih izjava, isprepletenih na način koji pogoduje njihovim tjelesnim željama. Tako velik broj ljudi namjerno izopačuje Božju riječ. Drugi, obdareni živom maštom, uzimaju figure i simbole iz Svetog pisma i tumače ih prema svojim hirovima, zanemarujući činjenicu da se Sveto pismo </a:t>
            </a:r>
            <a:r>
              <a:rPr lang="en-US" sz="3200" b="1" dirty="0" err="1">
                <a:latin typeface="Constantia" panose="02030602050306030303" pitchFamily="18" charset="0"/>
              </a:rPr>
              <a:t>smatra</a:t>
            </a:r>
            <a:r>
              <a:rPr lang="hr" sz="3200" b="1" dirty="0">
                <a:latin typeface="Constantia" panose="02030602050306030303" pitchFamily="18" charset="0"/>
              </a:rPr>
              <a:t> vlastitim tumačem</a:t>
            </a:r>
            <a:r>
              <a:rPr lang="en-US" sz="3200" b="1" dirty="0">
                <a:latin typeface="Constantia" panose="02030602050306030303" pitchFamily="18" charset="0"/>
              </a:rPr>
              <a:t>,</a:t>
            </a:r>
            <a:r>
              <a:rPr lang="hr" sz="3200" b="1" dirty="0">
                <a:latin typeface="Constantia" panose="02030602050306030303" pitchFamily="18" charset="0"/>
              </a:rPr>
              <a:t> a zatim svoje ekstravagancije predstavljaju kao biblijska učenja.“</a:t>
            </a:r>
          </a:p>
        </p:txBody>
      </p:sp>
      <p:sp>
        <p:nvSpPr>
          <p:cNvPr id="4" name="CuadroTexto 3">
            <a:extLst>
              <a:ext uri="{FF2B5EF4-FFF2-40B4-BE49-F238E27FC236}">
                <a16:creationId xmlns:a16="http://schemas.microsoft.com/office/drawing/2014/main" id="{D8246D52-BF43-5CCF-9C44-C16569DDFE5C}"/>
              </a:ext>
            </a:extLst>
          </p:cNvPr>
          <p:cNvSpPr txBox="1"/>
          <p:nvPr/>
        </p:nvSpPr>
        <p:spPr>
          <a:xfrm>
            <a:off x="7204841" y="263567"/>
            <a:ext cx="3949478" cy="338554"/>
          </a:xfrm>
          <a:prstGeom prst="rect">
            <a:avLst/>
          </a:prstGeom>
          <a:noFill/>
        </p:spPr>
        <p:txBody>
          <a:bodyPr wrap="none" rtlCol="0">
            <a:spAutoFit/>
          </a:bodyPr>
          <a:lstStyle/>
          <a:p>
            <a:pPr algn="r"/>
            <a:r>
              <a:rPr lang="hr" sz="1600" b="1" dirty="0"/>
              <a:t>EGW (Velika borba, str. 512)</a:t>
            </a: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hr" sz="4000" b="1"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rPr>
              <a:t>OTKRIJ ZNAČENJE TEKSTA</a:t>
            </a:r>
          </a:p>
        </p:txBody>
      </p:sp>
      <p:sp>
        <p:nvSpPr>
          <p:cNvPr id="5" name="CuadroTexto 4">
            <a:extLst>
              <a:ext uri="{FF2B5EF4-FFF2-40B4-BE49-F238E27FC236}">
                <a16:creationId xmlns:a16="http://schemas.microsoft.com/office/drawing/2014/main" id="{89AE000F-4F8D-2DB2-C502-EE0163A3B404}"/>
              </a:ext>
            </a:extLst>
          </p:cNvPr>
          <p:cNvSpPr txBox="1"/>
          <p:nvPr/>
        </p:nvSpPr>
        <p:spPr>
          <a:xfrm>
            <a:off x="113071" y="735102"/>
            <a:ext cx="9495624" cy="400110"/>
          </a:xfrm>
          <a:prstGeom prst="rect">
            <a:avLst/>
          </a:prstGeom>
          <a:noFill/>
        </p:spPr>
        <p:txBody>
          <a:bodyPr wrap="square">
            <a:spAutoFit/>
            <a:scene3d>
              <a:camera prst="orthographicFront"/>
              <a:lightRig rig="threePt" dir="t"/>
            </a:scene3d>
            <a:sp3d extrusionH="57150">
              <a:bevelT w="38100" h="38100"/>
            </a:sp3d>
          </a:bodyPr>
          <a:lstStyle/>
          <a:p>
            <a:pPr algn="ctr"/>
            <a:r>
              <a:rPr lang="hr" sz="2000" b="1" dirty="0">
                <a:solidFill>
                  <a:schemeClr val="accent4">
                    <a:lumMod val="50000"/>
                  </a:schemeClr>
                </a:solidFill>
                <a:latin typeface="Comic Sans MS" panose="030F0702030302020204" pitchFamily="66" charset="0"/>
              </a:rPr>
              <a:t>„Isus odgovori: ‘Što piše u Zakonu? Kako ga ti tumačiš?’“ </a:t>
            </a:r>
            <a:r>
              <a:rPr lang="hr" sz="1600" b="1" dirty="0">
                <a:solidFill>
                  <a:schemeClr val="accent4">
                    <a:lumMod val="50000"/>
                  </a:schemeClr>
                </a:solidFill>
                <a:latin typeface="Comic Sans MS" panose="030F0702030302020204" pitchFamily="66" charset="0"/>
              </a:rPr>
              <a:t>(Luka 10,26)</a:t>
            </a:r>
            <a:endParaRPr lang="hr" sz="1200" b="1" dirty="0">
              <a:solidFill>
                <a:schemeClr val="accent4">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446550"/>
          </a:xfrm>
          <a:prstGeom prst="rect">
            <a:avLst/>
          </a:prstGeom>
          <a:noFill/>
        </p:spPr>
        <p:txBody>
          <a:bodyPr wrap="square" rtlCol="0">
            <a:spAutoFit/>
          </a:bodyPr>
          <a:lstStyle/>
          <a:p>
            <a:pPr>
              <a:spcBef>
                <a:spcPts val="600"/>
              </a:spcBef>
            </a:pPr>
            <a:r>
              <a:rPr lang="hr" sz="2200" b="1" dirty="0"/>
              <a:t>Svatko bi trebao sam razumjeti Bibliju. Dovoljno je jasna da svatko shvati put do spasenja, a opet dovoljno složena da neprestano izaziva čak i najbriljantnije umove. Sveto pismo je neiscrpna riznica znanja o spasenju.</a:t>
            </a: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705963375"/>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484671" y="2732658"/>
            <a:ext cx="831317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Ali svako ispravno tumačenje biblijskog teksta mora se pridržavati određenih pravila:</a:t>
            </a: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cstate="email">
              <a:extLst>
                <a:ext uri="{28A0092B-C50C-407E-A947-70E740481C1C}">
                  <a14:useLocalDpi xmlns:a14="http://schemas.microsoft.com/office/drawing/2010/main"/>
                </a:ext>
              </a:extLst>
            </a:blip>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hr" sz="4400" b="1" spc="30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rPr>
              <a:t>TEMATSKO PROUČAVANJE BIBLIJE</a:t>
            </a: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707886"/>
          </a:xfrm>
          <a:prstGeom prst="rect">
            <a:avLst/>
          </a:prstGeom>
          <a:noFill/>
        </p:spPr>
        <p:txBody>
          <a:bodyPr wrap="square">
            <a:spAutoFit/>
          </a:bodyPr>
          <a:lstStyle/>
          <a:p>
            <a:pPr algn="ctr"/>
            <a:r>
              <a:rPr lang="hr" sz="2000" b="1" dirty="0">
                <a:solidFill>
                  <a:schemeClr val="tx2">
                    <a:lumMod val="60000"/>
                    <a:lumOff val="40000"/>
                  </a:schemeClr>
                </a:solidFill>
                <a:effectLst>
                  <a:glow rad="101600">
                    <a:schemeClr val="tx1"/>
                  </a:glow>
                </a:effectLst>
                <a:latin typeface="Comic Sans MS" panose="030F0702030302020204" pitchFamily="66" charset="0"/>
              </a:rPr>
              <a:t>„</a:t>
            </a:r>
            <a:r>
              <a:rPr lang="sr-Latn-RS" sz="2000" b="1" dirty="0">
                <a:solidFill>
                  <a:schemeClr val="tx2">
                    <a:lumMod val="60000"/>
                    <a:lumOff val="40000"/>
                  </a:schemeClr>
                </a:solidFill>
                <a:effectLst>
                  <a:glow rad="101600">
                    <a:schemeClr val="tx1"/>
                  </a:glow>
                </a:effectLst>
                <a:latin typeface="Comic Sans MS" panose="030F0702030302020204" pitchFamily="66" charset="0"/>
              </a:rPr>
              <a:t>Počevši od Mojsija i svih proroka, protumači im što je o Njemu rečeno u svim Pismima</a:t>
            </a:r>
            <a:r>
              <a:rPr lang="hr" sz="2000" b="1" dirty="0">
                <a:solidFill>
                  <a:schemeClr val="tx2">
                    <a:lumMod val="60000"/>
                    <a:lumOff val="40000"/>
                  </a:schemeClr>
                </a:solidFill>
                <a:effectLst>
                  <a:glow rad="101600">
                    <a:schemeClr val="tx1"/>
                  </a:glow>
                </a:effectLst>
                <a:latin typeface="Comic Sans MS" panose="030F0702030302020204" pitchFamily="66" charset="0"/>
              </a:rPr>
              <a:t>.“ </a:t>
            </a:r>
            <a:r>
              <a:rPr lang="hr" sz="1600" b="1" dirty="0">
                <a:solidFill>
                  <a:schemeClr val="tx2">
                    <a:lumMod val="60000"/>
                    <a:lumOff val="40000"/>
                  </a:schemeClr>
                </a:solidFill>
                <a:effectLst>
                  <a:glow rad="101600">
                    <a:schemeClr val="tx1"/>
                  </a:glow>
                </a:effectLst>
                <a:latin typeface="Comic Sans MS" panose="030F0702030302020204" pitchFamily="66" charset="0"/>
              </a:rPr>
              <a:t>(Luka 24,27)</a:t>
            </a: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446550"/>
          </a:xfrm>
          <a:prstGeom prst="rect">
            <a:avLst/>
          </a:prstGeom>
          <a:noFill/>
        </p:spPr>
        <p:txBody>
          <a:bodyPr wrap="square" rtlCol="0">
            <a:spAutoFit/>
          </a:bodyPr>
          <a:lstStyle/>
          <a:p>
            <a:pPr>
              <a:spcBef>
                <a:spcPts val="600"/>
              </a:spcBef>
            </a:pPr>
            <a:r>
              <a:rPr lang="hr" sz="2200" b="1" dirty="0"/>
              <a:t>Za kršćanina, proučavanje Biblije nije opciono. Moramo uvijek rasti u spoznaji Božje volje, dopuštajući sebi da nas vodi Duh Sveti u proučavanju Njegove Riječi (Ivan 16,13).</a:t>
            </a: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0" y="4369415"/>
            <a:ext cx="6841849" cy="1107996"/>
          </a:xfrm>
          <a:prstGeom prst="rect">
            <a:avLst/>
          </a:prstGeom>
          <a:noFill/>
        </p:spPr>
        <p:txBody>
          <a:bodyPr wrap="square">
            <a:spAutoFit/>
          </a:bodyPr>
          <a:lstStyle/>
          <a:p>
            <a:pPr>
              <a:spcBef>
                <a:spcPts val="600"/>
              </a:spcBef>
            </a:pPr>
            <a:r>
              <a:rPr lang="hr" sz="2200" b="1" dirty="0"/>
              <a:t>Također je važno zadržati ponizan stav kako bismo iskoristili biblijsko znanje drugih ljudi od kojih možemo učiti.</a:t>
            </a: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69441"/>
          </a:xfrm>
          <a:prstGeom prst="rect">
            <a:avLst/>
          </a:prstGeom>
          <a:noFill/>
        </p:spPr>
        <p:txBody>
          <a:bodyPr wrap="square">
            <a:spAutoFit/>
          </a:bodyPr>
          <a:lstStyle/>
          <a:p>
            <a:pPr>
              <a:spcBef>
                <a:spcPts val="600"/>
              </a:spcBef>
            </a:pPr>
            <a:r>
              <a:rPr lang="hr" sz="2200" b="1" dirty="0"/>
              <a:t>Tematsko proučavanje Biblije osposobit će nas da prenesemo poruku drugima, bilo da se radi o biblijskim studijama ili propovijedanju Riječi.</a:t>
            </a: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726795"/>
            <a:ext cx="676152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Nadalje, moramo biti „uvijek spremni dati odgovor svakomu tko vas pita za obrazloženje vaše nade“ (1 Pt 3,15).</a:t>
            </a: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401773"/>
            <a:ext cx="676152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Iako ne znamo puni sadržaj, znamo da je Isus dao biblijski studij dvjema osobama o svom mesijanskom djelu na temelju različitih biblijskih odlomaka (Lk 24,25-27).</a:t>
            </a: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572734" y="1032659"/>
            <a:ext cx="11046531" cy="5016758"/>
          </a:xfrm>
          <a:prstGeom prst="rect">
            <a:avLst/>
          </a:prstGeom>
          <a:noFill/>
        </p:spPr>
        <p:txBody>
          <a:bodyPr wrap="square">
            <a:spAutoFit/>
          </a:bodyPr>
          <a:lstStyle/>
          <a:p>
            <a:pPr>
              <a:spcBef>
                <a:spcPts val="600"/>
              </a:spcBef>
            </a:pPr>
            <a:r>
              <a:rPr lang="hr" sz="3200" b="1" dirty="0">
                <a:latin typeface="Constantia" panose="02030602050306030303" pitchFamily="18" charset="0"/>
              </a:rPr>
              <a:t>„Neki dijelovi Svetog pisma su, zapravo, prejednostavni da bi se krivo shvatili, ali postoje i drugi čije značenje nije na površini, ne vidi se na prvi pogled. Sveto pismo se mora uspoređivati sa Svetim pismom, mora postojati pažljivo istraživanje i strpljivo razmišljanje. I takvo proučavanje će donijeti bogate koristi. Kao što rudar otkriva žile plemenitog metala skrivene ispod Zemljine površine, tako i onaj tko ustrajno traži blago u Božjoj Riječi pronalazi istine od najveće vrijednosti, skrivene od pogleda nepažljivog tragača.“</a:t>
            </a:r>
          </a:p>
        </p:txBody>
      </p:sp>
      <p:sp>
        <p:nvSpPr>
          <p:cNvPr id="4" name="CuadroTexto 3">
            <a:extLst>
              <a:ext uri="{FF2B5EF4-FFF2-40B4-BE49-F238E27FC236}">
                <a16:creationId xmlns:a16="http://schemas.microsoft.com/office/drawing/2014/main" id="{27092BCB-AF1E-17E4-CAD6-A9AE0C20DC78}"/>
              </a:ext>
            </a:extLst>
          </p:cNvPr>
          <p:cNvSpPr txBox="1"/>
          <p:nvPr/>
        </p:nvSpPr>
        <p:spPr>
          <a:xfrm>
            <a:off x="6591225" y="6165729"/>
            <a:ext cx="4505272" cy="338554"/>
          </a:xfrm>
          <a:prstGeom prst="rect">
            <a:avLst/>
          </a:prstGeom>
          <a:noFill/>
        </p:spPr>
        <p:txBody>
          <a:bodyPr wrap="none" rtlCol="0">
            <a:spAutoFit/>
          </a:bodyPr>
          <a:lstStyle/>
          <a:p>
            <a:pPr algn="r"/>
            <a:r>
              <a:rPr lang="hr" sz="1600" b="1" dirty="0"/>
              <a:t>EGW (Naš visoki poziv, 18. srpnja)</a:t>
            </a: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09855" y="2742214"/>
            <a:ext cx="3627235" cy="28006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email">
            <a:alphaModFix amt="35000"/>
            <a:extLst>
              <a:ext uri="{28A0092B-C50C-407E-A947-70E740481C1C}">
                <a14:useLocalDpi xmlns:a14="http://schemas.microsoft.com/office/drawing/2010/main"/>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3600" b="1" i="0" u="none" strike="noStrike" kern="1200" cap="none" spc="0" normalizeH="0" baseline="0" noProof="0" dirty="0">
                <a:ln w="6600">
                  <a:solidFill>
                    <a:srgbClr val="F85C84"/>
                  </a:solidFill>
                  <a:prstDash val="solid"/>
                </a:ln>
                <a:solidFill>
                  <a:srgbClr val="FFFFFF"/>
                </a:solidFill>
                <a:effectLst>
                  <a:outerShdw dist="38100" dir="2700000" algn="tl" rotWithShape="0">
                    <a:srgbClr val="F85C84"/>
                  </a:outerShdw>
                </a:effectLst>
                <a:uLnTx/>
                <a:uFillTx/>
                <a:latin typeface="Aptos" panose="02110004020202020204"/>
                <a:ea typeface="+mn-ea"/>
                <a:cs typeface="+mn-cs"/>
              </a:rPr>
              <a:t>DODATAK: </a:t>
            </a:r>
            <a:r>
              <a:rPr kumimoji="0" lang="hr"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TUMAČENJE </a:t>
            </a:r>
            <a:r>
              <a:rPr kumimoji="0" lang="hr" sz="3600" b="1" i="0" u="none" strike="noStrike" kern="1200" cap="none" spc="0" normalizeH="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TEKSTOVA </a:t>
            </a:r>
            <a:r>
              <a:rPr kumimoji="0" lang="hr"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ELLEN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836503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Kada proučavamo spise Ellen </a:t>
            </a:r>
            <a:r>
              <a:rPr kumimoji="0" lang="hr" sz="2200" b="1" i="0" u="none" strike="noStrike" kern="1200" cap="none" spc="0" normalizeH="0" noProof="0" dirty="0">
                <a:ln>
                  <a:noFill/>
                </a:ln>
                <a:solidFill>
                  <a:prstClr val="black"/>
                </a:solidFill>
                <a:effectLst/>
                <a:uLnTx/>
                <a:uFillTx/>
                <a:latin typeface="Aptos" panose="02110004020202020204"/>
                <a:ea typeface="+mn-ea"/>
                <a:cs typeface="+mn-cs"/>
              </a:rPr>
              <a:t>G. White, moramo slijediti iste smjernice kao i kada proučavamo biblijske tekstove.</a:t>
            </a: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3739662" y="4923850"/>
            <a:ext cx="5620648" cy="1785104"/>
          </a:xfrm>
          <a:prstGeom prst="rect">
            <a:avLst/>
          </a:prstGeom>
          <a:noFill/>
        </p:spPr>
        <p:txBody>
          <a:bodyPr wrap="square">
            <a:spAutoFit/>
          </a:bodyPr>
          <a:lstStyle/>
          <a:p>
            <a:pPr lvl="0">
              <a:spcBef>
                <a:spcPts val="600"/>
              </a:spcBef>
            </a:pPr>
            <a:r>
              <a:rPr lang="hr" sz="2200" b="1" dirty="0">
                <a:solidFill>
                  <a:prstClr val="black"/>
                </a:solidFill>
                <a:latin typeface="Aptos" panose="02110004020202020204"/>
              </a:rPr>
              <a:t>S druge strane, moramo se zapitati: Je li ona stvarno napisala ono što mi se govori? Uvijek provjerite je li citat stvaran i točan (koristite </a:t>
            </a:r>
            <a:r>
              <a:rPr lang="hr" sz="2200" b="1" dirty="0">
                <a:solidFill>
                  <a:prstClr val="black"/>
                </a:solidFill>
              </a:rPr>
              <a:t>službenu web stranicu </a:t>
            </a:r>
            <a:r>
              <a:rPr lang="hr" sz="2200" b="1" dirty="0">
                <a:solidFill>
                  <a:prstClr val="black"/>
                </a:solidFill>
                <a:hlinkClick r:id="rId7"/>
              </a:rPr>
              <a:t>https://egwwritings.org/ </a:t>
            </a:r>
            <a:r>
              <a:rPr lang="hr" sz="2200" b="1" dirty="0">
                <a:solidFill>
                  <a:prstClr val="black"/>
                </a:solidFill>
              </a:rPr>
              <a:t>).</a:t>
            </a: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548545"/>
            <a:ext cx="8564820" cy="1107996"/>
          </a:xfrm>
          <a:prstGeom prst="rect">
            <a:avLst/>
          </a:prstGeom>
          <a:noFill/>
        </p:spPr>
        <p:txBody>
          <a:bodyPr wrap="square">
            <a:spAutoFit/>
          </a:bodyPr>
          <a:lstStyle/>
          <a:p>
            <a:pPr lvl="0">
              <a:spcBef>
                <a:spcPts val="600"/>
              </a:spcBef>
            </a:pPr>
            <a:r>
              <a:rPr lang="hr" sz="2200" b="1" baseline="0" dirty="0">
                <a:solidFill>
                  <a:prstClr val="black"/>
                </a:solidFill>
                <a:latin typeface="Aptos" panose="02110004020202020204"/>
              </a:rPr>
              <a:t>Izjave </a:t>
            </a:r>
            <a:r>
              <a:rPr lang="hr" sz="2200" b="1" dirty="0">
                <a:solidFill>
                  <a:prstClr val="black"/>
                </a:solidFill>
              </a:rPr>
              <a:t>poput „Morat ćemo položiti račun za novac uložen u bicikle“ (TM 398) moraju se shvatiti u povijesnom kontekstu (cijena bicikla 1890. godine bila je jednaka nekoliko mjesečnih plaća).</a:t>
            </a:r>
          </a:p>
        </p:txBody>
      </p:sp>
      <p:sp>
        <p:nvSpPr>
          <p:cNvPr id="15" name="CuadroTexto 14">
            <a:extLst>
              <a:ext uri="{FF2B5EF4-FFF2-40B4-BE49-F238E27FC236}">
                <a16:creationId xmlns:a16="http://schemas.microsoft.com/office/drawing/2014/main" id="{1F1E04D0-B062-D58B-234A-CB31AFC54E92}"/>
              </a:ext>
            </a:extLst>
          </p:cNvPr>
          <p:cNvSpPr txBox="1"/>
          <p:nvPr/>
        </p:nvSpPr>
        <p:spPr>
          <a:xfrm>
            <a:off x="3739662" y="2603599"/>
            <a:ext cx="8269888" cy="1446550"/>
          </a:xfrm>
          <a:prstGeom prst="rect">
            <a:avLst/>
          </a:prstGeom>
          <a:noFill/>
        </p:spPr>
        <p:txBody>
          <a:bodyPr wrap="square">
            <a:spAutoFit/>
          </a:bodyPr>
          <a:lstStyle/>
          <a:p>
            <a:pPr lvl="0">
              <a:spcBef>
                <a:spcPts val="600"/>
              </a:spcBef>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Korištenje izoliranih odlomaka </a:t>
            </a:r>
            <a:r>
              <a:rPr kumimoji="0" lang="hr" sz="2200" b="1" i="0" u="none" strike="noStrike" kern="1200" cap="none" spc="0" normalizeH="0" noProof="0" dirty="0">
                <a:ln>
                  <a:noFill/>
                </a:ln>
                <a:solidFill>
                  <a:prstClr val="black"/>
                </a:solidFill>
                <a:effectLst/>
                <a:uLnTx/>
                <a:uFillTx/>
                <a:latin typeface="Aptos" panose="02110004020202020204"/>
                <a:ea typeface="+mn-ea"/>
                <a:cs typeface="+mn-cs"/>
              </a:rPr>
              <a:t>izvan njihovog književnog konteksta navodi Elen da kaže ono što nikada nije namjeravala reći ili da brani točku</a:t>
            </a:r>
            <a:r>
              <a:rPr lang="hr" sz="2200" b="1" dirty="0">
                <a:solidFill>
                  <a:prstClr val="black"/>
                </a:solidFill>
              </a:rPr>
              <a:t> učenja</a:t>
            </a:r>
            <a:r>
              <a:rPr kumimoji="0" lang="hr" sz="2200" b="1" i="0" u="none" strike="noStrike" kern="1200" cap="none" spc="0" normalizeH="0" noProof="0" dirty="0">
                <a:ln>
                  <a:noFill/>
                </a:ln>
                <a:solidFill>
                  <a:prstClr val="black"/>
                </a:solidFill>
                <a:effectLst/>
                <a:uLnTx/>
                <a:uFillTx/>
                <a:latin typeface="Aptos" panose="02110004020202020204"/>
                <a:ea typeface="+mn-ea"/>
                <a:cs typeface="+mn-cs"/>
              </a:rPr>
              <a:t> suprotnu onome u što je vjerovala i naučavala.</a:t>
            </a:r>
          </a:p>
        </p:txBody>
      </p:sp>
      <p:sp>
        <p:nvSpPr>
          <p:cNvPr id="17" name="CuadroTexto 16">
            <a:extLst>
              <a:ext uri="{FF2B5EF4-FFF2-40B4-BE49-F238E27FC236}">
                <a16:creationId xmlns:a16="http://schemas.microsoft.com/office/drawing/2014/main" id="{84DF2FAF-5018-15FE-18BF-9CEEFDA7B656}"/>
              </a:ext>
            </a:extLst>
          </p:cNvPr>
          <p:cNvSpPr txBox="1"/>
          <p:nvPr/>
        </p:nvSpPr>
        <p:spPr>
          <a:xfrm>
            <a:off x="3739662" y="3887700"/>
            <a:ext cx="6153846" cy="1107996"/>
          </a:xfrm>
          <a:prstGeom prst="rect">
            <a:avLst/>
          </a:prstGeom>
          <a:noFill/>
        </p:spPr>
        <p:txBody>
          <a:bodyPr wrap="square">
            <a:spAutoFit/>
          </a:bodyPr>
          <a:lstStyle/>
          <a:p>
            <a:pPr lvl="0">
              <a:spcBef>
                <a:spcPts val="600"/>
              </a:spcBef>
            </a:pPr>
            <a:r>
              <a:rPr lang="hr" sz="2200" b="1" baseline="0" dirty="0">
                <a:solidFill>
                  <a:prstClr val="black"/>
                </a:solidFill>
                <a:latin typeface="Aptos" panose="02110004020202020204"/>
              </a:rPr>
              <a:t>Prije nego što donesemo zaključak, moramo proučiti sve što </a:t>
            </a:r>
            <a:r>
              <a:rPr lang="hr" sz="2200" b="1" dirty="0">
                <a:solidFill>
                  <a:prstClr val="black"/>
                </a:solidFill>
                <a:latin typeface="Aptos" panose="02110004020202020204"/>
              </a:rPr>
              <a:t>je podučavala o određenoj temi, a ne oslanjati se samo na nekoliko citata.</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812</TotalTime>
  <Words>1530</Words>
  <Application>Microsoft Office PowerPoint</Application>
  <PresentationFormat>Panorámica</PresentationFormat>
  <Paragraphs>100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13</vt:i4>
      </vt:variant>
    </vt:vector>
  </HeadingPairs>
  <TitlesOfParts>
    <vt:vector size="22" baseType="lpstr">
      <vt:lpstr>Calibri</vt:lpstr>
      <vt:lpstr>Aptos Display</vt:lpstr>
      <vt:lpstr>Comic Sans MS</vt:lpstr>
      <vt:lpstr>Aptos</vt:lpstr>
      <vt:lpstr>Arial</vt:lpstr>
      <vt:lpstr>Constantia</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99</cp:revision>
  <dcterms:created xsi:type="dcterms:W3CDTF">2026-10-30T14:46:58Z</dcterms:created>
  <dcterms:modified xsi:type="dcterms:W3CDTF">2026-11-01T20:02:40Z</dcterms:modified>
</cp:coreProperties>
</file>