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8" r:id="rId3"/>
    <p:sldId id="270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A4875-3509-4BD2-1283-82D27DF4E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FF61C5-B525-29F5-22A8-36CEA36C4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47233-5F94-AFB2-95AB-7C459B12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E7660D-A579-6F22-2D2D-5E46BA9D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ABF3EA-4BB7-DE2E-C204-41E485E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9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CF4F8-50BE-AD5E-942F-CD19BD9C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A7E9E-E77F-0C08-3E70-F258FDB4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CB7A9-25CC-71B2-B9AF-FE890E14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356C2B-8A08-F0FE-4A57-A8768D54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FB862-053A-B816-FF53-12FDCF67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6650D8-FEB3-B2E0-A590-87BDF1B0F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9E184A-8D68-4AB6-530E-19F2A77F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5F93E-FF3F-73A2-04A5-DC1BB0F4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DEFCB-E941-6715-79E1-23134197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9C0A85-62B3-98CC-A894-73EDE971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3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6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5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2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8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00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D02D1-98AC-907E-DB67-81D02D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7DBC6-6127-54C6-5A1D-106A0C49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A1E45-0F13-5D8E-104F-73A56785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B6D7-9228-B9D2-65BF-F59493BF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795A6-9936-8A4A-7437-DEFC8348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1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3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5F51-9F05-17AC-220C-4A91FABB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AE5D7A-3CA5-5C7A-F7E0-42064D15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3AF69-973E-7058-1E1B-10DE9A21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F33F7-852D-A6CB-24FE-9C7FEA52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03162C-4C0B-2482-88B7-DB52B49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C481E-9019-B80B-7F80-0886A814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21D96-B4A8-4F22-6785-16836A97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21BD8-1CF2-E04E-FCB8-D5D655DBC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87FC19-DE6A-E03F-6C7C-3862D6F3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30F905-9B60-BA4A-2FAD-EB0DA078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79DC-30D5-CC44-9DB7-DE8E399C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1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75EA8-360A-3720-EA8C-96A04685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DFECC-49D6-E4C3-96E8-CD2AC6FD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34A63-F946-6304-3349-CCD4854D5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8C1A0A-A038-54AC-9805-F1985846D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E370B3-7576-9224-3957-17DF71F4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62E755-4B53-354D-CE3A-F5FF8777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853014-052F-B0F3-2E19-0105D8EB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874040-5DBD-6F97-3653-0DC2024D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38088-AFD6-6406-E6E6-70678F5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0DF3F4-3DD2-B949-778E-217F3969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E3D5A-183F-081E-8A81-720EA5B3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0C4C70-890E-6B64-AC2F-64010979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BF016B-0BCF-DA07-CBBE-733012F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362595-A6C0-C5C0-3D43-246479BE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2F8EF4-83E7-1782-8E41-27AFE493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92D27-420A-7038-E8FB-F3A5D109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58E3D-4263-849D-38C4-6C247A4AE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A75DA-F451-0DB1-B1D3-F4FBA59F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B6A437-8EE1-BF5B-96DD-AC7F9D8C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5B2752-3C9E-A160-75ED-71FF9ED8F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D5066-D290-1CAA-E3C9-D4E8C3A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BCA-865E-29E7-68A0-E83AF571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F3C2CD-3FCA-662A-E837-8A83070B1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FA65AC-2B34-DEFF-7363-D643E740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760E6B-1196-786B-B993-CF193C99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625B5-4CAC-BCC9-CD3B-2CE86F9E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98DF28-1991-1E55-5771-4DC99E74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3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337231-0C0F-8765-07C7-48D3A73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BF194-C620-E49D-C801-2ECBA22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0D5E7-8BE0-F98C-3C72-BA4B3196A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CA03FD-F10C-51DC-A13D-55EA4A575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E19F6-8C13-DEF6-9A4D-2C8EA5E1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pPr/>
              <a:t>20/04/2024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99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6337882"/>
            <a:ext cx="2919843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20 APRILE 2024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2 TRIMESTRE 2024</a:t>
            </a:r>
            <a:endParaRPr lang="it-IT" sz="8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66" y="507752"/>
            <a:ext cx="10118281" cy="6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3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900928"/>
            <a:ext cx="8885920" cy="914400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2962656" y="5902961"/>
            <a:ext cx="8906734" cy="78482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43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 LUCE BRILLA NEL BUIO</a:t>
            </a:r>
          </a:p>
        </p:txBody>
      </p:sp>
      <p:pic>
        <p:nvPicPr>
          <p:cNvPr id="1026" name="Picture 2" descr="C:\DATOS PC CLAUDIO\IGLESIA\Escuela Sabatica - ppt lecciones\2023\4 TRIMESTRE\leccion 12\Immagine1 - Cop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82112" y="1227941"/>
            <a:ext cx="8339328" cy="47544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1207008" y="1604823"/>
            <a:ext cx="1081158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600" b="1" dirty="0">
                <a:latin typeface="Comic Sans MS" pitchFamily="66" charset="0"/>
              </a:rPr>
              <a:t>“</a:t>
            </a:r>
            <a:r>
              <a:rPr lang="it-IT" sz="2600" b="1" dirty="0">
                <a:latin typeface="Comic Sans MS" pitchFamily="66" charset="0"/>
              </a:rPr>
              <a:t>Le tenebre spirituali hanno coperto la terra e dense tenebre hanno coperto le persone. C'è scetticismo e incredulità in molte chiese riguardo all'interpretazione delle Scritture. Molti, moltissimi, mettono in dubbio la veridicità e la verità delle Scritture. Il ragionamento umano e l'immaginazione del cuore umano minano l'ispirazione della Parola di Dio </a:t>
            </a:r>
            <a:r>
              <a:rPr lang="es-ES" sz="2600" b="1" dirty="0">
                <a:latin typeface="Comic Sans MS" pitchFamily="66" charset="0"/>
              </a:rPr>
              <a:t>[…]</a:t>
            </a:r>
          </a:p>
          <a:p>
            <a:pPr algn="ctr">
              <a:spcBef>
                <a:spcPts val="600"/>
              </a:spcBef>
            </a:pPr>
            <a:r>
              <a:rPr lang="it-IT" sz="2600" b="1" dirty="0">
                <a:latin typeface="Comic Sans MS" pitchFamily="66" charset="0"/>
              </a:rPr>
              <a:t>Questo Libro Sacro ha resistito agli attacchi di Satana, che si è unito ai malvagi per avvolgere tutto ciò che è di carattere divino con le nuvole e le tenebre. Ma il Signore ha preservato questo Libro Sacro nella sua forma attuale con il suo potere miracoloso, come una mappa o un percorso per la famiglia umana per indicare la via del cielo</a:t>
            </a:r>
            <a:r>
              <a:rPr lang="es-ES" sz="26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(E.G. White, </a:t>
            </a:r>
            <a:r>
              <a:rPr lang="es-ES" sz="1400" b="1" dirty="0" err="1"/>
              <a:t>Messaggi</a:t>
            </a:r>
            <a:r>
              <a:rPr lang="es-ES" sz="1400" b="1" dirty="0"/>
              <a:t> </a:t>
            </a:r>
            <a:r>
              <a:rPr lang="es-ES" sz="1400" b="1" dirty="0" err="1"/>
              <a:t>scelti</a:t>
            </a:r>
            <a:r>
              <a:rPr lang="es-ES" sz="1400" b="1" dirty="0"/>
              <a:t>, vol. 1, libera </a:t>
            </a:r>
            <a:r>
              <a:rPr lang="es-ES" sz="1400" b="1" dirty="0" err="1"/>
              <a:t>traduzione</a:t>
            </a:r>
            <a:r>
              <a:rPr lang="es-ES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284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</a:rPr>
              <a:t>BATTAGLIA PER LA MENTE</a:t>
            </a:r>
          </a:p>
        </p:txBody>
      </p:sp>
    </p:spTree>
    <p:extLst>
      <p:ext uri="{BB962C8B-B14F-4D97-AF65-F5344CB8AC3E}">
        <p14:creationId xmlns:p14="http://schemas.microsoft.com/office/powerpoint/2010/main" val="3987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3A1A4B-D33D-DA61-9C6D-E6CF22BFC4F9}"/>
              </a:ext>
            </a:extLst>
          </p:cNvPr>
          <p:cNvSpPr txBox="1"/>
          <p:nvPr/>
        </p:nvSpPr>
        <p:spPr>
          <a:xfrm>
            <a:off x="301558" y="442425"/>
            <a:ext cx="10126494" cy="861774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 gli increduli, ai quali il dio di questo mondo ha accecato le menti affinché non risplenda loro la luce del vangelo della gloria di Cristo, che è l'immagine di Dio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s-E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Corinzi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4:4)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CE2429-13E7-8830-A05C-9623E1D98697}"/>
              </a:ext>
            </a:extLst>
          </p:cNvPr>
          <p:cNvSpPr txBox="1"/>
          <p:nvPr/>
        </p:nvSpPr>
        <p:spPr>
          <a:xfrm>
            <a:off x="0" y="1274555"/>
            <a:ext cx="91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Un proverbio dice: "Non c'è peggior cieco di chi non vuole vedere". In altre parole, è inutile convincere qualcuno a vedere qualcosa, se non vuole farlo. Lo stesso vale per chi è stato accecato dal "dio di questo mondo» </a:t>
            </a:r>
            <a:r>
              <a:rPr lang="es-ES" sz="2000" b="1" dirty="0"/>
              <a:t>(2 Co. 4:4).</a:t>
            </a:r>
          </a:p>
        </p:txBody>
      </p:sp>
      <p:pic>
        <p:nvPicPr>
          <p:cNvPr id="5" name="Imagen 4" descr="Imagen que contiene hombre, roca, comida, grande&#10;&#10;Descripción generada automáticamente">
            <a:extLst>
              <a:ext uri="{FF2B5EF4-FFF2-40B4-BE49-F238E27FC236}">
                <a16:creationId xmlns:a16="http://schemas.microsoft.com/office/drawing/2014/main" id="{79703241-4C15-D672-B25C-071C1D50C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6575DDB2-588D-DE72-86D7-B59503C7E7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97" y="3646717"/>
            <a:ext cx="3121152" cy="3121152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C6C5F2D-B01E-4559-10A4-CBAB167AE0E0}"/>
              </a:ext>
            </a:extLst>
          </p:cNvPr>
          <p:cNvSpPr txBox="1"/>
          <p:nvPr/>
        </p:nvSpPr>
        <p:spPr>
          <a:xfrm>
            <a:off x="3370876" y="3580669"/>
            <a:ext cx="5565860" cy="2132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Ma nessuno ha bisogno di rimanere in questo stato. Quando la mente è nelle tenebre spirituali, c'è una luce che può e vuole risplendere in essa: «La luce [Gesù] risplende nelle tenebre e le tenebre non hanno prevalso su di essa» (</a:t>
            </a:r>
            <a:r>
              <a:rPr lang="it-IT" sz="2000" b="1" dirty="0" err="1"/>
              <a:t>Gv</a:t>
            </a:r>
            <a:r>
              <a:rPr lang="es-ES" sz="2000" b="1" dirty="0"/>
              <a:t> 1:5).</a:t>
            </a:r>
          </a:p>
        </p:txBody>
      </p:sp>
      <p:pic>
        <p:nvPicPr>
          <p:cNvPr id="11" name="Imagen 10" descr="Un dibujo de una mujer sentada en una silla&#10;&#10;Descripción generada automáticamente con confianza baja">
            <a:extLst>
              <a:ext uri="{FF2B5EF4-FFF2-40B4-BE49-F238E27FC236}">
                <a16:creationId xmlns:a16="http://schemas.microsoft.com/office/drawing/2014/main" id="{156093E2-A08D-6EA9-62C3-F93461B7D7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900FD6-144B-AAD3-682C-B5CF20B12726}"/>
              </a:ext>
            </a:extLst>
          </p:cNvPr>
          <p:cNvSpPr txBox="1"/>
          <p:nvPr/>
        </p:nvSpPr>
        <p:spPr>
          <a:xfrm>
            <a:off x="0" y="2290218"/>
            <a:ext cx="91050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mancanza di conoscenza da parte di coloro che si perdono non è dovuta al fatto che non hanno la capacità di conoscere. È perché </a:t>
            </a:r>
            <a:r>
              <a:rPr lang="it-IT" sz="2000" b="1" i="1" dirty="0"/>
              <a:t>non vogliono </a:t>
            </a:r>
            <a:r>
              <a:rPr lang="it-IT" sz="2000" b="1" dirty="0"/>
              <a:t>saperlo. Il diavolo ha occupato la loro mente con molte cose che impediscono loro di pensare a ciò che è veramente importante: la loro salvezza.</a:t>
            </a:r>
            <a:endParaRPr lang="es-E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D689E5-BAD2-829A-817A-172F1FD280AD}"/>
              </a:ext>
            </a:extLst>
          </p:cNvPr>
          <p:cNvSpPr txBox="1"/>
          <p:nvPr/>
        </p:nvSpPr>
        <p:spPr>
          <a:xfrm>
            <a:off x="3350493" y="5399912"/>
            <a:ext cx="5565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Quelli di noi che accettano questa luce possono annullare l'opera del nemico e far risplendere la luce di Gesù attraverso le tenebre.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4128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993C9-085C-F81E-D214-F8CA7088D6F6}"/>
              </a:ext>
            </a:extLst>
          </p:cNvPr>
          <p:cNvSpPr txBox="1"/>
          <p:nvPr/>
        </p:nvSpPr>
        <p:spPr>
          <a:xfrm>
            <a:off x="2157633" y="1128370"/>
            <a:ext cx="982684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>
                <a:latin typeface="Comic Sans MS" pitchFamily="66" charset="0"/>
              </a:rPr>
              <a:t>“</a:t>
            </a:r>
            <a:r>
              <a:rPr lang="it-IT" sz="2400" b="1" dirty="0">
                <a:latin typeface="Comic Sans MS" pitchFamily="66" charset="0"/>
              </a:rPr>
              <a:t>Tutti coloro che viaggiano sulla strada per il cielo hanno bisogno di una guida sicura. Non dobbiamo camminare nella sapienza umana. È nostro privilegio ascoltare la voce di Cristo che ci parla mentre facciamo il viaggio, e le Sue parole sono sempre parole di saggezza</a:t>
            </a:r>
            <a:r>
              <a:rPr lang="es-ES" sz="2400" b="1" dirty="0">
                <a:latin typeface="Comic Sans MS" pitchFamily="66" charset="0"/>
              </a:rPr>
              <a:t>. ...</a:t>
            </a:r>
          </a:p>
          <a:p>
            <a:pPr algn="ctr">
              <a:spcBef>
                <a:spcPts val="600"/>
              </a:spcBef>
            </a:pPr>
            <a:r>
              <a:rPr lang="it-IT" sz="2400" b="1" dirty="0">
                <a:latin typeface="Comic Sans MS" pitchFamily="66" charset="0"/>
              </a:rPr>
              <a:t>Satana sta lavorando con grande diligenza per portare alla rovina le anime degli uomini</a:t>
            </a:r>
            <a:r>
              <a:rPr lang="es-ES" sz="2400" b="1" dirty="0">
                <a:latin typeface="Comic Sans MS" pitchFamily="66" charset="0"/>
              </a:rPr>
              <a:t> […]. </a:t>
            </a:r>
            <a:r>
              <a:rPr lang="it-IT" sz="2400" b="1" dirty="0">
                <a:latin typeface="Comic Sans MS" pitchFamily="66" charset="0"/>
              </a:rPr>
              <a:t>La nostra unica sicurezza è rimanere vicini a Cristo, camminando nella sua saggezza e praticando la sua verità. Non sempre riusciamo a individuare rapidamente l'opera satanica; non sappiamo dove colloca le sue trappole. Ma Gesù comprende le arti sottili del nemico, e può mantenere i nostri piedi sulla strada sicura</a:t>
            </a:r>
            <a:r>
              <a:rPr lang="es-ES" sz="24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0A910F-9D13-2784-0B18-6D83BFC33762}"/>
              </a:ext>
            </a:extLst>
          </p:cNvPr>
          <p:cNvSpPr txBox="1"/>
          <p:nvPr/>
        </p:nvSpPr>
        <p:spPr>
          <a:xfrm>
            <a:off x="6286024" y="6472708"/>
            <a:ext cx="5905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(E.G. White, </a:t>
            </a:r>
            <a:r>
              <a:rPr lang="es-ES" sz="1400" b="1" i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nostra </a:t>
            </a:r>
            <a:r>
              <a:rPr lang="es-ES" sz="1400" b="1" i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elevata</a:t>
            </a:r>
            <a:r>
              <a:rPr lang="es-ES" sz="1400" b="1" i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b="1" i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vocazione</a:t>
            </a:r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10 </a:t>
            </a:r>
            <a:r>
              <a:rPr lang="es-ES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gennaio</a:t>
            </a:r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libera </a:t>
            </a:r>
            <a:r>
              <a:rPr lang="es-ES" sz="1400" b="1" dirty="0" err="1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traduzione</a:t>
            </a:r>
            <a:r>
              <a:rPr lang="es-ES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9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>
            <a:extLst>
              <a:ext uri="{FF2B5EF4-FFF2-40B4-BE49-F238E27FC236}">
                <a16:creationId xmlns:a16="http://schemas.microsoft.com/office/drawing/2014/main" id="{04AC55FD-EBB1-5257-911E-B63F6C54B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4FBBD9-1307-23C2-928F-1E09A92CE77F}"/>
              </a:ext>
            </a:extLst>
          </p:cNvPr>
          <p:cNvSpPr txBox="1"/>
          <p:nvPr/>
        </p:nvSpPr>
        <p:spPr>
          <a:xfrm>
            <a:off x="238386" y="428176"/>
            <a:ext cx="4471416" cy="55399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3200" b="1" dirty="0">
                <a:solidFill>
                  <a:srgbClr val="7E9721"/>
                </a:solidFill>
                <a:latin typeface="Comic Sans MS" panose="030F0702030302020204" pitchFamily="66" charset="0"/>
              </a:rPr>
              <a:t>Gesù dunque disse loro: La luce è ancora per poco tempo tra di voi. Camminate mentre avete la luce, affinché non vi sorprendano le tenebre; chi cammina nelle tenebre, non sa dove va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(Giovanni 12:35)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2637E14-3CCA-6DF1-2DB4-4DE1837478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C1003A-54FD-9525-365D-091D0AB7A469}"/>
              </a:ext>
            </a:extLst>
          </p:cNvPr>
          <p:cNvSpPr txBox="1"/>
          <p:nvPr/>
        </p:nvSpPr>
        <p:spPr>
          <a:xfrm>
            <a:off x="6338048" y="3429000"/>
            <a:ext cx="56110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solidFill>
                  <a:srgbClr val="176653"/>
                </a:solidFill>
              </a:rPr>
              <a:t>Battaglia per la verità: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</a:t>
            </a:r>
            <a:r>
              <a:rPr lang="it-IT" sz="2400" b="1" dirty="0"/>
              <a:t>La verità contro la menzogna</a:t>
            </a:r>
            <a:r>
              <a:rPr lang="es-ES" sz="2400" b="1" dirty="0"/>
              <a:t>.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Il compromesso </a:t>
            </a:r>
            <a:r>
              <a:rPr lang="es-ES" sz="2400" b="1" dirty="0" err="1"/>
              <a:t>della</a:t>
            </a:r>
            <a:r>
              <a:rPr lang="es-ES" sz="2400" b="1" dirty="0"/>
              <a:t> </a:t>
            </a:r>
            <a:r>
              <a:rPr lang="es-ES" sz="2400" b="1" dirty="0" err="1"/>
              <a:t>chiesa</a:t>
            </a:r>
            <a:r>
              <a:rPr lang="es-ES" sz="2400" b="1" dirty="0"/>
              <a:t>.</a:t>
            </a: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791974"/>
                </a:solidFill>
              </a:rPr>
              <a:t>Battaglia per la Parola di Dio: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La sicurezza nella Bibbia.</a:t>
            </a:r>
          </a:p>
          <a:p>
            <a:pPr>
              <a:spcBef>
                <a:spcPts val="600"/>
              </a:spcBef>
            </a:pPr>
            <a:r>
              <a:rPr lang="es-ES" sz="2400" b="1" dirty="0"/>
              <a:t>	Il ragionamento umano.</a:t>
            </a: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713518"/>
                </a:solidFill>
              </a:rPr>
              <a:t>Battaglia per la mente.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157353-2A0A-7DAD-CA8D-0BC55B81B87C}"/>
              </a:ext>
            </a:extLst>
          </p:cNvPr>
          <p:cNvSpPr txBox="1"/>
          <p:nvPr/>
        </p:nvSpPr>
        <p:spPr>
          <a:xfrm>
            <a:off x="122596" y="135791"/>
            <a:ext cx="6423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guerra si vince o si perde battaglia dopo battaglia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4F27E9-EF4E-1B1A-F6DD-6823C674E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524656-23A6-59BF-834E-1096A5DAFE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D03C0B6-5C3C-07F0-C623-C7D742FAC3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>
            <a:extLst>
              <a:ext uri="{FF2B5EF4-FFF2-40B4-BE49-F238E27FC236}">
                <a16:creationId xmlns:a16="http://schemas.microsoft.com/office/drawing/2014/main" id="{31F6CC88-2391-3630-21B1-C087954D25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>
            <a:extLst>
              <a:ext uri="{FF2B5EF4-FFF2-40B4-BE49-F238E27FC236}">
                <a16:creationId xmlns:a16="http://schemas.microsoft.com/office/drawing/2014/main" id="{E01FFE65-DDF6-FD26-26FA-0FCAF244087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738114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>
            <a:extLst>
              <a:ext uri="{FF2B5EF4-FFF2-40B4-BE49-F238E27FC236}">
                <a16:creationId xmlns:a16="http://schemas.microsoft.com/office/drawing/2014/main" id="{F85BA111-318C-BDEA-A7E7-B4829A0F77B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4334397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3D8B2582-2C91-AF69-4CC8-B3B748EB048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5283987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>
            <a:extLst>
              <a:ext uri="{FF2B5EF4-FFF2-40B4-BE49-F238E27FC236}">
                <a16:creationId xmlns:a16="http://schemas.microsoft.com/office/drawing/2014/main" id="{A0D122BD-91BE-D5C9-906C-D0E5D684B19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886" y="3894738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>
            <a:extLst>
              <a:ext uri="{FF2B5EF4-FFF2-40B4-BE49-F238E27FC236}">
                <a16:creationId xmlns:a16="http://schemas.microsoft.com/office/drawing/2014/main" id="{365F6D1E-58AC-DBCF-D4E4-BB05FE0AECF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6221970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>
            <a:extLst>
              <a:ext uri="{FF2B5EF4-FFF2-40B4-BE49-F238E27FC236}">
                <a16:creationId xmlns:a16="http://schemas.microsoft.com/office/drawing/2014/main" id="{7F3D6A42-82A3-641D-8536-8050CD7E563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7B3B5EDF-34EE-4BFC-8886-520D2C6A130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11310" y="4818798"/>
            <a:ext cx="334165" cy="48234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3CF85A6-8BFA-0EC6-AF8A-F2F18F56120A}"/>
              </a:ext>
            </a:extLst>
          </p:cNvPr>
          <p:cNvSpPr txBox="1"/>
          <p:nvPr/>
        </p:nvSpPr>
        <p:spPr>
          <a:xfrm>
            <a:off x="150548" y="2159422"/>
            <a:ext cx="5898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nostra unica salvaguardia in questa battaglia è quella di aggrapparci a Gesù, che è la verità e la vita, e alla sua santa Parola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5E2F6-5CEF-A2F8-13FA-B0B6E74023C3}"/>
              </a:ext>
            </a:extLst>
          </p:cNvPr>
          <p:cNvSpPr txBox="1"/>
          <p:nvPr/>
        </p:nvSpPr>
        <p:spPr>
          <a:xfrm>
            <a:off x="136572" y="528206"/>
            <a:ext cx="58987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Satana perse la battaglia della persecuzione, escogitò un nuovo piano: il compromesso. Il miscuglio di verità e menzogne ha spinto milioni di persone ad abbracciare una verità adulterata e senza vita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46998" y="2921168"/>
            <a:ext cx="9298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</a:rPr>
              <a:t>BATTAGLIA PER LA VERITÀ</a:t>
            </a:r>
          </a:p>
        </p:txBody>
      </p:sp>
    </p:spTree>
    <p:extLst>
      <p:ext uri="{BB962C8B-B14F-4D97-AF65-F5344CB8AC3E}">
        <p14:creationId xmlns:p14="http://schemas.microsoft.com/office/powerpoint/2010/main" val="23270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CEE907F-1DCC-689C-BF88-7B5789E033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EF6546-3C17-3C80-56D6-D3343C52FF7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VERITÀ CONTRO LA MENZOGNA</a:t>
            </a:r>
            <a:endParaRPr lang="es-ES" sz="44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35D7BC-0F40-ECFE-067A-E0F17E539E4C}"/>
              </a:ext>
            </a:extLst>
          </p:cNvPr>
          <p:cNvSpPr txBox="1"/>
          <p:nvPr/>
        </p:nvSpPr>
        <p:spPr>
          <a:xfrm>
            <a:off x="2864225" y="638565"/>
            <a:ext cx="6266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Gesù gli disse: Io sono la via, la verità e la vita; nessuno viene al Padre se non per mezzo di me"</a:t>
            </a:r>
            <a:r>
              <a:rPr lang="es-ES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(Giovanni 14:6)</a:t>
            </a:r>
            <a:endParaRPr lang="es-ES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glow rad="76200">
                  <a:srgbClr val="BC964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25BF3B-EB49-01B9-8D0D-475247A14A20}"/>
              </a:ext>
            </a:extLst>
          </p:cNvPr>
          <p:cNvSpPr txBox="1"/>
          <p:nvPr/>
        </p:nvSpPr>
        <p:spPr>
          <a:xfrm>
            <a:off x="3191435" y="1278526"/>
            <a:ext cx="559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Gesù è la Verità e quindi il Padre di ogni verità (Giovanni 14:6). Tutto ciò che è certo, tutto ciò che è affidabile, tutto ciò che è vero, procede da lui. E la sua verità produce vita in noi</a:t>
            </a:r>
            <a:r>
              <a:rPr lang="es-ES" sz="2000" b="1" dirty="0"/>
              <a:t>.</a:t>
            </a:r>
          </a:p>
        </p:txBody>
      </p:sp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4D98785-1634-8DE7-946A-6636430010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36" y="761225"/>
            <a:ext cx="2900185" cy="3770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>
            <a:extLst>
              <a:ext uri="{FF2B5EF4-FFF2-40B4-BE49-F238E27FC236}">
                <a16:creationId xmlns:a16="http://schemas.microsoft.com/office/drawing/2014/main" id="{8FA19D2C-7BBF-958D-0053-AEB89392DE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761225"/>
            <a:ext cx="3066125" cy="3383412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>
            <a:extLst>
              <a:ext uri="{FF2B5EF4-FFF2-40B4-BE49-F238E27FC236}">
                <a16:creationId xmlns:a16="http://schemas.microsoft.com/office/drawing/2014/main" id="{699D0C1B-4C9A-7F4F-FC48-7E1C8773A5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A5054436-C0A4-BE34-7BEA-507D9B036F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7B7061-6E29-A592-03A9-C9B537E740B2}"/>
              </a:ext>
            </a:extLst>
          </p:cNvPr>
          <p:cNvSpPr txBox="1"/>
          <p:nvPr/>
        </p:nvSpPr>
        <p:spPr>
          <a:xfrm>
            <a:off x="3180937" y="4964881"/>
            <a:ext cx="5721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Perciò il diavolo ha fatto di tutto per distruggere la Bibbia, nascondendola o distorcendola. Lo ha fatto (anche se non completamente) attraverso la Chiesa romana, durante il Medioevo (quel lungo periodo in seguito fu definito anche come "secolo buio").</a:t>
            </a:r>
            <a:endParaRPr lang="es-E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A86A6E-CC72-AA65-536B-269FE440D1CE}"/>
              </a:ext>
            </a:extLst>
          </p:cNvPr>
          <p:cNvSpPr txBox="1"/>
          <p:nvPr/>
        </p:nvSpPr>
        <p:spPr>
          <a:xfrm>
            <a:off x="3169786" y="3965189"/>
            <a:ext cx="55992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Nei suoi scontri con il nemico, Gesù usò la Bibbia come fonte di tutta la verità: "È scritto"     </a:t>
            </a:r>
            <a:r>
              <a:rPr lang="es-ES" sz="2000" b="1" dirty="0"/>
              <a:t>(Matteo 4:4; 21:13).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E0159F-7B61-8D32-F128-0D187544D4F3}"/>
              </a:ext>
            </a:extLst>
          </p:cNvPr>
          <p:cNvSpPr txBox="1"/>
          <p:nvPr/>
        </p:nvSpPr>
        <p:spPr>
          <a:xfrm>
            <a:off x="3187155" y="2648120"/>
            <a:ext cx="57219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Al contrario, Satana è il padre della menzogna (Giovanni 8:44). Ogni inganno, ogni sottigliezza maliziosa, ogni verità adulterata, procede da lui. Le sue menzogne producono la morte in noi.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6799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3914277E-3006-3274-62B0-BB3F97F952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A2CBBABD-4800-FCE9-3E96-49B3CB929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424EC4B-600F-ACCA-46B9-7BAEC273DC5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A400A4"/>
                </a:solidFill>
              </a:rPr>
              <a:t>IL COMPROMESSO DELLA CHIESA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F5ED6-6EE5-A9C9-C153-7DF1253220A7}"/>
              </a:ext>
            </a:extLst>
          </p:cNvPr>
          <p:cNvSpPr txBox="1"/>
          <p:nvPr/>
        </p:nvSpPr>
        <p:spPr>
          <a:xfrm>
            <a:off x="1156447" y="610524"/>
            <a:ext cx="987910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Io so che dopo la mia partenza si introdurranno fra di voi lupi rapaci, i quali non risparmieranno il gregge; e anche tra voi stessi sorgeranno uomini che insegneranno cose perverse per trascinarsi dietro i discepoli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Atti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20:29,30)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DA57C5-2DAE-9E5D-3B15-0CE736F08AD4}"/>
              </a:ext>
            </a:extLst>
          </p:cNvPr>
          <p:cNvSpPr txBox="1"/>
          <p:nvPr/>
        </p:nvSpPr>
        <p:spPr>
          <a:xfrm>
            <a:off x="168611" y="1533854"/>
            <a:ext cx="754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congedarsi dagli anziani di Efeso, Paolo parlò loro della sua preoccupazione per i problemi esterni e interni che avrebbero dovuto affrontare in futuro (Atti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20:29,30).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0E8139-0B76-EA6C-01D9-24B11D5C08EF}"/>
              </a:ext>
            </a:extLst>
          </p:cNvPr>
          <p:cNvSpPr txBox="1"/>
          <p:nvPr/>
        </p:nvSpPr>
        <p:spPr>
          <a:xfrm>
            <a:off x="176241" y="2549517"/>
            <a:ext cx="7528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Lupi rapaci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64 al 311 (editto di tolleranza di </a:t>
            </a:r>
            <a:r>
              <a:rPr lang="it-IT" sz="2000" b="1" dirty="0" err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Serdica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poi seguito dall’editto di Milano), la Chiesa subì una feroce persecuzione da parte dell'Impero Romano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b="1" dirty="0">
                <a:solidFill>
                  <a:srgbClr val="FFFF99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Uomini perversi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IV secolo in poi, furono introdotti nella Chiesa uomini non convertiti che mescolarono il loro paganesimo con la verità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9CD7523-66F5-FEB3-7B65-4BE925E2AA55}"/>
              </a:ext>
            </a:extLst>
          </p:cNvPr>
          <p:cNvSpPr txBox="1"/>
          <p:nvPr/>
        </p:nvSpPr>
        <p:spPr>
          <a:xfrm>
            <a:off x="4036340" y="4406243"/>
            <a:ext cx="3523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Satana usò la sua strategia "interna" per corrompere la verità e introdurre l'idolatria e l'osservanza della domenica nella Chiesa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" name="Imagen 9" descr="Un animal color cafe con un perro&#10;&#10;Descripción generada automáticamente con confianza media">
            <a:extLst>
              <a:ext uri="{FF2B5EF4-FFF2-40B4-BE49-F238E27FC236}">
                <a16:creationId xmlns:a16="http://schemas.microsoft.com/office/drawing/2014/main" id="{F77E692A-2757-E7B2-BF22-C93A637D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CC153D7E-4E56-D25D-E619-FC7936B5CDAE}"/>
              </a:ext>
            </a:extLst>
          </p:cNvPr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8989CF-95A5-E8FA-49CC-E2B7478E6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3846CBDA-EEB5-E5CB-2FF5-5D6688D7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C11971A-ACD7-CDA1-9AAF-88394321EE49}"/>
                </a:ext>
              </a:extLst>
            </p:cNvPr>
            <p:cNvSpPr txBox="1"/>
            <p:nvPr/>
          </p:nvSpPr>
          <p:spPr>
            <a:xfrm>
              <a:off x="8831177" y="3986028"/>
              <a:ext cx="142457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dirty="0"/>
                <a:t>La statua del dio romano Giove sul  monte Capitolino a Roma è stata riadattata e trasformata in una statua di San Pietro</a:t>
              </a:r>
              <a:endParaRPr lang="es-ES" sz="1400" b="1" dirty="0"/>
            </a:p>
          </p:txBody>
        </p:sp>
      </p:grpSp>
      <p:pic>
        <p:nvPicPr>
          <p:cNvPr id="27" name="Imagen 26" descr="Moneda de metal con letras&#10;&#10;Descripción generada automáticamente con confianza baja">
            <a:extLst>
              <a:ext uri="{FF2B5EF4-FFF2-40B4-BE49-F238E27FC236}">
                <a16:creationId xmlns:a16="http://schemas.microsoft.com/office/drawing/2014/main" id="{27478AEF-73E4-DD8A-EDFF-40CA78EE05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CFB1248-0596-AAA8-5C77-E236C4920C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04F1208-4AAF-33A9-568F-D178CA39CA0B}"/>
              </a:ext>
            </a:extLst>
          </p:cNvPr>
          <p:cNvSpPr txBox="1"/>
          <p:nvPr/>
        </p:nvSpPr>
        <p:spPr>
          <a:xfrm>
            <a:off x="0" y="614421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profetizzò Paolo, questi errori furono accettati e rimarranno fino alla fine tra chi non vuole conoscere la verità (2 Tessalonicesi 2:7-12). La battaglia finale si baserà sul compromesso con il Sabato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000" dirty="0">
              <a:solidFill>
                <a:schemeClr val="bg1"/>
              </a:solidFill>
              <a:effectLst>
                <a:glow rad="127000">
                  <a:srgbClr val="3A57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BC3E82-9916-6BBB-A8F7-D338B28A7E4A}"/>
              </a:ext>
            </a:extLst>
          </p:cNvPr>
          <p:cNvSpPr txBox="1"/>
          <p:nvPr/>
        </p:nvSpPr>
        <p:spPr>
          <a:xfrm>
            <a:off x="1456623" y="2459504"/>
            <a:ext cx="92787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</a:rPr>
              <a:t>BATTAGLIA PER LA PAROLA DI DIO</a:t>
            </a:r>
            <a:endParaRPr lang="es-ES" sz="6000" b="1" dirty="0">
              <a:ln w="6600">
                <a:solidFill>
                  <a:srgbClr val="5E2F0C"/>
                </a:solidFill>
                <a:prstDash val="solid"/>
              </a:ln>
              <a:solidFill>
                <a:srgbClr val="FFFFFF"/>
              </a:solidFill>
              <a:effectLst>
                <a:outerShdw dist="50800" dir="2700000" algn="tl" rotWithShape="0">
                  <a:srgbClr val="5E2F0C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3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362730-4EC0-0B73-62D7-CE9E84A03580}"/>
              </a:ext>
            </a:extLst>
          </p:cNvPr>
          <p:cNvSpPr txBox="1"/>
          <p:nvPr/>
        </p:nvSpPr>
        <p:spPr>
          <a:xfrm>
            <a:off x="0" y="-486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 SICUREZZA NELLA BIBBIA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7A000E-1BF8-12E2-E540-35B12EC1BDC5}"/>
              </a:ext>
            </a:extLst>
          </p:cNvPr>
          <p:cNvSpPr txBox="1"/>
          <p:nvPr/>
        </p:nvSpPr>
        <p:spPr>
          <a:xfrm>
            <a:off x="2034987" y="638565"/>
            <a:ext cx="812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Santificali nella verità: la tua parola è verità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(Giovanni 17:17)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B2B3A2-14F9-E210-8322-F54E11D9755C}"/>
              </a:ext>
            </a:extLst>
          </p:cNvPr>
          <p:cNvSpPr txBox="1"/>
          <p:nvPr/>
        </p:nvSpPr>
        <p:spPr>
          <a:xfrm>
            <a:off x="4942958" y="1060900"/>
            <a:ext cx="724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Bibbia è la rivelazione infallibile della volontà di Dio. Presenta il piano celeste per la salvezza dell'umanità</a:t>
            </a:r>
            <a:r>
              <a:rPr lang="es-ES" sz="2000" b="1" dirty="0"/>
              <a:t>.</a:t>
            </a:r>
          </a:p>
        </p:txBody>
      </p:sp>
      <p:pic>
        <p:nvPicPr>
          <p:cNvPr id="8" name="Imagen 7" descr="Imagen que contiene persona, hombre, montar a caballo, sostener&#10;&#10;Descripción generada automáticamente">
            <a:extLst>
              <a:ext uri="{FF2B5EF4-FFF2-40B4-BE49-F238E27FC236}">
                <a16:creationId xmlns:a16="http://schemas.microsoft.com/office/drawing/2014/main" id="{A6E4EBBD-6361-C448-09FE-714A2D1AFC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005" y="3959809"/>
            <a:ext cx="2620485" cy="2699612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>
            <a:extLst>
              <a:ext uri="{FF2B5EF4-FFF2-40B4-BE49-F238E27FC236}">
                <a16:creationId xmlns:a16="http://schemas.microsoft.com/office/drawing/2014/main" id="{C89B0FB7-3174-B6EB-A430-50F69147AD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6EC1E-BC78-6CD0-ED63-05E78621464A}"/>
              </a:ext>
            </a:extLst>
          </p:cNvPr>
          <p:cNvSpPr txBox="1"/>
          <p:nvPr/>
        </p:nvSpPr>
        <p:spPr>
          <a:xfrm>
            <a:off x="197222" y="4903690"/>
            <a:ext cx="51285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Se rifiutiamo una parte di essa (ad esempio, il racconto della creazione di Genesi 1 e 2), potremmo arrivare a rifiutare una qualsiasi delle dottrine che insegna. E poi, quale fiducia potremmo avere per fidarci del resto della Bibbia?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D3AFA8C-7AA1-5A3B-4734-7AD105324A56}"/>
              </a:ext>
            </a:extLst>
          </p:cNvPr>
          <p:cNvSpPr txBox="1"/>
          <p:nvPr/>
        </p:nvSpPr>
        <p:spPr>
          <a:xfrm>
            <a:off x="8406741" y="3873285"/>
            <a:ext cx="3518289" cy="1292662"/>
          </a:xfrm>
          <a:custGeom>
            <a:avLst/>
            <a:gdLst>
              <a:gd name="connsiteX0" fmla="*/ 0 w 3518289"/>
              <a:gd name="connsiteY0" fmla="*/ 0 h 1292662"/>
              <a:gd name="connsiteX1" fmla="*/ 480833 w 3518289"/>
              <a:gd name="connsiteY1" fmla="*/ 0 h 1292662"/>
              <a:gd name="connsiteX2" fmla="*/ 1067214 w 3518289"/>
              <a:gd name="connsiteY2" fmla="*/ 0 h 1292662"/>
              <a:gd name="connsiteX3" fmla="*/ 1618413 w 3518289"/>
              <a:gd name="connsiteY3" fmla="*/ 0 h 1292662"/>
              <a:gd name="connsiteX4" fmla="*/ 2099246 w 3518289"/>
              <a:gd name="connsiteY4" fmla="*/ 0 h 1292662"/>
              <a:gd name="connsiteX5" fmla="*/ 2615261 w 3518289"/>
              <a:gd name="connsiteY5" fmla="*/ 0 h 1292662"/>
              <a:gd name="connsiteX6" fmla="*/ 3518289 w 3518289"/>
              <a:gd name="connsiteY6" fmla="*/ 0 h 1292662"/>
              <a:gd name="connsiteX7" fmla="*/ 3518289 w 3518289"/>
              <a:gd name="connsiteY7" fmla="*/ 443814 h 1292662"/>
              <a:gd name="connsiteX8" fmla="*/ 3518289 w 3518289"/>
              <a:gd name="connsiteY8" fmla="*/ 861775 h 1292662"/>
              <a:gd name="connsiteX9" fmla="*/ 3518289 w 3518289"/>
              <a:gd name="connsiteY9" fmla="*/ 1292662 h 1292662"/>
              <a:gd name="connsiteX10" fmla="*/ 2896725 w 3518289"/>
              <a:gd name="connsiteY10" fmla="*/ 1292662 h 1292662"/>
              <a:gd name="connsiteX11" fmla="*/ 2380709 w 3518289"/>
              <a:gd name="connsiteY11" fmla="*/ 1292662 h 1292662"/>
              <a:gd name="connsiteX12" fmla="*/ 1899876 w 3518289"/>
              <a:gd name="connsiteY12" fmla="*/ 1292662 h 1292662"/>
              <a:gd name="connsiteX13" fmla="*/ 1278312 w 3518289"/>
              <a:gd name="connsiteY13" fmla="*/ 1292662 h 1292662"/>
              <a:gd name="connsiteX14" fmla="*/ 691930 w 3518289"/>
              <a:gd name="connsiteY14" fmla="*/ 1292662 h 1292662"/>
              <a:gd name="connsiteX15" fmla="*/ 0 w 3518289"/>
              <a:gd name="connsiteY15" fmla="*/ 1292662 h 1292662"/>
              <a:gd name="connsiteX16" fmla="*/ 0 w 3518289"/>
              <a:gd name="connsiteY16" fmla="*/ 848848 h 1292662"/>
              <a:gd name="connsiteX17" fmla="*/ 0 w 3518289"/>
              <a:gd name="connsiteY17" fmla="*/ 443814 h 1292662"/>
              <a:gd name="connsiteX18" fmla="*/ 0 w 3518289"/>
              <a:gd name="connsiteY18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292662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5922" y="130586"/>
                  <a:pt x="3476895" y="234331"/>
                  <a:pt x="3518289" y="443814"/>
                </a:cubicBezTo>
                <a:cubicBezTo>
                  <a:pt x="3559683" y="653297"/>
                  <a:pt x="3472054" y="711371"/>
                  <a:pt x="3518289" y="861775"/>
                </a:cubicBezTo>
                <a:cubicBezTo>
                  <a:pt x="3564524" y="1012179"/>
                  <a:pt x="3505710" y="1158275"/>
                  <a:pt x="3518289" y="1292662"/>
                </a:cubicBezTo>
                <a:cubicBezTo>
                  <a:pt x="3300650" y="1366233"/>
                  <a:pt x="3110359" y="1219021"/>
                  <a:pt x="2896725" y="1292662"/>
                </a:cubicBezTo>
                <a:cubicBezTo>
                  <a:pt x="2683091" y="1366303"/>
                  <a:pt x="2542308" y="1250930"/>
                  <a:pt x="2380709" y="1292662"/>
                </a:cubicBezTo>
                <a:cubicBezTo>
                  <a:pt x="2219110" y="1334394"/>
                  <a:pt x="2027003" y="1270430"/>
                  <a:pt x="1899876" y="1292662"/>
                </a:cubicBezTo>
                <a:cubicBezTo>
                  <a:pt x="1772749" y="1314894"/>
                  <a:pt x="1581906" y="1223135"/>
                  <a:pt x="1278312" y="1292662"/>
                </a:cubicBezTo>
                <a:cubicBezTo>
                  <a:pt x="974718" y="1362189"/>
                  <a:pt x="945855" y="1286666"/>
                  <a:pt x="691930" y="1292662"/>
                </a:cubicBezTo>
                <a:cubicBezTo>
                  <a:pt x="438005" y="1298658"/>
                  <a:pt x="213738" y="1286377"/>
                  <a:pt x="0" y="1292662"/>
                </a:cubicBezTo>
                <a:cubicBezTo>
                  <a:pt x="-12360" y="1140415"/>
                  <a:pt x="23668" y="943374"/>
                  <a:pt x="0" y="848848"/>
                </a:cubicBezTo>
                <a:cubicBezTo>
                  <a:pt x="-23668" y="754322"/>
                  <a:pt x="14721" y="628837"/>
                  <a:pt x="0" y="443814"/>
                </a:cubicBezTo>
                <a:cubicBezTo>
                  <a:pt x="-14721" y="258791"/>
                  <a:pt x="27175" y="109975"/>
                  <a:pt x="0" y="0"/>
                </a:cubicBezTo>
                <a:close/>
              </a:path>
              <a:path w="3518289" h="1292662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4397" y="190585"/>
                  <a:pt x="3486586" y="272188"/>
                  <a:pt x="3518289" y="405034"/>
                </a:cubicBezTo>
                <a:cubicBezTo>
                  <a:pt x="3549992" y="537880"/>
                  <a:pt x="3493266" y="640457"/>
                  <a:pt x="3518289" y="835921"/>
                </a:cubicBezTo>
                <a:cubicBezTo>
                  <a:pt x="3543312" y="1031385"/>
                  <a:pt x="3493949" y="1100050"/>
                  <a:pt x="3518289" y="1292662"/>
                </a:cubicBezTo>
                <a:cubicBezTo>
                  <a:pt x="3355023" y="1315541"/>
                  <a:pt x="3202065" y="1252691"/>
                  <a:pt x="3037456" y="1292662"/>
                </a:cubicBezTo>
                <a:cubicBezTo>
                  <a:pt x="2872847" y="1332633"/>
                  <a:pt x="2599002" y="1259082"/>
                  <a:pt x="2380709" y="1292662"/>
                </a:cubicBezTo>
                <a:cubicBezTo>
                  <a:pt x="2162416" y="1326242"/>
                  <a:pt x="1987808" y="1226488"/>
                  <a:pt x="1759145" y="1292662"/>
                </a:cubicBezTo>
                <a:cubicBezTo>
                  <a:pt x="1530482" y="1358836"/>
                  <a:pt x="1347236" y="1272830"/>
                  <a:pt x="1243129" y="1292662"/>
                </a:cubicBezTo>
                <a:cubicBezTo>
                  <a:pt x="1139022" y="1312494"/>
                  <a:pt x="887646" y="1229017"/>
                  <a:pt x="586381" y="1292662"/>
                </a:cubicBezTo>
                <a:cubicBezTo>
                  <a:pt x="285116" y="1356307"/>
                  <a:pt x="281014" y="1292079"/>
                  <a:pt x="0" y="1292662"/>
                </a:cubicBezTo>
                <a:cubicBezTo>
                  <a:pt x="-6369" y="1114799"/>
                  <a:pt x="11902" y="1016969"/>
                  <a:pt x="0" y="874701"/>
                </a:cubicBezTo>
                <a:cubicBezTo>
                  <a:pt x="-11902" y="732433"/>
                  <a:pt x="39269" y="564347"/>
                  <a:pt x="0" y="443814"/>
                </a:cubicBezTo>
                <a:cubicBezTo>
                  <a:pt x="-39269" y="323281"/>
                  <a:pt x="25932" y="106599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La tua parola è una lampada ai miei piedi. È una luce sul mio sentiero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” 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(Salmo 119:105)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847F1A-9664-1EE0-078D-A262FB477A80}"/>
              </a:ext>
            </a:extLst>
          </p:cNvPr>
          <p:cNvSpPr txBox="1"/>
          <p:nvPr/>
        </p:nvSpPr>
        <p:spPr>
          <a:xfrm>
            <a:off x="8406741" y="5372838"/>
            <a:ext cx="3518289" cy="1292662"/>
          </a:xfrm>
          <a:custGeom>
            <a:avLst/>
            <a:gdLst>
              <a:gd name="connsiteX0" fmla="*/ 0 w 3518289"/>
              <a:gd name="connsiteY0" fmla="*/ 0 h 1292662"/>
              <a:gd name="connsiteX1" fmla="*/ 480833 w 3518289"/>
              <a:gd name="connsiteY1" fmla="*/ 0 h 1292662"/>
              <a:gd name="connsiteX2" fmla="*/ 1067214 w 3518289"/>
              <a:gd name="connsiteY2" fmla="*/ 0 h 1292662"/>
              <a:gd name="connsiteX3" fmla="*/ 1618413 w 3518289"/>
              <a:gd name="connsiteY3" fmla="*/ 0 h 1292662"/>
              <a:gd name="connsiteX4" fmla="*/ 2099246 w 3518289"/>
              <a:gd name="connsiteY4" fmla="*/ 0 h 1292662"/>
              <a:gd name="connsiteX5" fmla="*/ 2615261 w 3518289"/>
              <a:gd name="connsiteY5" fmla="*/ 0 h 1292662"/>
              <a:gd name="connsiteX6" fmla="*/ 3518289 w 3518289"/>
              <a:gd name="connsiteY6" fmla="*/ 0 h 1292662"/>
              <a:gd name="connsiteX7" fmla="*/ 3518289 w 3518289"/>
              <a:gd name="connsiteY7" fmla="*/ 443814 h 1292662"/>
              <a:gd name="connsiteX8" fmla="*/ 3518289 w 3518289"/>
              <a:gd name="connsiteY8" fmla="*/ 861775 h 1292662"/>
              <a:gd name="connsiteX9" fmla="*/ 3518289 w 3518289"/>
              <a:gd name="connsiteY9" fmla="*/ 1292662 h 1292662"/>
              <a:gd name="connsiteX10" fmla="*/ 2896725 w 3518289"/>
              <a:gd name="connsiteY10" fmla="*/ 1292662 h 1292662"/>
              <a:gd name="connsiteX11" fmla="*/ 2380709 w 3518289"/>
              <a:gd name="connsiteY11" fmla="*/ 1292662 h 1292662"/>
              <a:gd name="connsiteX12" fmla="*/ 1899876 w 3518289"/>
              <a:gd name="connsiteY12" fmla="*/ 1292662 h 1292662"/>
              <a:gd name="connsiteX13" fmla="*/ 1278312 w 3518289"/>
              <a:gd name="connsiteY13" fmla="*/ 1292662 h 1292662"/>
              <a:gd name="connsiteX14" fmla="*/ 691930 w 3518289"/>
              <a:gd name="connsiteY14" fmla="*/ 1292662 h 1292662"/>
              <a:gd name="connsiteX15" fmla="*/ 0 w 3518289"/>
              <a:gd name="connsiteY15" fmla="*/ 1292662 h 1292662"/>
              <a:gd name="connsiteX16" fmla="*/ 0 w 3518289"/>
              <a:gd name="connsiteY16" fmla="*/ 848848 h 1292662"/>
              <a:gd name="connsiteX17" fmla="*/ 0 w 3518289"/>
              <a:gd name="connsiteY17" fmla="*/ 443814 h 1292662"/>
              <a:gd name="connsiteX18" fmla="*/ 0 w 3518289"/>
              <a:gd name="connsiteY18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292662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5922" y="130586"/>
                  <a:pt x="3476895" y="234331"/>
                  <a:pt x="3518289" y="443814"/>
                </a:cubicBezTo>
                <a:cubicBezTo>
                  <a:pt x="3559683" y="653297"/>
                  <a:pt x="3472054" y="711371"/>
                  <a:pt x="3518289" y="861775"/>
                </a:cubicBezTo>
                <a:cubicBezTo>
                  <a:pt x="3564524" y="1012179"/>
                  <a:pt x="3505710" y="1158275"/>
                  <a:pt x="3518289" y="1292662"/>
                </a:cubicBezTo>
                <a:cubicBezTo>
                  <a:pt x="3300650" y="1366233"/>
                  <a:pt x="3110359" y="1219021"/>
                  <a:pt x="2896725" y="1292662"/>
                </a:cubicBezTo>
                <a:cubicBezTo>
                  <a:pt x="2683091" y="1366303"/>
                  <a:pt x="2542308" y="1250930"/>
                  <a:pt x="2380709" y="1292662"/>
                </a:cubicBezTo>
                <a:cubicBezTo>
                  <a:pt x="2219110" y="1334394"/>
                  <a:pt x="2027003" y="1270430"/>
                  <a:pt x="1899876" y="1292662"/>
                </a:cubicBezTo>
                <a:cubicBezTo>
                  <a:pt x="1772749" y="1314894"/>
                  <a:pt x="1581906" y="1223135"/>
                  <a:pt x="1278312" y="1292662"/>
                </a:cubicBezTo>
                <a:cubicBezTo>
                  <a:pt x="974718" y="1362189"/>
                  <a:pt x="945855" y="1286666"/>
                  <a:pt x="691930" y="1292662"/>
                </a:cubicBezTo>
                <a:cubicBezTo>
                  <a:pt x="438005" y="1298658"/>
                  <a:pt x="213738" y="1286377"/>
                  <a:pt x="0" y="1292662"/>
                </a:cubicBezTo>
                <a:cubicBezTo>
                  <a:pt x="-12360" y="1140415"/>
                  <a:pt x="23668" y="943374"/>
                  <a:pt x="0" y="848848"/>
                </a:cubicBezTo>
                <a:cubicBezTo>
                  <a:pt x="-23668" y="754322"/>
                  <a:pt x="14721" y="628837"/>
                  <a:pt x="0" y="443814"/>
                </a:cubicBezTo>
                <a:cubicBezTo>
                  <a:pt x="-14721" y="258791"/>
                  <a:pt x="27175" y="109975"/>
                  <a:pt x="0" y="0"/>
                </a:cubicBezTo>
                <a:close/>
              </a:path>
              <a:path w="3518289" h="1292662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34397" y="190585"/>
                  <a:pt x="3486586" y="272188"/>
                  <a:pt x="3518289" y="405034"/>
                </a:cubicBezTo>
                <a:cubicBezTo>
                  <a:pt x="3549992" y="537880"/>
                  <a:pt x="3493266" y="640457"/>
                  <a:pt x="3518289" y="835921"/>
                </a:cubicBezTo>
                <a:cubicBezTo>
                  <a:pt x="3543312" y="1031385"/>
                  <a:pt x="3493949" y="1100050"/>
                  <a:pt x="3518289" y="1292662"/>
                </a:cubicBezTo>
                <a:cubicBezTo>
                  <a:pt x="3355023" y="1315541"/>
                  <a:pt x="3202065" y="1252691"/>
                  <a:pt x="3037456" y="1292662"/>
                </a:cubicBezTo>
                <a:cubicBezTo>
                  <a:pt x="2872847" y="1332633"/>
                  <a:pt x="2599002" y="1259082"/>
                  <a:pt x="2380709" y="1292662"/>
                </a:cubicBezTo>
                <a:cubicBezTo>
                  <a:pt x="2162416" y="1326242"/>
                  <a:pt x="1987808" y="1226488"/>
                  <a:pt x="1759145" y="1292662"/>
                </a:cubicBezTo>
                <a:cubicBezTo>
                  <a:pt x="1530482" y="1358836"/>
                  <a:pt x="1347236" y="1272830"/>
                  <a:pt x="1243129" y="1292662"/>
                </a:cubicBezTo>
                <a:cubicBezTo>
                  <a:pt x="1139022" y="1312494"/>
                  <a:pt x="887646" y="1229017"/>
                  <a:pt x="586381" y="1292662"/>
                </a:cubicBezTo>
                <a:cubicBezTo>
                  <a:pt x="285116" y="1356307"/>
                  <a:pt x="281014" y="1292079"/>
                  <a:pt x="0" y="1292662"/>
                </a:cubicBezTo>
                <a:cubicBezTo>
                  <a:pt x="-6369" y="1114799"/>
                  <a:pt x="11902" y="1016969"/>
                  <a:pt x="0" y="874701"/>
                </a:cubicBezTo>
                <a:cubicBezTo>
                  <a:pt x="-11902" y="732433"/>
                  <a:pt x="39269" y="564347"/>
                  <a:pt x="0" y="443814"/>
                </a:cubicBezTo>
                <a:cubicBezTo>
                  <a:pt x="-39269" y="323281"/>
                  <a:pt x="25932" y="106599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06445243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La spiegazione delle tue parole illumina, istruisce le persone semplici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b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(Salmo 119:130)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8C1833-F17A-048E-F421-11B314694990}"/>
              </a:ext>
            </a:extLst>
          </p:cNvPr>
          <p:cNvSpPr txBox="1"/>
          <p:nvPr/>
        </p:nvSpPr>
        <p:spPr>
          <a:xfrm>
            <a:off x="4942957" y="2328593"/>
            <a:ext cx="72490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essa troviamo descritta la strategia del diavolo e come Dio ha operato nella storia; la creazione; la nascita, la vita, la morte, la risurrezione e l'intercessione di Gesù; il perdono dei peccati; il ritorno di Cristo; la vita eterna nella Nuova Terra...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63709B-479B-2B63-17AF-E769000B8EB2}"/>
              </a:ext>
            </a:extLst>
          </p:cNvPr>
          <p:cNvSpPr txBox="1"/>
          <p:nvPr/>
        </p:nvSpPr>
        <p:spPr>
          <a:xfrm>
            <a:off x="4942957" y="1713147"/>
            <a:ext cx="7163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Pertanto, la nostra sicurezza si trova solo nella Bibbia e in ciascuno dei suoi libri, capitoli e versetti (2 Timoteo</a:t>
            </a:r>
            <a:r>
              <a:rPr lang="es-ES" sz="2000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10750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animBg="1"/>
      <p:bldP spid="2" grpId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34462C-0DB1-FD10-12D7-B398A35A4B1C}"/>
              </a:ext>
            </a:extLst>
          </p:cNvPr>
          <p:cNvSpPr txBox="1"/>
          <p:nvPr/>
        </p:nvSpPr>
        <p:spPr>
          <a:xfrm>
            <a:off x="2636197" y="-29184"/>
            <a:ext cx="776381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4"/>
                </a:solidFill>
              </a:rPr>
              <a:t>IL RAGIONAMENTO UMANO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3F635-42E0-9EBB-C928-9E0F7F354158}"/>
              </a:ext>
            </a:extLst>
          </p:cNvPr>
          <p:cNvSpPr txBox="1"/>
          <p:nvPr/>
        </p:nvSpPr>
        <p:spPr>
          <a:xfrm>
            <a:off x="3127442" y="605822"/>
            <a:ext cx="6781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C'è una via che all'uomo sembra diritta, ma finisce col condurre alla morte</a:t>
            </a:r>
            <a:r>
              <a:rPr lang="es-ES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(Proverbi 16:25)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D8E9C4-F44F-540B-79A8-4E236040BDF8}"/>
              </a:ext>
            </a:extLst>
          </p:cNvPr>
          <p:cNvSpPr txBox="1"/>
          <p:nvPr/>
        </p:nvSpPr>
        <p:spPr>
          <a:xfrm>
            <a:off x="4181708" y="1313648"/>
            <a:ext cx="6109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Dio è colui che ha ispirato la Bibbia, chi può interpretarla?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P 1:20;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14:26).</a:t>
            </a:r>
          </a:p>
        </p:txBody>
      </p:sp>
      <p:pic>
        <p:nvPicPr>
          <p:cNvPr id="4" name="Imagen 3" descr="Imagen que contiene agua, tabla&#10;&#10;Descripción generada automáticamente">
            <a:extLst>
              <a:ext uri="{FF2B5EF4-FFF2-40B4-BE49-F238E27FC236}">
                <a16:creationId xmlns:a16="http://schemas.microsoft.com/office/drawing/2014/main" id="{45E61A15-D2CF-1137-4F72-E39636B92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B098FEC5-81E3-011E-CCAC-956AD33554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39" y="1875828"/>
            <a:ext cx="3835795" cy="4914077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55BE58-2921-B0C1-872B-62B9BC670421}"/>
              </a:ext>
            </a:extLst>
          </p:cNvPr>
          <p:cNvSpPr txBox="1"/>
          <p:nvPr/>
        </p:nvSpPr>
        <p:spPr>
          <a:xfrm>
            <a:off x="4181709" y="3850738"/>
            <a:ext cx="80102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esempio di ragionamento umano è la critica testuale alta che, a partire dal XVIII secolo, ha proposto un'interpretazione "accademica" della Bibbia.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0937DA4-EBAB-1E46-B1F7-F56F6CA72A26}"/>
              </a:ext>
            </a:extLst>
          </p:cNvPr>
          <p:cNvSpPr txBox="1"/>
          <p:nvPr/>
        </p:nvSpPr>
        <p:spPr>
          <a:xfrm>
            <a:off x="4181708" y="1987829"/>
            <a:ext cx="80102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l'aiuto dello Spirito Santo, nessun essere umano è in grado di interpretare correttamente la Bibbia, perché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l'uomo che non è cristiano non può capire, né accettare le verità che lo Spirito Santo rivela; gli sembrano una pazzia e non le può capire, perché soltanto chi ha lo Spirito Santo dentro di sé può comprendere ciò che lo Spirito intende.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(1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Corinzi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2:14, La parola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vita).</a:t>
            </a:r>
          </a:p>
        </p:txBody>
      </p:sp>
      <p:pic>
        <p:nvPicPr>
          <p:cNvPr id="14" name="Imagen 13" descr="Un dibujo de un grupo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AC70E91D-9D5C-1E27-E41F-26D0D8E61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B30672-D355-E2DF-D3F3-7EF510DD4130}"/>
              </a:ext>
            </a:extLst>
          </p:cNvPr>
          <p:cNvSpPr txBox="1"/>
          <p:nvPr/>
        </p:nvSpPr>
        <p:spPr>
          <a:xfrm>
            <a:off x="4181707" y="6080053"/>
            <a:ext cx="8010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Certo, il nemico escogita sentieri che sembrano dritti, ma la loro fine è la morte (Proverbi 16:25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46D20C-B581-4F9C-1054-00B2F69F2C90}"/>
              </a:ext>
            </a:extLst>
          </p:cNvPr>
          <p:cNvSpPr txBox="1"/>
          <p:nvPr/>
        </p:nvSpPr>
        <p:spPr>
          <a:xfrm>
            <a:off x="4181708" y="4788965"/>
            <a:ext cx="75885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suo approccio di base è la negazione dei miracoli e l'impossibilità di predire il futuro; con questo approccio, quale beneficio possiamo trarre dalla Parola di Dio, se neghiamo il suo potere o la sua capacità di conoscere il futuro che ci attende?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47406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1524</Words>
  <Application>Microsoft Office PowerPoint</Application>
  <PresentationFormat>Panorámica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 Black</vt:lpstr>
      <vt:lpstr>Comic Sans MS</vt:lpstr>
      <vt:lpstr>Aptos Display</vt:lpstr>
      <vt:lpstr>Calibri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2024-03-31T16:03:06Z</dcterms:created>
  <dcterms:modified xsi:type="dcterms:W3CDTF">2024-04-20T05:46:24Z</dcterms:modified>
</cp:coreProperties>
</file>