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6" r:id="rId3"/>
    <p:sldId id="284" r:id="rId4"/>
    <p:sldId id="285"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Arial Black" panose="020B0A04020102020204" pitchFamily="34" charset="0"/>
      <p:bold r:id="rId15"/>
    </p:embeddedFont>
    <p:embeddedFont>
      <p:font typeface="Comic Sans MS" panose="030F0702030302020204" pitchFamily="66"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5" autoAdjust="0"/>
    <p:restoredTop sz="94658"/>
  </p:normalViewPr>
  <p:slideViewPr>
    <p:cSldViewPr snapToGrid="0">
      <p:cViewPr varScale="1">
        <p:scale>
          <a:sx n="101" d="100"/>
          <a:sy n="101" d="100"/>
        </p:scale>
        <p:origin x="82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1" csCatId="colorful" phldr="1"/>
      <dgm:spPr/>
      <dgm:t>
        <a:bodyPr/>
        <a:lstStyle/>
        <a:p>
          <a:endParaRPr lang="es-ES"/>
        </a:p>
      </dgm:t>
    </dgm:pt>
    <dgm:pt modelId="{A185F621-6A71-44E5-947F-DF2C3ABA1593}">
      <dgm:prSet custT="1"/>
      <dgm:spPr>
        <a:solidFill>
          <a:schemeClr val="bg2">
            <a:lumMod val="75000"/>
          </a:schemeClr>
        </a:solidFill>
      </dgm:spPr>
      <dgm:t>
        <a:bodyPr/>
        <a:lstStyle/>
        <a:p>
          <a:r>
            <a:rPr lang="es-ES" sz="1800" b="1" dirty="0">
              <a:solidFill>
                <a:schemeClr val="bg1"/>
              </a:solidFill>
              <a:effectLst>
                <a:outerShdw blurRad="38100" dist="38100" dir="2700000" algn="tl">
                  <a:srgbClr val="000000">
                    <a:alpha val="43137"/>
                  </a:srgbClr>
                </a:outerShdw>
              </a:effectLst>
            </a:rPr>
            <a:t>Dio </a:t>
          </a:r>
          <a:r>
            <a:rPr lang="es-ES" sz="1800" b="1" dirty="0" err="1">
              <a:solidFill>
                <a:schemeClr val="bg1"/>
              </a:solidFill>
              <a:effectLst>
                <a:outerShdw blurRad="38100" dist="38100" dir="2700000" algn="tl">
                  <a:srgbClr val="000000">
                    <a:alpha val="43137"/>
                  </a:srgbClr>
                </a:outerShdw>
              </a:effectLst>
            </a:rPr>
            <a:t>apparve</a:t>
          </a:r>
          <a:r>
            <a:rPr lang="es-ES" sz="1800" b="1" dirty="0">
              <a:solidFill>
                <a:schemeClr val="bg1"/>
              </a:solidFill>
              <a:effectLst>
                <a:outerShdw blurRad="38100" dist="38100" dir="2700000" algn="tl">
                  <a:srgbClr val="000000">
                    <a:alpha val="43137"/>
                  </a:srgbClr>
                </a:outerShdw>
              </a:effectLst>
            </a:rPr>
            <a:t> loro</a:t>
          </a:r>
          <a:br>
            <a:rPr lang="es-ES" sz="1800" b="1" dirty="0">
              <a:solidFill>
                <a:schemeClr val="bg1"/>
              </a:solidFill>
              <a:effectLst>
                <a:outerShdw blurRad="38100" dist="38100" dir="2700000" algn="tl">
                  <a:srgbClr val="000000">
                    <a:alpha val="43137"/>
                  </a:srgbClr>
                </a:outerShdw>
              </a:effectLst>
            </a:rPr>
          </a:br>
          <a:r>
            <a:rPr lang="es-ES" sz="1800" b="1" dirty="0">
              <a:solidFill>
                <a:schemeClr val="bg1"/>
              </a:solidFill>
              <a:effectLst>
                <a:outerShdw blurRad="38100" dist="38100" dir="2700000" algn="tl">
                  <a:srgbClr val="000000">
                    <a:alpha val="43137"/>
                  </a:srgbClr>
                </a:outerShdw>
              </a:effectLst>
            </a:rPr>
            <a:t>(Es  3:2-4; Gs  5:13,14)</a:t>
          </a:r>
          <a:endParaRPr lang="es-ES" sz="180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es-ES" sz="1800" b="1" dirty="0">
              <a:solidFill>
                <a:schemeClr val="bg1"/>
              </a:solidFill>
              <a:effectLst>
                <a:outerShdw blurRad="38100" dist="38100" dir="2700000" algn="tl">
                  <a:srgbClr val="000000">
                    <a:alpha val="43137"/>
                  </a:srgbClr>
                </a:outerShdw>
              </a:effectLst>
            </a:rPr>
            <a:t>Fu </a:t>
          </a:r>
          <a:r>
            <a:rPr lang="es-ES" sz="1800" b="1" dirty="0" err="1">
              <a:solidFill>
                <a:schemeClr val="bg1"/>
              </a:solidFill>
              <a:effectLst>
                <a:outerShdw blurRad="38100" dist="38100" dir="2700000" algn="tl">
                  <a:srgbClr val="000000">
                    <a:alpha val="43137"/>
                  </a:srgbClr>
                </a:outerShdw>
              </a:effectLst>
            </a:rPr>
            <a:t>chiesto</a:t>
          </a:r>
          <a:r>
            <a:rPr lang="es-ES" sz="1800" b="1" dirty="0">
              <a:solidFill>
                <a:schemeClr val="bg1"/>
              </a:solidFill>
              <a:effectLst>
                <a:outerShdw blurRad="38100" dist="38100" dir="2700000" algn="tl">
                  <a:srgbClr val="000000">
                    <a:alpha val="43137"/>
                  </a:srgbClr>
                </a:outerShdw>
              </a:effectLst>
            </a:rPr>
            <a:t> loro di togliersi i calzari</a:t>
          </a:r>
          <a:br>
            <a:rPr lang="es-ES" sz="1800" b="1" dirty="0">
              <a:solidFill>
                <a:schemeClr val="bg1"/>
              </a:solidFill>
              <a:effectLst>
                <a:outerShdw blurRad="38100" dist="38100" dir="2700000" algn="tl">
                  <a:srgbClr val="000000">
                    <a:alpha val="43137"/>
                  </a:srgbClr>
                </a:outerShdw>
              </a:effectLst>
            </a:rPr>
          </a:br>
          <a:r>
            <a:rPr lang="es-ES" sz="1800" b="1" dirty="0">
              <a:solidFill>
                <a:schemeClr val="bg1"/>
              </a:solidFill>
              <a:effectLst>
                <a:outerShdw blurRad="38100" dist="38100" dir="2700000" algn="tl">
                  <a:srgbClr val="000000">
                    <a:alpha val="43137"/>
                  </a:srgbClr>
                </a:outerShdw>
              </a:effectLst>
            </a:rPr>
            <a:t>(Es 3:5; Gs 5:15)</a:t>
          </a:r>
          <a:endParaRPr lang="es-ES" sz="180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es-ES" sz="1800" b="1" dirty="0">
              <a:solidFill>
                <a:schemeClr val="bg1"/>
              </a:solidFill>
              <a:effectLst>
                <a:outerShdw blurRad="38100" dist="38100" dir="2700000" algn="tl">
                  <a:srgbClr val="000000">
                    <a:alpha val="43137"/>
                  </a:srgbClr>
                </a:outerShdw>
              </a:effectLst>
            </a:rPr>
            <a:t>Dio </a:t>
          </a:r>
          <a:r>
            <a:rPr lang="es-ES" sz="1800" b="1" dirty="0" err="1">
              <a:solidFill>
                <a:schemeClr val="bg1"/>
              </a:solidFill>
              <a:effectLst>
                <a:outerShdw blurRad="38100" dist="38100" dir="2700000" algn="tl">
                  <a:srgbClr val="000000">
                    <a:alpha val="43137"/>
                  </a:srgbClr>
                </a:outerShdw>
              </a:effectLst>
            </a:rPr>
            <a:t>promise</a:t>
          </a:r>
          <a:r>
            <a:rPr lang="es-ES" sz="1800" b="1" dirty="0">
              <a:solidFill>
                <a:schemeClr val="bg1"/>
              </a:solidFill>
              <a:effectLst>
                <a:outerShdw blurRad="38100" dist="38100" dir="2700000" algn="tl">
                  <a:srgbClr val="000000">
                    <a:alpha val="43137"/>
                  </a:srgbClr>
                </a:outerShdw>
              </a:effectLst>
            </a:rPr>
            <a:t> che sarebbe stato con loro                        (Es 3:12; Gs </a:t>
          </a:r>
          <a:r>
            <a:rPr lang="es-ES" sz="2000" b="1" dirty="0">
              <a:solidFill>
                <a:schemeClr val="bg1"/>
              </a:solidFill>
              <a:effectLst>
                <a:outerShdw blurRad="38100" dist="38100" dir="2700000" algn="tl">
                  <a:srgbClr val="000000">
                    <a:alpha val="43137"/>
                  </a:srgbClr>
                </a:outerShdw>
              </a:effectLst>
            </a:rPr>
            <a:t>1:5)</a:t>
          </a:r>
          <a:endParaRPr lang="es-ES" sz="200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es-ES" sz="1800" b="1" dirty="0">
              <a:solidFill>
                <a:schemeClr val="bg1"/>
              </a:solidFill>
              <a:effectLst>
                <a:outerShdw blurRad="38100" dist="38100" dir="2700000" algn="tl">
                  <a:srgbClr val="000000">
                    <a:alpha val="43137"/>
                  </a:srgbClr>
                </a:outerShdw>
              </a:effectLst>
            </a:rPr>
            <a:t>Celebrarono la </a:t>
          </a:r>
          <a:r>
            <a:rPr lang="es-ES" sz="1800" b="1" dirty="0" err="1">
              <a:solidFill>
                <a:schemeClr val="bg1"/>
              </a:solidFill>
              <a:effectLst>
                <a:outerShdw blurRad="38100" dist="38100" dir="2700000" algn="tl">
                  <a:srgbClr val="000000">
                    <a:alpha val="43137"/>
                  </a:srgbClr>
                </a:outerShdw>
              </a:effectLst>
            </a:rPr>
            <a:t>Pasqua</a:t>
          </a:r>
          <a:r>
            <a:rPr lang="es-ES" sz="1800" b="1" dirty="0">
              <a:solidFill>
                <a:schemeClr val="bg1"/>
              </a:solidFill>
              <a:effectLst>
                <a:outerShdw blurRad="38100" dist="38100" dir="2700000" algn="tl">
                  <a:srgbClr val="000000">
                    <a:alpha val="43137"/>
                  </a:srgbClr>
                </a:outerShdw>
              </a:effectLst>
            </a:rPr>
            <a:t>    (Es 12:21-23; Gs 5:10)</a:t>
          </a:r>
          <a:endParaRPr lang="es-ES" sz="180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es-ES" sz="2000" b="1" dirty="0" err="1">
              <a:solidFill>
                <a:schemeClr val="bg1"/>
              </a:solidFill>
              <a:effectLst>
                <a:outerShdw blurRad="38100" dist="38100" dir="2700000" algn="tl">
                  <a:srgbClr val="000000">
                    <a:alpha val="43137"/>
                  </a:srgbClr>
                </a:outerShdw>
              </a:effectLst>
            </a:rPr>
            <a:t>Camminarono</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sull’asciutto</a:t>
          </a:r>
          <a:r>
            <a:rPr lang="es-ES" sz="2000" b="1" dirty="0">
              <a:solidFill>
                <a:schemeClr val="bg1"/>
              </a:solidFill>
              <a:effectLst>
                <a:outerShdw blurRad="38100" dist="38100" dir="2700000" algn="tl">
                  <a:srgbClr val="000000">
                    <a:alpha val="43137"/>
                  </a:srgbClr>
                </a:outerShdw>
              </a:effectLst>
            </a:rPr>
            <a:t>                     (Es 14:21,22; Gs 3:14-17)</a:t>
          </a:r>
          <a:endParaRPr lang="es-ES" sz="200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es-ES" sz="1600" b="1" dirty="0">
              <a:solidFill>
                <a:schemeClr val="bg1"/>
              </a:solidFill>
              <a:effectLst>
                <a:outerShdw blurRad="38100" dist="38100" dir="2700000" algn="tl">
                  <a:srgbClr val="000000">
                    <a:alpha val="43137"/>
                  </a:srgbClr>
                </a:outerShdw>
              </a:effectLst>
            </a:rPr>
            <a:t>Il giorno prima mangiarono la manna. </a:t>
          </a:r>
          <a:r>
            <a:rPr lang="es-ES" sz="1600" b="1" dirty="0" err="1">
              <a:solidFill>
                <a:schemeClr val="bg1"/>
              </a:solidFill>
              <a:effectLst>
                <a:outerShdw blurRad="38100" dist="38100" dir="2700000" algn="tl">
                  <a:srgbClr val="000000">
                    <a:alpha val="43137"/>
                  </a:srgbClr>
                </a:outerShdw>
              </a:effectLst>
            </a:rPr>
            <a:t>L’indomani</a:t>
          </a:r>
          <a:r>
            <a:rPr lang="es-ES" sz="1600" b="1" dirty="0">
              <a:solidFill>
                <a:schemeClr val="bg1"/>
              </a:solidFill>
              <a:effectLst>
                <a:outerShdw blurRad="38100" dist="38100" dir="2700000" algn="tl">
                  <a:srgbClr val="000000">
                    <a:alpha val="43137"/>
                  </a:srgbClr>
                </a:outerShdw>
              </a:effectLst>
            </a:rPr>
            <a:t> </a:t>
          </a:r>
          <a:r>
            <a:rPr lang="es-ES" sz="1600" b="1" dirty="0" err="1">
              <a:solidFill>
                <a:schemeClr val="bg1"/>
              </a:solidFill>
              <a:effectLst>
                <a:outerShdw blurRad="38100" dist="38100" dir="2700000" algn="tl">
                  <a:srgbClr val="000000">
                    <a:alpha val="43137"/>
                  </a:srgbClr>
                </a:outerShdw>
              </a:effectLst>
            </a:rPr>
            <a:t>cessò</a:t>
          </a:r>
          <a:r>
            <a:rPr lang="es-ES" sz="1600" b="1" dirty="0">
              <a:solidFill>
                <a:schemeClr val="bg1"/>
              </a:solidFill>
              <a:effectLst>
                <a:outerShdw blurRad="38100" dist="38100" dir="2700000" algn="tl">
                  <a:srgbClr val="000000">
                    <a:alpha val="43137"/>
                  </a:srgbClr>
                </a:outerShdw>
              </a:effectLst>
            </a:rPr>
            <a:t>       (Es 16:4,5; Gs 5:11,12)</a:t>
          </a:r>
          <a:endParaRPr lang="es-ES" sz="160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es-ES" sz="1800" b="1" dirty="0">
              <a:solidFill>
                <a:schemeClr val="bg1"/>
              </a:solidFill>
              <a:effectLst>
                <a:outerShdw blurRad="38100" dist="38100" dir="2700000" algn="tl">
                  <a:srgbClr val="000000">
                    <a:alpha val="43137"/>
                  </a:srgbClr>
                </a:outerShdw>
              </a:effectLst>
            </a:rPr>
            <a:t>Inviarono spie per conoscere il paese.</a:t>
          </a:r>
          <a:br>
            <a:rPr lang="es-ES" sz="1800" b="1" dirty="0">
              <a:solidFill>
                <a:schemeClr val="bg1"/>
              </a:solidFill>
              <a:effectLst>
                <a:outerShdw blurRad="38100" dist="38100" dir="2700000" algn="tl">
                  <a:srgbClr val="000000">
                    <a:alpha val="43137"/>
                  </a:srgbClr>
                </a:outerShdw>
              </a:effectLst>
            </a:rPr>
          </a:br>
          <a:r>
            <a:rPr lang="es-ES" sz="1800" b="1" dirty="0">
              <a:solidFill>
                <a:schemeClr val="bg1"/>
              </a:solidFill>
              <a:effectLst>
                <a:outerShdw blurRad="38100" dist="38100" dir="2700000" algn="tl">
                  <a:srgbClr val="000000">
                    <a:alpha val="43137"/>
                  </a:srgbClr>
                </a:outerShdw>
              </a:effectLst>
            </a:rPr>
            <a:t>(</a:t>
          </a:r>
          <a:r>
            <a:rPr lang="es-ES" sz="1800" b="1" dirty="0" err="1">
              <a:solidFill>
                <a:schemeClr val="bg1"/>
              </a:solidFill>
              <a:effectLst>
                <a:outerShdw blurRad="38100" dist="38100" dir="2700000" algn="tl">
                  <a:srgbClr val="000000">
                    <a:alpha val="43137"/>
                  </a:srgbClr>
                </a:outerShdw>
              </a:effectLst>
            </a:rPr>
            <a:t>Nu</a:t>
          </a:r>
          <a:r>
            <a:rPr lang="es-ES" sz="1800" b="1" dirty="0">
              <a:solidFill>
                <a:schemeClr val="bg1"/>
              </a:solidFill>
              <a:effectLst>
                <a:outerShdw blurRad="38100" dist="38100" dir="2700000" algn="tl">
                  <a:srgbClr val="000000">
                    <a:alpha val="43137"/>
                  </a:srgbClr>
                </a:outerShdw>
              </a:effectLst>
            </a:rPr>
            <a:t> 13:1-3; Gs 2:1)</a:t>
          </a:r>
          <a:endParaRPr lang="es-ES" sz="180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es-ES" sz="2000" b="1" dirty="0">
              <a:effectLst>
                <a:outerShdw blurRad="38100" dist="38100" dir="2700000" algn="tl">
                  <a:srgbClr val="000000">
                    <a:alpha val="43137"/>
                  </a:srgbClr>
                </a:outerShdw>
              </a:effectLst>
            </a:rPr>
            <a:t>ENTRARE in Canaan</a:t>
          </a: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es-ES" sz="2000" b="1" dirty="0"/>
            <a:t>Gosuè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es-ES" sz="2000" b="1" dirty="0"/>
            <a:t>Giosuè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es-ES" sz="2000" b="1" dirty="0">
              <a:effectLst>
                <a:outerShdw blurRad="38100" dist="38100" dir="2700000" algn="tl">
                  <a:srgbClr val="000000">
                    <a:alpha val="43137"/>
                  </a:srgbClr>
                </a:outerShdw>
              </a:effectLst>
            </a:rPr>
            <a:t>POSSEDERE Canaan</a:t>
          </a: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es-ES" sz="2000" b="1" dirty="0" err="1"/>
            <a:t>Giosuè</a:t>
          </a:r>
          <a:r>
            <a:rPr lang="es-ES" sz="2000" b="1" dirty="0"/>
            <a:t>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es-ES" sz="2000" b="1" dirty="0"/>
            <a:t>Giosuè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es-ES" sz="2000" b="1" dirty="0">
              <a:effectLst>
                <a:outerShdw blurRad="38100" dist="38100" dir="2700000" algn="tl">
                  <a:srgbClr val="000000">
                    <a:alpha val="43137"/>
                  </a:srgbClr>
                </a:outerShdw>
              </a:effectLst>
            </a:rPr>
            <a:t>DISTRIBUIRE la terra</a:t>
          </a: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es-ES" sz="2000" b="1" dirty="0"/>
            <a:t>Giosuè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es-ES" sz="2000" b="1" dirty="0"/>
            <a:t>Giosuè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es-ES" sz="2000" b="1" dirty="0">
              <a:effectLst>
                <a:outerShdw blurRad="38100" dist="38100" dir="2700000" algn="tl">
                  <a:srgbClr val="000000">
                    <a:alpha val="43137"/>
                  </a:srgbClr>
                </a:outerShdw>
              </a:effectLst>
            </a:rPr>
            <a:t>SERVIRE mediante l’ubbidienza alla Legge</a:t>
          </a: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es-ES" sz="2000" b="1" dirty="0"/>
            <a:t>Giosuè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es-ES" sz="2000" b="1" dirty="0"/>
            <a:t>Giosuè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s-ES"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s-ES"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s-ES"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s-ES"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s-ES"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Dio </a:t>
          </a:r>
          <a:r>
            <a:rPr lang="es-ES" sz="1800" b="1" kern="1200" dirty="0" err="1">
              <a:solidFill>
                <a:schemeClr val="bg1"/>
              </a:solidFill>
              <a:effectLst>
                <a:outerShdw blurRad="38100" dist="38100" dir="2700000" algn="tl">
                  <a:srgbClr val="000000">
                    <a:alpha val="43137"/>
                  </a:srgbClr>
                </a:outerShdw>
              </a:effectLst>
            </a:rPr>
            <a:t>apparve</a:t>
          </a:r>
          <a:r>
            <a:rPr lang="es-ES" sz="1800" b="1" kern="1200" dirty="0">
              <a:solidFill>
                <a:schemeClr val="bg1"/>
              </a:solidFill>
              <a:effectLst>
                <a:outerShdw blurRad="38100" dist="38100" dir="2700000" algn="tl">
                  <a:srgbClr val="000000">
                    <a:alpha val="43137"/>
                  </a:srgbClr>
                </a:outerShdw>
              </a:effectLst>
            </a:rPr>
            <a:t> loro</a:t>
          </a:r>
          <a:br>
            <a:rPr lang="es-ES" sz="1800" b="1" kern="1200" dirty="0">
              <a:solidFill>
                <a:schemeClr val="bg1"/>
              </a:solidFill>
              <a:effectLst>
                <a:outerShdw blurRad="38100" dist="38100" dir="2700000" algn="tl">
                  <a:srgbClr val="000000">
                    <a:alpha val="43137"/>
                  </a:srgbClr>
                </a:outerShdw>
              </a:effectLst>
            </a:rPr>
          </a:br>
          <a:r>
            <a:rPr lang="es-ES" sz="1800" b="1" kern="1200" dirty="0">
              <a:solidFill>
                <a:schemeClr val="bg1"/>
              </a:solidFill>
              <a:effectLst>
                <a:outerShdw blurRad="38100" dist="38100" dir="2700000" algn="tl">
                  <a:srgbClr val="000000">
                    <a:alpha val="43137"/>
                  </a:srgbClr>
                </a:outerShdw>
              </a:effectLst>
            </a:rPr>
            <a:t>(Es  3:2-4; Gs  5:13,14)</a:t>
          </a:r>
          <a:endParaRPr lang="es-ES" sz="1800" kern="120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Fu </a:t>
          </a:r>
          <a:r>
            <a:rPr lang="es-ES" sz="1800" b="1" kern="1200" dirty="0" err="1">
              <a:solidFill>
                <a:schemeClr val="bg1"/>
              </a:solidFill>
              <a:effectLst>
                <a:outerShdw blurRad="38100" dist="38100" dir="2700000" algn="tl">
                  <a:srgbClr val="000000">
                    <a:alpha val="43137"/>
                  </a:srgbClr>
                </a:outerShdw>
              </a:effectLst>
            </a:rPr>
            <a:t>chiesto</a:t>
          </a:r>
          <a:r>
            <a:rPr lang="es-ES" sz="1800" b="1" kern="1200" dirty="0">
              <a:solidFill>
                <a:schemeClr val="bg1"/>
              </a:solidFill>
              <a:effectLst>
                <a:outerShdw blurRad="38100" dist="38100" dir="2700000" algn="tl">
                  <a:srgbClr val="000000">
                    <a:alpha val="43137"/>
                  </a:srgbClr>
                </a:outerShdw>
              </a:effectLst>
            </a:rPr>
            <a:t> loro di togliersi i calzari</a:t>
          </a:r>
          <a:br>
            <a:rPr lang="es-ES" sz="1800" b="1" kern="1200" dirty="0">
              <a:solidFill>
                <a:schemeClr val="bg1"/>
              </a:solidFill>
              <a:effectLst>
                <a:outerShdw blurRad="38100" dist="38100" dir="2700000" algn="tl">
                  <a:srgbClr val="000000">
                    <a:alpha val="43137"/>
                  </a:srgbClr>
                </a:outerShdw>
              </a:effectLst>
            </a:rPr>
          </a:br>
          <a:r>
            <a:rPr lang="es-ES" sz="1800" b="1" kern="1200" dirty="0">
              <a:solidFill>
                <a:schemeClr val="bg1"/>
              </a:solidFill>
              <a:effectLst>
                <a:outerShdw blurRad="38100" dist="38100" dir="2700000" algn="tl">
                  <a:srgbClr val="000000">
                    <a:alpha val="43137"/>
                  </a:srgbClr>
                </a:outerShdw>
              </a:effectLst>
            </a:rPr>
            <a:t>(Es 3:5; Gs 5:15)</a:t>
          </a:r>
          <a:endParaRPr lang="es-ES" sz="1800" kern="120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Dio </a:t>
          </a:r>
          <a:r>
            <a:rPr lang="es-ES" sz="1800" b="1" kern="1200" dirty="0" err="1">
              <a:solidFill>
                <a:schemeClr val="bg1"/>
              </a:solidFill>
              <a:effectLst>
                <a:outerShdw blurRad="38100" dist="38100" dir="2700000" algn="tl">
                  <a:srgbClr val="000000">
                    <a:alpha val="43137"/>
                  </a:srgbClr>
                </a:outerShdw>
              </a:effectLst>
            </a:rPr>
            <a:t>promise</a:t>
          </a:r>
          <a:r>
            <a:rPr lang="es-ES" sz="1800" b="1" kern="1200" dirty="0">
              <a:solidFill>
                <a:schemeClr val="bg1"/>
              </a:solidFill>
              <a:effectLst>
                <a:outerShdw blurRad="38100" dist="38100" dir="2700000" algn="tl">
                  <a:srgbClr val="000000">
                    <a:alpha val="43137"/>
                  </a:srgbClr>
                </a:outerShdw>
              </a:effectLst>
            </a:rPr>
            <a:t> che sarebbe stato con loro                        (Es 3:12; Gs </a:t>
          </a:r>
          <a:r>
            <a:rPr lang="es-ES" sz="2000" b="1" kern="1200" dirty="0">
              <a:solidFill>
                <a:schemeClr val="bg1"/>
              </a:solidFill>
              <a:effectLst>
                <a:outerShdw blurRad="38100" dist="38100" dir="2700000" algn="tl">
                  <a:srgbClr val="000000">
                    <a:alpha val="43137"/>
                  </a:srgbClr>
                </a:outerShdw>
              </a:effectLst>
            </a:rPr>
            <a:t>1:5)</a:t>
          </a:r>
          <a:endParaRPr lang="es-ES" sz="2000" kern="120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Celebrarono la </a:t>
          </a:r>
          <a:r>
            <a:rPr lang="es-ES" sz="1800" b="1" kern="1200" dirty="0" err="1">
              <a:solidFill>
                <a:schemeClr val="bg1"/>
              </a:solidFill>
              <a:effectLst>
                <a:outerShdw blurRad="38100" dist="38100" dir="2700000" algn="tl">
                  <a:srgbClr val="000000">
                    <a:alpha val="43137"/>
                  </a:srgbClr>
                </a:outerShdw>
              </a:effectLst>
            </a:rPr>
            <a:t>Pasqua</a:t>
          </a:r>
          <a:r>
            <a:rPr lang="es-ES" sz="1800" b="1" kern="1200" dirty="0">
              <a:solidFill>
                <a:schemeClr val="bg1"/>
              </a:solidFill>
              <a:effectLst>
                <a:outerShdw blurRad="38100" dist="38100" dir="2700000" algn="tl">
                  <a:srgbClr val="000000">
                    <a:alpha val="43137"/>
                  </a:srgbClr>
                </a:outerShdw>
              </a:effectLst>
            </a:rPr>
            <a:t>    (Es 12:21-23; Gs 5:10)</a:t>
          </a:r>
          <a:endParaRPr lang="es-ES" sz="1800" kern="120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bg1"/>
              </a:solidFill>
              <a:effectLst>
                <a:outerShdw blurRad="38100" dist="38100" dir="2700000" algn="tl">
                  <a:srgbClr val="000000">
                    <a:alpha val="43137"/>
                  </a:srgbClr>
                </a:outerShdw>
              </a:effectLst>
            </a:rPr>
            <a:t>Camminarono</a:t>
          </a:r>
          <a:r>
            <a:rPr lang="es-ES" sz="2000" b="1" kern="1200" dirty="0">
              <a:solidFill>
                <a:schemeClr val="bg1"/>
              </a:solidFill>
              <a:effectLst>
                <a:outerShdw blurRad="38100" dist="38100" dir="2700000" algn="tl">
                  <a:srgbClr val="000000">
                    <a:alpha val="43137"/>
                  </a:srgbClr>
                </a:outerShdw>
              </a:effectLst>
            </a:rPr>
            <a:t> </a:t>
          </a:r>
          <a:r>
            <a:rPr lang="es-ES" sz="2000" b="1" kern="1200" dirty="0" err="1">
              <a:solidFill>
                <a:schemeClr val="bg1"/>
              </a:solidFill>
              <a:effectLst>
                <a:outerShdw blurRad="38100" dist="38100" dir="2700000" algn="tl">
                  <a:srgbClr val="000000">
                    <a:alpha val="43137"/>
                  </a:srgbClr>
                </a:outerShdw>
              </a:effectLst>
            </a:rPr>
            <a:t>sull’asciutto</a:t>
          </a:r>
          <a:r>
            <a:rPr lang="es-ES" sz="2000" b="1" kern="1200" dirty="0">
              <a:solidFill>
                <a:schemeClr val="bg1"/>
              </a:solidFill>
              <a:effectLst>
                <a:outerShdw blurRad="38100" dist="38100" dir="2700000" algn="tl">
                  <a:srgbClr val="000000">
                    <a:alpha val="43137"/>
                  </a:srgbClr>
                </a:outerShdw>
              </a:effectLst>
            </a:rPr>
            <a:t>                     (Es 14:21,22; Gs 3:14-17)</a:t>
          </a:r>
          <a:endParaRPr lang="es-ES" sz="2000" kern="120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effectLst>
                <a:outerShdw blurRad="38100" dist="38100" dir="2700000" algn="tl">
                  <a:srgbClr val="000000">
                    <a:alpha val="43137"/>
                  </a:srgbClr>
                </a:outerShdw>
              </a:effectLst>
            </a:rPr>
            <a:t>Il giorno prima mangiarono la manna. </a:t>
          </a:r>
          <a:r>
            <a:rPr lang="es-ES" sz="1600" b="1" kern="1200" dirty="0" err="1">
              <a:solidFill>
                <a:schemeClr val="bg1"/>
              </a:solidFill>
              <a:effectLst>
                <a:outerShdw blurRad="38100" dist="38100" dir="2700000" algn="tl">
                  <a:srgbClr val="000000">
                    <a:alpha val="43137"/>
                  </a:srgbClr>
                </a:outerShdw>
              </a:effectLst>
            </a:rPr>
            <a:t>L’indomani</a:t>
          </a:r>
          <a:r>
            <a:rPr lang="es-ES" sz="1600" b="1" kern="1200" dirty="0">
              <a:solidFill>
                <a:schemeClr val="bg1"/>
              </a:solidFill>
              <a:effectLst>
                <a:outerShdw blurRad="38100" dist="38100" dir="2700000" algn="tl">
                  <a:srgbClr val="000000">
                    <a:alpha val="43137"/>
                  </a:srgbClr>
                </a:outerShdw>
              </a:effectLst>
            </a:rPr>
            <a:t> </a:t>
          </a:r>
          <a:r>
            <a:rPr lang="es-ES" sz="1600" b="1" kern="1200" dirty="0" err="1">
              <a:solidFill>
                <a:schemeClr val="bg1"/>
              </a:solidFill>
              <a:effectLst>
                <a:outerShdw blurRad="38100" dist="38100" dir="2700000" algn="tl">
                  <a:srgbClr val="000000">
                    <a:alpha val="43137"/>
                  </a:srgbClr>
                </a:outerShdw>
              </a:effectLst>
            </a:rPr>
            <a:t>cessò</a:t>
          </a:r>
          <a:r>
            <a:rPr lang="es-ES" sz="1600" b="1" kern="1200" dirty="0">
              <a:solidFill>
                <a:schemeClr val="bg1"/>
              </a:solidFill>
              <a:effectLst>
                <a:outerShdw blurRad="38100" dist="38100" dir="2700000" algn="tl">
                  <a:srgbClr val="000000">
                    <a:alpha val="43137"/>
                  </a:srgbClr>
                </a:outerShdw>
              </a:effectLst>
            </a:rPr>
            <a:t>       (Es 16:4,5; Gs 5:11,12)</a:t>
          </a:r>
          <a:endParaRPr lang="es-ES" sz="1600" kern="120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Inviarono spie per conoscere il paese.</a:t>
          </a:r>
          <a:br>
            <a:rPr lang="es-ES" sz="1800" b="1" kern="1200" dirty="0">
              <a:solidFill>
                <a:schemeClr val="bg1"/>
              </a:solidFill>
              <a:effectLst>
                <a:outerShdw blurRad="38100" dist="38100" dir="2700000" algn="tl">
                  <a:srgbClr val="000000">
                    <a:alpha val="43137"/>
                  </a:srgbClr>
                </a:outerShdw>
              </a:effectLst>
            </a:rPr>
          </a:br>
          <a:r>
            <a:rPr lang="es-ES" sz="1800" b="1" kern="1200" dirty="0">
              <a:solidFill>
                <a:schemeClr val="bg1"/>
              </a:solidFill>
              <a:effectLst>
                <a:outerShdw blurRad="38100" dist="38100" dir="2700000" algn="tl">
                  <a:srgbClr val="000000">
                    <a:alpha val="43137"/>
                  </a:srgbClr>
                </a:outerShdw>
              </a:effectLst>
            </a:rPr>
            <a:t>(</a:t>
          </a:r>
          <a:r>
            <a:rPr lang="es-ES" sz="1800" b="1" kern="1200" dirty="0" err="1">
              <a:solidFill>
                <a:schemeClr val="bg1"/>
              </a:solidFill>
              <a:effectLst>
                <a:outerShdw blurRad="38100" dist="38100" dir="2700000" algn="tl">
                  <a:srgbClr val="000000">
                    <a:alpha val="43137"/>
                  </a:srgbClr>
                </a:outerShdw>
              </a:effectLst>
            </a:rPr>
            <a:t>Nu</a:t>
          </a:r>
          <a:r>
            <a:rPr lang="es-ES" sz="1800" b="1" kern="1200" dirty="0">
              <a:solidFill>
                <a:schemeClr val="bg1"/>
              </a:solidFill>
              <a:effectLst>
                <a:outerShdw blurRad="38100" dist="38100" dir="2700000" algn="tl">
                  <a:srgbClr val="000000">
                    <a:alpha val="43137"/>
                  </a:srgbClr>
                </a:outerShdw>
              </a:effectLst>
            </a:rPr>
            <a:t> 13:1-3; Gs 2:1)</a:t>
          </a:r>
          <a:endParaRPr lang="es-ES" sz="1800" kern="120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SERVIRE mediante l’ubbidienza alla Legge</a:t>
          </a: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Giosuè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Giosuè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DISTRIBUIRE la terra</a:t>
          </a: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Giosuè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Giosuè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POSSEDERE Canaan</a:t>
          </a: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err="1"/>
            <a:t>Giosuè</a:t>
          </a:r>
          <a:r>
            <a:rPr lang="es-ES" sz="2000" b="1" kern="1200" dirty="0"/>
            <a:t>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Giosuè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ENTRARE in Canaan</a:t>
          </a: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Gosuè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Giosuè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kern="120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pPr/>
              <a:t>28/09/2025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pPr/>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pPr/>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pPr/>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diagramData" Target="../diagrams/data1.xml"/><Relationship Id="rId21" Type="http://schemas.openxmlformats.org/officeDocument/2006/relationships/image" Target="../media/image33.jpeg"/><Relationship Id="rId7" Type="http://schemas.microsoft.com/office/2007/relationships/diagramDrawing" Target="../diagrams/drawing1.xml"/><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9.jpe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3.jpeg"/><Relationship Id="rId5" Type="http://schemas.openxmlformats.org/officeDocument/2006/relationships/diagramQuickStyle" Target="../diagrams/quickStyle1.xml"/><Relationship Id="rId15" Type="http://schemas.openxmlformats.org/officeDocument/2006/relationships/image" Target="../media/image27.jpeg"/><Relationship Id="rId23" Type="http://schemas.openxmlformats.org/officeDocument/2006/relationships/image" Target="../media/image35.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jpeg"/></Relationships>
</file>

<file path=ppt/slides/_rels/slide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123290" y="6337882"/>
            <a:ext cx="2866492"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4 OTTOBRE 2025</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rgbClr val="FFFF00"/>
                </a:solidFill>
                <a:latin typeface="Arial Black" pitchFamily="34" charset="0"/>
              </a:rPr>
              <a:t>4 TRIMESTRE 2025</a:t>
            </a:r>
            <a:endParaRPr lang="it-IT" sz="800" b="1" dirty="0">
              <a:solidFill>
                <a:srgbClr val="FFFF00"/>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019908" y="507752"/>
            <a:ext cx="11087830" cy="677102"/>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1 DELLA SCUOLA DEL SABATO</a:t>
            </a:r>
          </a:p>
        </p:txBody>
      </p:sp>
      <p:sp>
        <p:nvSpPr>
          <p:cNvPr id="6" name="Rettangolo arrotondato 5"/>
          <p:cNvSpPr/>
          <p:nvPr/>
        </p:nvSpPr>
        <p:spPr>
          <a:xfrm>
            <a:off x="2995905" y="5945171"/>
            <a:ext cx="8885920" cy="795725"/>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3038856" y="6042388"/>
            <a:ext cx="8906734" cy="718396"/>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pPr defTabSz="720000">
              <a:lnSpc>
                <a:spcPts val="4500"/>
              </a:lnSpc>
            </a:pPr>
            <a:r>
              <a:rPr lang="es-ES" sz="48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LA RICETTA PER IL SUCCESSO</a:t>
            </a:r>
            <a:endParaRPr lang="es-ES" sz="5400" dirty="0">
              <a:ln w="22225">
                <a:noFill/>
                <a:prstDash val="solid"/>
              </a:ln>
              <a:solidFill>
                <a:srgbClr val="FFFF00"/>
              </a:solidFill>
              <a:effectLst>
                <a:glow rad="101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3" cstate="email"/>
          <a:stretch>
            <a:fillRect/>
          </a:stretch>
        </p:blipFill>
        <p:spPr bwMode="auto">
          <a:xfrm>
            <a:off x="3250933" y="1241744"/>
            <a:ext cx="8474902" cy="472875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69441"/>
          </a:xfrm>
          <a:prstGeom prst="rect">
            <a:avLst/>
          </a:prstGeom>
          <a:noFill/>
        </p:spPr>
        <p:txBody>
          <a:bodyPr wrap="square">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FORTE E CORAGGIOSO</a:t>
            </a:r>
          </a:p>
        </p:txBody>
      </p:sp>
      <p:sp>
        <p:nvSpPr>
          <p:cNvPr id="4" name="CuadroTexto 3">
            <a:extLst>
              <a:ext uri="{FF2B5EF4-FFF2-40B4-BE49-F238E27FC236}">
                <a16:creationId xmlns:a16="http://schemas.microsoft.com/office/drawing/2014/main" id="{FA454D24-A45E-9A4F-FFC8-4DA8A55D8E36}"/>
              </a:ext>
            </a:extLst>
          </p:cNvPr>
          <p:cNvSpPr txBox="1"/>
          <p:nvPr/>
        </p:nvSpPr>
        <p:spPr>
          <a:xfrm>
            <a:off x="4010532" y="615463"/>
            <a:ext cx="5390133" cy="1200329"/>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chemeClr val="accent5">
                    <a:lumMod val="75000"/>
                  </a:schemeClr>
                </a:solidFill>
                <a:latin typeface="Comic Sans MS" panose="030F0702030302020204" pitchFamily="66" charset="0"/>
              </a:rPr>
              <a:t>«Non te l'ho io comandato? Sii forte e coraggioso; non ti spaventare e non ti sgomentare, perché il SIGNORE, il tuo Dio, sarà con te dovunque andrai»</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(Giosuè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876217"/>
            <a:ext cx="8324850" cy="769441"/>
          </a:xfrm>
          <a:prstGeom prst="rect">
            <a:avLst/>
          </a:prstGeom>
          <a:noFill/>
        </p:spPr>
        <p:txBody>
          <a:bodyPr wrap="square" rtlCol="0">
            <a:spAutoFit/>
          </a:bodyPr>
          <a:lstStyle/>
          <a:p>
            <a:pPr>
              <a:spcBef>
                <a:spcPts val="600"/>
              </a:spcBef>
            </a:pPr>
            <a:r>
              <a:rPr lang="it-IT" sz="2000" b="1" dirty="0"/>
              <a:t>Prima di chiedere a Giosuè impegno e coraggio in battaglia (Gs 1:9), Dio gli chiese impegno e coraggio nell’ubbidire alla Legge (Gs </a:t>
            </a:r>
            <a:r>
              <a:rPr lang="es-ES" sz="2000" b="1" dirty="0"/>
              <a:t>1:7</a:t>
            </a:r>
            <a:r>
              <a:rPr lang="es-ES" sz="2400" b="1" dirty="0"/>
              <a:t>).</a:t>
            </a: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stretch>
            <a:fillRect/>
          </a:stretch>
        </p:blipFill>
        <p:spPr>
          <a:xfrm>
            <a:off x="6773292" y="3609251"/>
            <a:ext cx="2483514" cy="3049447"/>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37724" y="3535233"/>
            <a:ext cx="6667875" cy="2246769"/>
          </a:xfrm>
          <a:prstGeom prst="rect">
            <a:avLst/>
          </a:prstGeom>
          <a:noFill/>
        </p:spPr>
        <p:txBody>
          <a:bodyPr wrap="square">
            <a:spAutoFit/>
          </a:bodyPr>
          <a:lstStyle/>
          <a:p>
            <a:pPr>
              <a:spcBef>
                <a:spcPts val="600"/>
              </a:spcBef>
            </a:pPr>
            <a:r>
              <a:rPr lang="it-IT" sz="2000" b="1" dirty="0"/>
              <a:t>Da parte sua, egli promette che «sarà con te ovunque andrai» (Giosuè 1:9), aiutandoci a combattere la battaglia in cui siamo immersi. Non una battaglia fisica, «ma contro i principati, contro le potenze, contro i dominatori delle tenebre di questo mondo, contro gli spiriti malvagi nei luoghi celesti» (</a:t>
            </a:r>
            <a:r>
              <a:rPr lang="it-IT" sz="2000" b="1" dirty="0" err="1"/>
              <a:t>Ef</a:t>
            </a:r>
            <a:r>
              <a:rPr lang="it-IT" sz="2000" b="1" dirty="0"/>
              <a:t> 6:12). A tal fine, ci ha fornito le armi necessarie </a:t>
            </a:r>
            <a:r>
              <a:rPr lang="es-ES" sz="2000" b="1" dirty="0"/>
              <a:t>(</a:t>
            </a:r>
            <a:r>
              <a:rPr lang="es-ES" sz="2000" b="1" dirty="0" err="1"/>
              <a:t>Ef</a:t>
            </a:r>
            <a:r>
              <a:rPr lang="es-ES" sz="2000" b="1" dirty="0"/>
              <a:t> 6:13-17).</a:t>
            </a:r>
          </a:p>
        </p:txBody>
      </p:sp>
      <p:sp>
        <p:nvSpPr>
          <p:cNvPr id="7" name="CuadroTexto 6">
            <a:extLst>
              <a:ext uri="{FF2B5EF4-FFF2-40B4-BE49-F238E27FC236}">
                <a16:creationId xmlns:a16="http://schemas.microsoft.com/office/drawing/2014/main" id="{F1072CBA-08C2-5FC8-F003-5EC44E9794BC}"/>
              </a:ext>
            </a:extLst>
          </p:cNvPr>
          <p:cNvSpPr txBox="1"/>
          <p:nvPr/>
        </p:nvSpPr>
        <p:spPr>
          <a:xfrm>
            <a:off x="3448050" y="2782401"/>
            <a:ext cx="8607801" cy="707886"/>
          </a:xfrm>
          <a:prstGeom prst="rect">
            <a:avLst/>
          </a:prstGeom>
          <a:noFill/>
        </p:spPr>
        <p:txBody>
          <a:bodyPr wrap="square">
            <a:spAutoFit/>
          </a:bodyPr>
          <a:lstStyle/>
          <a:p>
            <a:pPr>
              <a:spcBef>
                <a:spcPts val="600"/>
              </a:spcBef>
            </a:pPr>
            <a:r>
              <a:rPr lang="it-IT" sz="2000" b="1" dirty="0"/>
              <a:t>È così anche oggi. Dio ci chiede di impegnarci a osservare la sua Legge (</a:t>
            </a:r>
            <a:r>
              <a:rPr lang="it-IT" sz="2000" b="1" dirty="0" err="1"/>
              <a:t>Ap</a:t>
            </a:r>
            <a:r>
              <a:rPr lang="it-IT" sz="2000" b="1" dirty="0"/>
              <a:t> 14:12). Ciò richiede molto coraggio da parte nostra.</a:t>
            </a:r>
            <a:endParaRPr lang="es-ES" sz="2000" b="1" dirty="0"/>
          </a:p>
        </p:txBody>
      </p:sp>
      <p:sp>
        <p:nvSpPr>
          <p:cNvPr id="11" name="CuadroTexto 10">
            <a:extLst>
              <a:ext uri="{FF2B5EF4-FFF2-40B4-BE49-F238E27FC236}">
                <a16:creationId xmlns:a16="http://schemas.microsoft.com/office/drawing/2014/main" id="{24B05A00-6DA2-154D-C987-85C1F1A7C8A6}"/>
              </a:ext>
            </a:extLst>
          </p:cNvPr>
          <p:cNvSpPr txBox="1"/>
          <p:nvPr/>
        </p:nvSpPr>
        <p:spPr>
          <a:xfrm>
            <a:off x="37724" y="5734705"/>
            <a:ext cx="6705598" cy="1015663"/>
          </a:xfrm>
          <a:prstGeom prst="rect">
            <a:avLst/>
          </a:prstGeom>
          <a:noFill/>
        </p:spPr>
        <p:txBody>
          <a:bodyPr wrap="square">
            <a:spAutoFit/>
          </a:bodyPr>
          <a:lstStyle/>
          <a:p>
            <a:pPr>
              <a:spcBef>
                <a:spcPts val="600"/>
              </a:spcBef>
            </a:pPr>
            <a:r>
              <a:rPr lang="it-IT" sz="2000" b="1" dirty="0"/>
              <a:t>La chiave del successo è riporre piena fiducia in Dio. E per farlo, abbiamo bisogno di relazionarci con lui ogni giorno </a:t>
            </a:r>
            <a:r>
              <a:rPr lang="es-ES" sz="2000" b="1" dirty="0"/>
              <a:t>(Ef. 6:18).</a:t>
            </a: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es-ES"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IL SUCCESSO DELLA MISSIONE</a:t>
            </a: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614273"/>
            <a:ext cx="9915525" cy="923330"/>
          </a:xfrm>
          <a:prstGeom prst="rect">
            <a:avLst/>
          </a:prstGeom>
          <a:noFill/>
        </p:spPr>
        <p:txBody>
          <a:bodyPr wrap="square">
            <a:spAutoFit/>
          </a:bodyPr>
          <a:lstStyle/>
          <a:p>
            <a:pPr algn="ctr"/>
            <a:r>
              <a:rPr lang="it-IT" b="1" dirty="0">
                <a:solidFill>
                  <a:srgbClr val="D6BDE4"/>
                </a:solidFill>
                <a:effectLst>
                  <a:outerShdw blurRad="38100" dist="38100" dir="2700000" algn="tl">
                    <a:srgbClr val="000000">
                      <a:alpha val="43137"/>
                    </a:srgbClr>
                  </a:outerShdw>
                </a:effectLst>
                <a:latin typeface="Comic Sans MS" panose="030F0702030302020204" pitchFamily="66" charset="0"/>
              </a:rPr>
              <a:t>«Questo libro della legge non si allontani mai dalla tua bocca, ma meditalo, giorno e notte; abbi cura di mettere in pratica tutto ciò che vi è scritto; poiché allora riuscirai in tutte le tue imprese, allora prospererai»</a:t>
            </a:r>
            <a:r>
              <a:rPr lang="es-ES"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6BDE4"/>
                </a:solidFill>
                <a:effectLst>
                  <a:outerShdw blurRad="38100" dist="38100" dir="2700000" algn="tl">
                    <a:srgbClr val="000000">
                      <a:alpha val="43137"/>
                    </a:srgbClr>
                  </a:outerShdw>
                </a:effectLst>
                <a:latin typeface="Comic Sans MS" panose="030F0702030302020204" pitchFamily="66" charset="0"/>
              </a:rPr>
              <a:t>(Giosuè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41953" y="3908409"/>
            <a:ext cx="6611386" cy="1015663"/>
          </a:xfrm>
          <a:prstGeom prst="rect">
            <a:avLst/>
          </a:prstGeom>
          <a:noFill/>
        </p:spPr>
        <p:txBody>
          <a:bodyPr wrap="square" rtlCol="0">
            <a:spAutoFit/>
          </a:bodyPr>
          <a:lstStyle/>
          <a:p>
            <a:pPr>
              <a:spcBef>
                <a:spcPts val="600"/>
              </a:spcBef>
            </a:pPr>
            <a:r>
              <a:rPr lang="it-IT" sz="2000" b="1" dirty="0"/>
              <a:t>Avremo successo se seguiremo i principi e i valori espressi nella Legge di Dio. Ma questo... non è salvezza per opere?</a:t>
            </a:r>
            <a:endParaRPr lang="es-ES" sz="2000" b="1" dirty="0"/>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559681"/>
            <a:ext cx="4539798" cy="1015663"/>
          </a:xfrm>
          <a:prstGeom prst="rect">
            <a:avLst/>
          </a:prstGeom>
          <a:noFill/>
        </p:spPr>
        <p:txBody>
          <a:bodyPr wrap="square">
            <a:spAutoFit/>
          </a:bodyPr>
          <a:lstStyle/>
          <a:p>
            <a:pPr>
              <a:spcBef>
                <a:spcPts val="600"/>
              </a:spcBef>
            </a:pPr>
            <a:r>
              <a:rPr lang="it-IT" sz="2000" b="1" dirty="0"/>
              <a:t>Il successo dal punto di vista divino non coincide con il successo dal punto di vista umano. </a:t>
            </a:r>
            <a:endParaRPr lang="es-ES" sz="2000" b="1" dirty="0"/>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569118"/>
            <a:ext cx="4539798" cy="1323439"/>
          </a:xfrm>
          <a:prstGeom prst="rect">
            <a:avLst/>
          </a:prstGeom>
          <a:noFill/>
        </p:spPr>
        <p:txBody>
          <a:bodyPr wrap="square">
            <a:spAutoFit/>
          </a:bodyPr>
          <a:lstStyle/>
          <a:p>
            <a:pPr>
              <a:spcBef>
                <a:spcPts val="600"/>
              </a:spcBef>
            </a:pPr>
            <a:r>
              <a:rPr lang="it-IT" sz="2000" b="1" dirty="0"/>
              <a:t>Il successo effimero in questo mondo può essere ottenuto violando le leggi divine e umane, ma non così il successo vero ed eterno </a:t>
            </a:r>
            <a:r>
              <a:rPr lang="es-ES" sz="2000" b="1" dirty="0"/>
              <a:t>(Gs 1:8).</a:t>
            </a: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52971" y="4847541"/>
            <a:ext cx="6482898" cy="1938992"/>
          </a:xfrm>
          <a:prstGeom prst="rect">
            <a:avLst/>
          </a:prstGeom>
          <a:noFill/>
        </p:spPr>
        <p:txBody>
          <a:bodyPr wrap="square">
            <a:spAutoFit/>
          </a:bodyPr>
          <a:lstStyle/>
          <a:p>
            <a:pPr>
              <a:spcBef>
                <a:spcPts val="600"/>
              </a:spcBef>
            </a:pPr>
            <a:r>
              <a:rPr lang="it-IT" sz="2000" b="1" dirty="0"/>
              <a:t>Assolutamente no. La fede e la Legge non si escludono a vicenda, ma si completano (Ro 3:31). Quando parliamo di Legge, parliamo del modo in cui dobbiamo vivere, non del modo in cui siamo salvati. Il nostro rapporto con Dio si manifesta nella nostra ubbidienza alla sua volontà.</a:t>
            </a:r>
            <a:endParaRPr lang="es-ES" sz="2000" b="1" dirty="0"/>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030506" y="695287"/>
            <a:ext cx="7974316" cy="4893647"/>
          </a:xfrm>
          <a:prstGeom prst="rect">
            <a:avLst/>
          </a:prstGeom>
          <a:noFill/>
        </p:spPr>
        <p:txBody>
          <a:bodyPr wrap="square">
            <a:spAutoFit/>
          </a:bodyPr>
          <a:lstStyle/>
          <a:p>
            <a:pPr algn="ctr">
              <a:spcBef>
                <a:spcPts val="600"/>
              </a:spcBef>
            </a:pPr>
            <a:r>
              <a:rPr lang="it-IT" sz="2600" b="1" dirty="0">
                <a:latin typeface="Comic Sans MS" pitchFamily="66" charset="0"/>
              </a:rPr>
              <a:t>«Il cristiano trova sempre nel Signore un punto di riferimento. Come interverrà per aiutarci? Possiamo ignorarlo, ma sappiamo che egli non abbandonerà coloro che hanno fiducia in lui. Quante volte egli ci ha guidati affinché non si realizzassero i progetti del nemico! Se ne fossimo più coscienti proseguiremmo senza lamentarci. La nostra fede non vacillerebbe e nessuna prova avrebbe il potere di smuoverci. Riconosceremmo Dio come fonte della nostra sapienza e della nostra efficienza ed egli, tramite noi, potrebbe realizzare la sua volontà»</a:t>
            </a:r>
            <a:endParaRPr lang="es-ES" sz="2600" b="1" dirty="0">
              <a:latin typeface="Comic Sans MS" pitchFamily="66" charset="0"/>
            </a:endParaRPr>
          </a:p>
        </p:txBody>
      </p:sp>
      <p:sp>
        <p:nvSpPr>
          <p:cNvPr id="4" name="CuadroTexto 3">
            <a:extLst>
              <a:ext uri="{FF2B5EF4-FFF2-40B4-BE49-F238E27FC236}">
                <a16:creationId xmlns:a16="http://schemas.microsoft.com/office/drawing/2014/main" id="{C3AD8FDC-C75C-4C5C-ACBD-0A3B9B006561}"/>
              </a:ext>
            </a:extLst>
          </p:cNvPr>
          <p:cNvSpPr txBox="1"/>
          <p:nvPr/>
        </p:nvSpPr>
        <p:spPr>
          <a:xfrm>
            <a:off x="6739917" y="5943600"/>
            <a:ext cx="3084114" cy="338554"/>
          </a:xfrm>
          <a:prstGeom prst="rect">
            <a:avLst/>
          </a:prstGeom>
          <a:noFill/>
        </p:spPr>
        <p:txBody>
          <a:bodyPr wrap="none" rtlCol="0">
            <a:spAutoFit/>
          </a:bodyPr>
          <a:lstStyle/>
          <a:p>
            <a:pPr algn="r"/>
            <a:r>
              <a:rPr lang="es-ES" sz="1600" b="1" dirty="0"/>
              <a:t>(E.G. White, </a:t>
            </a:r>
            <a:r>
              <a:rPr lang="es-ES" sz="1600" b="1" i="1" dirty="0" err="1"/>
              <a:t>Profeti</a:t>
            </a:r>
            <a:r>
              <a:rPr lang="es-ES" sz="1600" b="1" i="1" dirty="0"/>
              <a:t> e re</a:t>
            </a:r>
            <a:r>
              <a:rPr lang="es-ES" sz="1600" b="1" dirty="0"/>
              <a:t>, p. 288)</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pic>
        <p:nvPicPr>
          <p:cNvPr id="1026" name="Picture 2" descr="C:\DATOS PC CLAUDIO\IGLESIA\imagenes\fondos varios\pastel179.jpg"/>
          <p:cNvPicPr>
            <a:picLocks noChangeAspect="1" noChangeArrowheads="1"/>
          </p:cNvPicPr>
          <p:nvPr/>
        </p:nvPicPr>
        <p:blipFill>
          <a:blip r:embed="rId2" cstate="email"/>
          <a:srcRect/>
          <a:stretch>
            <a:fillRect/>
          </a:stretch>
        </p:blipFill>
        <p:spPr bwMode="auto">
          <a:xfrm>
            <a:off x="0" y="316056"/>
            <a:ext cx="12187511" cy="6851650"/>
          </a:xfrm>
          <a:prstGeom prst="rect">
            <a:avLst/>
          </a:prstGeom>
          <a:noFill/>
        </p:spPr>
      </p:pic>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473074" y="335846"/>
            <a:ext cx="5254222" cy="6340197"/>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it-IT" sz="3600" b="1" dirty="0">
                <a:ln w="12700" cmpd="sng">
                  <a:noFill/>
                  <a:prstDash val="solid"/>
                </a:ln>
                <a:solidFill>
                  <a:srgbClr val="693F17"/>
                </a:solidFill>
                <a:latin typeface="Comic Sans MS" panose="030F0702030302020204" pitchFamily="66" charset="0"/>
              </a:rPr>
              <a:t>«Solo sii molto forte e coraggioso; abbi cura di mettere in pratica tutta la legge che Mosè, mio servo, ti ha data; non te ne sviare né a destra né a sinistra, affinché tu prosperi dovunque andrai»</a:t>
            </a:r>
            <a:r>
              <a:rPr lang="es-ES" sz="3600" b="1" dirty="0">
                <a:ln w="12700" cmpd="sng">
                  <a:noFill/>
                  <a:prstDash val="solid"/>
                </a:ln>
                <a:solidFill>
                  <a:srgbClr val="693F17"/>
                </a:solidFill>
                <a:latin typeface="Comic Sans MS" panose="030F0702030302020204" pitchFamily="66" charset="0"/>
              </a:rPr>
              <a:t> </a:t>
            </a:r>
          </a:p>
          <a:p>
            <a:pPr lvl="0" algn="ctr">
              <a:spcBef>
                <a:spcPts val="1200"/>
              </a:spcBef>
              <a:defRPr/>
            </a:pPr>
            <a:r>
              <a:rPr kumimoji="0" lang="es-ES" sz="36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Giosuè</a:t>
            </a:r>
            <a:r>
              <a:rPr kumimoji="0" lang="es-ES"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1:7</a:t>
            </a:r>
          </a:p>
        </p:txBody>
      </p:sp>
    </p:spTree>
    <p:extLst>
      <p:ext uri="{BB962C8B-B14F-4D97-AF65-F5344CB8AC3E}">
        <p14:creationId xmlns:p14="http://schemas.microsoft.com/office/powerpoint/2010/main" val="21498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ATOS PC CLAUDIO\IGLESIA\Escuela Sabatica - ppt lecciones\2025\4 TRIMESTRE\leccion 1\Immagine3.jpg"/>
          <p:cNvPicPr>
            <a:picLocks noChangeAspect="1" noChangeArrowheads="1"/>
          </p:cNvPicPr>
          <p:nvPr/>
        </p:nvPicPr>
        <p:blipFill>
          <a:blip r:embed="rId2" cstate="email"/>
          <a:srcRect/>
          <a:stretch>
            <a:fillRect/>
          </a:stretch>
        </p:blipFill>
        <p:spPr bwMode="auto">
          <a:xfrm>
            <a:off x="-1" y="-167167"/>
            <a:ext cx="12192001" cy="6858000"/>
          </a:xfrm>
          <a:prstGeom prst="rect">
            <a:avLst/>
          </a:prstGeom>
          <a:noFill/>
        </p:spPr>
      </p:pic>
      <p:sp>
        <p:nvSpPr>
          <p:cNvPr id="2" name="CuadroTexto 1">
            <a:extLst>
              <a:ext uri="{FF2B5EF4-FFF2-40B4-BE49-F238E27FC236}">
                <a16:creationId xmlns:a16="http://schemas.microsoft.com/office/drawing/2014/main" id="{12972804-952D-FD77-49A1-F568C37228EC}"/>
              </a:ext>
            </a:extLst>
          </p:cNvPr>
          <p:cNvSpPr txBox="1"/>
          <p:nvPr/>
        </p:nvSpPr>
        <p:spPr>
          <a:xfrm>
            <a:off x="5016038" y="3661405"/>
            <a:ext cx="4816569"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a:solidFill>
                  <a:srgbClr val="0462B8"/>
                </a:solidFill>
              </a:rPr>
              <a:t>Introduzione (Giosuè 1:1-3):</a:t>
            </a:r>
          </a:p>
          <a:p>
            <a:pPr lvl="1">
              <a:spcBef>
                <a:spcPts val="600"/>
              </a:spcBef>
            </a:pPr>
            <a:r>
              <a:rPr lang="es-ES" sz="2000" b="1" dirty="0"/>
              <a:t>Mosè e Giosuè.</a:t>
            </a:r>
          </a:p>
          <a:p>
            <a:pPr lvl="1">
              <a:spcBef>
                <a:spcPts val="600"/>
              </a:spcBef>
            </a:pPr>
            <a:r>
              <a:rPr lang="es-ES" sz="2000" b="1" dirty="0"/>
              <a:t>Struttura del libro.</a:t>
            </a:r>
          </a:p>
          <a:p>
            <a:pPr>
              <a:spcBef>
                <a:spcPts val="1800"/>
              </a:spcBef>
            </a:pPr>
            <a:r>
              <a:rPr lang="es-ES" sz="2000" b="1" dirty="0">
                <a:solidFill>
                  <a:srgbClr val="D10164"/>
                </a:solidFill>
              </a:rPr>
              <a:t>La missione di </a:t>
            </a:r>
            <a:r>
              <a:rPr lang="es-ES" sz="2000" b="1" dirty="0" err="1">
                <a:solidFill>
                  <a:srgbClr val="D10164"/>
                </a:solidFill>
              </a:rPr>
              <a:t>Giosuè</a:t>
            </a:r>
            <a:r>
              <a:rPr lang="es-ES" sz="2000" b="1" dirty="0">
                <a:solidFill>
                  <a:srgbClr val="D10164"/>
                </a:solidFill>
              </a:rPr>
              <a:t> (Giosuè 1:4-9):</a:t>
            </a:r>
          </a:p>
          <a:p>
            <a:pPr lvl="1">
              <a:spcBef>
                <a:spcPts val="600"/>
              </a:spcBef>
            </a:pPr>
            <a:r>
              <a:rPr lang="es-ES" sz="2000" b="1" dirty="0"/>
              <a:t>Eredi delle promesse.</a:t>
            </a:r>
          </a:p>
          <a:p>
            <a:pPr lvl="1">
              <a:spcBef>
                <a:spcPts val="600"/>
              </a:spcBef>
            </a:pPr>
            <a:r>
              <a:rPr lang="es-ES" sz="2000" b="1" dirty="0"/>
              <a:t>Forte e coraggioso.</a:t>
            </a:r>
          </a:p>
          <a:p>
            <a:pPr lvl="1">
              <a:spcBef>
                <a:spcPts val="600"/>
              </a:spcBef>
            </a:pPr>
            <a:r>
              <a:rPr lang="es-ES" sz="2000" b="1" dirty="0"/>
              <a:t>Il successo della missione.</a:t>
            </a:r>
          </a:p>
        </p:txBody>
      </p:sp>
      <p:sp>
        <p:nvSpPr>
          <p:cNvPr id="3" name="CuadroTexto 2">
            <a:extLst>
              <a:ext uri="{FF2B5EF4-FFF2-40B4-BE49-F238E27FC236}">
                <a16:creationId xmlns:a16="http://schemas.microsoft.com/office/drawing/2014/main" id="{59B81002-B88D-9D73-0FBF-8BF768060ADB}"/>
              </a:ext>
            </a:extLst>
          </p:cNvPr>
          <p:cNvSpPr txBox="1"/>
          <p:nvPr/>
        </p:nvSpPr>
        <p:spPr>
          <a:xfrm>
            <a:off x="4807832" y="172741"/>
            <a:ext cx="7384168" cy="1227451"/>
          </a:xfrm>
          <a:prstGeom prst="rect">
            <a:avLst/>
          </a:prstGeom>
          <a:noFill/>
        </p:spPr>
        <p:txBody>
          <a:bodyPr wrap="square" rtlCol="0">
            <a:spAutoFit/>
          </a:bodyPr>
          <a:lstStyle/>
          <a:p>
            <a:pPr>
              <a:spcBef>
                <a:spcPts val="600"/>
              </a:spcBef>
            </a:pPr>
            <a:r>
              <a:rPr lang="it-IT" b="1" dirty="0"/>
              <a:t>Dopo 40 anni di peregrinazioni, una nuova generazione si era creata ed era giunto il momento di conquistare la terra promessa. Mosè era morto e Dio scelse un nuovo capo per questo compito: Giosuè.</a:t>
            </a:r>
            <a:endParaRPr lang="es-ES" b="1" dirty="0"/>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3" cstate="email"/>
          <a:stretch>
            <a:fillRect/>
          </a:stretch>
        </p:blipFill>
        <p:spPr>
          <a:xfrm>
            <a:off x="196224" y="334274"/>
            <a:ext cx="4260273" cy="6189453"/>
          </a:xfrm>
          <a:prstGeom prst="rect">
            <a:avLst/>
          </a:prstGeom>
          <a:ln>
            <a:noFill/>
          </a:ln>
          <a:effectLst>
            <a:softEdge rad="112500"/>
          </a:effectLst>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97665" y="3729275"/>
            <a:ext cx="2422284" cy="2818664"/>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4341" y="4479390"/>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5194341" y="5400075"/>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5194341" y="6163875"/>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4341" y="4086274"/>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V="1">
            <a:off x="5194341" y="5776692"/>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723412" flipH="1">
            <a:off x="4596874" y="3768352"/>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596874" y="5073518"/>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807832" y="2323522"/>
            <a:ext cx="7384168" cy="923330"/>
          </a:xfrm>
          <a:prstGeom prst="rect">
            <a:avLst/>
          </a:prstGeom>
          <a:noFill/>
        </p:spPr>
        <p:txBody>
          <a:bodyPr wrap="square">
            <a:spAutoFit/>
          </a:bodyPr>
          <a:lstStyle/>
          <a:p>
            <a:pPr>
              <a:spcBef>
                <a:spcPts val="600"/>
              </a:spcBef>
            </a:pPr>
            <a:r>
              <a:rPr lang="it-IT" b="1" dirty="0"/>
              <a:t>Mentre la generazione attuale (noi) si trova alle porte della Canaan celeste, la chiamata divina risuona ancora con forza: «Sii forte e coraggioso» </a:t>
            </a:r>
            <a:r>
              <a:rPr lang="es-ES" b="1" dirty="0"/>
              <a:t>(Giosuè 1:7).</a:t>
            </a:r>
          </a:p>
        </p:txBody>
      </p:sp>
      <p:sp>
        <p:nvSpPr>
          <p:cNvPr id="8" name="CuadroTexto 7">
            <a:extLst>
              <a:ext uri="{FF2B5EF4-FFF2-40B4-BE49-F238E27FC236}">
                <a16:creationId xmlns:a16="http://schemas.microsoft.com/office/drawing/2014/main" id="{477AD200-724B-8F5C-6260-8DD615C4C3D5}"/>
              </a:ext>
            </a:extLst>
          </p:cNvPr>
          <p:cNvSpPr txBox="1"/>
          <p:nvPr/>
        </p:nvSpPr>
        <p:spPr>
          <a:xfrm>
            <a:off x="4807832" y="1400192"/>
            <a:ext cx="7384167" cy="923330"/>
          </a:xfrm>
          <a:prstGeom prst="rect">
            <a:avLst/>
          </a:prstGeom>
          <a:noFill/>
        </p:spPr>
        <p:txBody>
          <a:bodyPr wrap="square">
            <a:spAutoFit/>
          </a:bodyPr>
          <a:lstStyle/>
          <a:p>
            <a:pPr>
              <a:spcBef>
                <a:spcPts val="600"/>
              </a:spcBef>
            </a:pPr>
            <a:r>
              <a:rPr lang="it-IT" b="1" dirty="0"/>
              <a:t>Prima di intraprendere la conquista, sia il nuovo leader che la nuova generazione furono chiamati ad affidarsi completamente a Dio.</a:t>
            </a:r>
            <a:endParaRPr lang="es-ES" b="1" dirty="0"/>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txEl>
                                              <p:pRg st="4" end="4"/>
                                            </p:txEl>
                                          </p:spTgt>
                                        </p:tgtEl>
                                        <p:attrNameLst>
                                          <p:attrName>style.visibility</p:attrName>
                                        </p:attrNameLst>
                                      </p:cBhvr>
                                      <p:to>
                                        <p:strVal val="visible"/>
                                      </p:to>
                                    </p:set>
                                    <p:animEffect transition="in" filter="wipe(left)">
                                      <p:cBhvr>
                                        <p:cTn id="84" dur="500"/>
                                        <p:tgtEl>
                                          <p:spTgt spid="2">
                                            <p:txEl>
                                              <p:pRg st="4" end="4"/>
                                            </p:txEl>
                                          </p:spTgt>
                                        </p:tgtEl>
                                      </p:cBhvr>
                                    </p:animEffect>
                                  </p:childTnLst>
                                </p:cTn>
                              </p:par>
                            </p:childTnLst>
                          </p:cTn>
                        </p:par>
                        <p:par>
                          <p:cTn id="85" fill="hold">
                            <p:stCondLst>
                              <p:cond delay="1500"/>
                            </p:stCondLst>
                            <p:childTnLst>
                              <p:par>
                                <p:cTn id="86" presetID="53" presetClass="entr" presetSubtype="16"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3" presetClass="entr" presetSubtype="16"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animEffect transition="in" filter="fade">
                                      <p:cBhvr>
                                        <p:cTn id="99" dur="500"/>
                                        <p:tgtEl>
                                          <p:spTgt spid="14"/>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s-ES" dirty="0"/>
              <a:t>INTRODUZIONE</a:t>
            </a:r>
          </a:p>
          <a:p>
            <a:r>
              <a:rPr lang="es-ES" sz="5400" dirty="0"/>
              <a:t>(GIOSUÈ 1:1-3)</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69441"/>
          </a:xfrm>
          <a:prstGeom prst="rect">
            <a:avLst/>
          </a:prstGeom>
          <a:noFill/>
        </p:spPr>
        <p:txBody>
          <a:bodyPr wrap="square">
            <a:spAutoFit/>
          </a:bodyPr>
          <a:lstStyle/>
          <a:p>
            <a:pPr algn="ctr"/>
            <a:r>
              <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MOSÈ E’ E GIOSUÈ </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923330"/>
          </a:xfrm>
          <a:prstGeom prst="rect">
            <a:avLst/>
          </a:prstGeom>
          <a:noFill/>
        </p:spPr>
        <p:txBody>
          <a:bodyPr wrap="square">
            <a:spAutoFit/>
          </a:bodyPr>
          <a:lstStyle/>
          <a:p>
            <a:pPr algn="ctr"/>
            <a:r>
              <a:rPr lang="it-IT"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«Dopo la morte di Mosè, servo del SIGNORE, il SIGNORE parlò a Giosuè, figlio di </a:t>
            </a:r>
            <a:r>
              <a:rPr lang="it-IT"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Nun</a:t>
            </a:r>
            <a:r>
              <a:rPr lang="it-IT"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servo di Mosè»</a:t>
            </a:r>
            <a:r>
              <a:rPr lang="es-E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(Giosuè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it-IT" sz="2000" b="1" dirty="0"/>
              <a:t>Nel primo capitolo di Giosuè, Mosè viene menzionato undici volte e il suo nome ricorre più volte nel corso del libro.</a:t>
            </a:r>
            <a:endParaRPr lang="es-ES" sz="2000" b="1" dirty="0"/>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15054134"/>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2246769"/>
          </a:xfrm>
          <a:prstGeom prst="rect">
            <a:avLst/>
          </a:prstGeom>
          <a:noFill/>
        </p:spPr>
        <p:txBody>
          <a:bodyPr wrap="square" rtlCol="0">
            <a:spAutoFit/>
          </a:bodyPr>
          <a:lstStyle/>
          <a:p>
            <a:pPr>
              <a:spcBef>
                <a:spcPts val="600"/>
              </a:spcBef>
            </a:pPr>
            <a:r>
              <a:rPr lang="it-IT" sz="2000" b="1" dirty="0"/>
              <a:t>Sebbene il primo capitolo di Giosuè descriva il passaggio di consegne tra i due grandi leader di Israele, nessuno dei due è il vero protagonista del libro. Il personaggio più importante è Dio stesso, le cui parole aprono il libro e la cui guida è il tema dominante. Non ci sono dubbi su chi fosse il vero leader di Israele.</a:t>
            </a:r>
            <a:endParaRPr lang="es-ES" sz="2000" b="1" dirty="0"/>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110558"/>
            <a:ext cx="2732509" cy="1444534"/>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110558"/>
            <a:ext cx="2915424" cy="1444534"/>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319088" y="2662297"/>
            <a:ext cx="6329362" cy="707886"/>
          </a:xfrm>
          <a:prstGeom prst="rect">
            <a:avLst/>
          </a:prstGeom>
          <a:noFill/>
        </p:spPr>
        <p:txBody>
          <a:bodyPr wrap="square">
            <a:spAutoFit/>
          </a:bodyPr>
          <a:lstStyle/>
          <a:p>
            <a:pPr>
              <a:spcBef>
                <a:spcPts val="600"/>
              </a:spcBef>
            </a:pPr>
            <a:r>
              <a:rPr lang="it-IT" sz="2000" b="1" dirty="0"/>
              <a:t>Ci sono molte somiglianze tra i due leader</a:t>
            </a:r>
            <a:r>
              <a:rPr lang="es-ES" sz="2000" b="1" dirty="0"/>
              <a:t>:</a:t>
            </a: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1896035" y="1196788"/>
            <a:ext cx="10255624" cy="4893647"/>
          </a:xfrm>
          <a:prstGeom prst="rect">
            <a:avLst/>
          </a:prstGeom>
          <a:noFill/>
        </p:spPr>
        <p:txBody>
          <a:bodyPr wrap="square">
            <a:spAutoFit/>
          </a:bodyPr>
          <a:lstStyle/>
          <a:p>
            <a:pPr algn="ctr">
              <a:spcBef>
                <a:spcPts val="600"/>
              </a:spcBef>
            </a:pPr>
            <a:r>
              <a:rPr lang="it-IT" sz="2400" b="1" dirty="0"/>
              <a:t>«</a:t>
            </a:r>
            <a:r>
              <a:rPr lang="it-IT" sz="2400" b="1" dirty="0">
                <a:latin typeface="Comic Sans MS" pitchFamily="66" charset="0"/>
              </a:rPr>
              <a:t>Ora il capo riconosciuto d’Israele era Giosuè. Egli si era distinto soprattutto come guerriero, aveva delle qualità preziose per questa fase della storia del popolo d’Israele. Coraggioso, deciso, perseverante, sollecito, incorruttibile, pronto a trascurare gli interessi personali in favore di coloro che gli erano stati affidati e soprattutto ispirato da una profonda fede in Dio, quest’uomo, scelto dal Signore aveva il carattere adatto per guidare le schiere d’Israele nella terra promessa. Durante il soggiorno nel deserto, Giosuè era stato il primo ministro di Mosè. Era stato fedele, senza rivendicare nulla, e aveva dimostrato di essere degno di succedergli anche prima di essere chiamato a questo incarico da Dio stesso, dimostrandosi fermo nel sostenere la verità nei momenti di pericolo, quando gli altri tentennavano</a:t>
            </a:r>
            <a:r>
              <a:rPr lang="it-IT" sz="2400" b="1" dirty="0"/>
              <a:t>»</a:t>
            </a:r>
            <a:r>
              <a:rPr lang="it-IT" sz="2400" b="1" dirty="0">
                <a:latin typeface="Comic Sans MS" pitchFamily="66" charset="0"/>
              </a:rPr>
              <a:t>.</a:t>
            </a:r>
            <a:endParaRPr lang="es-ES" sz="2400" b="1" dirty="0">
              <a:latin typeface="Comic Sans MS" pitchFamily="66" charset="0"/>
            </a:endParaRPr>
          </a:p>
        </p:txBody>
      </p:sp>
      <p:sp>
        <p:nvSpPr>
          <p:cNvPr id="4" name="CuadroTexto 3">
            <a:extLst>
              <a:ext uri="{FF2B5EF4-FFF2-40B4-BE49-F238E27FC236}">
                <a16:creationId xmlns:a16="http://schemas.microsoft.com/office/drawing/2014/main" id="{65956EB0-61B3-D096-DBC3-9D07238CBDF5}"/>
              </a:ext>
            </a:extLst>
          </p:cNvPr>
          <p:cNvSpPr txBox="1"/>
          <p:nvPr/>
        </p:nvSpPr>
        <p:spPr>
          <a:xfrm>
            <a:off x="8118169" y="6396454"/>
            <a:ext cx="3801362" cy="338554"/>
          </a:xfrm>
          <a:prstGeom prst="rect">
            <a:avLst/>
          </a:prstGeom>
          <a:noFill/>
        </p:spPr>
        <p:txBody>
          <a:bodyPr wrap="none" rtlCol="0">
            <a:spAutoFit/>
          </a:bodyPr>
          <a:lstStyle/>
          <a:p>
            <a:pPr algn="r"/>
            <a:r>
              <a:rPr lang="es-ES" sz="1600" b="1" dirty="0"/>
              <a:t>(E.G. White, </a:t>
            </a:r>
            <a:r>
              <a:rPr lang="es-ES" sz="1600" b="1" i="1" dirty="0" err="1"/>
              <a:t>Patriarchi</a:t>
            </a:r>
            <a:r>
              <a:rPr lang="es-ES" sz="1600" b="1" i="1" dirty="0"/>
              <a:t> e </a:t>
            </a:r>
            <a:r>
              <a:rPr lang="es-ES" sz="1600" b="1" i="1" dirty="0" err="1"/>
              <a:t>profeti</a:t>
            </a:r>
            <a:r>
              <a:rPr lang="es-ES" sz="1600" b="1" dirty="0"/>
              <a:t>, p. 406)</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STRUTTURA DEL LIBRO</a:t>
            </a: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754326"/>
          </a:xfrm>
          <a:prstGeom prst="rect">
            <a:avLst/>
          </a:prstGeom>
          <a:noFill/>
        </p:spPr>
        <p:txBody>
          <a:bodyPr wrap="square" rtlCol="0">
            <a:spAutoFit/>
          </a:bodyPr>
          <a:lstStyle/>
          <a:p>
            <a:pPr>
              <a:spcBef>
                <a:spcPts val="600"/>
              </a:spcBef>
            </a:pPr>
            <a:r>
              <a:rPr lang="it-IT" b="1" dirty="0"/>
              <a:t>Il libro di Giosuè presenta l'adempimento delle promesse che Dio fece a Israele quando lo liberò dall'Egitto, ovvero consegnargli la terra di </a:t>
            </a:r>
            <a:r>
              <a:rPr lang="it-IT" b="1" dirty="0" err="1"/>
              <a:t>Canaan</a:t>
            </a:r>
            <a:r>
              <a:rPr lang="it-IT" b="1" dirty="0"/>
              <a:t>. Sia il prologo (capitolo 1) che il libro stesso sono divisi in quattro grandi sezioni:</a:t>
            </a:r>
            <a:endParaRPr lang="es-ES" b="1" dirty="0"/>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1578675818"/>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99331"/>
            <a:ext cx="10991850" cy="646331"/>
          </a:xfrm>
          <a:prstGeom prst="rect">
            <a:avLst/>
          </a:prstGeom>
          <a:noFill/>
        </p:spPr>
        <p:txBody>
          <a:bodyPr wrap="square">
            <a:spAutoFit/>
          </a:bodyPr>
          <a:lstStyle/>
          <a:p>
            <a:pPr algn="ctr"/>
            <a:r>
              <a:rPr lang="it-IT"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«Mosè, mio servo, è morto. Alzati dunque, attraversa questo Giordano, tu con tutto questo popolo, per entrare nel paese che io do ai figli d'Israele»</a:t>
            </a: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(Giosuè 1:2)</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814139694"/>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086425"/>
            <a:ext cx="8033886" cy="2954655"/>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s-ES" dirty="0"/>
              <a:t>LA MISSIONE DI GIOSUÈ</a:t>
            </a:r>
          </a:p>
          <a:p>
            <a:r>
              <a:rPr lang="es-ES" sz="5400" dirty="0"/>
              <a:t>(</a:t>
            </a:r>
            <a:r>
              <a:rPr lang="es-ES" sz="5400" dirty="0" err="1"/>
              <a:t>Giosuè</a:t>
            </a:r>
            <a:r>
              <a:rPr lang="es-ES" sz="5400" dirty="0"/>
              <a:t>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es-ES" sz="4400" b="1" spc="300">
                <a:ln w="6600">
                  <a:solidFill>
                    <a:schemeClr val="accent2"/>
                  </a:solidFill>
                  <a:prstDash val="solid"/>
                </a:ln>
                <a:solidFill>
                  <a:srgbClr val="FFFFFF"/>
                </a:solidFill>
                <a:effectLst>
                  <a:outerShdw dist="12700" dir="2700000" algn="tl" rotWithShape="0">
                    <a:schemeClr val="accent2"/>
                  </a:outerShdw>
                </a:effectLst>
              </a:rPr>
              <a:t>EREDI DELLE PROMESSE</a:t>
            </a:r>
            <a:endParaRPr lang="es-ES" sz="4400" b="1" spc="300" dirty="0">
              <a:ln w="6600">
                <a:solidFill>
                  <a:schemeClr val="accent2"/>
                </a:solidFill>
                <a:prstDash val="solid"/>
              </a:ln>
              <a:solidFill>
                <a:srgbClr val="FFFFFF"/>
              </a:solidFill>
              <a:effectLst>
                <a:outerShdw dist="12700" dir="2700000" algn="tl" rotWithShape="0">
                  <a:schemeClr val="accent2"/>
                </a:outerShdw>
              </a:effectLst>
            </a:endParaRP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it-IT" b="1" dirty="0">
                <a:solidFill>
                  <a:srgbClr val="FFD743"/>
                </a:solidFill>
                <a:effectLst>
                  <a:outerShdw blurRad="38100" dist="38100" dir="2700000" algn="tl">
                    <a:srgbClr val="000000">
                      <a:alpha val="43137"/>
                    </a:srgbClr>
                  </a:outerShdw>
                </a:effectLst>
                <a:latin typeface="Comic Sans MS" panose="030F0702030302020204" pitchFamily="66" charset="0"/>
              </a:rPr>
              <a:t>«Ogni luogo che la pianta del vostro piede calcherà, io ve lo do, come ho detto a Mosè»</a:t>
            </a:r>
            <a:r>
              <a:rPr lang="es-ES"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D743"/>
                </a:solidFill>
                <a:effectLst>
                  <a:outerShdw blurRad="38100" dist="38100" dir="2700000" algn="tl">
                    <a:srgbClr val="000000">
                      <a:alpha val="43137"/>
                    </a:srgbClr>
                  </a:outerShdw>
                </a:effectLst>
                <a:latin typeface="Comic Sans MS" panose="030F0702030302020204" pitchFamily="66" charset="0"/>
              </a:rPr>
              <a:t>(Giosuè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361949" y="1320210"/>
            <a:ext cx="8083580" cy="1200329"/>
          </a:xfrm>
          <a:prstGeom prst="rect">
            <a:avLst/>
          </a:prstGeom>
          <a:noFill/>
        </p:spPr>
        <p:txBody>
          <a:bodyPr wrap="square" rtlCol="0">
            <a:spAutoFit/>
          </a:bodyPr>
          <a:lstStyle/>
          <a:p>
            <a:pPr>
              <a:spcBef>
                <a:spcPts val="600"/>
              </a:spcBef>
            </a:pPr>
            <a:r>
              <a:rPr lang="it-IT" b="1" dirty="0"/>
              <a:t>In Giosuè 1:3, Dio si esprime in “presente profetico”. Parla di </a:t>
            </a:r>
            <a:r>
              <a:rPr lang="it-IT" b="1" dirty="0" err="1"/>
              <a:t>Canaan</a:t>
            </a:r>
            <a:r>
              <a:rPr lang="it-IT" b="1" dirty="0"/>
              <a:t> come se fosse già stata consegnata a Israele. Ciò significa che Dio dava loro la piena certezza del successo della conquista.</a:t>
            </a:r>
            <a:endParaRPr lang="es-ES" b="1" dirty="0"/>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1400" b="1" dirty="0"/>
              <a:t>EUFRATE</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1400" b="1" dirty="0"/>
              <a:t>DESERTO</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1400" b="1" dirty="0"/>
              <a:t>MEDITERRANEO</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1400" b="1" dirty="0"/>
              <a:t>GIORDANO</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267200" y="3557059"/>
            <a:ext cx="3869272" cy="1200329"/>
          </a:xfrm>
          <a:prstGeom prst="rect">
            <a:avLst/>
          </a:prstGeom>
          <a:noFill/>
        </p:spPr>
        <p:txBody>
          <a:bodyPr wrap="square">
            <a:spAutoFit/>
          </a:bodyPr>
          <a:lstStyle/>
          <a:p>
            <a:pPr>
              <a:spcBef>
                <a:spcPts val="600"/>
              </a:spcBef>
            </a:pPr>
            <a:r>
              <a:rPr lang="it-IT" b="1" dirty="0"/>
              <a:t>Poi si rivolge a Giosuè e gli assicura che, se si impegnerà e sarà coraggioso, nessuno potrà affrontarlo </a:t>
            </a:r>
            <a:r>
              <a:rPr lang="es-ES" b="1" dirty="0"/>
              <a:t>(Gs 1:5,6).</a:t>
            </a: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560618"/>
            <a:ext cx="3583888" cy="1904826"/>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442866" y="4757389"/>
            <a:ext cx="2047159"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14320" y="5625699"/>
            <a:ext cx="6364947" cy="923330"/>
          </a:xfrm>
          <a:prstGeom prst="rect">
            <a:avLst/>
          </a:prstGeom>
          <a:noFill/>
        </p:spPr>
        <p:txBody>
          <a:bodyPr wrap="square">
            <a:spAutoFit/>
          </a:bodyPr>
          <a:lstStyle/>
          <a:p>
            <a:pPr>
              <a:spcBef>
                <a:spcPts val="600"/>
              </a:spcBef>
            </a:pPr>
            <a:r>
              <a:rPr lang="it-IT" b="1" dirty="0"/>
              <a:t>Ma la vittoria non risiedeva nello sforzo di Giosuè, bensì nella presenza di Dio. Egli  gli assicurò, come assicura a ciascuno di noi: «Io sarò con te» (Gs 1:5; Mt 28:20).</a:t>
            </a:r>
            <a:endParaRPr lang="es-ES" b="1" dirty="0"/>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361949" y="2360288"/>
            <a:ext cx="8083580" cy="923330"/>
          </a:xfrm>
          <a:prstGeom prst="rect">
            <a:avLst/>
          </a:prstGeom>
          <a:noFill/>
        </p:spPr>
        <p:txBody>
          <a:bodyPr wrap="square">
            <a:spAutoFit/>
          </a:bodyPr>
          <a:lstStyle/>
          <a:p>
            <a:pPr>
              <a:spcBef>
                <a:spcPts val="600"/>
              </a:spcBef>
            </a:pPr>
            <a:r>
              <a:rPr lang="it-IT" b="1" dirty="0"/>
              <a:t>Successivamente, ricorda loro i confini che comprenderà la conquista (Giosuè 1:4): la fascia tra il fiume Giordano (a est) e il mar Mediterraneo (a ovest), dal deserto (a sud) al fiume Eufrate (a nord).</a:t>
            </a:r>
            <a:endParaRPr lang="es-ES" b="1" dirty="0"/>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1106</TotalTime>
  <Words>1367</Words>
  <Application>Microsoft Office PowerPoint</Application>
  <PresentationFormat>Panorámica</PresentationFormat>
  <Paragraphs>78</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Arial Black</vt:lpstr>
      <vt:lpstr>Aptos</vt:lpstr>
      <vt:lpstr>Comic Sans MS</vt:lpstr>
      <vt:lpstr>Calibri</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142</cp:revision>
  <dcterms:created xsi:type="dcterms:W3CDTF">2025-09-05T17:18:48Z</dcterms:created>
  <dcterms:modified xsi:type="dcterms:W3CDTF">2025-09-28T19:13:35Z</dcterms:modified>
</cp:coreProperties>
</file>