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1" r:id="rId3"/>
    <p:sldId id="298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es-ES" sz="2400" b="1" dirty="0">
              <a:solidFill>
                <a:srgbClr val="A1730B"/>
              </a:solidFill>
            </a:rPr>
            <a:t>Una questione di iniquità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es-ES" sz="2400" b="1" dirty="0">
              <a:solidFill>
                <a:srgbClr val="207D0D"/>
              </a:solidFill>
            </a:rPr>
            <a:t>Una questione di ingiustizia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s-ES" sz="2400" b="1" dirty="0">
              <a:solidFill>
                <a:srgbClr val="0F6F68"/>
              </a:solidFill>
            </a:rPr>
            <a:t>Il concetto biblico della guerra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s-ES" sz="2400" b="1" dirty="0">
              <a:solidFill>
                <a:srgbClr val="232098"/>
              </a:solidFill>
            </a:rPr>
            <a:t>Distrutti per propria scelta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s-ES" sz="2400" b="1" dirty="0">
              <a:solidFill>
                <a:srgbClr val="842076"/>
              </a:solidFill>
            </a:rPr>
            <a:t>Cercare la pace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 era consentito avere un esercito militare qualificato
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soldati non ricevevano paga e, in alcune occasioni, neppure potevano prendere il bottino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quel momento storico era consentito combattere solo per la conquista o la difesa della Terra Promessa.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Erano diretti da profeti ispirati da Dio (come Mosè o Giosuè)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 della battaglia era richiesta una preparazione spirituale.
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L'israelita che non rispettava le regole della guerra era trattato come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nemico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In molte occasioni, Dio intervenne direttamente nella battaglia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 custScaleY="124992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 custScaleX="101979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#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destinati alla distruzione </a:t>
          </a:r>
        </a:p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decidevano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ubbidire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Dio potevano vivere (ad esempio,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Raab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Gli israeliti che disubbivano a Dio dovevano morire (ad esempio,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Acan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 custScaleX="117111" custLinFactNeighborX="8084" custLinFactNeighborY="1818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#1"/>
    <dgm:cxn modelId="{B912B78B-B1FC-4423-A169-77B774395E3D}" type="presOf" srcId="{700D6962-527A-456D-B91F-63CAB74E891E}" destId="{E3888C61-A3FC-47D8-9C8A-06939183A8E0}" srcOrd="0" destOrd="0" presId="urn:microsoft.com/office/officeart/2005/8/layout/default#1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#1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#1"/>
    <dgm:cxn modelId="{A0965EFF-1704-4DBA-A14E-4ED1E22C72F9}" type="presParOf" srcId="{3DC4C608-A0C4-486B-AE00-1F07AFBEFEF9}" destId="{75278DA7-DC32-476E-9A02-732F2DEB1F2F}" srcOrd="1" destOrd="0" presId="urn:microsoft.com/office/officeart/2005/8/layout/default#1"/>
    <dgm:cxn modelId="{EEEDBDF0-91BA-4F27-B249-25D28C6A5AA2}" type="presParOf" srcId="{3DC4C608-A0C4-486B-AE00-1F07AFBEFEF9}" destId="{3128F560-8630-45CC-81ED-844341F038CC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A1730B"/>
              </a:solidFill>
            </a:rPr>
            <a:t>Una questione di iniquità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207D0D"/>
              </a:solidFill>
            </a:rPr>
            <a:t>Una questione di ingiustizia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F6F68"/>
              </a:solidFill>
            </a:rPr>
            <a:t>Il concetto biblico della guerra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232098"/>
              </a:solidFill>
            </a:rPr>
            <a:t>Distrutti per propria scelta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842076"/>
              </a:solidFill>
            </a:rPr>
            <a:t>Cercare la pace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5373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272184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 era consentito avere un esercito militare qualificato
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184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15418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44224" y="770767"/>
          <a:ext cx="8709446" cy="513499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soldati non ricevevano paga e, in alcune occasioni, neppure potevano prendere il bottino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224" y="770767"/>
        <a:ext cx="8709446" cy="513499"/>
      </dsp:txXfrm>
    </dsp:sp>
    <dsp:sp modelId="{084B62E5-F22E-4F07-B5B1-770FC4A73F38}">
      <dsp:nvSpPr>
        <dsp:cNvPr id="0" name=""/>
        <dsp:cNvSpPr/>
      </dsp:nvSpPr>
      <dsp:spPr>
        <a:xfrm>
          <a:off x="387458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48100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quel momento storico era consentito combattere solo per la conquista o la difesa della Terra Promessa.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8100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591334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13196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Erano diretti da profeti ispirati da Dio (come Mosè o Giosuè)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3196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65643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48100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 della battaglia era richiesta una preparazione spirituale.
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8100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591334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44224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L'israelita che non rispettava le regole della guerra era trattato come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nemico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224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387458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182323" y="3904204"/>
          <a:ext cx="9261209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In molte occasioni, Dio intervenne direttamente nella battaglia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323" y="3904204"/>
        <a:ext cx="9261209" cy="410826"/>
      </dsp:txXfrm>
    </dsp:sp>
    <dsp:sp modelId="{FEF755CF-ECD6-4835-8D5C-EA830F06A519}">
      <dsp:nvSpPr>
        <dsp:cNvPr id="0" name=""/>
        <dsp:cNvSpPr/>
      </dsp:nvSpPr>
      <dsp:spPr>
        <a:xfrm>
          <a:off x="15418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1291" y="40451"/>
          <a:ext cx="2938409" cy="150544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destinati alla distruzione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decidevano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ubbidire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Dio potevano vivere (ad esempio,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Raab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1" y="40451"/>
        <a:ext cx="2938409" cy="1505448"/>
      </dsp:txXfrm>
    </dsp:sp>
    <dsp:sp modelId="{3128F560-8630-45CC-81ED-844341F038CC}">
      <dsp:nvSpPr>
        <dsp:cNvPr id="0" name=""/>
        <dsp:cNvSpPr/>
      </dsp:nvSpPr>
      <dsp:spPr>
        <a:xfrm>
          <a:off x="215310" y="1769438"/>
          <a:ext cx="2509080" cy="1505448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Gli israeliti che disubbivano a Dio dovevano morire (ad esempio,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Acan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310" y="1769438"/>
        <a:ext cx="2509080" cy="1505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8.jpeg"/><Relationship Id="rId10" Type="http://schemas.microsoft.com/office/2007/relationships/diagramDrawing" Target="../diagrams/drawing2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2\maschera present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3F071EE-DB6D-4343-AA24-70F660CE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290" y="6337882"/>
            <a:ext cx="2866492" cy="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s-ES" sz="19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1 NOVEMBRE 2025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918" y="1359702"/>
            <a:ext cx="1187940" cy="369332"/>
          </a:xfrm>
          <a:prstGeom prst="rect">
            <a:avLst/>
          </a:prstGeom>
          <a:solidFill>
            <a:srgbClr val="760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00"/>
                </a:solidFill>
                <a:latin typeface="Arial Black" pitchFamily="34" charset="0"/>
              </a:rPr>
              <a:t>4 TRIMESTRE 2025</a:t>
            </a:r>
            <a:endParaRPr lang="it-IT" sz="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08" y="507752"/>
            <a:ext cx="11087830" cy="6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LEZIONE 5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95905" y="5945171"/>
            <a:ext cx="8885920" cy="795725"/>
          </a:xfrm>
          <a:prstGeom prst="roundRect">
            <a:avLst/>
          </a:prstGeom>
          <a:gradFill flip="none" rotWithShape="1">
            <a:gsLst>
              <a:gs pos="0">
                <a:srgbClr val="8A3CA2">
                  <a:shade val="30000"/>
                  <a:satMod val="115000"/>
                </a:srgbClr>
              </a:gs>
              <a:gs pos="50000">
                <a:srgbClr val="8A3CA2">
                  <a:shade val="67500"/>
                  <a:satMod val="115000"/>
                </a:srgbClr>
              </a:gs>
              <a:gs pos="100000">
                <a:srgbClr val="8A3C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2951174" y="6029862"/>
            <a:ext cx="8906734" cy="71839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defTabSz="720000">
              <a:lnSpc>
                <a:spcPts val="4500"/>
              </a:lnSpc>
            </a:pPr>
            <a:r>
              <a:rPr lang="es-ES" sz="48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DIO COMBATTE PER TE</a:t>
            </a:r>
            <a:endParaRPr lang="es-ES" sz="540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33861" y="1255625"/>
            <a:ext cx="8352714" cy="474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5981701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In una sola volta Giosuè prese tutti quei re e i loro paesi, perché l'Eterno, il DIO d'Israele, combatteva per Israele.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604558"/>
            <a:ext cx="239250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Giosuè 10:42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3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323400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4" y="296778"/>
            <a:ext cx="680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Comprendere la guerra che portò Israele a prendere possesso della terra di Canaan non è cosa facile.</a:t>
            </a:r>
            <a:endParaRPr lang="es-ES" b="1" dirty="0"/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512930"/>
            <a:ext cx="6800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/>
              <a:t>Per comprendere meglio questo problema, dobbiamo approfondire il concetto biblico di guerra e i valori morali che erano in gioco in quel momento critico della storia.</a:t>
            </a:r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4" y="1842211"/>
            <a:ext cx="7118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Allora perché la morte di così tante persone? Quella guerra può essere considerata “santa”?</a:t>
            </a:r>
            <a:endParaRPr lang="es-E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1011381"/>
            <a:ext cx="7118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/>
              <a:t>Proprio come non è mai stato volontà di Dio che esistesse il peccato, così non lo è stata nemmeno l'esistenza della guerra.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</a:rPr>
              <a:t>UNA QUESTIONE DI INIQUITÀ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1B91A1"/>
                </a:solidFill>
                <a:latin typeface="Comic Sans MS" panose="030F0702030302020204" pitchFamily="66" charset="0"/>
              </a:rPr>
              <a:t>Ma alla quarta generazione essi torneranno qui, perché l'iniquità degli Amorei non è ancora giunta al colmo</a:t>
            </a:r>
            <a:r>
              <a:rPr lang="es-ES" b="1" dirty="0">
                <a:solidFill>
                  <a:srgbClr val="1B91A1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(Genesi 15:16)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729345" y="1376957"/>
            <a:ext cx="946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L'archeologia ha rivelato che la religione di </a:t>
            </a:r>
            <a:r>
              <a:rPr lang="it-IT" b="1" dirty="0" err="1"/>
              <a:t>Canaan</a:t>
            </a:r>
            <a:r>
              <a:rPr lang="it-IT" b="1" dirty="0"/>
              <a:t> era esattamente quella descritta nella Bibbia: stregoneria, divinazione, comunicazione con i morti, spiritismo... e sacrifici di bambini! (</a:t>
            </a:r>
            <a:r>
              <a:rPr lang="it-IT" b="1" dirty="0" err="1"/>
              <a:t>Dt</a:t>
            </a:r>
            <a:r>
              <a:rPr lang="it-IT" b="1" dirty="0"/>
              <a:t> 18:9-12).</a:t>
            </a:r>
            <a:endParaRPr lang="es-ES" b="1" dirty="0"/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337643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0073" y="3910574"/>
            <a:ext cx="5524188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654189" y="4087187"/>
            <a:ext cx="37407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>
                <a:latin typeface="Comic Sans MS" pitchFamily="66" charset="0"/>
              </a:rPr>
              <a:t>Era necessario porre fine a questi riti aberranti che degradavano la moralità delle persone e incoraggiavano ogni tipo di vizio. Lo sterminio dei Cananei avrebbe evitato, almeno per un certo periodo, il degrado morale dell'umanità.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337643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729345" y="3071931"/>
            <a:ext cx="9386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Sebbene queste pratiche fossero già comuni ai tempi di Abramo, Dio concesse loro più di 400 anni di tempo per correggere la loro condotta.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729345" y="2362944"/>
            <a:ext cx="9386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 ciò va aggiunto il rito della “prostituzione sacra” – che di sacro aveva ben poco – praticato sia dai sacerdoti sia dalle sacerdotesse.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 PC CLAUDIO\IGLESIA\Escuela Sabatica - ppt lecciones\2025\4 TRIMESTRE\leccion 5\Immagin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894"/>
            <a:ext cx="12192000" cy="1387757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QUESTIONE DI INGIUSTIZIA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457200" y="683716"/>
            <a:ext cx="11125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DIO è un giusto giudice e un Dio che si adira ogni giorno contro i malfattori. Se il malvagio non si converte, egli aguzzerà la sua spada; ha già teso il suo arco e lo ha preparato.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(Salmo 7:11,12)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60256"/>
            <a:ext cx="7771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L'amore e la giustizia sono alla base del carattere di Dio. Questo lo rende un giudice giusto e imparziale, che rinvia la punizione affinché il peccatore si converta, ma che non tollererà il male per sempre.</a:t>
            </a:r>
            <a:endParaRPr lang="es-ES" b="1" dirty="0"/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90632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532909"/>
            <a:ext cx="2291557" cy="322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660245" y="3833044"/>
            <a:ext cx="53239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desiderio di Dio era quello di stabilire in quel territorio un governo giusto, che fosse di esempio per tutte le nazioni, motivandole a elevare i propri concetti morali e ottenere così uno stato di pace e giustizia a livello mondiale </a:t>
            </a:r>
            <a:r>
              <a:rPr lang="es-ES" b="1" dirty="0"/>
              <a:t>(</a:t>
            </a:r>
            <a:r>
              <a:rPr lang="es-ES" b="1" dirty="0" err="1"/>
              <a:t>Dt</a:t>
            </a:r>
            <a:r>
              <a:rPr lang="es-ES" b="1" dirty="0"/>
              <a:t> 4:5,6).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5" y="2563091"/>
            <a:ext cx="78731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guerra per conquistare </a:t>
            </a:r>
            <a:r>
              <a:rPr lang="it-IT" b="1" dirty="0" err="1"/>
              <a:t>Canaan</a:t>
            </a:r>
            <a:r>
              <a:rPr lang="it-IT" b="1" dirty="0"/>
              <a:t> non fu intrapresa per motivi imperialistici, ma per ordine divino di eseguire la punizione che i suoi iniqui abitanti meritavano.</a:t>
            </a:r>
            <a:endParaRPr lang="es-E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673016" y="5508227"/>
            <a:ext cx="5222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Come guerriero e giudice, Dio si impegna a implementare, stabilizzare e mantenere il dominio della legge, che è il riflesso del suo carattere.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OS PC CLAUDIO\IGLESIA\Escuela Sabatica - ppt lecciones\2025\4 TRIMESTRE\leccion 5\Immagine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0208" y="12526"/>
            <a:ext cx="12304734" cy="1515649"/>
          </a:xfrm>
          <a:prstGeom prst="rect">
            <a:avLst/>
          </a:prstGeom>
          <a:noFill/>
        </p:spPr>
      </p:pic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724399"/>
            <a:ext cx="2757949" cy="1941281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646217"/>
            <a:ext cx="2757949" cy="1817013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IL CONCETTO BIBLICO DELLA GUERRA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Sappi dunque oggi che l'Eterno, il tuo DIO, è colui che marcerà davanti a te, come un fuoco divorante; egli li distruggerà e li abbatterà davanti a te; così tu li scaccerai e li farai perire in fretta, come l'Eterno ti ha detto.</a:t>
            </a:r>
            <a:r>
              <a:rPr lang="es-E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(Deuteronomio 9:3)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357537" y="1513434"/>
            <a:ext cx="1149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Biblicamente, le guerre dovevano essere limitate a situazioni specifiche ed erano definite da Dio stesso. Queste sono le norme che regolavano le guerre autorizzate da Dio</a:t>
            </a:r>
            <a:r>
              <a:rPr lang="es-ES" sz="2000" b="1" dirty="0"/>
              <a:t>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387061"/>
              </p:ext>
            </p:extLst>
          </p:nvPr>
        </p:nvGraphicFramePr>
        <p:xfrm>
          <a:off x="2733049" y="2310635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DISTRUTTI PER PROPRIA SCELTA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1981200" y="616636"/>
            <a:ext cx="10210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Giosuè dunque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battè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tutto il paese, la regione montuosa, il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Neghev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il bassopiano, le pendici dei monti e tutti i loro re; non vi lasciò alcun superstite, ma votò allo sterminio tutto ciò che aveva vita, come l'Eterno, il DIO d'Israele, aveva comandato.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(Giosuè 10:40)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67905" y="1697423"/>
            <a:ext cx="5804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L'intero territorio di </a:t>
            </a:r>
            <a:r>
              <a:rPr lang="it-IT" b="1" dirty="0" err="1"/>
              <a:t>Canaan</a:t>
            </a:r>
            <a:r>
              <a:rPr lang="it-IT" b="1" dirty="0"/>
              <a:t> fu dichiarato anatema, ovvero destinato alla distruzione. Ogni essere vivente doveva morire </a:t>
            </a:r>
            <a:r>
              <a:rPr lang="es-ES" b="1" dirty="0"/>
              <a:t>(Deuteronomio 20:16-18; Giosuè 10:40).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534782"/>
              </p:ext>
            </p:extLst>
          </p:nvPr>
        </p:nvGraphicFramePr>
        <p:xfrm>
          <a:off x="6185175" y="1734303"/>
          <a:ext cx="2939701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0" y="5264593"/>
            <a:ext cx="946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Davanti a Dio, i Cananei e gli Israeliti erano visti allo stesso modo: in modo imparziale. La differenza consisteva nel fatto che alcuni decisero di perseverare nella loro ribellione contro Dio, mentre altri decisero di ubbidirgli.</a:t>
            </a:r>
            <a:endParaRPr lang="es-ES" b="1" dirty="0"/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018" y="1566207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1913295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67905" y="2648695"/>
            <a:ext cx="6254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Tuttavia, c'erano delle eccezioni: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0" y="6151341"/>
            <a:ext cx="9585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Ora, la decisione spetta ancora a noi. Quando Gesù tornerà, saremo salvati o distrutti in base alla nostra scelta.</a:t>
            </a:r>
            <a:endParaRPr lang="es-ES" b="1" dirty="0"/>
          </a:p>
        </p:txBody>
      </p:sp>
      <p:pic>
        <p:nvPicPr>
          <p:cNvPr id="3074" name="Picture 2" descr="C:\DATOS PC CLAUDIO\IGLESIA\Escuela Sabatica - ppt lecciones\2025\4 TRIMESTRE\leccion 5\Immagine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82584" y="3026493"/>
            <a:ext cx="2316163" cy="381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CERCARE LA PACE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804034" y="632400"/>
            <a:ext cx="6387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Stabilirò come tuo magistrato la pace e come tuo sorvegliante la giustizia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60:17b)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804034" y="1431335"/>
            <a:ext cx="642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Gesù è chiamato il «Principe della pace» (</a:t>
            </a:r>
            <a:r>
              <a:rPr lang="it-IT" b="1" dirty="0" err="1"/>
              <a:t>Is</a:t>
            </a:r>
            <a:r>
              <a:rPr lang="it-IT" b="1" dirty="0"/>
              <a:t> 9:6). È venuto per portare la pace e regnerà in pace </a:t>
            </a:r>
            <a:r>
              <a:rPr lang="es-ES" b="1" dirty="0"/>
              <a:t>(</a:t>
            </a:r>
            <a:r>
              <a:rPr lang="es-ES" b="1" dirty="0" err="1"/>
              <a:t>Gv</a:t>
            </a:r>
            <a:r>
              <a:rPr lang="es-ES" b="1" dirty="0"/>
              <a:t> 14:27; </a:t>
            </a:r>
            <a:r>
              <a:rPr lang="es-ES" b="1" dirty="0" err="1"/>
              <a:t>Is</a:t>
            </a:r>
            <a:r>
              <a:rPr lang="es-ES" b="1" dirty="0"/>
              <a:t> 60:17).</a:t>
            </a: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327880"/>
            <a:ext cx="2940919" cy="1479592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327880"/>
            <a:ext cx="2940919" cy="14795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125128" y="3327880"/>
            <a:ext cx="567890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Quando l'esercito siriano assediò </a:t>
            </a:r>
            <a:r>
              <a:rPr lang="it-IT" b="1" dirty="0" err="1"/>
              <a:t>Dotan</a:t>
            </a:r>
            <a:r>
              <a:rPr lang="it-IT" b="1" dirty="0"/>
              <a:t> per catturare il profeta Eliseo, questi non chiese a Dio che l'esercito celeste che lo circondava distruggesse i siriani. Chiese invece di condurre l'esercito siriano accecato fino a Samaria per ottenere, una volta lì, la pace tra le due nazioni in guerra </a:t>
            </a:r>
            <a:r>
              <a:rPr lang="es-ES" b="1" dirty="0"/>
              <a:t>(2 Re 6:12-23</a:t>
            </a:r>
            <a:r>
              <a:rPr lang="es-ES" sz="2000" b="1" dirty="0"/>
              <a:t>).</a:t>
            </a: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6"/>
            <a:ext cx="5499625" cy="3084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804034" y="2127551"/>
            <a:ext cx="63879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Ma, finché il suo regno di pace non sarà realtà, rimaniamo in un territorio in guerra, immersi nel conflitto cosmico tra il bene e  il male.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125128" y="5422633"/>
            <a:ext cx="56789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Questo è l'esempio che Gesù ci ha insegnato. Cercare sempre la pace nel conflitto. Vincere il male con il bene </a:t>
            </a:r>
            <a:r>
              <a:rPr lang="es-ES" b="1" dirty="0"/>
              <a:t>(Ro 12:20-21).</a:t>
            </a: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77446" y="1252603"/>
            <a:ext cx="1087674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400" b="1" dirty="0">
                <a:solidFill>
                  <a:srgbClr val="11471E"/>
                </a:solidFill>
                <a:latin typeface="Comic Sans MS" pitchFamily="66" charset="0"/>
              </a:rPr>
              <a:t>«La distruzione totale degli abitanti di Gerico non era altro che l’esecuzione degli ordini precedentemente dati a Mosè a proposito degli abitanti di Canaan: </a:t>
            </a:r>
            <a:r>
              <a:rPr lang="es-ES" sz="2400" b="1" dirty="0">
                <a:solidFill>
                  <a:srgbClr val="11471E"/>
                </a:solidFill>
                <a:latin typeface="Comic Sans MS" pitchFamily="66" charset="0"/>
              </a:rPr>
              <a:t>“.</a:t>
            </a:r>
            <a:r>
              <a:rPr lang="it-IT" sz="2400" b="1" dirty="0">
                <a:solidFill>
                  <a:srgbClr val="11471E"/>
                </a:solidFill>
                <a:latin typeface="Comic Sans MS" pitchFamily="66" charset="0"/>
              </a:rPr>
              <a:t>.. tu le voterai allo sterminio</a:t>
            </a:r>
            <a:r>
              <a:rPr lang="es-ES" sz="2400" b="1" dirty="0">
                <a:solidFill>
                  <a:srgbClr val="11471E"/>
                </a:solidFill>
                <a:latin typeface="Comic Sans MS" pitchFamily="66" charset="0"/>
              </a:rPr>
              <a:t>”</a:t>
            </a:r>
            <a:r>
              <a:rPr lang="it-IT" sz="2400" b="1" dirty="0">
                <a:solidFill>
                  <a:srgbClr val="11471E"/>
                </a:solidFill>
                <a:latin typeface="Comic Sans MS" pitchFamily="66" charset="0"/>
              </a:rPr>
              <a:t>. </a:t>
            </a:r>
            <a:r>
              <a:rPr lang="es-ES" sz="2400" b="1" dirty="0">
                <a:solidFill>
                  <a:srgbClr val="11471E"/>
                </a:solidFill>
                <a:latin typeface="Comic Sans MS" pitchFamily="66" charset="0"/>
              </a:rPr>
              <a:t>“</a:t>
            </a:r>
            <a:r>
              <a:rPr lang="it-IT" sz="2400" b="1" dirty="0">
                <a:solidFill>
                  <a:srgbClr val="11471E"/>
                </a:solidFill>
                <a:latin typeface="Comic Sans MS" pitchFamily="66" charset="0"/>
              </a:rPr>
              <a:t>Ma nelle città di questi popoli... non conserverai in vita nulla che respiri</a:t>
            </a:r>
            <a:r>
              <a:rPr lang="es-ES" sz="2400" b="1" dirty="0">
                <a:solidFill>
                  <a:srgbClr val="11471E"/>
                </a:solidFill>
                <a:latin typeface="Comic Sans MS" pitchFamily="66" charset="0"/>
              </a:rPr>
              <a:t>”</a:t>
            </a:r>
            <a:r>
              <a:rPr lang="it-IT" sz="2400" b="1" dirty="0">
                <a:solidFill>
                  <a:srgbClr val="11471E"/>
                </a:solidFill>
                <a:latin typeface="Comic Sans MS" pitchFamily="66" charset="0"/>
              </a:rPr>
              <a:t>. A molti, questi ordini appaiono contrari all’amore e alla misericordia di cui sono pervase altre pagine della Bibbia ma in realtà alla base vi è una saggezza e una bontà infinite. Dio stava per dare agli israeliti la terra di </a:t>
            </a:r>
            <a:r>
              <a:rPr lang="it-IT" sz="2400" b="1" dirty="0" err="1">
                <a:solidFill>
                  <a:srgbClr val="11471E"/>
                </a:solidFill>
                <a:latin typeface="Comic Sans MS" pitchFamily="66" charset="0"/>
              </a:rPr>
              <a:t>Canaan</a:t>
            </a:r>
            <a:r>
              <a:rPr lang="it-IT" sz="2400" b="1" dirty="0">
                <a:solidFill>
                  <a:srgbClr val="11471E"/>
                </a:solidFill>
                <a:latin typeface="Comic Sans MS" pitchFamily="66" charset="0"/>
              </a:rPr>
              <a:t>, creando una nazione e un governo che avrebbero rappresentato il suo regno sulla terra. Essi, oltre a essere i custodi della vera religione, dovevano diffonderne i princìpi in tutto il mondo; e poiché i cananei si erano abbandonati al paganesimo più degradante, era necessario liberare il paese da ciò che sicuramente avrebbe impedito l’adempimento dei misericordiosi piani divini».</a:t>
            </a:r>
            <a:endParaRPr lang="es-ES" sz="2400" b="1" dirty="0">
              <a:solidFill>
                <a:srgbClr val="11471E"/>
              </a:solidFill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7781628" y="6519446"/>
            <a:ext cx="4258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rgbClr val="11471E"/>
                </a:solidFill>
              </a:rPr>
              <a:t>(E.G. White, </a:t>
            </a:r>
            <a:r>
              <a:rPr lang="es-ES" sz="1600" b="1" i="1" dirty="0" err="1">
                <a:solidFill>
                  <a:srgbClr val="11471E"/>
                </a:solidFill>
              </a:rPr>
              <a:t>Patriarchi</a:t>
            </a:r>
            <a:r>
              <a:rPr lang="es-ES" sz="1600" b="1" i="1" dirty="0">
                <a:solidFill>
                  <a:srgbClr val="11471E"/>
                </a:solidFill>
              </a:rPr>
              <a:t> e </a:t>
            </a:r>
            <a:r>
              <a:rPr lang="es-ES" sz="1600" b="1" i="1" dirty="0" err="1">
                <a:solidFill>
                  <a:srgbClr val="11471E"/>
                </a:solidFill>
              </a:rPr>
              <a:t>profeti</a:t>
            </a:r>
            <a:r>
              <a:rPr lang="es-ES" sz="1600" b="1" dirty="0">
                <a:solidFill>
                  <a:srgbClr val="11471E"/>
                </a:solidFill>
              </a:rPr>
              <a:t>, pp. 413,414)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1206</Words>
  <Application>Microsoft Office PowerPoint</Application>
  <PresentationFormat>Panorámica</PresentationFormat>
  <Paragraphs>57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 Black</vt:lpstr>
      <vt:lpstr>Arial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76</cp:revision>
  <dcterms:created xsi:type="dcterms:W3CDTF">2025-10-06T14:35:36Z</dcterms:created>
  <dcterms:modified xsi:type="dcterms:W3CDTF">2025-10-23T20:33:39Z</dcterms:modified>
</cp:coreProperties>
</file>