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5" r:id="rId3"/>
    <p:sldId id="300" r:id="rId4"/>
    <p:sldId id="257" r:id="rId5"/>
    <p:sldId id="258" r:id="rId6"/>
    <p:sldId id="259" r:id="rId7"/>
    <p:sldId id="303" r:id="rId8"/>
    <p:sldId id="261" r:id="rId9"/>
    <p:sldId id="304" r:id="rId10"/>
    <p:sldId id="264" r:id="rId11"/>
  </p:sldIdLst>
  <p:sldSz cx="12192000" cy="6858000"/>
  <p:notesSz cx="6858000" cy="9144000"/>
  <p:embeddedFontLst>
    <p:embeddedFont>
      <p:font typeface="Arial Black" panose="020B0A04020102020204" pitchFamily="34" charset="0"/>
      <p:bold r:id="rId12"/>
    </p:embeddedFont>
    <p:embeddedFont>
      <p:font typeface="Arial Narrow" panose="020B0606020202030204" pitchFamily="34" charset="0"/>
      <p:regular r:id="rId13"/>
      <p:bold r:id="rId14"/>
      <p:italic r:id="rId15"/>
      <p:boldItalic r:id="rId16"/>
    </p:embeddedFon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2" qsCatId="3D" csTypeId="urn:microsoft.com/office/officeart/2005/8/colors/colorful1#1" csCatId="colorful" phldr="1"/>
      <dgm:spPr/>
      <dgm:t>
        <a:bodyPr/>
        <a:lstStyle/>
        <a:p>
          <a:endParaRPr lang="es-ES"/>
        </a:p>
      </dgm:t>
    </dgm:pt>
    <dgm:pt modelId="{5178EDEB-513A-410C-A551-DF5D02174E3E}">
      <dgm:prSet custT="1"/>
      <dgm:spPr/>
      <dgm:t>
        <a:bodyPr/>
        <a:lstStyle/>
        <a:p>
          <a:r>
            <a:rPr lang="it-IT" sz="1800" b="1" dirty="0">
              <a:effectLst>
                <a:outerShdw blurRad="38100" dist="38100" dir="2700000" algn="tl">
                  <a:srgbClr val="000000">
                    <a:alpha val="43137"/>
                  </a:srgbClr>
                </a:outerShdw>
              </a:effectLst>
              <a:latin typeface="Arial Narrow" panose="020B0606020202030204" pitchFamily="34" charset="0"/>
            </a:rPr>
            <a:t>Il processo di ricerca fu annunciato e rinviato al giorno successivo (Giosuè 7:14,15)</a:t>
          </a:r>
          <a:endParaRPr lang="es-ES" sz="1800" dirty="0">
            <a:effectLst>
              <a:outerShdw blurRad="38100" dist="38100" dir="2700000" algn="tl">
                <a:srgbClr val="000000">
                  <a:alpha val="43137"/>
                </a:srgbClr>
              </a:outerShdw>
            </a:effectLst>
            <a:latin typeface="Arial Narrow" panose="020B0606020202030204" pitchFamily="34" charset="0"/>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s-ES" sz="1600" b="1" dirty="0">
              <a:effectLst>
                <a:outerShdw blurRad="38100" dist="38100" dir="2700000" algn="tl">
                  <a:srgbClr val="000000">
                    <a:alpha val="43137"/>
                  </a:srgbClr>
                </a:outerShdw>
              </a:effectLst>
              <a:latin typeface="Arial Narrow" panose="020B0606020202030204" pitchFamily="34" charset="0"/>
            </a:rPr>
            <a:t>Fu presa la tribù di Giuda (Giosuè 7:16)</a:t>
          </a:r>
          <a:endParaRPr lang="es-ES" sz="1600" dirty="0">
            <a:effectLst>
              <a:outerShdw blurRad="38100" dist="38100" dir="2700000" algn="tl">
                <a:srgbClr val="000000">
                  <a:alpha val="43137"/>
                </a:srgbClr>
              </a:outerShdw>
            </a:effectLst>
            <a:latin typeface="Arial Narrow" panose="020B0606020202030204" pitchFamily="34" charset="0"/>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s-ES" sz="1600" b="1" dirty="0">
              <a:effectLst>
                <a:outerShdw blurRad="38100" dist="38100" dir="2700000" algn="tl">
                  <a:srgbClr val="000000">
                    <a:alpha val="43137"/>
                  </a:srgbClr>
                </a:outerShdw>
              </a:effectLst>
              <a:latin typeface="Arial Narrow" panose="020B0606020202030204" pitchFamily="34" charset="0"/>
            </a:rPr>
            <a:t>Fu presa la famiglia di Zera (Giosuè 7:17a)</a:t>
          </a:r>
          <a:endParaRPr lang="es-ES" sz="1600" dirty="0">
            <a:effectLst>
              <a:outerShdw blurRad="38100" dist="38100" dir="2700000" algn="tl">
                <a:srgbClr val="000000">
                  <a:alpha val="43137"/>
                </a:srgbClr>
              </a:outerShdw>
            </a:effectLst>
            <a:latin typeface="Arial Narrow" panose="020B0606020202030204" pitchFamily="34" charset="0"/>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s-ES" sz="1600" b="1" dirty="0">
              <a:effectLst>
                <a:outerShdw blurRad="38100" dist="38100" dir="2700000" algn="tl">
                  <a:srgbClr val="000000">
                    <a:alpha val="43137"/>
                  </a:srgbClr>
                </a:outerShdw>
              </a:effectLst>
              <a:latin typeface="Arial Narrow" panose="020B0606020202030204" pitchFamily="34" charset="0"/>
            </a:rPr>
            <a:t>Fu designato Zabdi (Giosuè 7:17b</a:t>
          </a:r>
          <a:r>
            <a:rPr lang="es-ES"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s-ES" sz="1600" b="1" dirty="0">
              <a:effectLst>
                <a:outerShdw blurRad="38100" dist="38100" dir="2700000" algn="tl">
                  <a:srgbClr val="000000">
                    <a:alpha val="43137"/>
                  </a:srgbClr>
                </a:outerShdw>
              </a:effectLst>
              <a:latin typeface="Arial Narrow" panose="020B0606020202030204" pitchFamily="34" charset="0"/>
            </a:rPr>
            <a:t>Fu designato Acan (Giosuè 7:18)</a:t>
          </a:r>
          <a:endParaRPr lang="es-ES" sz="1600" dirty="0">
            <a:effectLst>
              <a:outerShdw blurRad="38100" dist="38100" dir="2700000" algn="tl">
                <a:srgbClr val="000000">
                  <a:alpha val="43137"/>
                </a:srgbClr>
              </a:outerShdw>
            </a:effectLst>
            <a:latin typeface="Arial Narrow" panose="020B0606020202030204" pitchFamily="34" charset="0"/>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s-ES" sz="1600" b="1" dirty="0"/>
            <a:t>Acan tacque</a:t>
          </a:r>
          <a:endParaRPr lang="es-ES" sz="16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s-ES" sz="1600" b="1" dirty="0"/>
            <a:t>Acan tacque</a:t>
          </a:r>
          <a:endParaRPr lang="es-ES" sz="16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s-ES" sz="1600" b="1" dirty="0"/>
            <a:t>Acan tacque</a:t>
          </a:r>
          <a:endParaRPr lang="es-ES" sz="16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s-ES" sz="1600" b="1" dirty="0"/>
            <a:t>Acan tacque</a:t>
          </a:r>
          <a:endParaRPr lang="es-ES" sz="16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s-ES" sz="1600" b="1" dirty="0"/>
            <a:t>Acan tacque</a:t>
          </a:r>
          <a:endParaRPr lang="es-ES" sz="16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307550" custScaleY="82058" custLinFactX="3768" custLinFactNeighborX="100000">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322811" custScaleY="107183"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327427" custScaleY="86510"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74263" custScaleY="150604" custLinFactX="484008" custLinFactNeighborX="500000" custLinFactNeighborY="13101"/>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332013" custScaleY="143848"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70462" custLinFactNeighborX="500000" custLinFactNeighborY="-9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307165" custScaleY="98597"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s-ES" sz="2400" b="1" dirty="0" err="1">
              <a:effectLst>
                <a:outerShdw blurRad="38100" dist="38100" dir="2700000" algn="tl">
                  <a:srgbClr val="000000">
                    <a:alpha val="43137"/>
                  </a:srgbClr>
                </a:outerShdw>
              </a:effectLst>
            </a:rPr>
            <a:t>Raab</a:t>
          </a:r>
          <a:endParaRPr lang="es-ES" sz="2400" b="1" dirty="0">
            <a:effectLst>
              <a:outerShdw blurRad="38100" dist="38100" dir="2700000" algn="tl">
                <a:srgbClr val="000000">
                  <a:alpha val="43137"/>
                </a:srgbClr>
              </a:outerShdw>
            </a:effectLst>
          </a:endParaRP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s-ES" sz="1800" b="1" dirty="0"/>
            <a:t>Nascose le spie sul tetto</a:t>
          </a: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es-ES" sz="1800" b="1" dirty="0"/>
            <a:t>Agì con bontà verso Israele</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s-ES" sz="2400" b="1" dirty="0">
              <a:solidFill>
                <a:schemeClr val="tx1"/>
              </a:solidFill>
              <a:effectLst/>
            </a:rPr>
            <a:t>Acan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s-ES" sz="1800" b="1" dirty="0"/>
            <a:t>Nascose il bottino sotto la terra</a:t>
          </a: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s-ES" sz="1800" b="1" dirty="0"/>
            <a:t>Causò problemi a Israele</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s-ES" sz="1800" b="1" dirty="0"/>
            <a:t>Favorì la vittoria per la sua fede</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es-ES" sz="1800" b="1" dirty="0"/>
            <a:t>Provocò la sconfitta per le sue azioni</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s-ES" sz="1800" b="1" dirty="0"/>
            <a:t>Fece un patto con Israele</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s-ES" sz="1800" b="1" dirty="0"/>
            <a:t>Ruppe il patto di Israele</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s-ES" sz="1800" b="1" dirty="0"/>
            <a:t>Liberò la sua vita e quella della sua famiglia</a:t>
          </a:r>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s-ES" sz="1800" b="1" dirty="0"/>
            <a:t>Morì insieme alla sua famiglia</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3358" custScaleY="167784">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11731" custScaleY="13619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745"/>
          <a:ext cx="9009702" cy="268663"/>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effectLst>
                <a:outerShdw blurRad="38100" dist="38100" dir="2700000" algn="tl">
                  <a:srgbClr val="000000">
                    <a:alpha val="43137"/>
                  </a:srgbClr>
                </a:outerShdw>
              </a:effectLst>
              <a:latin typeface="Arial Narrow" panose="020B0606020202030204" pitchFamily="34" charset="0"/>
            </a:rPr>
            <a:t>Il processo di ricerca fu annunciato e rinviato al giorno successivo (Giosuè 7:14,15)</a:t>
          </a:r>
          <a:endParaRPr lang="es-ES" sz="1800" kern="1200" dirty="0">
            <a:effectLst>
              <a:outerShdw blurRad="38100" dist="38100" dir="2700000" algn="tl">
                <a:srgbClr val="000000">
                  <a:alpha val="43137"/>
                </a:srgbClr>
              </a:outerShdw>
            </a:effectLst>
            <a:latin typeface="Arial Narrow" panose="020B0606020202030204" pitchFamily="34" charset="0"/>
          </a:endParaRPr>
        </a:p>
      </dsp:txBody>
      <dsp:txXfrm>
        <a:off x="134332" y="745"/>
        <a:ext cx="8741039" cy="268663"/>
      </dsp:txXfrm>
    </dsp:sp>
    <dsp:sp modelId="{19F734BA-5F3B-459D-8DBE-57F6531A6D24}">
      <dsp:nvSpPr>
        <dsp:cNvPr id="0" name=""/>
        <dsp:cNvSpPr/>
      </dsp:nvSpPr>
      <dsp:spPr>
        <a:xfrm>
          <a:off x="9400445" y="23581"/>
          <a:ext cx="291700" cy="222990"/>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511940" y="23581"/>
        <a:ext cx="68710" cy="222990"/>
      </dsp:txXfrm>
    </dsp:sp>
    <dsp:sp modelId="{38FC698C-3944-4519-B767-FB982AE32008}">
      <dsp:nvSpPr>
        <dsp:cNvPr id="0" name=""/>
        <dsp:cNvSpPr/>
      </dsp:nvSpPr>
      <dsp:spPr>
        <a:xfrm>
          <a:off x="9758173" y="43586"/>
          <a:ext cx="1714521" cy="182981"/>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Acan tacque</a:t>
          </a:r>
          <a:endParaRPr lang="es-ES" sz="1600" kern="1200" dirty="0"/>
        </a:p>
      </dsp:txBody>
      <dsp:txXfrm>
        <a:off x="9849664" y="43586"/>
        <a:ext cx="1531540" cy="182981"/>
      </dsp:txXfrm>
    </dsp:sp>
    <dsp:sp modelId="{2DC59288-CCE7-479C-AEF5-2C7D90B217E1}">
      <dsp:nvSpPr>
        <dsp:cNvPr id="0" name=""/>
        <dsp:cNvSpPr/>
      </dsp:nvSpPr>
      <dsp:spPr>
        <a:xfrm>
          <a:off x="4107111" y="307021"/>
          <a:ext cx="5281756" cy="26866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latin typeface="Arial Narrow" panose="020B0606020202030204" pitchFamily="34" charset="0"/>
            </a:rPr>
            <a:t>Fu presa la tribù di Giuda (Giosuè 7:16)</a:t>
          </a:r>
          <a:endParaRPr lang="es-ES" sz="1600" kern="1200" dirty="0">
            <a:effectLst>
              <a:outerShdw blurRad="38100" dist="38100" dir="2700000" algn="tl">
                <a:srgbClr val="000000">
                  <a:alpha val="43137"/>
                </a:srgbClr>
              </a:outerShdw>
            </a:effectLst>
            <a:latin typeface="Arial Narrow" panose="020B0606020202030204" pitchFamily="34" charset="0"/>
          </a:endParaRPr>
        </a:p>
      </dsp:txBody>
      <dsp:txXfrm>
        <a:off x="4241443" y="307021"/>
        <a:ext cx="5013093" cy="268663"/>
      </dsp:txXfrm>
    </dsp:sp>
    <dsp:sp modelId="{4125DFF6-83D5-4277-A491-D308568C91A2}">
      <dsp:nvSpPr>
        <dsp:cNvPr id="0" name=""/>
        <dsp:cNvSpPr/>
      </dsp:nvSpPr>
      <dsp:spPr>
        <a:xfrm>
          <a:off x="9409494" y="329858"/>
          <a:ext cx="291700" cy="222990"/>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520989" y="329858"/>
        <a:ext cx="68710" cy="222990"/>
      </dsp:txXfrm>
    </dsp:sp>
    <dsp:sp modelId="{A539587E-FC17-4E5E-A50B-408C41076433}">
      <dsp:nvSpPr>
        <dsp:cNvPr id="0" name=""/>
        <dsp:cNvSpPr/>
      </dsp:nvSpPr>
      <dsp:spPr>
        <a:xfrm>
          <a:off x="9713007" y="321849"/>
          <a:ext cx="1799598" cy="239008"/>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Acan tacque</a:t>
          </a:r>
          <a:endParaRPr lang="es-ES" sz="1600" kern="1200" dirty="0"/>
        </a:p>
      </dsp:txBody>
      <dsp:txXfrm>
        <a:off x="9832511" y="321849"/>
        <a:ext cx="1560590" cy="239008"/>
      </dsp:txXfrm>
    </dsp:sp>
    <dsp:sp modelId="{4A66EC69-65EE-4ECD-AA81-1FAEECF1D4F5}">
      <dsp:nvSpPr>
        <dsp:cNvPr id="0" name=""/>
        <dsp:cNvSpPr/>
      </dsp:nvSpPr>
      <dsp:spPr>
        <a:xfrm>
          <a:off x="4107111" y="613298"/>
          <a:ext cx="5281756" cy="26866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latin typeface="Arial Narrow" panose="020B0606020202030204" pitchFamily="34" charset="0"/>
            </a:rPr>
            <a:t>Fu presa la famiglia di Zera (Giosuè 7:17a)</a:t>
          </a:r>
          <a:endParaRPr lang="es-ES" sz="1600" kern="1200" dirty="0">
            <a:effectLst>
              <a:outerShdw blurRad="38100" dist="38100" dir="2700000" algn="tl">
                <a:srgbClr val="000000">
                  <a:alpha val="43137"/>
                </a:srgbClr>
              </a:outerShdw>
            </a:effectLst>
            <a:latin typeface="Arial Narrow" panose="020B0606020202030204" pitchFamily="34" charset="0"/>
          </a:endParaRPr>
        </a:p>
      </dsp:txBody>
      <dsp:txXfrm>
        <a:off x="4241443" y="613298"/>
        <a:ext cx="5013093" cy="268663"/>
      </dsp:txXfrm>
    </dsp:sp>
    <dsp:sp modelId="{8B0524A4-A0AE-462B-BF0C-4EC968739FD0}">
      <dsp:nvSpPr>
        <dsp:cNvPr id="0" name=""/>
        <dsp:cNvSpPr/>
      </dsp:nvSpPr>
      <dsp:spPr>
        <a:xfrm>
          <a:off x="9400480" y="620193"/>
          <a:ext cx="291700" cy="222990"/>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511975" y="620193"/>
        <a:ext cx="68710" cy="222990"/>
      </dsp:txXfrm>
    </dsp:sp>
    <dsp:sp modelId="{851D1B37-6643-4D62-9601-E0058D220A5F}">
      <dsp:nvSpPr>
        <dsp:cNvPr id="0" name=""/>
        <dsp:cNvSpPr/>
      </dsp:nvSpPr>
      <dsp:spPr>
        <a:xfrm>
          <a:off x="9713007" y="651175"/>
          <a:ext cx="1825331" cy="192909"/>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Acan tacque</a:t>
          </a:r>
          <a:endParaRPr lang="es-ES" sz="1600" kern="1200" dirty="0"/>
        </a:p>
      </dsp:txBody>
      <dsp:txXfrm>
        <a:off x="9809462" y="651175"/>
        <a:ext cx="1632422" cy="192909"/>
      </dsp:txXfrm>
    </dsp:sp>
    <dsp:sp modelId="{46961188-8AC9-41D6-BF58-E21BEC8B3A81}">
      <dsp:nvSpPr>
        <dsp:cNvPr id="0" name=""/>
        <dsp:cNvSpPr/>
      </dsp:nvSpPr>
      <dsp:spPr>
        <a:xfrm>
          <a:off x="4210546" y="954773"/>
          <a:ext cx="5200411" cy="4046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latin typeface="Arial Narrow" panose="020B0606020202030204" pitchFamily="34" charset="0"/>
            </a:rPr>
            <a:t>Fu designato Zabdi (Giosuè 7:17b</a:t>
          </a:r>
          <a:r>
            <a:rPr lang="es-ES"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4412855" y="954773"/>
        <a:ext cx="4795793" cy="404618"/>
      </dsp:txXfrm>
    </dsp:sp>
    <dsp:sp modelId="{66871472-CE64-47CE-A810-30A567E2798E}">
      <dsp:nvSpPr>
        <dsp:cNvPr id="0" name=""/>
        <dsp:cNvSpPr/>
      </dsp:nvSpPr>
      <dsp:spPr>
        <a:xfrm>
          <a:off x="9328150" y="1010389"/>
          <a:ext cx="291700" cy="222990"/>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439645" y="1010389"/>
        <a:ext cx="68710" cy="222990"/>
      </dsp:txXfrm>
    </dsp:sp>
    <dsp:sp modelId="{C9568CFF-9A3C-4C28-9546-D376128FA9E6}">
      <dsp:nvSpPr>
        <dsp:cNvPr id="0" name=""/>
        <dsp:cNvSpPr/>
      </dsp:nvSpPr>
      <dsp:spPr>
        <a:xfrm>
          <a:off x="9631663" y="961500"/>
          <a:ext cx="1850897" cy="320768"/>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Acan tacque</a:t>
          </a:r>
          <a:endParaRPr lang="es-ES" sz="1600" kern="1200" dirty="0"/>
        </a:p>
      </dsp:txBody>
      <dsp:txXfrm>
        <a:off x="9792047" y="961500"/>
        <a:ext cx="1530129" cy="320768"/>
      </dsp:txXfrm>
    </dsp:sp>
    <dsp:sp modelId="{123C8EFC-2789-4603-91BF-EEF6B7C2ED82}">
      <dsp:nvSpPr>
        <dsp:cNvPr id="0" name=""/>
        <dsp:cNvSpPr/>
      </dsp:nvSpPr>
      <dsp:spPr>
        <a:xfrm>
          <a:off x="4119563" y="1337627"/>
          <a:ext cx="5281756" cy="26866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latin typeface="Arial Narrow" panose="020B0606020202030204" pitchFamily="34" charset="0"/>
            </a:rPr>
            <a:t>Fu designato Acan (Giosuè 7:18)</a:t>
          </a:r>
          <a:endParaRPr lang="es-ES" sz="1600" kern="1200" dirty="0">
            <a:effectLst>
              <a:outerShdw blurRad="38100" dist="38100" dir="2700000" algn="tl">
                <a:srgbClr val="000000">
                  <a:alpha val="43137"/>
                </a:srgbClr>
              </a:outerShdw>
            </a:effectLst>
            <a:latin typeface="Arial Narrow" panose="020B0606020202030204" pitchFamily="34" charset="0"/>
          </a:endParaRPr>
        </a:p>
      </dsp:txBody>
      <dsp:txXfrm>
        <a:off x="4253895" y="1337627"/>
        <a:ext cx="5013093" cy="268663"/>
      </dsp:txXfrm>
    </dsp:sp>
    <dsp:sp modelId="{8D6A8B27-3F09-4C5F-9F28-4492D09B8235}">
      <dsp:nvSpPr>
        <dsp:cNvPr id="0" name=""/>
        <dsp:cNvSpPr/>
      </dsp:nvSpPr>
      <dsp:spPr>
        <a:xfrm>
          <a:off x="9409494" y="1384643"/>
          <a:ext cx="291700" cy="222990"/>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520989" y="1384643"/>
        <a:ext cx="68710" cy="222990"/>
      </dsp:txXfrm>
    </dsp:sp>
    <dsp:sp modelId="{81494637-307B-48EF-8F7B-31E6C2D3C389}">
      <dsp:nvSpPr>
        <dsp:cNvPr id="0" name=""/>
        <dsp:cNvSpPr/>
      </dsp:nvSpPr>
      <dsp:spPr>
        <a:xfrm>
          <a:off x="9713007" y="1386207"/>
          <a:ext cx="1712375" cy="21986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Acan tacque</a:t>
          </a:r>
          <a:endParaRPr lang="es-ES" sz="1600" kern="1200" dirty="0"/>
        </a:p>
      </dsp:txBody>
      <dsp:txXfrm>
        <a:off x="9822938" y="1386207"/>
        <a:ext cx="1492513" cy="21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367" y="41424"/>
          <a:ext cx="1202222" cy="6011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err="1">
              <a:effectLst>
                <a:outerShdw blurRad="38100" dist="38100" dir="2700000" algn="tl">
                  <a:srgbClr val="000000">
                    <a:alpha val="43137"/>
                  </a:srgbClr>
                </a:outerShdw>
              </a:effectLst>
            </a:rPr>
            <a:t>Raab</a:t>
          </a:r>
          <a:endParaRPr lang="es-ES" sz="2400" b="1" kern="1200" dirty="0">
            <a:effectLst>
              <a:outerShdw blurRad="38100" dist="38100" dir="2700000" algn="tl">
                <a:srgbClr val="000000">
                  <a:alpha val="43137"/>
                </a:srgbClr>
              </a:outerShdw>
            </a:effectLst>
          </a:endParaRPr>
        </a:p>
      </dsp:txBody>
      <dsp:txXfrm>
        <a:off x="17973" y="59030"/>
        <a:ext cx="1167010" cy="565899"/>
      </dsp:txXfrm>
    </dsp:sp>
    <dsp:sp modelId="{5ED71C70-9444-4F7A-9D93-BC9CD35AAB8A}">
      <dsp:nvSpPr>
        <dsp:cNvPr id="0" name=""/>
        <dsp:cNvSpPr/>
      </dsp:nvSpPr>
      <dsp:spPr>
        <a:xfrm>
          <a:off x="120589" y="642535"/>
          <a:ext cx="120222" cy="450833"/>
        </a:xfrm>
        <a:custGeom>
          <a:avLst/>
          <a:gdLst/>
          <a:ahLst/>
          <a:cxnLst/>
          <a:rect l="0" t="0" r="0" b="0"/>
          <a:pathLst>
            <a:path>
              <a:moveTo>
                <a:pt x="0" y="0"/>
              </a:moveTo>
              <a:lnTo>
                <a:pt x="0" y="450833"/>
              </a:lnTo>
              <a:lnTo>
                <a:pt x="120222" y="45083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0811" y="792813"/>
          <a:ext cx="2233556" cy="601111"/>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Nascose le spie sul tetto</a:t>
          </a:r>
        </a:p>
      </dsp:txBody>
      <dsp:txXfrm>
        <a:off x="258417" y="810419"/>
        <a:ext cx="2198344" cy="565899"/>
      </dsp:txXfrm>
    </dsp:sp>
    <dsp:sp modelId="{C59103E5-E72E-4BCB-B60E-3965B196A920}">
      <dsp:nvSpPr>
        <dsp:cNvPr id="0" name=""/>
        <dsp:cNvSpPr/>
      </dsp:nvSpPr>
      <dsp:spPr>
        <a:xfrm>
          <a:off x="120589" y="642535"/>
          <a:ext cx="120222" cy="1202222"/>
        </a:xfrm>
        <a:custGeom>
          <a:avLst/>
          <a:gdLst/>
          <a:ahLst/>
          <a:cxnLst/>
          <a:rect l="0" t="0" r="0" b="0"/>
          <a:pathLst>
            <a:path>
              <a:moveTo>
                <a:pt x="0" y="0"/>
              </a:moveTo>
              <a:lnTo>
                <a:pt x="0" y="1202222"/>
              </a:lnTo>
              <a:lnTo>
                <a:pt x="120222" y="120222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0811" y="1544202"/>
          <a:ext cx="2233556" cy="601111"/>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Agì con bontà verso Israele</a:t>
          </a:r>
        </a:p>
      </dsp:txBody>
      <dsp:txXfrm>
        <a:off x="258417" y="1561808"/>
        <a:ext cx="2198344" cy="565899"/>
      </dsp:txXfrm>
    </dsp:sp>
    <dsp:sp modelId="{B240B43A-6446-4345-8693-D7A4B4BE01B6}">
      <dsp:nvSpPr>
        <dsp:cNvPr id="0" name=""/>
        <dsp:cNvSpPr/>
      </dsp:nvSpPr>
      <dsp:spPr>
        <a:xfrm>
          <a:off x="120589" y="642535"/>
          <a:ext cx="120222" cy="1953611"/>
        </a:xfrm>
        <a:custGeom>
          <a:avLst/>
          <a:gdLst/>
          <a:ahLst/>
          <a:cxnLst/>
          <a:rect l="0" t="0" r="0" b="0"/>
          <a:pathLst>
            <a:path>
              <a:moveTo>
                <a:pt x="0" y="0"/>
              </a:moveTo>
              <a:lnTo>
                <a:pt x="0" y="1953611"/>
              </a:lnTo>
              <a:lnTo>
                <a:pt x="120222" y="1953611"/>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0811" y="2295591"/>
          <a:ext cx="2233556" cy="601111"/>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Favorì la vittoria per la sua fede</a:t>
          </a:r>
        </a:p>
      </dsp:txBody>
      <dsp:txXfrm>
        <a:off x="258417" y="2313197"/>
        <a:ext cx="2198344" cy="565899"/>
      </dsp:txXfrm>
    </dsp:sp>
    <dsp:sp modelId="{0034CAD1-EADD-442A-9426-DB425099B22C}">
      <dsp:nvSpPr>
        <dsp:cNvPr id="0" name=""/>
        <dsp:cNvSpPr/>
      </dsp:nvSpPr>
      <dsp:spPr>
        <a:xfrm>
          <a:off x="120589" y="642535"/>
          <a:ext cx="120222" cy="2705000"/>
        </a:xfrm>
        <a:custGeom>
          <a:avLst/>
          <a:gdLst/>
          <a:ahLst/>
          <a:cxnLst/>
          <a:rect l="0" t="0" r="0" b="0"/>
          <a:pathLst>
            <a:path>
              <a:moveTo>
                <a:pt x="0" y="0"/>
              </a:moveTo>
              <a:lnTo>
                <a:pt x="0" y="2705000"/>
              </a:lnTo>
              <a:lnTo>
                <a:pt x="120222" y="2705000"/>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0811" y="3046980"/>
          <a:ext cx="2233556" cy="601111"/>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Fece un patto con Israele</a:t>
          </a:r>
        </a:p>
      </dsp:txBody>
      <dsp:txXfrm>
        <a:off x="258417" y="3064586"/>
        <a:ext cx="2198344" cy="565899"/>
      </dsp:txXfrm>
    </dsp:sp>
    <dsp:sp modelId="{047C62CB-97DD-4DF5-92DC-026C1E5B4AA4}">
      <dsp:nvSpPr>
        <dsp:cNvPr id="0" name=""/>
        <dsp:cNvSpPr/>
      </dsp:nvSpPr>
      <dsp:spPr>
        <a:xfrm>
          <a:off x="120589" y="642535"/>
          <a:ext cx="120222" cy="3660118"/>
        </a:xfrm>
        <a:custGeom>
          <a:avLst/>
          <a:gdLst/>
          <a:ahLst/>
          <a:cxnLst/>
          <a:rect l="0" t="0" r="0" b="0"/>
          <a:pathLst>
            <a:path>
              <a:moveTo>
                <a:pt x="0" y="0"/>
              </a:moveTo>
              <a:lnTo>
                <a:pt x="0" y="3660118"/>
              </a:lnTo>
              <a:lnTo>
                <a:pt x="120222" y="3660118"/>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0811" y="3798369"/>
          <a:ext cx="2244385" cy="1008568"/>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Liberò la sua vita e quella della sua famiglia</a:t>
          </a:r>
        </a:p>
      </dsp:txBody>
      <dsp:txXfrm>
        <a:off x="270351" y="3827909"/>
        <a:ext cx="2185305" cy="949488"/>
      </dsp:txXfrm>
    </dsp:sp>
    <dsp:sp modelId="{B24EC25B-8508-41A4-8261-EEF250282397}">
      <dsp:nvSpPr>
        <dsp:cNvPr id="0" name=""/>
        <dsp:cNvSpPr/>
      </dsp:nvSpPr>
      <dsp:spPr>
        <a:xfrm>
          <a:off x="2545308" y="41424"/>
          <a:ext cx="1202222" cy="601111"/>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effectLst/>
            </a:rPr>
            <a:t>Acan</a:t>
          </a:r>
        </a:p>
      </dsp:txBody>
      <dsp:txXfrm>
        <a:off x="2562914" y="59030"/>
        <a:ext cx="1167010" cy="565899"/>
      </dsp:txXfrm>
    </dsp:sp>
    <dsp:sp modelId="{E7C7B1D9-907F-435B-A212-8F4FD25F36D7}">
      <dsp:nvSpPr>
        <dsp:cNvPr id="0" name=""/>
        <dsp:cNvSpPr/>
      </dsp:nvSpPr>
      <dsp:spPr>
        <a:xfrm>
          <a:off x="2665531" y="642535"/>
          <a:ext cx="120222" cy="450833"/>
        </a:xfrm>
        <a:custGeom>
          <a:avLst/>
          <a:gdLst/>
          <a:ahLst/>
          <a:cxnLst/>
          <a:rect l="0" t="0" r="0" b="0"/>
          <a:pathLst>
            <a:path>
              <a:moveTo>
                <a:pt x="0" y="0"/>
              </a:moveTo>
              <a:lnTo>
                <a:pt x="0" y="450833"/>
              </a:lnTo>
              <a:lnTo>
                <a:pt x="120222" y="45083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5753" y="792813"/>
          <a:ext cx="2233556" cy="601111"/>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Nascose il bottino sotto la terra</a:t>
          </a:r>
        </a:p>
      </dsp:txBody>
      <dsp:txXfrm>
        <a:off x="2803359" y="810419"/>
        <a:ext cx="2198344" cy="565899"/>
      </dsp:txXfrm>
    </dsp:sp>
    <dsp:sp modelId="{5704AC36-7228-4647-BA2F-E5EA2A0ECE5E}">
      <dsp:nvSpPr>
        <dsp:cNvPr id="0" name=""/>
        <dsp:cNvSpPr/>
      </dsp:nvSpPr>
      <dsp:spPr>
        <a:xfrm>
          <a:off x="2665531" y="642535"/>
          <a:ext cx="120222" cy="1202222"/>
        </a:xfrm>
        <a:custGeom>
          <a:avLst/>
          <a:gdLst/>
          <a:ahLst/>
          <a:cxnLst/>
          <a:rect l="0" t="0" r="0" b="0"/>
          <a:pathLst>
            <a:path>
              <a:moveTo>
                <a:pt x="0" y="0"/>
              </a:moveTo>
              <a:lnTo>
                <a:pt x="0" y="1202222"/>
              </a:lnTo>
              <a:lnTo>
                <a:pt x="120222" y="120222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5753" y="1544202"/>
          <a:ext cx="2233556" cy="601111"/>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Causò problemi a Israele</a:t>
          </a:r>
        </a:p>
      </dsp:txBody>
      <dsp:txXfrm>
        <a:off x="2803359" y="1561808"/>
        <a:ext cx="2198344" cy="565899"/>
      </dsp:txXfrm>
    </dsp:sp>
    <dsp:sp modelId="{AFB70125-0A05-4C1C-AF46-F60B93D12F4B}">
      <dsp:nvSpPr>
        <dsp:cNvPr id="0" name=""/>
        <dsp:cNvSpPr/>
      </dsp:nvSpPr>
      <dsp:spPr>
        <a:xfrm>
          <a:off x="2665531" y="642535"/>
          <a:ext cx="120222" cy="1953611"/>
        </a:xfrm>
        <a:custGeom>
          <a:avLst/>
          <a:gdLst/>
          <a:ahLst/>
          <a:cxnLst/>
          <a:rect l="0" t="0" r="0" b="0"/>
          <a:pathLst>
            <a:path>
              <a:moveTo>
                <a:pt x="0" y="0"/>
              </a:moveTo>
              <a:lnTo>
                <a:pt x="0" y="1953611"/>
              </a:lnTo>
              <a:lnTo>
                <a:pt x="120222" y="1953611"/>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5753" y="2295591"/>
          <a:ext cx="2233556" cy="601111"/>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Provocò la sconfitta per le sue azioni</a:t>
          </a:r>
        </a:p>
      </dsp:txBody>
      <dsp:txXfrm>
        <a:off x="2803359" y="2313197"/>
        <a:ext cx="2198344" cy="565899"/>
      </dsp:txXfrm>
    </dsp:sp>
    <dsp:sp modelId="{CEAA5FDD-32FD-454A-8A2D-E96BAF282211}">
      <dsp:nvSpPr>
        <dsp:cNvPr id="0" name=""/>
        <dsp:cNvSpPr/>
      </dsp:nvSpPr>
      <dsp:spPr>
        <a:xfrm>
          <a:off x="2665531" y="642535"/>
          <a:ext cx="120222" cy="2705000"/>
        </a:xfrm>
        <a:custGeom>
          <a:avLst/>
          <a:gdLst/>
          <a:ahLst/>
          <a:cxnLst/>
          <a:rect l="0" t="0" r="0" b="0"/>
          <a:pathLst>
            <a:path>
              <a:moveTo>
                <a:pt x="0" y="0"/>
              </a:moveTo>
              <a:lnTo>
                <a:pt x="0" y="2705000"/>
              </a:lnTo>
              <a:lnTo>
                <a:pt x="120222" y="2705000"/>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5753" y="3046980"/>
          <a:ext cx="2233556" cy="601111"/>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Ruppe il patto di Israele</a:t>
          </a:r>
        </a:p>
      </dsp:txBody>
      <dsp:txXfrm>
        <a:off x="2803359" y="3064586"/>
        <a:ext cx="2198344" cy="565899"/>
      </dsp:txXfrm>
    </dsp:sp>
    <dsp:sp modelId="{A259866E-3786-4381-A66D-9618105CD9C3}">
      <dsp:nvSpPr>
        <dsp:cNvPr id="0" name=""/>
        <dsp:cNvSpPr/>
      </dsp:nvSpPr>
      <dsp:spPr>
        <a:xfrm>
          <a:off x="2665531" y="642535"/>
          <a:ext cx="120222" cy="3565166"/>
        </a:xfrm>
        <a:custGeom>
          <a:avLst/>
          <a:gdLst/>
          <a:ahLst/>
          <a:cxnLst/>
          <a:rect l="0" t="0" r="0" b="0"/>
          <a:pathLst>
            <a:path>
              <a:moveTo>
                <a:pt x="0" y="0"/>
              </a:moveTo>
              <a:lnTo>
                <a:pt x="0" y="3565166"/>
              </a:lnTo>
              <a:lnTo>
                <a:pt x="120222" y="356516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5753" y="3798369"/>
          <a:ext cx="2036382" cy="818665"/>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Morì insieme alla sua famiglia</a:t>
          </a:r>
        </a:p>
      </dsp:txBody>
      <dsp:txXfrm>
        <a:off x="2809731" y="3822347"/>
        <a:ext cx="1988426" cy="7707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pPr/>
              <a:t>23/10/2025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pPr/>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pPr/>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23/10/2025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9.jpeg"/><Relationship Id="rId5" Type="http://schemas.openxmlformats.org/officeDocument/2006/relationships/diagramQuickStyle" Target="../diagrams/quickStyle2.xml"/><Relationship Id="rId10" Type="http://schemas.openxmlformats.org/officeDocument/2006/relationships/image" Target="../media/image28.jpeg"/><Relationship Id="rId4" Type="http://schemas.openxmlformats.org/officeDocument/2006/relationships/diagramLayout" Target="../diagrams/layout2.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8 NOVEMBRE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4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6 DELLA SCUOLA DEL SABATO</a:t>
            </a:r>
          </a:p>
        </p:txBody>
      </p:sp>
      <p:sp>
        <p:nvSpPr>
          <p:cNvPr id="6" name="Rettangolo arrotondato 5"/>
          <p:cNvSpPr/>
          <p:nvPr/>
        </p:nvSpPr>
        <p:spPr>
          <a:xfrm>
            <a:off x="2995905" y="5945171"/>
            <a:ext cx="8885920" cy="795725"/>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2951174" y="6029862"/>
            <a:ext cx="8906734" cy="71839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IL NEMICO INTERNO</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stretch>
            <a:fillRect/>
          </a:stretch>
        </p:blipFill>
        <p:spPr bwMode="auto">
          <a:xfrm>
            <a:off x="3294345" y="1255625"/>
            <a:ext cx="8104339" cy="474434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cstate="email"/>
          <a:stretch>
            <a:fillRect/>
          </a:stretch>
        </p:blipFill>
        <p:spPr>
          <a:xfrm>
            <a:off x="3516" y="0"/>
            <a:ext cx="7174817"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cstate="email">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897090" y="484909"/>
            <a:ext cx="4047259" cy="572464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it-IT" sz="3600" b="1" dirty="0">
                <a:ln w="12700" cmpd="sng">
                  <a:noFill/>
                  <a:prstDash val="solid"/>
                </a:ln>
                <a:solidFill>
                  <a:srgbClr val="0F9ED5">
                    <a:lumMod val="40000"/>
                    <a:lumOff val="60000"/>
                  </a:srgbClr>
                </a:solidFill>
                <a:latin typeface="Comic Sans MS" panose="030F0702030302020204" pitchFamily="66" charset="0"/>
              </a:rPr>
              <a:t>«Io, l'Eterno, investigo il cuore, metto alla prova la mente per rendere a ciascuno secondo le sue vie, secondo il frutto delle sue azioni»</a:t>
            </a:r>
            <a:endParaRPr lang="es-ES" sz="3600" b="1" dirty="0">
              <a:ln w="12700" cmpd="sng">
                <a:noFill/>
                <a:prstDash val="solid"/>
              </a:ln>
              <a:solidFill>
                <a:srgbClr val="0F9ED5">
                  <a:lumMod val="40000"/>
                  <a:lumOff val="60000"/>
                </a:srgbClr>
              </a:solidFill>
              <a:latin typeface="Comic Sans MS" panose="030F0702030302020204" pitchFamily="66"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lang="es-ES" sz="3200" dirty="0">
                <a:ln w="12700" cmpd="sng">
                  <a:noFill/>
                  <a:prstDash val="solid"/>
                </a:ln>
                <a:solidFill>
                  <a:srgbClr val="0F9ED5">
                    <a:lumMod val="40000"/>
                    <a:lumOff val="60000"/>
                  </a:srgbClr>
                </a:solidFill>
                <a:latin typeface="Comic Sans MS" panose="030F0702030302020204" pitchFamily="66" charset="0"/>
              </a:rPr>
              <a:t>Ge</a:t>
            </a:r>
            <a:r>
              <a:rPr kumimoji="0" lang="es-E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remia</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17:10</a:t>
            </a:r>
          </a:p>
        </p:txBody>
      </p:sp>
    </p:spTree>
    <p:extLst>
      <p:ext uri="{BB962C8B-B14F-4D97-AF65-F5344CB8AC3E}">
        <p14:creationId xmlns:p14="http://schemas.microsoft.com/office/powerpoint/2010/main" val="9356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358387" y="4082730"/>
            <a:ext cx="5958303" cy="2400657"/>
          </a:xfrm>
          <a:prstGeom prst="rect">
            <a:avLst/>
          </a:prstGeom>
          <a:noFill/>
        </p:spPr>
        <p:txBody>
          <a:bodyPr wrap="square" rtlCol="0">
            <a:spAutoFit/>
          </a:bodyPr>
          <a:lstStyle/>
          <a:p>
            <a:pPr>
              <a:spcBef>
                <a:spcPts val="1800"/>
              </a:spcBef>
            </a:pPr>
            <a:r>
              <a:rPr lang="es-ES" b="1" dirty="0">
                <a:uFill>
                  <a:solidFill>
                    <a:srgbClr val="CB2760"/>
                  </a:solidFill>
                </a:uFill>
              </a:rPr>
              <a:t>La causa della sconfitta</a:t>
            </a:r>
            <a:r>
              <a:rPr lang="es-ES" b="1" dirty="0"/>
              <a:t> (</a:t>
            </a:r>
            <a:r>
              <a:rPr lang="es-ES" b="1" dirty="0" err="1"/>
              <a:t>Giosuè</a:t>
            </a:r>
            <a:r>
              <a:rPr lang="es-ES" b="1" dirty="0"/>
              <a:t>  7:1-5,10-13)</a:t>
            </a:r>
          </a:p>
          <a:p>
            <a:pPr>
              <a:spcBef>
                <a:spcPts val="1800"/>
              </a:spcBef>
            </a:pPr>
            <a:r>
              <a:rPr lang="es-ES" b="1" dirty="0"/>
              <a:t>Consternati e afflitti (Giosuè 7:6-9)</a:t>
            </a:r>
          </a:p>
          <a:p>
            <a:pPr>
              <a:spcBef>
                <a:spcPts val="1800"/>
              </a:spcBef>
            </a:pPr>
            <a:r>
              <a:rPr lang="es-ES" b="1" dirty="0"/>
              <a:t>Scoperto il trasgressore (Giosuè 7:14-19)</a:t>
            </a:r>
          </a:p>
          <a:p>
            <a:pPr>
              <a:spcBef>
                <a:spcPts val="1800"/>
              </a:spcBef>
            </a:pPr>
            <a:r>
              <a:rPr lang="es-ES" b="1" dirty="0"/>
              <a:t>Il peccato di Acan (Giosuè 7:20-26)</a:t>
            </a:r>
          </a:p>
          <a:p>
            <a:pPr>
              <a:spcBef>
                <a:spcPts val="1800"/>
              </a:spcBef>
            </a:pPr>
            <a:r>
              <a:rPr lang="es-ES" b="1" dirty="0"/>
              <a:t>Nuovamente vittoriosi (Giosuè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223727" cy="923330"/>
          </a:xfrm>
          <a:prstGeom prst="rect">
            <a:avLst/>
          </a:prstGeom>
          <a:noFill/>
        </p:spPr>
        <p:txBody>
          <a:bodyPr wrap="square" rtlCol="0">
            <a:spAutoFit/>
          </a:bodyPr>
          <a:lstStyle/>
          <a:p>
            <a:pPr>
              <a:spcBef>
                <a:spcPts val="600"/>
              </a:spcBef>
            </a:pPr>
            <a:r>
              <a:rPr lang="it-IT" b="1" dirty="0"/>
              <a:t>Dopo una tattica militare illogica, le mura di Gerico cadono. Israele entra nella città e la distrugge. Vittoria! Di chi? Di Dio, poiché Israele ebbe poco a che fare con essa.</a:t>
            </a:r>
            <a:endParaRPr lang="es-ES" b="1" dirty="0"/>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06652" y="5122706"/>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05721" y="6103712"/>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006652" y="5605276"/>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005721" y="4055952"/>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006652" y="4602718"/>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08986"/>
            <a:ext cx="6476999" cy="923330"/>
          </a:xfrm>
          <a:prstGeom prst="rect">
            <a:avLst/>
          </a:prstGeom>
          <a:noFill/>
        </p:spPr>
        <p:txBody>
          <a:bodyPr wrap="square">
            <a:spAutoFit/>
          </a:bodyPr>
          <a:lstStyle/>
          <a:p>
            <a:pPr>
              <a:spcBef>
                <a:spcPts val="600"/>
              </a:spcBef>
            </a:pPr>
            <a:r>
              <a:rPr lang="it-IT" b="1" dirty="0"/>
              <a:t>Quando finalmente chiedono a Dio, la risposta è categorica: Israele ha peccato e non potrà più sconfiggere i suoi nemici. Come riconquistare il favore divino?</a:t>
            </a:r>
            <a:endParaRPr lang="es-ES" b="1" dirty="0"/>
          </a:p>
        </p:txBody>
      </p:sp>
      <p:sp>
        <p:nvSpPr>
          <p:cNvPr id="9" name="CuadroTexto 8">
            <a:extLst>
              <a:ext uri="{FF2B5EF4-FFF2-40B4-BE49-F238E27FC236}">
                <a16:creationId xmlns:a16="http://schemas.microsoft.com/office/drawing/2014/main" id="{AD2EBC14-CC74-FB00-3906-F565C145F22C}"/>
              </a:ext>
            </a:extLst>
          </p:cNvPr>
          <p:cNvSpPr txBox="1"/>
          <p:nvPr/>
        </p:nvSpPr>
        <p:spPr>
          <a:xfrm>
            <a:off x="253905" y="1311500"/>
            <a:ext cx="6476998" cy="923330"/>
          </a:xfrm>
          <a:prstGeom prst="rect">
            <a:avLst/>
          </a:prstGeom>
          <a:noFill/>
        </p:spPr>
        <p:txBody>
          <a:bodyPr wrap="square">
            <a:spAutoFit/>
          </a:bodyPr>
          <a:lstStyle/>
          <a:p>
            <a:pPr>
              <a:spcBef>
                <a:spcPts val="600"/>
              </a:spcBef>
            </a:pPr>
            <a:r>
              <a:rPr lang="it-IT" b="1" dirty="0"/>
              <a:t>Dopo una ponderata strategia militare, la vittoria è di Ai. E la sconfitta, di chi è? Del popolo d'Israele, poiché non ha contato su Dio.</a:t>
            </a:r>
            <a:endParaRPr lang="es-ES" b="1" dirty="0"/>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1000" r="-20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CAUSA DELLA SCONFITTA </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1" y="641620"/>
            <a:ext cx="12191998" cy="646331"/>
          </a:xfrm>
          <a:prstGeom prst="rect">
            <a:avLst/>
          </a:prstGeom>
          <a:noFill/>
        </p:spPr>
        <p:txBody>
          <a:bodyPr wrap="square">
            <a:spAutoFit/>
          </a:bodyPr>
          <a:lstStyle/>
          <a:p>
            <a:pPr algn="ctr"/>
            <a:r>
              <a:rPr lang="it-IT"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«Israele ha peccato; essi hanno trasgredito il patto che avevo loro comandato di osservare; hanno perfino preso dell'interdetto, lo hanno rubato, hanno mentito, e lo hanno messo fra i loro oggetti»</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(Giosuè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90500" y="1427654"/>
            <a:ext cx="7783461" cy="646331"/>
          </a:xfrm>
          <a:prstGeom prst="rect">
            <a:avLst/>
          </a:prstGeom>
          <a:noFill/>
        </p:spPr>
        <p:txBody>
          <a:bodyPr wrap="square" rtlCol="0">
            <a:spAutoFit/>
          </a:bodyPr>
          <a:lstStyle/>
          <a:p>
            <a:pPr>
              <a:spcBef>
                <a:spcPts val="600"/>
              </a:spcBef>
            </a:pPr>
            <a:r>
              <a:rPr lang="it-IT" b="1" dirty="0"/>
              <a:t>Dopo il rapporto favorevole delle spie inviate a Gerico, Giosuè consultò Dio e ricevette da lui la strategia per conquistare la città.</a:t>
            </a:r>
            <a:endParaRPr lang="es-ES" b="1" dirty="0"/>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03202" y="1450389"/>
            <a:ext cx="3798298" cy="253972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146320" y="4152547"/>
            <a:ext cx="6648844" cy="1477328"/>
          </a:xfrm>
          <a:prstGeom prst="rect">
            <a:avLst/>
          </a:prstGeom>
          <a:noFill/>
        </p:spPr>
        <p:txBody>
          <a:bodyPr wrap="square">
            <a:spAutoFit/>
          </a:bodyPr>
          <a:lstStyle/>
          <a:p>
            <a:pPr>
              <a:spcBef>
                <a:spcPts val="600"/>
              </a:spcBef>
            </a:pPr>
            <a:r>
              <a:rPr lang="it-IT" b="1" dirty="0"/>
              <a:t>Dio aveva visto che «Israele aveva peccato». In nessun altro punto della Bibbia viene descritto un peccato con così tante sfumature: «hanno violato… hanno preso… hanno rubato… hanno mentito… hanno conservato».</a:t>
            </a:r>
            <a:endParaRPr lang="es-ES" b="1" dirty="0"/>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0500" y="4343489"/>
            <a:ext cx="2857500"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893484" y="4152547"/>
            <a:ext cx="2108016" cy="2570042"/>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190500" y="3247965"/>
            <a:ext cx="7783460" cy="646331"/>
          </a:xfrm>
          <a:prstGeom prst="rect">
            <a:avLst/>
          </a:prstGeom>
          <a:noFill/>
        </p:spPr>
        <p:txBody>
          <a:bodyPr wrap="square">
            <a:spAutoFit/>
          </a:bodyPr>
          <a:lstStyle/>
          <a:p>
            <a:pPr>
              <a:spcBef>
                <a:spcPts val="600"/>
              </a:spcBef>
            </a:pPr>
            <a:r>
              <a:rPr lang="it-IT" b="1" dirty="0"/>
              <a:t>Ma qual era il vero motivo della sconfitta, o quale sarebbe stata la ragione per cui Dio avrebbe detto a Giosuè di non attaccare Ai? (Giosuè </a:t>
            </a:r>
            <a:r>
              <a:rPr lang="es-ES" b="1" dirty="0"/>
              <a:t>7:11)</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90500" y="2287622"/>
            <a:ext cx="7783460" cy="646331"/>
          </a:xfrm>
          <a:prstGeom prst="rect">
            <a:avLst/>
          </a:prstGeom>
          <a:noFill/>
        </p:spPr>
        <p:txBody>
          <a:bodyPr wrap="square">
            <a:spAutoFit/>
          </a:bodyPr>
          <a:lstStyle/>
          <a:p>
            <a:pPr>
              <a:spcBef>
                <a:spcPts val="600"/>
              </a:spcBef>
            </a:pPr>
            <a:r>
              <a:rPr lang="it-IT" b="1" dirty="0"/>
              <a:t>Se, dopo aver ricevuto il rapporto delle spie inviate ad Ai, Giosuè avesse fatto lo stesso, avrebbe evitato la morte di 36 persone (Giosuè </a:t>
            </a:r>
            <a:r>
              <a:rPr lang="es-ES" b="1" dirty="0"/>
              <a:t>7:1-5).</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146320" y="5520454"/>
            <a:ext cx="6747164" cy="1200329"/>
          </a:xfrm>
          <a:prstGeom prst="rect">
            <a:avLst/>
          </a:prstGeom>
          <a:noFill/>
        </p:spPr>
        <p:txBody>
          <a:bodyPr wrap="square">
            <a:spAutoFit/>
          </a:bodyPr>
          <a:lstStyle/>
          <a:p>
            <a:pPr>
              <a:spcBef>
                <a:spcPts val="600"/>
              </a:spcBef>
            </a:pPr>
            <a:r>
              <a:rPr lang="it-IT" b="1" dirty="0"/>
              <a:t>Notate il plurale. Il peccato fu commesso da un solo uomo, ma Dio ritenne responsabile tutto il popolo. Avevano infranto il patto, il peccato doveva essere sradicato per poterlo ristabilire.</a:t>
            </a:r>
            <a:endParaRPr lang="es-ES" b="1" dirty="0"/>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0"/>
            <a:ext cx="12192000"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CONSTERNATI E AFFLITTI </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1428750" y="655141"/>
            <a:ext cx="9334500"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b="1" dirty="0">
                <a:solidFill>
                  <a:schemeClr val="accent5">
                    <a:lumMod val="75000"/>
                  </a:schemeClr>
                </a:solidFill>
                <a:latin typeface="Comic Sans MS" panose="030F0702030302020204" pitchFamily="66" charset="0"/>
              </a:rPr>
              <a:t>«Giosuè disse: </a:t>
            </a:r>
            <a:r>
              <a:rPr lang="es-ES" b="1" dirty="0">
                <a:solidFill>
                  <a:schemeClr val="accent5">
                    <a:lumMod val="75000"/>
                  </a:schemeClr>
                </a:solidFill>
                <a:latin typeface="Comic Sans MS" panose="030F0702030302020204" pitchFamily="66" charset="0"/>
              </a:rPr>
              <a:t>“</a:t>
            </a:r>
            <a:r>
              <a:rPr lang="it-IT" b="1" dirty="0">
                <a:solidFill>
                  <a:schemeClr val="accent5">
                    <a:lumMod val="75000"/>
                  </a:schemeClr>
                </a:solidFill>
                <a:latin typeface="Comic Sans MS" panose="030F0702030302020204" pitchFamily="66" charset="0"/>
              </a:rPr>
              <a:t>Ahi, Signore, DIO, perché hai fatto attraversare il Giordano a questo popolo, per darci in mano agli Amorei e farci perire? Oh, ci fossimo pur accontentati di rimanere di là dal Giordano!»</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(Giosuè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327095" y="1900736"/>
            <a:ext cx="8864905" cy="646331"/>
          </a:xfrm>
          <a:prstGeom prst="rect">
            <a:avLst/>
          </a:prstGeom>
          <a:noFill/>
        </p:spPr>
        <p:txBody>
          <a:bodyPr wrap="square" rtlCol="0">
            <a:spAutoFit/>
          </a:bodyPr>
          <a:lstStyle/>
          <a:p>
            <a:pPr>
              <a:spcBef>
                <a:spcPts val="600"/>
              </a:spcBef>
            </a:pPr>
            <a:r>
              <a:rPr lang="it-IT" b="1" dirty="0"/>
              <a:t>Giosuè e gli anziani rimasero sconvolti dalla sconfitta contro Ai e lo manifestarono con chiari segni di lutto (Giosuè </a:t>
            </a:r>
            <a:r>
              <a:rPr lang="es-ES" b="1" dirty="0"/>
              <a:t>7:6).</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185" y="1735783"/>
            <a:ext cx="3033507"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186" y="4239151"/>
            <a:ext cx="3033506"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a:off x="9005453" y="3554267"/>
            <a:ext cx="3085667"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327092" y="3732893"/>
            <a:ext cx="5678359" cy="1200329"/>
          </a:xfrm>
          <a:prstGeom prst="rect">
            <a:avLst/>
          </a:prstGeom>
          <a:noFill/>
        </p:spPr>
        <p:txBody>
          <a:bodyPr wrap="square">
            <a:spAutoFit/>
          </a:bodyPr>
          <a:lstStyle/>
          <a:p>
            <a:pPr>
              <a:spcBef>
                <a:spcPts val="600"/>
              </a:spcBef>
            </a:pPr>
            <a:r>
              <a:rPr lang="it-IT" b="1" dirty="0"/>
              <a:t>Tuttavia, lo spirito di Giosuè non era lo stesso degli Israeliti nel deserto. La sua lamentela non era motivata dalla delusione, ma dal timore che il nome di Dio fosse disonorato tra i gentili (Giosuè </a:t>
            </a:r>
            <a:r>
              <a:rPr lang="es-ES" b="1" dirty="0"/>
              <a:t>7:8,9).</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327092" y="2698585"/>
            <a:ext cx="9019307" cy="1200329"/>
          </a:xfrm>
          <a:prstGeom prst="rect">
            <a:avLst/>
          </a:prstGeom>
          <a:noFill/>
        </p:spPr>
        <p:txBody>
          <a:bodyPr wrap="square">
            <a:spAutoFit/>
          </a:bodyPr>
          <a:lstStyle/>
          <a:p>
            <a:pPr>
              <a:spcBef>
                <a:spcPts val="600"/>
              </a:spcBef>
            </a:pPr>
            <a:r>
              <a:rPr lang="it-IT" b="1" dirty="0"/>
              <a:t>Poi Giosuè reagisce con un atteggiamento simile a quello ripetutamente assunto da Israele durante i quarant'anni di peregrinazione: «Perché ci hai fatto passare...! Avremmo fatto meglio a restare...!» (Giosuè</a:t>
            </a:r>
            <a:r>
              <a:rPr lang="es-ES" b="1" dirty="0"/>
              <a:t> 7:7).</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327093" y="5133724"/>
            <a:ext cx="5678359" cy="1477328"/>
          </a:xfrm>
          <a:prstGeom prst="rect">
            <a:avLst/>
          </a:prstGeom>
          <a:noFill/>
        </p:spPr>
        <p:txBody>
          <a:bodyPr wrap="square">
            <a:spAutoFit/>
          </a:bodyPr>
          <a:lstStyle/>
          <a:p>
            <a:pPr>
              <a:spcBef>
                <a:spcPts val="600"/>
              </a:spcBef>
            </a:pPr>
            <a:r>
              <a:rPr lang="it-IT" b="1" dirty="0"/>
              <a:t>Egli vedeva chiaramente che il carattere di Dio sarebbe stato interpretato dagli increduli in base al comportamento del suo popolo. Oggi continuiamo ad essere la testimonianza di Dio nel mondo. Che grande responsabilità!</a:t>
            </a:r>
            <a:endParaRPr lang="es-ES" b="1" dirty="0"/>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20000"/>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s-ES"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SCOPERTO IL TRASGRESSORE</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697025"/>
            <a:ext cx="8204405" cy="1200329"/>
          </a:xfrm>
          <a:prstGeom prst="rect">
            <a:avLst/>
          </a:prstGeom>
          <a:noFill/>
        </p:spPr>
        <p:txBody>
          <a:bodyPr wrap="square">
            <a:spAutoFit/>
          </a:bodyPr>
          <a:lstStyle/>
          <a:p>
            <a:pPr algn="ctr"/>
            <a:r>
              <a:rPr lang="it-IT"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«Domattina dunque vi accosterete tribù per tribù; e la tribù che il SIGNORE designerà, si accosterà famiglia per famiglia; e la famiglia che il SIGNORE designerà, si accosterà casa per casa; e la casa che il SIGNORE designerà, si accosterà persona per persona»</a:t>
            </a:r>
            <a:r>
              <a:rPr lang="es-E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s-ES"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(Giosuè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22057" y="2201161"/>
            <a:ext cx="8437770" cy="1477328"/>
          </a:xfrm>
          <a:prstGeom prst="rect">
            <a:avLst/>
          </a:prstGeom>
          <a:noFill/>
        </p:spPr>
        <p:txBody>
          <a:bodyPr wrap="square" rtlCol="0">
            <a:spAutoFit/>
          </a:bodyPr>
          <a:lstStyle/>
          <a:p>
            <a:pPr>
              <a:spcBef>
                <a:spcPts val="600"/>
              </a:spcBef>
            </a:pPr>
            <a:r>
              <a:rPr lang="it-IT" b="1" dirty="0"/>
              <a:t>Per eliminare il peccato collettivo (la colpa di tutto il popolo), il peccatore doveva essere eliminato (Giosuè 7:15). Eliminato? Non sarebbe stato perdonato se si fosse pentito? Certo che sì! Ma Acan non mostrò alcun segno di sincero pentimento (e ebbe molte occasioni per farlo).</a:t>
            </a:r>
            <a:endParaRPr lang="es-ES" b="1" dirty="0"/>
          </a:p>
        </p:txBody>
      </p:sp>
      <p:sp>
        <p:nvSpPr>
          <p:cNvPr id="8" name="CuadroTexto 7">
            <a:extLst>
              <a:ext uri="{FF2B5EF4-FFF2-40B4-BE49-F238E27FC236}">
                <a16:creationId xmlns:a16="http://schemas.microsoft.com/office/drawing/2014/main" id="{4BE24C83-B459-7209-55E4-017BE55643F7}"/>
              </a:ext>
            </a:extLst>
          </p:cNvPr>
          <p:cNvSpPr txBox="1"/>
          <p:nvPr/>
        </p:nvSpPr>
        <p:spPr>
          <a:xfrm>
            <a:off x="4267201" y="5198619"/>
            <a:ext cx="7924798" cy="646331"/>
          </a:xfrm>
          <a:prstGeom prst="rect">
            <a:avLst/>
          </a:prstGeom>
          <a:noFill/>
        </p:spPr>
        <p:txBody>
          <a:bodyPr wrap="square" rtlCol="0">
            <a:spAutoFit/>
          </a:bodyPr>
          <a:lstStyle/>
          <a:p>
            <a:pPr>
              <a:spcBef>
                <a:spcPts val="600"/>
              </a:spcBef>
            </a:pPr>
            <a:r>
              <a:rPr lang="it-IT" b="1" dirty="0"/>
              <a:t>Riflettendo la bontà e l'amore divini, Giosuè chiese ad Acan di confessare il suo peccato (Giosuè 7:19).</a:t>
            </a:r>
            <a:endParaRPr lang="es-ES" b="1" dirty="0"/>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2739542760"/>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a:blip r:embed="rId8" cstate="email"/>
          <a:stretch>
            <a:fillRect/>
          </a:stretch>
        </p:blipFill>
        <p:spPr>
          <a:xfrm>
            <a:off x="8703739" y="730113"/>
            <a:ext cx="331876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267201" y="5844950"/>
            <a:ext cx="8049490" cy="923330"/>
          </a:xfrm>
          <a:prstGeom prst="rect">
            <a:avLst/>
          </a:prstGeom>
          <a:noFill/>
        </p:spPr>
        <p:txBody>
          <a:bodyPr wrap="square">
            <a:spAutoFit/>
          </a:bodyPr>
          <a:lstStyle/>
          <a:p>
            <a:pPr>
              <a:spcBef>
                <a:spcPts val="600"/>
              </a:spcBef>
            </a:pPr>
            <a:r>
              <a:rPr lang="it-IT" b="1" dirty="0"/>
              <a:t>Il caso di Acan era ormai perso. Confessò, ma non chiese perdono (Giosuè 7:20). Tuttavia, Dio piangeva per la durezza del suo cuore, dimostrata in ogni invito al pentimento che gli aveva rivolto.</a:t>
            </a:r>
            <a:endParaRPr lang="es-ES" b="1" dirty="0"/>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s-ES" sz="4400" b="1" spc="600" dirty="0">
                <a:ln/>
                <a:solidFill>
                  <a:srgbClr val="FFD03B"/>
                </a:solidFill>
              </a:rPr>
              <a:t>IL PECCATO DI ACAN </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923330"/>
          </a:xfrm>
          <a:prstGeom prst="rect">
            <a:avLst/>
          </a:prstGeom>
          <a:noFill/>
        </p:spPr>
        <p:txBody>
          <a:bodyPr wrap="square">
            <a:spAutoFit/>
          </a:bodyPr>
          <a:lstStyle/>
          <a:p>
            <a:pPr algn="ctr"/>
            <a:r>
              <a:rPr lang="it-IT"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«Ho visto fra le spoglie un bel mantello di </a:t>
            </a:r>
            <a:r>
              <a:rPr lang="it-IT"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Scinear</a:t>
            </a:r>
            <a:r>
              <a:rPr lang="it-IT"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duecento sicli d'argento e una sbarra d'oro del peso di cinquanta sicli; ho desiderato quelle cose e le ho prese; ecco, sono nascoste in terra in mezzo alla mia tenda; e l'argento è sotto»</a:t>
            </a:r>
            <a:r>
              <a:rPr lang="es-E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(Giosuè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7" y="2112875"/>
            <a:ext cx="6718042" cy="1200329"/>
          </a:xfrm>
          <a:prstGeom prst="rect">
            <a:avLst/>
          </a:prstGeom>
          <a:noFill/>
        </p:spPr>
        <p:txBody>
          <a:bodyPr wrap="square" rtlCol="0">
            <a:spAutoFit/>
          </a:bodyPr>
          <a:lstStyle/>
          <a:p>
            <a:pPr>
              <a:spcBef>
                <a:spcPts val="600"/>
              </a:spcBef>
            </a:pPr>
            <a:r>
              <a:rPr lang="it-IT" b="1" dirty="0"/>
              <a:t>Giosuè chiese ad Acan di rendere gloria a Dio e confessare il proprio peccato (Giosuè 7:19). Era la sua ultima possibilità. Se, confessando, avesse chiesto perdono... Ma non lo fece, e non ci fu perdono per lui (Numeri 15:30,31).</a:t>
            </a:r>
            <a:endParaRPr lang="es-ES" b="1" dirty="0"/>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3587899013"/>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21086" y="4913642"/>
            <a:ext cx="2324840" cy="1754326"/>
          </a:xfrm>
          <a:prstGeom prst="rect">
            <a:avLst/>
          </a:prstGeom>
          <a:noFill/>
        </p:spPr>
        <p:txBody>
          <a:bodyPr wrap="square">
            <a:spAutoFit/>
          </a:bodyPr>
          <a:lstStyle/>
          <a:p>
            <a:pPr>
              <a:spcBef>
                <a:spcPts val="600"/>
              </a:spcBef>
            </a:pPr>
            <a:r>
              <a:rPr lang="it-IT" b="1" dirty="0"/>
              <a:t>Le decisioni prese da Acan a Gerico erano diametralmente opposte a quelle di Raab</a:t>
            </a:r>
            <a:r>
              <a:rPr lang="es-ES" b="1" dirty="0"/>
              <a:t>:</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7" y="3436314"/>
            <a:ext cx="6718042" cy="1200329"/>
          </a:xfrm>
          <a:prstGeom prst="rect">
            <a:avLst/>
          </a:prstGeom>
          <a:noFill/>
        </p:spPr>
        <p:txBody>
          <a:bodyPr wrap="square">
            <a:spAutoFit/>
          </a:bodyPr>
          <a:lstStyle/>
          <a:p>
            <a:pPr>
              <a:spcBef>
                <a:spcPts val="600"/>
              </a:spcBef>
            </a:pPr>
            <a:r>
              <a:rPr lang="it-IT" b="1" dirty="0"/>
              <a:t>Come Eva, Acan «vide», «desiderò» e «prese», e il suo peccato influenzò molti (Genesi 3:6). Come Anania e </a:t>
            </a:r>
            <a:r>
              <a:rPr lang="it-IT" b="1" dirty="0" err="1"/>
              <a:t>Saffira</a:t>
            </a:r>
            <a:r>
              <a:rPr lang="it-IT" b="1" dirty="0"/>
              <a:t>, Acan prese dall'anatema che era dedicato a Dio e ne pagò le conseguenze (Atti 5:1,2).</a:t>
            </a:r>
            <a:endParaRPr lang="es-ES" b="1" dirty="0"/>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blip>
          <a:srcRect/>
          <a:stretch>
            <a:fillRect t="-9000" b="-10000"/>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s-ES"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NUOVAMENTE VITTORIOSI</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0" y="6999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chemeClr val="accent2">
                    <a:lumMod val="75000"/>
                  </a:schemeClr>
                </a:solidFill>
                <a:latin typeface="Arial" panose="020B0604020202020204" pitchFamily="34" charset="0"/>
                <a:cs typeface="Arial" panose="020B0604020202020204" pitchFamily="34" charset="0"/>
              </a:rPr>
              <a:t>«Poi il SIGNORE disse a Giosuè: Non temere, e non ti sgomentare! Prendi con te tutta la gente di guerra, alzati e sali contro Ai. Guarda, io do in tua mano il re di Hai, il suo popolo, la sua città e il suo paese»</a:t>
            </a:r>
            <a:r>
              <a:rPr lang="es-ES" b="1" dirty="0">
                <a:solidFill>
                  <a:schemeClr val="accent2">
                    <a:lumMod val="75000"/>
                  </a:schemeClr>
                </a:solidFill>
                <a:latin typeface="Arial" panose="020B0604020202020204" pitchFamily="34" charset="0"/>
                <a:cs typeface="Arial" panose="020B0604020202020204" pitchFamily="34" charset="0"/>
              </a:rPr>
              <a:t> </a:t>
            </a:r>
            <a:r>
              <a:rPr lang="es-ES" sz="1400" b="1" dirty="0">
                <a:solidFill>
                  <a:schemeClr val="accent2">
                    <a:lumMod val="75000"/>
                  </a:schemeClr>
                </a:solidFill>
                <a:latin typeface="Arial" panose="020B0604020202020204" pitchFamily="34" charset="0"/>
                <a:cs typeface="Arial" panose="020B0604020202020204" pitchFamily="34" charset="0"/>
              </a:rPr>
              <a:t>(Giosuè 8:1)</a:t>
            </a:r>
            <a:endParaRPr lang="es-ES" b="1" dirty="0">
              <a:solidFill>
                <a:schemeClr val="accent2">
                  <a:lumMod val="75000"/>
                </a:schemeClr>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812474" y="1422190"/>
            <a:ext cx="6854736" cy="646331"/>
          </a:xfrm>
          <a:prstGeom prst="rect">
            <a:avLst/>
          </a:prstGeom>
          <a:noFill/>
        </p:spPr>
        <p:txBody>
          <a:bodyPr wrap="square" rtlCol="0">
            <a:spAutoFit/>
          </a:bodyPr>
          <a:lstStyle/>
          <a:p>
            <a:pPr>
              <a:spcBef>
                <a:spcPts val="600"/>
              </a:spcBef>
            </a:pPr>
            <a:r>
              <a:rPr lang="it-IT" b="1" dirty="0"/>
              <a:t>Come a Gerico, Dio fornì a Giosuè la strategia per ottenere la vittoria su Ai (Giosuè 8:1,2).</a:t>
            </a:r>
            <a:endParaRPr lang="es-ES" b="1" dirty="0"/>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clrChange>
              <a:clrFrom>
                <a:srgbClr val="FFFFFF"/>
              </a:clrFrom>
              <a:clrTo>
                <a:srgbClr val="FFFFFF">
                  <a:alpha val="0"/>
                </a:srgbClr>
              </a:clrTo>
            </a:clrChange>
          </a:blip>
          <a:stretch>
            <a:fillRect/>
          </a:stretch>
        </p:blipFill>
        <p:spPr>
          <a:xfrm>
            <a:off x="7352789" y="2734458"/>
            <a:ext cx="4485710" cy="4122221"/>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04865" y="3492461"/>
            <a:ext cx="7470553" cy="1200329"/>
          </a:xfrm>
          <a:prstGeom prst="rect">
            <a:avLst/>
          </a:prstGeom>
          <a:noFill/>
        </p:spPr>
        <p:txBody>
          <a:bodyPr wrap="square">
            <a:spAutoFit/>
          </a:bodyPr>
          <a:lstStyle/>
          <a:p>
            <a:pPr>
              <a:spcBef>
                <a:spcPts val="600"/>
              </a:spcBef>
            </a:pPr>
            <a:r>
              <a:rPr lang="it-IT" b="1" dirty="0"/>
              <a:t>Come Mosè alzò il suo bastone fino a ottenere la vittoria sugli </a:t>
            </a:r>
            <a:r>
              <a:rPr lang="it-IT" b="1" dirty="0" err="1"/>
              <a:t>Amalekiti</a:t>
            </a:r>
            <a:r>
              <a:rPr lang="it-IT" b="1" dirty="0"/>
              <a:t>, su ordine di Dio, Giosuè alzò la sua “lancia” (probabilmente una spada a falce usata dagli egiziani) e la tenne alzata fino a ottenere la vittoria completa (</a:t>
            </a:r>
            <a:r>
              <a:rPr lang="it-IT" b="1"/>
              <a:t>Giosuè 8:18-22,26</a:t>
            </a:r>
            <a:r>
              <a:rPr lang="it-IT" b="1" dirty="0"/>
              <a:t>).</a:t>
            </a:r>
            <a:endParaRPr lang="es-ES" b="1" dirty="0"/>
          </a:p>
        </p:txBody>
      </p:sp>
      <p:sp>
        <p:nvSpPr>
          <p:cNvPr id="18" name="CuadroTexto 17">
            <a:extLst>
              <a:ext uri="{FF2B5EF4-FFF2-40B4-BE49-F238E27FC236}">
                <a16:creationId xmlns:a16="http://schemas.microsoft.com/office/drawing/2014/main" id="{25C1FA4E-7D4C-2DD5-5E77-525530E0EB55}"/>
              </a:ext>
            </a:extLst>
          </p:cNvPr>
          <p:cNvSpPr txBox="1"/>
          <p:nvPr/>
        </p:nvSpPr>
        <p:spPr>
          <a:xfrm>
            <a:off x="2795588" y="2158855"/>
            <a:ext cx="4879830" cy="1200329"/>
          </a:xfrm>
          <a:prstGeom prst="rect">
            <a:avLst/>
          </a:prstGeom>
          <a:noFill/>
        </p:spPr>
        <p:txBody>
          <a:bodyPr wrap="square">
            <a:spAutoFit/>
          </a:bodyPr>
          <a:lstStyle/>
          <a:p>
            <a:pPr>
              <a:spcBef>
                <a:spcPts val="600"/>
              </a:spcBef>
            </a:pPr>
            <a:r>
              <a:rPr lang="it-IT" b="1" dirty="0"/>
              <a:t>Durante la notte, fu organizzato un agguato alle spalle della città. All'alba, l'esercito si avvicinò ad Ai e finse di fuggire nuovamente davanti a loro.</a:t>
            </a:r>
            <a:endParaRPr lang="es-ES" b="1" dirty="0"/>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31546" y="5811231"/>
            <a:ext cx="7121243" cy="923330"/>
          </a:xfrm>
          <a:prstGeom prst="rect">
            <a:avLst/>
          </a:prstGeom>
          <a:noFill/>
        </p:spPr>
        <p:txBody>
          <a:bodyPr wrap="square">
            <a:spAutoFit/>
          </a:bodyPr>
          <a:lstStyle/>
          <a:p>
            <a:pPr>
              <a:spcBef>
                <a:spcPts val="600"/>
              </a:spcBef>
            </a:pPr>
            <a:r>
              <a:rPr lang="it-IT" b="1" dirty="0"/>
              <a:t>Quando accettiamo con fede il perdono divino, Dio seppellisce il nostro peccato ad </a:t>
            </a:r>
            <a:r>
              <a:rPr lang="it-IT" b="1" dirty="0" err="1"/>
              <a:t>Acor</a:t>
            </a:r>
            <a:r>
              <a:rPr lang="it-IT" b="1" dirty="0"/>
              <a:t> e ci apre la porta alla speranza.</a:t>
            </a:r>
            <a:endParaRPr lang="es-ES" b="1" dirty="0"/>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9" y="4795568"/>
            <a:ext cx="7244901" cy="1200329"/>
          </a:xfrm>
          <a:prstGeom prst="rect">
            <a:avLst/>
          </a:prstGeom>
          <a:noFill/>
        </p:spPr>
        <p:txBody>
          <a:bodyPr wrap="square">
            <a:spAutoFit/>
          </a:bodyPr>
          <a:lstStyle/>
          <a:p>
            <a:pPr>
              <a:spcBef>
                <a:spcPts val="600"/>
              </a:spcBef>
            </a:pPr>
            <a:r>
              <a:rPr lang="it-IT" b="1" dirty="0"/>
              <a:t>Dio restituì la vittoria al suo popolo. La valle di </a:t>
            </a:r>
            <a:r>
              <a:rPr lang="it-IT" b="1" dirty="0" err="1"/>
              <a:t>Acor</a:t>
            </a:r>
            <a:r>
              <a:rPr lang="it-IT" b="1" dirty="0"/>
              <a:t>, dove Acan e la sua famiglia furono giustiziati, aprì le porte alla vittoria, una «porta di speranza» (Osea 2:15).</a:t>
            </a:r>
            <a:endParaRPr lang="es-ES" b="1" dirty="0"/>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2918564" y="826718"/>
            <a:ext cx="9155450" cy="4231928"/>
          </a:xfrm>
          <a:prstGeom prst="rect">
            <a:avLst/>
          </a:prstGeom>
          <a:noFill/>
        </p:spPr>
        <p:txBody>
          <a:bodyPr wrap="square" rtlCol="0">
            <a:spAutoFit/>
          </a:bodyPr>
          <a:lstStyle/>
          <a:p>
            <a:pPr algn="ctr">
              <a:spcBef>
                <a:spcPts val="600"/>
              </a:spcBef>
            </a:pPr>
            <a:r>
              <a:rPr lang="it-IT" sz="2400" b="1" dirty="0">
                <a:latin typeface="Comic Sans MS" pitchFamily="66" charset="0"/>
              </a:rPr>
              <a:t>«L'influenza che la chiesa deve temere di più non è quella degli oppositori dichiarati, degli infedeli e dei blasfemi, ma quella dei membri professanti di Cristo che sono incoerenti. Sono questi che impediscono l'arrivo delle benedizioni del Dio d'Israele e portano debolezza alla chiesa, una macchia che non è facile da rimuovere.</a:t>
            </a:r>
            <a:endParaRPr lang="es-ES" sz="2400" b="1" dirty="0">
              <a:latin typeface="Comic Sans MS" pitchFamily="66" charset="0"/>
            </a:endParaRPr>
          </a:p>
          <a:p>
            <a:pPr algn="ctr">
              <a:spcBef>
                <a:spcPts val="600"/>
              </a:spcBef>
            </a:pPr>
            <a:r>
              <a:rPr lang="it-IT" sz="2400" b="1" dirty="0">
                <a:latin typeface="Comic Sans MS" pitchFamily="66" charset="0"/>
              </a:rPr>
              <a:t>Il cristianesimo non è solo qualcosa da sfoggiare il sabato e da mettere in mostra in chiesa; è qualcosa che riguarda ogni giorno della settimana e ogni luogo. Le sue esigenze devono essere riconosciute sul posto di lavoro, a casa e nelle transazioni commerciali con i fratelli e con il mondo</a:t>
            </a:r>
            <a:r>
              <a:rPr lang="es-ES" sz="2400" b="1" dirty="0">
                <a:latin typeface="Comic Sans MS" pitchFamily="66" charset="0"/>
              </a:rPr>
              <a:t>...</a:t>
            </a:r>
            <a:r>
              <a:rPr lang="it-IT" sz="2400" b="1" dirty="0">
                <a:latin typeface="Comic Sans MS" pitchFamily="66" charset="0"/>
              </a:rPr>
              <a:t> »</a:t>
            </a:r>
            <a:endParaRPr lang="es-ES" sz="2400" b="1" dirty="0">
              <a:latin typeface="Comic Sans MS" pitchFamily="66"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6313782" y="5864372"/>
            <a:ext cx="5760231" cy="338554"/>
          </a:xfrm>
          <a:prstGeom prst="rect">
            <a:avLst/>
          </a:prstGeom>
          <a:noFill/>
        </p:spPr>
        <p:txBody>
          <a:bodyPr wrap="none" rtlCol="0">
            <a:spAutoFit/>
          </a:bodyPr>
          <a:lstStyle/>
          <a:p>
            <a:pPr algn="r"/>
            <a:r>
              <a:rPr lang="es-ES" sz="1600" b="1" dirty="0"/>
              <a:t>(E.G. White, </a:t>
            </a:r>
            <a:r>
              <a:rPr lang="es-ES" sz="1600" b="1" i="1" dirty="0" err="1"/>
              <a:t>Conflitto</a:t>
            </a:r>
            <a:r>
              <a:rPr lang="es-ES" sz="1600" b="1" i="1" dirty="0"/>
              <a:t> e </a:t>
            </a:r>
            <a:r>
              <a:rPr lang="es-ES" sz="1600" b="1" i="1" dirty="0" err="1"/>
              <a:t>coraggio</a:t>
            </a:r>
            <a:r>
              <a:rPr lang="es-ES" sz="1600" b="1" dirty="0"/>
              <a:t>, 23 </a:t>
            </a:r>
            <a:r>
              <a:rPr lang="es-ES" sz="1600" b="1" dirty="0" err="1"/>
              <a:t>aprile</a:t>
            </a:r>
            <a:r>
              <a:rPr lang="es-ES" sz="1600" b="1" dirty="0"/>
              <a:t>, libera </a:t>
            </a:r>
            <a:r>
              <a:rPr lang="es-ES" sz="1600" b="1" dirty="0" err="1"/>
              <a:t>traduzione</a:t>
            </a:r>
            <a:r>
              <a:rPr lang="es-ES" sz="1600" b="1" dirty="0"/>
              <a:t>)</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892</TotalTime>
  <Words>1384</Words>
  <Application>Microsoft Office PowerPoint</Application>
  <PresentationFormat>Panorámica</PresentationFormat>
  <Paragraphs>69</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Aptos</vt:lpstr>
      <vt:lpstr>Arial Black</vt:lpstr>
      <vt:lpstr>Arial Narrow</vt:lpstr>
      <vt:lpstr>Arial</vt:lpstr>
      <vt:lpstr>Comic Sans MS</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76</cp:revision>
  <dcterms:created xsi:type="dcterms:W3CDTF">2025-10-11T15:20:58Z</dcterms:created>
  <dcterms:modified xsi:type="dcterms:W3CDTF">2025-10-23T20:35:13Z</dcterms:modified>
</cp:coreProperties>
</file>